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1"/>
    <p:sldMasterId id="2147483774" r:id="rId2"/>
    <p:sldMasterId id="2147483799" r:id="rId3"/>
    <p:sldMasterId id="2147483825" r:id="rId4"/>
    <p:sldMasterId id="2147483838" r:id="rId5"/>
  </p:sldMasterIdLst>
  <p:notesMasterIdLst>
    <p:notesMasterId r:id="rId50"/>
  </p:notesMasterIdLst>
  <p:handoutMasterIdLst>
    <p:handoutMasterId r:id="rId51"/>
  </p:handoutMasterIdLst>
  <p:sldIdLst>
    <p:sldId id="1438" r:id="rId6"/>
    <p:sldId id="1440" r:id="rId7"/>
    <p:sldId id="1519" r:id="rId8"/>
    <p:sldId id="1523" r:id="rId9"/>
    <p:sldId id="1452" r:id="rId10"/>
    <p:sldId id="1459" r:id="rId11"/>
    <p:sldId id="1441" r:id="rId12"/>
    <p:sldId id="1442" r:id="rId13"/>
    <p:sldId id="1460" r:id="rId14"/>
    <p:sldId id="1463" r:id="rId15"/>
    <p:sldId id="1469" r:id="rId16"/>
    <p:sldId id="1470" r:id="rId17"/>
    <p:sldId id="1468" r:id="rId18"/>
    <p:sldId id="1471" r:id="rId19"/>
    <p:sldId id="1464" r:id="rId20"/>
    <p:sldId id="1487" r:id="rId21"/>
    <p:sldId id="1479" r:id="rId22"/>
    <p:sldId id="1485" r:id="rId23"/>
    <p:sldId id="1474" r:id="rId24"/>
    <p:sldId id="1512" r:id="rId25"/>
    <p:sldId id="1482" r:id="rId26"/>
    <p:sldId id="1514" r:id="rId27"/>
    <p:sldId id="1496" r:id="rId28"/>
    <p:sldId id="1489" r:id="rId29"/>
    <p:sldId id="1494" r:id="rId30"/>
    <p:sldId id="1495" r:id="rId31"/>
    <p:sldId id="1539" r:id="rId32"/>
    <p:sldId id="1534" r:id="rId33"/>
    <p:sldId id="1535" r:id="rId34"/>
    <p:sldId id="1538" r:id="rId35"/>
    <p:sldId id="1502" r:id="rId36"/>
    <p:sldId id="1449" r:id="rId37"/>
    <p:sldId id="1515" r:id="rId38"/>
    <p:sldId id="1516" r:id="rId39"/>
    <p:sldId id="1448" r:id="rId40"/>
    <p:sldId id="1517" r:id="rId41"/>
    <p:sldId id="1518" r:id="rId42"/>
    <p:sldId id="1520" r:id="rId43"/>
    <p:sldId id="1527" r:id="rId44"/>
    <p:sldId id="1446" r:id="rId45"/>
    <p:sldId id="1540" r:id="rId46"/>
    <p:sldId id="1458" r:id="rId47"/>
    <p:sldId id="1486" r:id="rId48"/>
    <p:sldId id="1526" r:id="rId4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EAEAEA"/>
    <a:srgbClr val="DDDDDD"/>
    <a:srgbClr val="C0C0C0"/>
    <a:srgbClr val="CCFFFF"/>
    <a:srgbClr val="FFFFCC"/>
    <a:srgbClr val="FFFF00"/>
    <a:srgbClr val="FFCCFF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1" autoAdjust="0"/>
    <p:restoredTop sz="88415" autoAdjust="0"/>
  </p:normalViewPr>
  <p:slideViewPr>
    <p:cSldViewPr>
      <p:cViewPr varScale="1">
        <p:scale>
          <a:sx n="96" d="100"/>
          <a:sy n="96" d="100"/>
        </p:scale>
        <p:origin x="-2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95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6.wmf"/><Relationship Id="rId4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0" Type="http://schemas.openxmlformats.org/officeDocument/2006/relationships/image" Target="../media/image32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12" Type="http://schemas.openxmlformats.org/officeDocument/2006/relationships/image" Target="../media/image33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11" Type="http://schemas.openxmlformats.org/officeDocument/2006/relationships/image" Target="../media/image32.wmf"/><Relationship Id="rId5" Type="http://schemas.openxmlformats.org/officeDocument/2006/relationships/image" Target="../media/image27.wmf"/><Relationship Id="rId10" Type="http://schemas.openxmlformats.org/officeDocument/2006/relationships/image" Target="../media/image36.wmf"/><Relationship Id="rId4" Type="http://schemas.openxmlformats.org/officeDocument/2006/relationships/image" Target="../media/image26.wmf"/><Relationship Id="rId9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9.wmf"/><Relationship Id="rId4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7620" rIns="96881" bIns="47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FE91BC75-6EB8-48F2-919D-D563195652F1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smtClean="0"/>
              <a:t>when you show the IBM FET, you say:</a:t>
            </a:r>
          </a:p>
          <a:p>
            <a:r>
              <a:rPr lang="en-US" smtClean="0"/>
              <a:t>"because we want a device with the geometry taken for granted in silicon VLSI"</a:t>
            </a:r>
          </a:p>
          <a:p>
            <a:r>
              <a:rPr lang="en-US" smtClean="0"/>
              <a:t>..source/drain pitch at most a few times the gate length.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709ACDD6-C9D2-410E-8366-88304E448DD5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fld id="{1A2ABAA8-045E-41C8-A668-6102C7690EEE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4C6398D-93E5-4F89-8DF6-7C374E22AFC7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0A3141F6-4A1F-49D3-AC3D-9974413D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ECEDA0F9-2859-44C5-9053-CA3F41DC928D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B6869FC-0008-486D-842A-7574A00BB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52C45CC-D5F5-4247-AF47-E3DEE64691AE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0612BA78-2085-45D1-AF6C-ECD64520E6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A66002F-715E-4FA4-935A-E59623447284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EC9C090D-30D7-4858-A996-8A33F283C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D48CDB6-9C53-4D3B-B057-01AF51E2FCE8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C7FB2FA-D483-40E2-8445-69612521F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A397791-E8AB-414E-9F7B-FDDE47E676F6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9B3D62E-2819-4A1C-AD2F-B27C848C4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172E3AA4-5398-4D7E-82D7-32F6C526B0DD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55B4634-CF72-4E8C-9143-C72D5F337E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0D238F8-C892-46A5-90D2-3EC79B0442D6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150F1C65-6748-4EBB-9111-D4A459EA51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548E73B-CE3A-4AC6-A422-E70795D1A515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FCE52140-CFFB-4E40-9C7C-B0534314C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0A04D0D-A2E9-4AAA-8921-B3D622987660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B94010C-9FE1-4E7C-B831-62E6F2D7F8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B030FF6-76CE-4F52-A261-A2E05D071067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A0ABCC7B-D44D-4583-8CA9-66217A9163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7388" y="76200"/>
            <a:ext cx="7773987" cy="54848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542812A-E6A5-41A1-9A2D-EAD75306B678}" type="datetimeFigureOut">
              <a:rPr lang="en-US"/>
              <a:pPr>
                <a:defRPr/>
              </a:pPr>
              <a:t>10/16/2012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50D095E-3A8A-4AEB-BD93-49F4D56879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 flipH="1">
            <a:off x="455613" y="657225"/>
            <a:ext cx="8185150" cy="1047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0484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FBBA4BA4-A436-4D69-93F0-1E84CA5F19A4}" type="slidenum"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0486" name="Group 186"/>
          <p:cNvGrpSpPr>
            <a:grpSpLocks/>
          </p:cNvGrpSpPr>
          <p:nvPr/>
        </p:nvGrpSpPr>
        <p:grpSpPr bwMode="auto">
          <a:xfrm>
            <a:off x="2971800" y="6629400"/>
            <a:ext cx="52578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487" name="Picture 193" descr="TSC_Logo_Smal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94" descr="UCSB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95" descr="200px-Jpl_large_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" y="6457950"/>
            <a:ext cx="762000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1508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5F0C90D2-E1C7-48FD-99E7-38207A7350DA}" type="slidenum"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21510" name="Group 186"/>
          <p:cNvGrpSpPr>
            <a:grpSpLocks/>
          </p:cNvGrpSpPr>
          <p:nvPr/>
        </p:nvGrpSpPr>
        <p:grpSpPr bwMode="auto">
          <a:xfrm>
            <a:off x="2133600" y="6629400"/>
            <a:ext cx="60960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1511" name="Picture 193" descr="TSC_Logo_Smal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94" descr="UCSB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35.bin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jpe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71.jpeg"/><Relationship Id="rId4" Type="http://schemas.openxmlformats.org/officeDocument/2006/relationships/oleObject" Target="../embeddings/oleObject4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0.emf"/><Relationship Id="rId7" Type="http://schemas.openxmlformats.org/officeDocument/2006/relationships/image" Target="../media/image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jpeg"/><Relationship Id="rId11" Type="http://schemas.openxmlformats.org/officeDocument/2006/relationships/image" Target="../media/image85.jpeg"/><Relationship Id="rId5" Type="http://schemas.openxmlformats.org/officeDocument/2006/relationships/image" Target="../media/image82.jpeg"/><Relationship Id="rId10" Type="http://schemas.openxmlformats.org/officeDocument/2006/relationships/image" Target="../media/image8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9.jpeg"/><Relationship Id="rId4" Type="http://schemas.openxmlformats.org/officeDocument/2006/relationships/image" Target="../media/image8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em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0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10" Type="http://schemas.openxmlformats.org/officeDocument/2006/relationships/image" Target="../media/image125.jpeg"/><Relationship Id="rId4" Type="http://schemas.openxmlformats.org/officeDocument/2006/relationships/oleObject" Target="../embeddings/oleObject63.bin"/><Relationship Id="rId9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5.jpeg"/><Relationship Id="rId15" Type="http://schemas.openxmlformats.org/officeDocument/2006/relationships/image" Target="../media/image22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37.jpe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011238"/>
            <a:ext cx="8458200" cy="1524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000000"/>
                </a:solidFill>
              </a:rPr>
              <a:t>THz Indium Phosphide </a:t>
            </a:r>
            <a:br>
              <a:rPr lang="en-US" sz="3600" smtClean="0">
                <a:solidFill>
                  <a:srgbClr val="000000"/>
                </a:solidFill>
              </a:rPr>
            </a:br>
            <a:r>
              <a:rPr lang="en-US" sz="3600" smtClean="0">
                <a:solidFill>
                  <a:srgbClr val="000000"/>
                </a:solidFill>
              </a:rPr>
              <a:t>Bipolar Transistor Technology</a:t>
            </a: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04800" y="6553200"/>
            <a:ext cx="502920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rodwell@ece.ucsb.edu   805-89-44, 805-89-5705 fax</a:t>
            </a: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381000" y="9525"/>
            <a:ext cx="8174038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Compound Semiconductor IC Symposium,  October 4-7, La Jolla, California</a:t>
            </a:r>
            <a:endParaRPr lang="de-DE" sz="14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457200" y="2514600"/>
            <a:ext cx="83820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Mark Rodwell </a:t>
            </a:r>
            <a:br>
              <a:rPr lang="en-US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University of California, Santa Barbara</a:t>
            </a:r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57200" y="3657600"/>
            <a:ext cx="82296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Coauthors:</a:t>
            </a:r>
          </a:p>
          <a:p>
            <a:pPr defTabSz="927100">
              <a:buClr>
                <a:srgbClr val="FF0000"/>
              </a:buClr>
            </a:pPr>
            <a: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J. Rode, H.W. Chiang, P. Choudhary, T. Reed, E. Bloch, S. Danesgar,  </a:t>
            </a:r>
            <a:b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H-C Park, A. C. Gossard, B. J. Thibeault, W. Mitchell </a:t>
            </a:r>
            <a:b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UCSB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M. Urteaga, Z. Griffith, J. Hacker, M. Seo, B. Brar </a:t>
            </a:r>
            <a:br>
              <a:rPr lang="sv-SE" sz="24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Scientific Company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HBT Fabrication Process Must Change... Greatly  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3400" y="28956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base &amp; emitter contacts...self-aligned</a:t>
            </a:r>
          </a:p>
        </p:txBody>
      </p:sp>
      <p:pic>
        <p:nvPicPr>
          <p:cNvPr id="38916" name="Picture 3" descr="HBT_color_section.jpg"/>
          <p:cNvPicPr>
            <a:picLocks noChangeAspect="1"/>
          </p:cNvPicPr>
          <p:nvPr/>
        </p:nvPicPr>
        <p:blipFill>
          <a:blip r:embed="rId3" cstate="print"/>
          <a:srcRect l="26129" r="25992" b="50237"/>
          <a:stretch>
            <a:fillRect/>
          </a:stretch>
        </p:blipFill>
        <p:spPr bwMode="auto">
          <a:xfrm>
            <a:off x="609600" y="838200"/>
            <a:ext cx="330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3352800"/>
            <a:ext cx="8001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emitter semiconductor junctions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3400" y="3824288"/>
            <a:ext cx="7924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Contacts: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1 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resistivities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70 mA/</a:t>
            </a:r>
            <a:r>
              <a:rPr lang="en-US" sz="28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current density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~1 nm penetration depths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refractory contacts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64008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 III-V FET, Si FET processes have similar requirements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9" grpId="0"/>
      <p:bldP spid="20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5988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615950" y="1020763"/>
            <a:ext cx="20574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textbook </a:t>
            </a:r>
          </a:p>
        </p:txBody>
      </p:sp>
      <p:sp>
        <p:nvSpPr>
          <p:cNvPr id="39940" name="Text Box 8"/>
          <p:cNvSpPr txBox="1">
            <a:spLocks noChangeArrowheads="1"/>
          </p:cNvSpPr>
          <p:nvPr/>
        </p:nvSpPr>
        <p:spPr bwMode="auto">
          <a:xfrm>
            <a:off x="3435350" y="1012825"/>
            <a:ext cx="28194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with surface oxide</a:t>
            </a:r>
          </a:p>
        </p:txBody>
      </p:sp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4" cstate="print"/>
          <a:srcRect l="1428" t="20000" r="4286" b="24762"/>
          <a:stretch>
            <a:fillRect/>
          </a:stretch>
        </p:blipFill>
        <p:spPr bwMode="auto">
          <a:xfrm>
            <a:off x="577850" y="1368425"/>
            <a:ext cx="79248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152400" y="5080000"/>
            <a:ext cx="8763000" cy="8493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Interface barrier → resistance</a:t>
            </a:r>
          </a:p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Further intermixing during high-current operation → degradation                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6026150" y="1012825"/>
            <a:ext cx="31178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2400" b="1" i="1">
                <a:latin typeface="Calibri" pitchFamily="34" charset="0"/>
                <a:cs typeface="Calibri" pitchFamily="34" charset="0"/>
              </a:rPr>
              <a:t>with metal penetration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Greatly Improved Ohmic Contacts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40979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Pt/Ti/Pd/Au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smtClean="0"/>
              <a:t>Ultra Low-Resistivity Refractory </a:t>
            </a:r>
            <a:r>
              <a:rPr lang="en-US" sz="2900" i="1" smtClean="0"/>
              <a:t>In-Situ</a:t>
            </a:r>
            <a:r>
              <a:rPr lang="en-US" sz="2900" smtClean="0"/>
              <a:t>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5122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5123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5124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b="1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b="1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797800" y="2468563"/>
            <a:ext cx="1308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node requirements</a:t>
            </a: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55575" y="60928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 performance sufficient for 32 nm /2.8 THz node.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155575" y="561816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penetration depth, ~ 1 nm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55575" y="46196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In-situ: avoids surface contaminants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55575" y="510381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Refractory: robust under high-current operation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24" name="Picture 23" descr="a1p2_b-0p3_OA4_13_Mo.jpg"/>
          <p:cNvPicPr>
            <a:picLocks noChangeAspect="1"/>
          </p:cNvPicPr>
          <p:nvPr/>
        </p:nvPicPr>
        <p:blipFill>
          <a:blip r:embed="rId4" cstate="print"/>
          <a:srcRect r="4240"/>
          <a:stretch>
            <a:fillRect/>
          </a:stretch>
        </p:blipFill>
        <p:spPr bwMode="auto">
          <a:xfrm>
            <a:off x="1588" y="0"/>
            <a:ext cx="6567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Needed: Greatly Improved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Refractory Emitter Contacts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144463" y="4600575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negligible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 rot="-2195480">
            <a:off x="1873250" y="5219700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 rot="-2195480">
            <a:off x="-77788" y="15827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-2195480">
            <a:off x="133350" y="4562475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 rot="-2195480">
            <a:off x="1862138" y="5181600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5" descr="hbt_thermal_resistanc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75" y="1366838"/>
            <a:ext cx="37560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34938"/>
            <a:ext cx="86868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HBT Fabrication Process Must Change... Greatly  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6200" y="4565650"/>
            <a:ext cx="8839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Undercutting of emitter ends</a:t>
            </a:r>
          </a:p>
        </p:txBody>
      </p:sp>
      <p:pic>
        <p:nvPicPr>
          <p:cNvPr id="43013" name="Picture 11" descr="D35_V1"/>
          <p:cNvPicPr>
            <a:picLocks noChangeAspect="1" noChangeArrowheads="1"/>
          </p:cNvPicPr>
          <p:nvPr/>
        </p:nvPicPr>
        <p:blipFill>
          <a:blip r:embed="rId4" cstate="print"/>
          <a:srcRect b="11539"/>
          <a:stretch>
            <a:fillRect/>
          </a:stretch>
        </p:blipFill>
        <p:spPr bwMode="auto">
          <a:xfrm>
            <a:off x="4876800" y="2133600"/>
            <a:ext cx="36988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4" name="Straight Arrow Connector 19"/>
          <p:cNvCxnSpPr>
            <a:cxnSpLocks noChangeShapeType="1"/>
          </p:cNvCxnSpPr>
          <p:nvPr/>
        </p:nvCxnSpPr>
        <p:spPr bwMode="auto">
          <a:xfrm>
            <a:off x="1268413" y="2084388"/>
            <a:ext cx="685800" cy="6096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9688" y="1568450"/>
            <a:ext cx="205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undercut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emitter</a:t>
            </a:r>
          </a:p>
        </p:txBody>
      </p:sp>
      <p:cxnSp>
        <p:nvCxnSpPr>
          <p:cNvPr id="43016" name="Straight Arrow Connector 21"/>
          <p:cNvCxnSpPr>
            <a:cxnSpLocks noChangeShapeType="1"/>
          </p:cNvCxnSpPr>
          <p:nvPr/>
        </p:nvCxnSpPr>
        <p:spPr bwMode="auto">
          <a:xfrm flipH="1">
            <a:off x="2963863" y="2046288"/>
            <a:ext cx="111125" cy="7112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2819400" y="1568450"/>
            <a:ext cx="2590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emitter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base metal</a:t>
            </a:r>
          </a:p>
        </p:txBody>
      </p:sp>
      <p:sp>
        <p:nvSpPr>
          <p:cNvPr id="43018" name="Text Box 5"/>
          <p:cNvSpPr txBox="1">
            <a:spLocks noChangeArrowheads="1"/>
          </p:cNvSpPr>
          <p:nvPr/>
        </p:nvSpPr>
        <p:spPr bwMode="auto">
          <a:xfrm>
            <a:off x="5562600" y="1198563"/>
            <a:ext cx="3352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base metal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excess base metal resistance</a:t>
            </a:r>
          </a:p>
        </p:txBody>
      </p:sp>
      <p:cxnSp>
        <p:nvCxnSpPr>
          <p:cNvPr id="4301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5807075" y="2019300"/>
            <a:ext cx="1066800" cy="533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04800" y="51816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{101}A planes: fast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600200" y="6248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{111}A planes: slow</a:t>
            </a:r>
          </a:p>
        </p:txBody>
      </p:sp>
      <p:pic>
        <p:nvPicPr>
          <p:cNvPr id="34" name="Picture 33" descr="hbt_thermal_resistanc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562600"/>
            <a:ext cx="36528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 descr="026"/>
          <p:cNvPicPr>
            <a:picLocks noChangeAspect="1" noChangeArrowheads="1"/>
          </p:cNvPicPr>
          <p:nvPr/>
        </p:nvPicPr>
        <p:blipFill>
          <a:blip r:embed="rId6" cstate="print"/>
          <a:srcRect l="8170" t="24518" b="13622"/>
          <a:stretch>
            <a:fillRect/>
          </a:stretch>
        </p:blipFill>
        <p:spPr bwMode="auto">
          <a:xfrm>
            <a:off x="4648200" y="4572000"/>
            <a:ext cx="4038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24" name="Straight Arrow Connector 21"/>
          <p:cNvCxnSpPr>
            <a:cxnSpLocks noChangeShapeType="1"/>
          </p:cNvCxnSpPr>
          <p:nvPr/>
        </p:nvCxnSpPr>
        <p:spPr bwMode="auto">
          <a:xfrm>
            <a:off x="2190750" y="1123950"/>
            <a:ext cx="76200" cy="2317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25" name="Text Box 5"/>
          <p:cNvSpPr txBox="1">
            <a:spLocks noChangeArrowheads="1"/>
          </p:cNvSpPr>
          <p:nvPr/>
        </p:nvSpPr>
        <p:spPr bwMode="auto">
          <a:xfrm>
            <a:off x="117475" y="885825"/>
            <a:ext cx="493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tall, narrow contacts: liftoff fails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4037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-193675" y="1277938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1760538" y="3297238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1887538" y="4973638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338138" y="535463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228600" y="5046663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4042" name="Text Box 5"/>
          <p:cNvSpPr txBox="1">
            <a:spLocks noChangeArrowheads="1"/>
          </p:cNvSpPr>
          <p:nvPr/>
        </p:nvSpPr>
        <p:spPr bwMode="auto">
          <a:xfrm>
            <a:off x="1828800" y="5634038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95400" y="5768975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5400" y="5854700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522788" y="736600"/>
            <a:ext cx="4600575" cy="4465638"/>
            <a:chOff x="4523121" y="639595"/>
            <a:chExt cx="4600806" cy="4465805"/>
          </a:xfrm>
        </p:grpSpPr>
        <p:pic>
          <p:nvPicPr>
            <p:cNvPr id="44051" name="Picture 6" descr="CIRCUIT2"/>
            <p:cNvPicPr>
              <a:picLocks noChangeAspect="1" noChangeArrowheads="1"/>
            </p:cNvPicPr>
            <p:nvPr/>
          </p:nvPicPr>
          <p:blipFill>
            <a:blip r:embed="rId4" cstate="print"/>
            <a:srcRect t="22235" b="27736"/>
            <a:stretch>
              <a:fillRect/>
            </a:stretch>
          </p:blipFill>
          <p:spPr bwMode="auto">
            <a:xfrm>
              <a:off x="5105400" y="639595"/>
              <a:ext cx="365601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2" name="TextBox 26"/>
            <p:cNvSpPr txBox="1">
              <a:spLocks noChangeArrowheads="1"/>
            </p:cNvSpPr>
            <p:nvPr/>
          </p:nvSpPr>
          <p:spPr bwMode="auto">
            <a:xfrm>
              <a:off x="5447506" y="1944469"/>
              <a:ext cx="2971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High-stress emitters fall off during subsequent lift-offs</a:t>
              </a:r>
            </a:p>
          </p:txBody>
        </p:sp>
        <p:pic>
          <p:nvPicPr>
            <p:cNvPr id="44053" name="Picture 27" descr="JUL25_01"/>
            <p:cNvPicPr>
              <a:picLocks noChangeAspect="1" noChangeArrowheads="1"/>
            </p:cNvPicPr>
            <p:nvPr/>
          </p:nvPicPr>
          <p:blipFill>
            <a:blip r:embed="rId5" cstate="print"/>
            <a:srcRect l="10533" t="7025" r="15800" b="11240"/>
            <a:stretch>
              <a:fillRect/>
            </a:stretch>
          </p:blipFill>
          <p:spPr bwMode="auto">
            <a:xfrm>
              <a:off x="4523121" y="2590800"/>
              <a:ext cx="2258679" cy="188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4" name="Picture 28" descr="022"/>
            <p:cNvPicPr>
              <a:picLocks noChangeAspect="1" noChangeArrowheads="1"/>
            </p:cNvPicPr>
            <p:nvPr/>
          </p:nvPicPr>
          <p:blipFill>
            <a:blip r:embed="rId6" cstate="print"/>
            <a:srcRect l="26334" t="7025" b="14050"/>
            <a:stretch>
              <a:fillRect/>
            </a:stretch>
          </p:blipFill>
          <p:spPr bwMode="auto">
            <a:xfrm>
              <a:off x="6781800" y="2590800"/>
              <a:ext cx="2342127" cy="188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5" name="TextBox 29"/>
            <p:cNvSpPr txBox="1">
              <a:spLocks noChangeArrowheads="1"/>
            </p:cNvSpPr>
            <p:nvPr/>
          </p:nvSpPr>
          <p:spPr bwMode="auto">
            <a:xfrm>
              <a:off x="5265611" y="2593125"/>
              <a:ext cx="7736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TiW</a:t>
              </a:r>
            </a:p>
          </p:txBody>
        </p:sp>
        <p:sp>
          <p:nvSpPr>
            <p:cNvPr id="44056" name="TextBox 30"/>
            <p:cNvSpPr txBox="1">
              <a:spLocks noChangeArrowheads="1"/>
            </p:cNvSpPr>
            <p:nvPr/>
          </p:nvSpPr>
          <p:spPr bwMode="auto">
            <a:xfrm>
              <a:off x="7543800" y="2640568"/>
              <a:ext cx="7736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W</a:t>
              </a:r>
            </a:p>
          </p:txBody>
        </p:sp>
        <p:sp>
          <p:nvSpPr>
            <p:cNvPr id="44057" name="TextBox 34"/>
            <p:cNvSpPr txBox="1">
              <a:spLocks noChangeArrowheads="1"/>
            </p:cNvSpPr>
            <p:nvPr/>
          </p:nvSpPr>
          <p:spPr bwMode="auto">
            <a:xfrm>
              <a:off x="5408687" y="4459069"/>
              <a:ext cx="2971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Single sputtered metal has non-vertical etch profile</a:t>
              </a:r>
            </a:p>
          </p:txBody>
        </p:sp>
      </p:grpSp>
      <p:sp>
        <p:nvSpPr>
          <p:cNvPr id="44046" name="Text Box 5"/>
          <p:cNvSpPr txBox="1">
            <a:spLocks noChangeArrowheads="1"/>
          </p:cNvSpPr>
          <p:nvPr/>
        </p:nvSpPr>
        <p:spPr bwMode="auto">
          <a:xfrm>
            <a:off x="3222625" y="4211638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="1" baseline="-2500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219200" y="4395788"/>
            <a:ext cx="2003425" cy="57785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4046" idx="1"/>
          </p:cNvCxnSpPr>
          <p:nvPr/>
        </p:nvCxnSpPr>
        <p:spPr>
          <a:xfrm flipV="1">
            <a:off x="2895600" y="4395788"/>
            <a:ext cx="327025" cy="6508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9" name="Text Box 5"/>
          <p:cNvSpPr txBox="1">
            <a:spLocks noChangeArrowheads="1"/>
          </p:cNvSpPr>
          <p:nvPr/>
        </p:nvSpPr>
        <p:spPr bwMode="auto">
          <a:xfrm>
            <a:off x="269875" y="663575"/>
            <a:ext cx="41529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Refractory contact: high-J operation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05410" y="952211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Liftoff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Sputter+dry etch→ sub-200nm contacts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5061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-193675" y="1273175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1760538" y="3292475"/>
            <a:ext cx="66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5063" name="Text Box 5"/>
          <p:cNvSpPr txBox="1">
            <a:spLocks noChangeArrowheads="1"/>
          </p:cNvSpPr>
          <p:nvPr/>
        </p:nvSpPr>
        <p:spPr bwMode="auto">
          <a:xfrm>
            <a:off x="1887538" y="4968875"/>
            <a:ext cx="66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5064" name="Line 12"/>
          <p:cNvSpPr>
            <a:spLocks noChangeShapeType="1"/>
          </p:cNvSpPr>
          <p:nvPr/>
        </p:nvSpPr>
        <p:spPr bwMode="auto">
          <a:xfrm>
            <a:off x="338138" y="5349875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5065" name="Text Box 13"/>
          <p:cNvSpPr txBox="1">
            <a:spLocks noChangeArrowheads="1"/>
          </p:cNvSpPr>
          <p:nvPr/>
        </p:nvSpPr>
        <p:spPr bwMode="auto">
          <a:xfrm>
            <a:off x="228600" y="50419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5066" name="Text Box 5"/>
          <p:cNvSpPr txBox="1">
            <a:spLocks noChangeArrowheads="1"/>
          </p:cNvSpPr>
          <p:nvPr/>
        </p:nvSpPr>
        <p:spPr bwMode="auto">
          <a:xfrm>
            <a:off x="1828800" y="5629275"/>
            <a:ext cx="663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295400" y="5765800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295400" y="5849938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029200" y="701675"/>
            <a:ext cx="37560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Hybrid sputtered metal stack for low-stress, vertical profile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180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W/TiW interfacial discontinuity enables base contact lift-off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419600" y="4213225"/>
            <a:ext cx="472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Interfacial Mo blanket-evaporated for low </a:t>
            </a:r>
            <a:r>
              <a:rPr lang="el-GR" sz="1800" i="1">
                <a:solidFill>
                  <a:srgbClr val="FFFF00"/>
                </a:solidFill>
                <a:latin typeface="Arial" charset="0"/>
                <a:cs typeface="Arial" charset="0"/>
              </a:rPr>
              <a:t>ρ</a:t>
            </a:r>
            <a:r>
              <a:rPr lang="en-US" sz="1800" i="1" baseline="-25000">
                <a:solidFill>
                  <a:srgbClr val="FFFF00"/>
                </a:solidFill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45071" name="Text Box 5"/>
          <p:cNvSpPr txBox="1">
            <a:spLocks noChangeArrowheads="1"/>
          </p:cNvSpPr>
          <p:nvPr/>
        </p:nvSpPr>
        <p:spPr bwMode="auto">
          <a:xfrm>
            <a:off x="3222625" y="4206875"/>
            <a:ext cx="96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="1" baseline="-2500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219200" y="4392613"/>
            <a:ext cx="2003425" cy="576262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5071" idx="1"/>
          </p:cNvCxnSpPr>
          <p:nvPr/>
        </p:nvCxnSpPr>
        <p:spPr>
          <a:xfrm flipV="1">
            <a:off x="2895600" y="4392613"/>
            <a:ext cx="327025" cy="64928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572000" y="4711700"/>
            <a:ext cx="472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SiNx sidewalls protect emitter contact, prevent emitter-base shorts during liftoff</a:t>
            </a:r>
            <a:endParaRPr lang="en-US" sz="1800" i="1" baseline="-2500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4846638" y="2292350"/>
            <a:ext cx="4103687" cy="1754188"/>
            <a:chOff x="4736080" y="4675543"/>
            <a:chExt cx="4103120" cy="1753520"/>
          </a:xfrm>
        </p:grpSpPr>
        <p:pic>
          <p:nvPicPr>
            <p:cNvPr id="45077" name="Picture 8" descr="026"/>
            <p:cNvPicPr>
              <a:picLocks noChangeAspect="1" noChangeArrowheads="1"/>
            </p:cNvPicPr>
            <p:nvPr/>
          </p:nvPicPr>
          <p:blipFill>
            <a:blip r:embed="rId4" cstate="print"/>
            <a:srcRect l="8170" t="37581" b="31393"/>
            <a:stretch>
              <a:fillRect/>
            </a:stretch>
          </p:blipFill>
          <p:spPr bwMode="auto">
            <a:xfrm>
              <a:off x="4736080" y="4675543"/>
              <a:ext cx="4103120" cy="103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8" name="TextBox 52"/>
            <p:cNvSpPr txBox="1">
              <a:spLocks noChangeArrowheads="1"/>
            </p:cNvSpPr>
            <p:nvPr/>
          </p:nvSpPr>
          <p:spPr bwMode="auto">
            <a:xfrm>
              <a:off x="5213850" y="5782732"/>
              <a:ext cx="33205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800">
                  <a:solidFill>
                    <a:srgbClr val="FFFF00"/>
                  </a:solidFill>
                  <a:latin typeface="Arial" charset="0"/>
                  <a:cs typeface="Arial" charset="0"/>
                </a:rPr>
                <a:t>Semiconductor wet etch undercuts emitter contact</a:t>
              </a: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070475" y="2522538"/>
            <a:ext cx="3321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>
                <a:solidFill>
                  <a:srgbClr val="FFFF00"/>
                </a:solidFill>
                <a:latin typeface="Arial" charset="0"/>
                <a:cs typeface="Arial" charset="0"/>
              </a:rPr>
              <a:t>Very thin emitter epitaxial layer for minimal undercut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Sub-200-nm Emitter Anatomy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953000" y="6654800"/>
            <a:ext cx="41513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slide: E. Lobisser. HBT: V. Jain. Process: Jain &amp; Lobisser</a:t>
            </a:r>
          </a:p>
        </p:txBody>
      </p:sp>
      <p:pic>
        <p:nvPicPr>
          <p:cNvPr id="46085" name="Picture 3" descr="i"/>
          <p:cNvPicPr>
            <a:picLocks noChangeAspect="1" noChangeArrowheads="1"/>
          </p:cNvPicPr>
          <p:nvPr/>
        </p:nvPicPr>
        <p:blipFill>
          <a:blip r:embed="rId3" cstate="print"/>
          <a:srcRect l="3137" t="20061" r="14088" b="16141"/>
          <a:stretch>
            <a:fillRect/>
          </a:stretch>
        </p:blipFill>
        <p:spPr bwMode="auto">
          <a:xfrm>
            <a:off x="1588" y="779463"/>
            <a:ext cx="7373937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768475" y="3659188"/>
            <a:ext cx="714375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emitter-base gap: only ~10 nm</a:t>
            </a:r>
            <a:br>
              <a:rPr lang="en-US" sz="3200" b="1">
                <a:latin typeface="Calibri" pitchFamily="34" charset="0"/>
                <a:cs typeface="Calibri" pitchFamily="34" charset="0"/>
              </a:rPr>
            </a:br>
            <a:r>
              <a:rPr lang="en-US" sz="3200" b="1">
                <a:latin typeface="Calibri" pitchFamily="34" charset="0"/>
                <a:cs typeface="Calibri" pitchFamily="34" charset="0"/>
              </a:rPr>
              <a:t>→ greatly reduces link component of R</a:t>
            </a:r>
            <a:r>
              <a:rPr lang="en-US" sz="3200" b="1" baseline="-25000">
                <a:latin typeface="Calibri" pitchFamily="34" charset="0"/>
                <a:cs typeface="Calibri" pitchFamily="34" charset="0"/>
              </a:rPr>
              <a:t>bb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1730375" y="3621088"/>
            <a:ext cx="71437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emitter-base gap: only ~10 nm</a:t>
            </a:r>
            <a:b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→ greatly reduces link component of R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bb</a:t>
            </a:r>
            <a:endParaRPr lang="en-US" sz="3200" b="1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>
            <a:off x="1844675" y="4543425"/>
            <a:ext cx="998538" cy="1112838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4710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19812">
            <a:off x="1258888" y="798513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695700" y="5638800"/>
            <a:ext cx="129540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0913" y="5656263"/>
            <a:ext cx="2117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eb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155 nm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36825" y="5621338"/>
            <a:ext cx="1120775" cy="6350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05000" y="5151438"/>
            <a:ext cx="2124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150 nm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21100" y="3657600"/>
            <a:ext cx="1222375" cy="0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17963" y="2484438"/>
            <a:ext cx="8223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70363" y="4325938"/>
            <a:ext cx="6302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6550" y="4897438"/>
            <a:ext cx="21542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Pt/Ti/Pd/Au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68950" y="2824163"/>
            <a:ext cx="2459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latin typeface="Arial" charset="0"/>
                <a:cs typeface="Arial" charset="0"/>
              </a:rPr>
              <a:t>SiNx sidewall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4943475" y="2614613"/>
            <a:ext cx="625475" cy="4397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14600" y="5605463"/>
            <a:ext cx="1122363" cy="4762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Why</a:t>
            </a:r>
            <a:br>
              <a:rPr lang="en-US" sz="7200" b="1">
                <a:latin typeface="Calibri" pitchFamily="34" charset="0"/>
                <a:cs typeface="Calibri" pitchFamily="34" charset="0"/>
              </a:rPr>
            </a:br>
            <a:r>
              <a:rPr lang="en-US" sz="7200" b="1">
                <a:latin typeface="Calibri" pitchFamily="34" charset="0"/>
                <a:cs typeface="Calibri" pitchFamily="34" charset="0"/>
              </a:rPr>
              <a:t>THz Transistors ?</a:t>
            </a:r>
            <a:br>
              <a:rPr lang="en-US" sz="7200" b="1">
                <a:latin typeface="Calibri" pitchFamily="34" charset="0"/>
                <a:cs typeface="Calibri" pitchFamily="34" charset="0"/>
              </a:rPr>
            </a:br>
            <a:endParaRPr lang="en-US" sz="7200" b="1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>
                <a:solidFill>
                  <a:srgbClr val="FFFF00"/>
                </a:solidFill>
              </a:rPr>
              <a:t>RF Data: 25 nm thick base, 75 nm Thick Collector </a:t>
            </a: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641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5715000" y="2922588"/>
          <a:ext cx="3281363" cy="3097212"/>
        </p:xfrm>
        <a:graphic>
          <a:graphicData uri="http://schemas.openxmlformats.org/presentationml/2006/ole">
            <p:oleObj spid="_x0000_s6146" name="KGPlot" r:id="rId5" imgW="6324480" imgH="5968800" progId="KGraph_Plot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57400" y="6151563"/>
            <a:ext cx="3810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Required dimensions obtained</a:t>
            </a:r>
            <a:b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</a:b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but poor base contacts on this run</a:t>
            </a:r>
          </a:p>
        </p:txBody>
      </p:sp>
      <p:pic>
        <p:nvPicPr>
          <p:cNvPr id="6151" name="Picture 11" descr="Picture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914400"/>
            <a:ext cx="40592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4953000" y="6616700"/>
            <a:ext cx="4151313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E. Lobisser, ISCS 2012, August, Santa Barbara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DC, RF Data: 100 nm Thick Collector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58738" y="930275"/>
          <a:ext cx="5243512" cy="4879975"/>
        </p:xfrm>
        <a:graphic>
          <a:graphicData uri="http://schemas.openxmlformats.org/presentationml/2006/ole">
            <p:oleObj spid="_x0000_s7170" name="KGPlot" r:id="rId4" imgW="5854680" imgH="5448240" progId="KGraph_Plot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454650" y="817563"/>
          <a:ext cx="3316288" cy="2611437"/>
        </p:xfrm>
        <a:graphic>
          <a:graphicData uri="http://schemas.openxmlformats.org/presentationml/2006/ole">
            <p:oleObj spid="_x0000_s7171" name="KGPlot" r:id="rId5" imgW="9331200" imgH="7340400" progId="KGraph_Plot">
              <p:embed/>
            </p:oleObj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5403850" y="3494088"/>
          <a:ext cx="3740150" cy="2584450"/>
        </p:xfrm>
        <a:graphic>
          <a:graphicData uri="http://schemas.openxmlformats.org/presentationml/2006/ole">
            <p:oleObj spid="_x0000_s7172" name="KGPlot" r:id="rId6" imgW="10140696" imgH="7008876" progId="KGraph_Plot">
              <p:embed/>
            </p:oleObj>
          </a:graphicData>
        </a:graphic>
      </p:graphicFrame>
      <p:sp>
        <p:nvSpPr>
          <p:cNvPr id="7174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Jain et al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DRC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76200"/>
            <a:ext cx="7772400" cy="914400"/>
          </a:xfrm>
        </p:spPr>
        <p:txBody>
          <a:bodyPr/>
          <a:lstStyle/>
          <a:p>
            <a:r>
              <a:rPr lang="en-US" smtClean="0"/>
              <a:t>THz InP HBTs From Teledyne</a:t>
            </a:r>
          </a:p>
        </p:txBody>
      </p:sp>
      <p:sp>
        <p:nvSpPr>
          <p:cNvPr id="48131" name="Text Box 16"/>
          <p:cNvSpPr txBox="1">
            <a:spLocks noChangeArrowheads="1"/>
          </p:cNvSpPr>
          <p:nvPr/>
        </p:nvSpPr>
        <p:spPr bwMode="auto">
          <a:xfrm>
            <a:off x="1192213" y="6308725"/>
            <a:ext cx="3763962" cy="41592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1706" tIns="40851" rIns="81706" bIns="40851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>
                <a:solidFill>
                  <a:srgbClr val="000000"/>
                </a:solidFill>
              </a:rPr>
              <a:t>Urteaga et al,  DRC 2011, June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5888"/>
            <a:ext cx="54864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308100"/>
            <a:ext cx="44481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338" y="1163638"/>
            <a:ext cx="32781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2813" y="4005263"/>
            <a:ext cx="28416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Towards &amp; Beyond the 32 nm /2.8 THz Node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988" y="1470025"/>
            <a:ext cx="856615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Base contact process: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too resistive (4</a:t>
            </a:r>
            <a:r>
              <a:rPr lang="en-US" sz="24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W-m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sink too deep (5 nm) for target 15 nm base 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5575" y="252095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refractory base contacts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5575" y="3505200"/>
            <a:ext cx="85661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Emitter Degeneracy: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Target current density is almost  0.1 Amp/</a:t>
            </a:r>
            <a:r>
              <a:rPr lang="en-US" sz="2400" b="1" i="1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b="1" i="1" baseline="30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(!)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Injected electron density becomes degenerate.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transconductance is reduced.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5575" y="490220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Increased electron mass  in emitter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5017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3200" b="1" smtClean="0"/>
              <a:t>Base Ohmic Contact Penetration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83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4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5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6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7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8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9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90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91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b="1" i="1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0192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50193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3200" b="1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Base Ohmic Contact Penetration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Refractory Base Process (1)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22400" y="4773613"/>
            <a:ext cx="2919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</a:t>
            </a:r>
            <a:b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97475" y="4792663"/>
            <a:ext cx="2754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bulk access resistivity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17475" y="5848350"/>
            <a:ext cx="8991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 surface not exposed to photoresist chemistry: no contamination 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resistivity, shallow contacts</a:t>
            </a:r>
            <a:b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 allows thin base, pulsed-doped base contacts</a:t>
            </a:r>
          </a:p>
        </p:txBody>
      </p:sp>
      <p:pic>
        <p:nvPicPr>
          <p:cNvPr id="51207" name="Picture 21" descr="2012_8_21_FCRP_HBT_HEMT_draw.jpg"/>
          <p:cNvPicPr>
            <a:picLocks noChangeAspect="1"/>
          </p:cNvPicPr>
          <p:nvPr/>
        </p:nvPicPr>
        <p:blipFill>
          <a:blip r:embed="rId3" cstate="print"/>
          <a:srcRect r="52924"/>
          <a:stretch>
            <a:fillRect/>
          </a:stretch>
        </p:blipFill>
        <p:spPr bwMode="auto">
          <a:xfrm>
            <a:off x="968375" y="1047750"/>
            <a:ext cx="34496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4"/>
          <p:cNvSpPr txBox="1">
            <a:spLocks noChangeArrowheads="1"/>
          </p:cNvSpPr>
          <p:nvPr/>
        </p:nvSpPr>
        <p:spPr bwMode="auto">
          <a:xfrm>
            <a:off x="461963" y="779463"/>
            <a:ext cx="384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Blanket liftoff; refractory base metal 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148263" y="779463"/>
            <a:ext cx="3284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Patterned liftoff; Thick  Ti/Au </a:t>
            </a:r>
          </a:p>
        </p:txBody>
      </p:sp>
      <p:pic>
        <p:nvPicPr>
          <p:cNvPr id="13" name="Picture 12" descr="2012_8_21_FCRP_HBT_HEMT_draw.jpg"/>
          <p:cNvPicPr>
            <a:picLocks noChangeAspect="1"/>
          </p:cNvPicPr>
          <p:nvPr/>
        </p:nvPicPr>
        <p:blipFill>
          <a:blip r:embed="rId3" cstate="print"/>
          <a:srcRect l="50827"/>
          <a:stretch>
            <a:fillRect/>
          </a:stretch>
        </p:blipFill>
        <p:spPr bwMode="auto">
          <a:xfrm>
            <a:off x="4687888" y="1047750"/>
            <a:ext cx="360362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Refractory Base Process (2)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8198" name="Picture 21" descr="2012_8_21_FCRP_HBT_HEMT_draw.jpg"/>
          <p:cNvPicPr>
            <a:picLocks noChangeAspect="1"/>
          </p:cNvPicPr>
          <p:nvPr/>
        </p:nvPicPr>
        <p:blipFill>
          <a:blip r:embed="rId4" cstate="print"/>
          <a:srcRect l="50745"/>
          <a:stretch>
            <a:fillRect/>
          </a:stretch>
        </p:blipFill>
        <p:spPr bwMode="auto">
          <a:xfrm>
            <a:off x="577850" y="855663"/>
            <a:ext cx="29702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588" y="4159250"/>
          <a:ext cx="4397375" cy="2687638"/>
        </p:xfrm>
        <a:graphic>
          <a:graphicData uri="http://schemas.openxmlformats.org/presentationml/2006/ole">
            <p:oleObj spid="_x0000_s8194" name="KGPlot" r:id="rId5" imgW="5888736" imgH="3593592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79975" y="663575"/>
          <a:ext cx="2533650" cy="3729038"/>
        </p:xfrm>
        <a:graphic>
          <a:graphicData uri="http://schemas.openxmlformats.org/presentationml/2006/ole">
            <p:oleObj spid="_x0000_s8195" name="KGPlot" r:id="rId6" imgW="5308560" imgH="7810200" progId="KGraph_Plot">
              <p:embed/>
            </p:oleObj>
          </a:graphicData>
        </a:graphic>
      </p:graphicFrame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5532438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83500" y="2200275"/>
            <a:ext cx="1228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32 nm node</a:t>
            </a:r>
            <a:b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requirement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Increased surface doping: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reduced contact resistivity,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but increased Auger recombination.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Surface doping spike at most 2-5 thick.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Refractory contacts do not penetrate; compatible with pulse doping.</a:t>
            </a: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6797675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6" descr="degenerate_injectoin.jpg"/>
          <p:cNvPicPr>
            <a:picLocks noChangeAspect="1"/>
          </p:cNvPicPr>
          <p:nvPr/>
        </p:nvPicPr>
        <p:blipFill>
          <a:blip r:embed="rId4" cstate="print"/>
          <a:srcRect b="67819"/>
          <a:stretch>
            <a:fillRect/>
          </a:stretch>
        </p:blipFill>
        <p:spPr bwMode="auto">
          <a:xfrm>
            <a:off x="193675" y="1616075"/>
            <a:ext cx="40703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54626" name="KGPlot" r:id="rId5" imgW="3666960" imgH="3654360" progId="KGraph_Plot">
              <p:embed/>
            </p:oleObj>
          </a:graphicData>
        </a:graphic>
      </p:graphicFrame>
      <p:graphicFrame>
        <p:nvGraphicFramePr>
          <p:cNvPr id="9219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154627" name="Equation" r:id="rId6" imgW="1333440" imgH="228600" progId="Equation.3">
              <p:embed/>
            </p:oleObj>
          </a:graphicData>
        </a:graphic>
      </p:graphicFrame>
      <p:cxnSp>
        <p:nvCxnSpPr>
          <p:cNvPr id="9224" name="Straight Arrow Connector 15"/>
          <p:cNvCxnSpPr>
            <a:cxnSpLocks noChangeShapeType="1"/>
          </p:cNvCxnSpPr>
          <p:nvPr/>
        </p:nvCxnSpPr>
        <p:spPr bwMode="auto">
          <a:xfrm flipH="1">
            <a:off x="693738" y="1470025"/>
            <a:ext cx="498475" cy="376238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225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high</a:t>
            </a:r>
          </a:p>
        </p:txBody>
      </p:sp>
      <p:cxnSp>
        <p:nvCxnSpPr>
          <p:cNvPr id="9226" name="Straight Arrow Connector 21"/>
          <p:cNvCxnSpPr>
            <a:cxnSpLocks noChangeShapeType="1"/>
          </p:cNvCxnSpPr>
          <p:nvPr/>
        </p:nvCxnSpPr>
        <p:spPr bwMode="auto">
          <a:xfrm>
            <a:off x="1652588" y="18161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0" name="Object 12"/>
          <p:cNvGraphicFramePr>
            <a:graphicFrameLocks noChangeAspect="1"/>
          </p:cNvGraphicFramePr>
          <p:nvPr/>
        </p:nvGraphicFramePr>
        <p:xfrm>
          <a:off x="5646738" y="2890838"/>
          <a:ext cx="2320925" cy="400050"/>
        </p:xfrm>
        <a:graphic>
          <a:graphicData uri="http://schemas.openxmlformats.org/presentationml/2006/ole">
            <p:oleObj spid="_x0000_s154628" name="Equation" r:id="rId7" imgW="1333440" imgH="228600" progId="Equation.3">
              <p:embed/>
            </p:oleObj>
          </a:graphicData>
        </a:graphic>
      </p:graphicFrame>
      <p:cxnSp>
        <p:nvCxnSpPr>
          <p:cNvPr id="9227" name="Straight Arrow Connector 24"/>
          <p:cNvCxnSpPr>
            <a:cxnSpLocks noChangeShapeType="1"/>
          </p:cNvCxnSpPr>
          <p:nvPr/>
        </p:nvCxnSpPr>
        <p:spPr bwMode="auto">
          <a:xfrm>
            <a:off x="1576388" y="17399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8" name="Straight Arrow Connector 25"/>
          <p:cNvCxnSpPr>
            <a:cxnSpLocks noChangeShapeType="1"/>
          </p:cNvCxnSpPr>
          <p:nvPr/>
        </p:nvCxnSpPr>
        <p:spPr bwMode="auto">
          <a:xfrm>
            <a:off x="1500188" y="1662113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1" name="Object 12"/>
          <p:cNvGraphicFramePr>
            <a:graphicFrameLocks noChangeAspect="1"/>
          </p:cNvGraphicFramePr>
          <p:nvPr/>
        </p:nvGraphicFramePr>
        <p:xfrm>
          <a:off x="423863" y="5064125"/>
          <a:ext cx="1304925" cy="400050"/>
        </p:xfrm>
        <a:graphic>
          <a:graphicData uri="http://schemas.openxmlformats.org/presentationml/2006/ole">
            <p:oleObj spid="_x0000_s154629" name="Equation" r:id="rId8" imgW="749160" imgH="228600" progId="Equation.3">
              <p:embed/>
            </p:oleObj>
          </a:graphicData>
        </a:graphic>
      </p:graphicFrame>
      <p:sp>
        <p:nvSpPr>
          <p:cNvPr id="9229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i="1" baseline="-25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10242" name="Equation" r:id="rId4" imgW="1333440" imgH="228600" progId="Equation.3">
              <p:embed/>
            </p:oleObj>
          </a:graphicData>
        </a:graphic>
      </p:graphicFrame>
      <p:pic>
        <p:nvPicPr>
          <p:cNvPr id="10244" name="Picture 13" descr="degenerate_injectoi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0243" name="KGPlot" r:id="rId6" imgW="3666960" imgH="3654360" progId="KGraph_Plot">
              <p:embed/>
            </p:oleObj>
          </a:graphicData>
        </a:graphic>
      </p:graphicFrame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cxnSp>
        <p:nvCxnSpPr>
          <p:cNvPr id="10247" name="Straight Connector 10"/>
          <p:cNvCxnSpPr>
            <a:cxnSpLocks noChangeShapeType="1"/>
          </p:cNvCxnSpPr>
          <p:nvPr/>
        </p:nvCxnSpPr>
        <p:spPr bwMode="auto">
          <a:xfrm>
            <a:off x="5016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8" name="Straight Connector 11"/>
          <p:cNvCxnSpPr>
            <a:cxnSpLocks noChangeShapeType="1"/>
          </p:cNvCxnSpPr>
          <p:nvPr/>
        </p:nvCxnSpPr>
        <p:spPr bwMode="auto">
          <a:xfrm flipV="1">
            <a:off x="5397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9" name="Straight Arrow Connector 17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0" name="Straight Arrow Connector 19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1" name="Straight Arrow Connector 20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2" name="Straight Arrow Connector 21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3" name="Straight Arrow Connector 22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54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reduced</a:t>
            </a:r>
          </a:p>
        </p:txBody>
      </p:sp>
      <p:sp>
        <p:nvSpPr>
          <p:cNvPr id="10255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i="1" baseline="-25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  <p:cxnSp>
        <p:nvCxnSpPr>
          <p:cNvPr id="10256" name="Straight Connector 11"/>
          <p:cNvCxnSpPr>
            <a:cxnSpLocks noChangeShapeType="1"/>
          </p:cNvCxnSpPr>
          <p:nvPr/>
        </p:nvCxnSpPr>
        <p:spPr bwMode="auto">
          <a:xfrm flipV="1">
            <a:off x="500063" y="3467100"/>
            <a:ext cx="4033837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11"/>
          <p:cNvCxnSpPr>
            <a:cxnSpLocks noChangeShapeType="1"/>
          </p:cNvCxnSpPr>
          <p:nvPr/>
        </p:nvCxnSpPr>
        <p:spPr bwMode="auto">
          <a:xfrm>
            <a:off x="501650" y="3467100"/>
            <a:ext cx="4032250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1266" name="KGPlot" r:id="rId5" imgW="3666960" imgH="3654360" progId="KGraph_Plot">
              <p:embed/>
            </p:oleObj>
          </a:graphicData>
        </a:graphic>
      </p:graphicFrame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11267" name="Equation" r:id="rId6" imgW="1307880" imgH="419040" progId="Equation.3">
              <p:embed/>
            </p:oleObj>
          </a:graphicData>
        </a:graphic>
      </p:graphicFrame>
      <p:cxnSp>
        <p:nvCxnSpPr>
          <p:cNvPr id="11272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3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4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5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6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11268" name="Equation" r:id="rId7" imgW="1054080" imgH="241200" progId="Equation.3">
              <p:embed/>
            </p:oleObj>
          </a:graphicData>
        </a:graphic>
      </p:graphicFrame>
      <p:sp>
        <p:nvSpPr>
          <p:cNvPr id="11277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1278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i="1" baseline="-2500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7" grpId="0" animBg="1"/>
      <p:bldP spid="112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 l="7143" t="6570" r="3714" b="4286"/>
          <a:stretch>
            <a:fillRect/>
          </a:stretch>
        </p:blipFill>
        <p:spPr bwMode="auto">
          <a:xfrm>
            <a:off x="76200" y="838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mtClean="0"/>
              <a:t>THz Transistors: Not Just For THz Circuits</a:t>
            </a:r>
          </a:p>
        </p:txBody>
      </p:sp>
      <p:cxnSp>
        <p:nvCxnSpPr>
          <p:cNvPr id="37892" name="Straight Arrow Connector 23"/>
          <p:cNvCxnSpPr>
            <a:cxnSpLocks noChangeShapeType="1"/>
          </p:cNvCxnSpPr>
          <p:nvPr/>
        </p:nvCxnSpPr>
        <p:spPr bwMode="auto">
          <a:xfrm flipH="1">
            <a:off x="6858000" y="3889375"/>
            <a:ext cx="709613" cy="75882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pic>
        <p:nvPicPr>
          <p:cNvPr id="37895" name="Picture 10" descr="SLZT_diff_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111625"/>
            <a:ext cx="1981200" cy="167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7896" name="Straight Arrow Connector 29"/>
          <p:cNvCxnSpPr>
            <a:cxnSpLocks noChangeShapeType="1"/>
          </p:cNvCxnSpPr>
          <p:nvPr/>
        </p:nvCxnSpPr>
        <p:spPr bwMode="auto">
          <a:xfrm rot="16200000" flipV="1">
            <a:off x="2857500" y="1943100"/>
            <a:ext cx="1524000" cy="9906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7" name="Straight Arrow Connector 30"/>
          <p:cNvCxnSpPr>
            <a:cxnSpLocks noChangeShapeType="1"/>
          </p:cNvCxnSpPr>
          <p:nvPr/>
        </p:nvCxnSpPr>
        <p:spPr bwMode="auto">
          <a:xfrm rot="5400000">
            <a:off x="5524501" y="3009900"/>
            <a:ext cx="1143000" cy="317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8" name="Straight Arrow Connector 34"/>
          <p:cNvCxnSpPr>
            <a:cxnSpLocks noChangeShapeType="1"/>
          </p:cNvCxnSpPr>
          <p:nvPr/>
        </p:nvCxnSpPr>
        <p:spPr bwMode="auto">
          <a:xfrm rot="5400000" flipH="1" flipV="1">
            <a:off x="1485900" y="2095500"/>
            <a:ext cx="1752600" cy="7620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sp>
        <p:nvSpPr>
          <p:cNvPr id="37899" name="Text Box 5"/>
          <p:cNvSpPr txBox="1">
            <a:spLocks noChangeArrowheads="1"/>
          </p:cNvSpPr>
          <p:nvPr/>
        </p:nvSpPr>
        <p:spPr bwMode="auto">
          <a:xfrm>
            <a:off x="1066800" y="3352800"/>
            <a:ext cx="25146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>
                <a:solidFill>
                  <a:srgbClr val="000000"/>
                </a:solidFill>
              </a:rPr>
              <a:t>precision analog design </a:t>
            </a:r>
            <a:br>
              <a:rPr lang="en-US" sz="1600" i="1">
                <a:solidFill>
                  <a:srgbClr val="000000"/>
                </a:solidFill>
              </a:rPr>
            </a:br>
            <a:r>
              <a:rPr lang="en-US" sz="1600" i="1">
                <a:solidFill>
                  <a:srgbClr val="000000"/>
                </a:solidFill>
              </a:rPr>
              <a:t>at microwave frequencies</a:t>
            </a:r>
            <a:br>
              <a:rPr lang="en-US" sz="1600" i="1">
                <a:solidFill>
                  <a:srgbClr val="000000"/>
                </a:solidFill>
              </a:rPr>
            </a:br>
            <a:r>
              <a:rPr lang="en-US" sz="1600" i="1">
                <a:solidFill>
                  <a:srgbClr val="000000"/>
                </a:solidFill>
              </a:rPr>
              <a:t>→ high-performance receivers</a:t>
            </a:r>
          </a:p>
        </p:txBody>
      </p:sp>
      <p:pic>
        <p:nvPicPr>
          <p:cNvPr id="37900" name="Picture 8" descr="div2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01713"/>
            <a:ext cx="15240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5029200" y="544513"/>
            <a:ext cx="2070100" cy="442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>
                <a:solidFill>
                  <a:srgbClr val="000000"/>
                </a:solidFill>
              </a:rPr>
              <a:t>500 GHz digital logic</a:t>
            </a:r>
            <a:br>
              <a:rPr lang="en-US" sz="1600" i="1">
                <a:solidFill>
                  <a:srgbClr val="000000"/>
                </a:solidFill>
              </a:rPr>
            </a:br>
            <a:r>
              <a:rPr lang="en-US" sz="1600" i="1">
                <a:solidFill>
                  <a:srgbClr val="000000"/>
                </a:solidFill>
              </a:rPr>
              <a:t>→ fiber optics </a:t>
            </a:r>
          </a:p>
        </p:txBody>
      </p:sp>
      <p:sp>
        <p:nvSpPr>
          <p:cNvPr id="37902" name="Text Box 5"/>
          <p:cNvSpPr txBox="1">
            <a:spLocks noChangeArrowheads="1"/>
          </p:cNvSpPr>
          <p:nvPr/>
        </p:nvSpPr>
        <p:spPr bwMode="auto">
          <a:xfrm>
            <a:off x="3733800" y="3352800"/>
            <a:ext cx="19812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>
                <a:solidFill>
                  <a:srgbClr val="000000"/>
                </a:solidFill>
              </a:rPr>
              <a:t>Higher-Resolution </a:t>
            </a:r>
            <a:br>
              <a:rPr lang="en-US" sz="1600" i="1">
                <a:solidFill>
                  <a:srgbClr val="000000"/>
                </a:solidFill>
              </a:rPr>
            </a:br>
            <a:r>
              <a:rPr lang="en-US" sz="1600" i="1">
                <a:solidFill>
                  <a:srgbClr val="000000"/>
                </a:solidFill>
              </a:rPr>
              <a:t>Microwave ADCs, DACs, DDSs</a:t>
            </a:r>
          </a:p>
        </p:txBody>
      </p:sp>
      <p:pic>
        <p:nvPicPr>
          <p:cNvPr id="16" name="Picture 15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9350" y="4005263"/>
            <a:ext cx="2128838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4" descr="Picture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2600" y="3489325"/>
            <a:ext cx="2174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6645275" y="2968625"/>
            <a:ext cx="2362200" cy="4429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>
                <a:solidFill>
                  <a:srgbClr val="000000"/>
                </a:solidFill>
              </a:rPr>
              <a:t>THz amplifiers→ THz radios</a:t>
            </a:r>
            <a:br>
              <a:rPr lang="en-US" sz="1600" i="1">
                <a:solidFill>
                  <a:srgbClr val="000000"/>
                </a:solidFill>
              </a:rPr>
            </a:br>
            <a:r>
              <a:rPr lang="en-US" sz="1600" i="1">
                <a:solidFill>
                  <a:srgbClr val="000000"/>
                </a:solidFill>
              </a:rPr>
              <a:t>→ imaging, communications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nimBg="1"/>
      <p:bldP spid="37901" grpId="0" animBg="1"/>
      <p:bldP spid="37902" grpId="0" animBg="1"/>
      <p:bldP spid="378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 Reduced Transconductance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2290" name="KGPlot" r:id="rId5" imgW="3666960" imgH="3654360" progId="KGraph_Plot">
              <p:embed/>
            </p:oleObj>
          </a:graphicData>
        </a:graphic>
      </p:graphicFrame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12291" name="Equation" r:id="rId6" imgW="1307880" imgH="419040" progId="Equation.3">
              <p:embed/>
            </p:oleObj>
          </a:graphicData>
        </a:graphic>
      </p:graphicFrame>
      <p:cxnSp>
        <p:nvCxnSpPr>
          <p:cNvPr id="12297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9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0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1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2292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12292" name="Equation" r:id="rId7" imgW="1054080" imgH="241200" progId="Equation.3">
              <p:embed/>
            </p:oleObj>
          </a:graphicData>
        </a:graphic>
      </p:graphicFrame>
      <p:sp>
        <p:nvSpPr>
          <p:cNvPr id="12302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2303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varies as J</a:t>
            </a:r>
            <a:r>
              <a:rPr lang="en-US" sz="2000" i="1" baseline="30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  <p:sp>
        <p:nvSpPr>
          <p:cNvPr id="12304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i="1" baseline="-2500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graphicFrame>
        <p:nvGraphicFramePr>
          <p:cNvPr id="12293" name="Object 12"/>
          <p:cNvGraphicFramePr>
            <a:graphicFrameLocks noChangeAspect="1"/>
          </p:cNvGraphicFramePr>
          <p:nvPr/>
        </p:nvGraphicFramePr>
        <p:xfrm>
          <a:off x="585788" y="5135563"/>
          <a:ext cx="1835150" cy="488950"/>
        </p:xfrm>
        <a:graphic>
          <a:graphicData uri="http://schemas.openxmlformats.org/presentationml/2006/ole">
            <p:oleObj spid="_x0000_s12293" name="Equation" r:id="rId8" imgW="1054080" imgH="279360" progId="Equation.3">
              <p:embed/>
            </p:oleObj>
          </a:graphicData>
        </a:graphic>
      </p:graphicFrame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6270625"/>
            <a:ext cx="8991600" cy="333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 increase the emitter effective  mass.</a:t>
            </a:r>
          </a:p>
        </p:txBody>
      </p:sp>
      <p:sp>
        <p:nvSpPr>
          <p:cNvPr id="12306" name="Text Box 4"/>
          <p:cNvSpPr txBox="1">
            <a:spLocks noChangeArrowheads="1"/>
          </p:cNvSpPr>
          <p:nvPr/>
        </p:nvSpPr>
        <p:spPr bwMode="auto">
          <a:xfrm>
            <a:off x="1881188" y="5648325"/>
            <a:ext cx="20002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...and as (m*)</a:t>
            </a:r>
            <a:r>
              <a:rPr lang="en-US" sz="2000" i="1" baseline="3000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Degenerate Injection→Solutions</a:t>
            </a:r>
          </a:p>
        </p:txBody>
      </p:sp>
      <p:pic>
        <p:nvPicPr>
          <p:cNvPr id="9" name="Picture 8" descr="2012_8_9_aug_quantum_dot_HBT.jpg"/>
          <p:cNvPicPr>
            <a:picLocks noChangeAspect="1"/>
          </p:cNvPicPr>
          <p:nvPr/>
        </p:nvPicPr>
        <p:blipFill>
          <a:blip r:embed="rId3" cstate="print"/>
          <a:srcRect t="70840"/>
          <a:stretch>
            <a:fillRect/>
          </a:stretch>
        </p:blipFill>
        <p:spPr bwMode="auto">
          <a:xfrm>
            <a:off x="4524375" y="4879975"/>
            <a:ext cx="4349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4300" y="830263"/>
            <a:ext cx="8991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</a:t>
            </a:r>
            <a:r>
              <a:rPr lang="en-US" sz="2000" b="1" i="1" u="sng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 </a:t>
            </a: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the emitter (transverse) effective  mass.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2713" y="1431925"/>
            <a:ext cx="899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Other emitter semiconductors: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no obvious good choices (band offsets, etc.).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9375" y="2347913"/>
            <a:ext cx="8991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Emitter-base superlattice: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increases transverse mass in junction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evidence that InAlAs/InGaAs grades are beneficial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27296" t="21201" r="6757" b="16400"/>
          <a:stretch>
            <a:fillRect/>
          </a:stretch>
        </p:blipFill>
        <p:spPr bwMode="auto">
          <a:xfrm>
            <a:off x="6051550" y="2200275"/>
            <a:ext cx="305276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7475" y="4287838"/>
            <a:ext cx="899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Extreme solution (10 years from now):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partition the emitter into small sub-junctions, ~ 5 nm x 5 nm.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parasitic resistivity is reduced progressively as sub-junction areas are  reduced.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IC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457200"/>
          </a:xfrm>
        </p:spPr>
        <p:txBody>
          <a:bodyPr/>
          <a:lstStyle/>
          <a:p>
            <a:r>
              <a:rPr lang="en-US" sz="2800" smtClean="0">
                <a:solidFill>
                  <a:srgbClr val="FFFFCC"/>
                </a:solidFill>
                <a:sym typeface="Symbol" pitchFamily="18" charset="2"/>
              </a:rPr>
              <a:t>  InP HBT Integrated Circuits: 600 GHz &amp; Beyond </a:t>
            </a:r>
            <a:endParaRPr lang="en-US" sz="280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4277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614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fundamental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VCO</a:t>
            </a:r>
          </a:p>
        </p:txBody>
      </p:sp>
      <p:sp>
        <p:nvSpPr>
          <p:cNvPr id="54278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340 GHz dynamic frequency divider</a:t>
            </a:r>
          </a:p>
        </p:txBody>
      </p:sp>
      <p:pic>
        <p:nvPicPr>
          <p:cNvPr id="54279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19"/>
          <p:cNvSpPr txBox="1">
            <a:spLocks noChangeArrowheads="1"/>
          </p:cNvSpPr>
          <p:nvPr/>
        </p:nvSpPr>
        <p:spPr bwMode="auto">
          <a:xfrm>
            <a:off x="304800" y="2286000"/>
            <a:ext cx="3429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565 GHz, 34 dB, 0.4 mW output power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971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J. Hacker, TSC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2010</a:t>
            </a:r>
          </a:p>
        </p:txBody>
      </p:sp>
      <p:pic>
        <p:nvPicPr>
          <p:cNvPr id="5428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204 GHz static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frequency divider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(ECL master-slave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Z. Griffith,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CSIC 2010</a:t>
            </a:r>
          </a:p>
        </p:txBody>
      </p:sp>
      <p:pic>
        <p:nvPicPr>
          <p:cNvPr id="54287" name="Picture 32" descr="Picture1.jpg"/>
          <p:cNvPicPr>
            <a:picLocks noChangeAspect="1"/>
          </p:cNvPicPr>
          <p:nvPr/>
        </p:nvPicPr>
        <p:blipFill>
          <a:blip r:embed="rId5" cstate="print"/>
          <a:srcRect l="8041" t="2762" r="1048" b="13663"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8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300 GHz fundamental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IMS 2011</a:t>
            </a:r>
          </a:p>
        </p:txBody>
      </p:sp>
      <p:sp>
        <p:nvSpPr>
          <p:cNvPr id="54290" name="Text Box 19"/>
          <p:cNvSpPr txBox="1">
            <a:spLocks noChangeArrowheads="1"/>
          </p:cNvSpPr>
          <p:nvPr/>
        </p:nvSpPr>
        <p:spPr bwMode="auto">
          <a:xfrm>
            <a:off x="5013325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220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90 mW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power amplifier 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013325" y="4821238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T. Reed, UCSB</a:t>
            </a:r>
          </a:p>
        </p:txBody>
      </p:sp>
      <p:pic>
        <p:nvPicPr>
          <p:cNvPr id="54292" name="Picture 41" descr="Picture4.jpg"/>
          <p:cNvPicPr>
            <a:picLocks noChangeAspect="1"/>
          </p:cNvPicPr>
          <p:nvPr/>
        </p:nvPicPr>
        <p:blipFill>
          <a:blip r:embed="rId6" cstate="print"/>
          <a:srcRect l="3551" t="6158" r="568" b="1479"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3" name="Text Box 19"/>
          <p:cNvSpPr txBox="1">
            <a:spLocks noChangeArrowheads="1"/>
          </p:cNvSpPr>
          <p:nvPr/>
        </p:nvSpPr>
        <p:spPr bwMode="auto">
          <a:xfrm>
            <a:off x="4648200" y="559117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600 GHz 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Integrated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Transmitter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>
                <a:solidFill>
                  <a:srgbClr val="FFFFCC"/>
                </a:solidFill>
                <a:ea typeface="ＭＳ Ｐゴシック" pitchFamily="34" charset="-128"/>
              </a:rPr>
              <a:t>PLL + Mixer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400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</a:p>
        </p:txBody>
      </p:sp>
      <p:sp>
        <p:nvSpPr>
          <p:cNvPr id="54295" name="Text Box 19"/>
          <p:cNvSpPr txBox="1">
            <a:spLocks noChangeArrowheads="1"/>
          </p:cNvSpPr>
          <p:nvPr/>
        </p:nvSpPr>
        <p:spPr bwMode="auto">
          <a:xfrm>
            <a:off x="304800" y="55626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  <a:t>Integrated 300/350GHz Receivers:</a:t>
            </a:r>
            <a:br>
              <a:rPr lang="en-US" sz="1600" b="1" i="1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b="1" i="1">
                <a:solidFill>
                  <a:srgbClr val="FFFFCC"/>
                </a:solidFill>
                <a:ea typeface="ＭＳ Ｐゴシック" pitchFamily="34" charset="-128"/>
              </a:rPr>
              <a:t>LNA/Mixer/VCO</a:t>
            </a:r>
            <a:endParaRPr lang="en-US" sz="1600" b="1" i="1" u="sng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4008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</a:rPr>
              <a:t>M. Seo</a:t>
            </a:r>
          </a:p>
        </p:txBody>
      </p:sp>
      <p:pic>
        <p:nvPicPr>
          <p:cNvPr id="54297" name="Picture 193" descr="TSC_Logo_Sm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8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9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562600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0" name="Picture 54" descr="Picture7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2587625"/>
            <a:ext cx="31337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55" descr="Picture8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5556250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2" name="Picture 56" descr="Picture9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86200"/>
            <a:ext cx="24193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68275"/>
            <a:ext cx="8302625" cy="669925"/>
          </a:xfrm>
        </p:spPr>
        <p:txBody>
          <a:bodyPr anchorCtr="1"/>
          <a:lstStyle/>
          <a:p>
            <a:r>
              <a:rPr lang="en-US" smtClean="0"/>
              <a:t>Teledyne: 560 GHz Common-Base Amplifier IC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228600" y="4333875"/>
            <a:ext cx="38100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10-Stage Common-base using inverted CPW-G architecture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34 dB at 565 GHz 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b="1">
                <a:solidFill>
                  <a:srgbClr val="000000"/>
                </a:solidFill>
              </a:rPr>
              <a:t>Psat -3.9 dBm at 560 GHz</a:t>
            </a:r>
          </a:p>
        </p:txBody>
      </p:sp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275" y="1293813"/>
            <a:ext cx="419893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530350"/>
            <a:ext cx="3830638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9675" y="4419600"/>
            <a:ext cx="50895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Text Box 7"/>
          <p:cNvSpPr txBox="1">
            <a:spLocks noChangeArrowheads="1"/>
          </p:cNvSpPr>
          <p:nvPr/>
        </p:nvSpPr>
        <p:spPr bwMode="auto">
          <a:xfrm>
            <a:off x="7397750" y="5562600"/>
            <a:ext cx="1436688" cy="32067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5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1200x230 </a:t>
            </a:r>
            <a:r>
              <a:rPr lang="en-US" sz="1500" b="1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m</a:t>
            </a:r>
            <a:r>
              <a:rPr lang="en-US" sz="15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</a:t>
            </a:r>
            <a:r>
              <a:rPr lang="en-US" sz="1500" b="1" baseline="300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2</a:t>
            </a:r>
            <a:endParaRPr lang="en-US" sz="1500" b="1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5306" name="Text Box 7"/>
          <p:cNvSpPr txBox="1">
            <a:spLocks noChangeArrowheads="1"/>
          </p:cNvSpPr>
          <p:nvPr/>
        </p:nvSpPr>
        <p:spPr bwMode="auto">
          <a:xfrm>
            <a:off x="3995738" y="6078538"/>
            <a:ext cx="5103812" cy="461962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J Hacker et al, Teledyne Scientific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90 mW, 220 GHz Power Amplifier</a:t>
            </a:r>
          </a:p>
        </p:txBody>
      </p:sp>
      <p:pic>
        <p:nvPicPr>
          <p:cNvPr id="13317" name="Picture 3" descr="Hi5-2_pic_8C2SL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009650"/>
            <a:ext cx="4878388" cy="246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117475" y="1277938"/>
            <a:ext cx="193516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5224463" y="817563"/>
            <a:ext cx="3641725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2012</a:t>
            </a:r>
            <a:b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250 nm  InP HBT  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/>
        </p:nvGraphicFramePr>
        <p:xfrm>
          <a:off x="5407025" y="1219200"/>
          <a:ext cx="3505200" cy="2349500"/>
        </p:xfrm>
        <a:graphic>
          <a:graphicData uri="http://schemas.openxmlformats.org/presentationml/2006/ole">
            <p:oleObj spid="_x0000_s13314" name="KGPlot" r:id="rId5" imgW="4962144" imgH="3345180" progId="KGraph_Plot">
              <p:embed/>
            </p:oleObj>
          </a:graphicData>
        </a:graphic>
      </p:graphicFrame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330825" y="3810000"/>
          <a:ext cx="3581400" cy="2476500"/>
        </p:xfrm>
        <a:graphic>
          <a:graphicData uri="http://schemas.openxmlformats.org/presentationml/2006/ole">
            <p:oleObj spid="_x0000_s13315" name="KGPlot" r:id="rId6" imgW="4949952" imgH="3433572" progId="KGraph_Plot">
              <p:embed/>
            </p:oleObj>
          </a:graphicData>
        </a:graphic>
      </p:graphicFrame>
      <p:sp>
        <p:nvSpPr>
          <p:cNvPr id="13320" name="Text Box 4"/>
          <p:cNvSpPr txBox="1">
            <a:spLocks noChangeArrowheads="1"/>
          </p:cNvSpPr>
          <p:nvPr/>
        </p:nvSpPr>
        <p:spPr bwMode="auto">
          <a:xfrm>
            <a:off x="269875" y="4043363"/>
            <a:ext cx="4570413" cy="267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output power densities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up to 0.5 W/mm @ 220 GHz.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sz="2800" b="1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InP HBT is a competitive mm-wave / sub-mm-wave power technology.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6223000" y="125413"/>
            <a:ext cx="1344613" cy="500062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220 GHz 330mW Power Amplifier Design</a:t>
            </a:r>
          </a:p>
        </p:txBody>
      </p:sp>
      <p:pic>
        <p:nvPicPr>
          <p:cNvPr id="14342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 l="3633" t="136" r="10257"/>
          <a:stretch>
            <a:fillRect/>
          </a:stretch>
        </p:blipFill>
        <p:spPr>
          <a:xfrm>
            <a:off x="38100" y="838200"/>
            <a:ext cx="4381500" cy="4724400"/>
          </a:xfrm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454525" y="884238"/>
          <a:ext cx="4572000" cy="2887662"/>
        </p:xfrm>
        <a:graphic>
          <a:graphicData uri="http://schemas.openxmlformats.org/presentationml/2006/ole">
            <p:oleObj spid="_x0000_s14338" name="KGPlot" r:id="rId5" imgW="6210000" imgH="3924000" progId="KGraph_Plot">
              <p:embed/>
            </p:oleObj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4562475" y="3871913"/>
          <a:ext cx="4424363" cy="2771775"/>
        </p:xfrm>
        <a:graphic>
          <a:graphicData uri="http://schemas.openxmlformats.org/presentationml/2006/ole">
            <p:oleObj spid="_x0000_s14339" name="KGPlot" r:id="rId6" imgW="6362640" imgH="3987720" progId="KGraph_Plot">
              <p:embed/>
            </p:oleObj>
          </a:graphicData>
        </a:graphic>
      </p:graphicFrame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0" y="5292725"/>
            <a:ext cx="1576388" cy="287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2.3 mm x 2.5 mm</a:t>
            </a:r>
          </a:p>
        </p:txBody>
      </p:sp>
      <p:sp>
        <p:nvSpPr>
          <p:cNvPr id="14344" name="Text Box 4"/>
          <p:cNvSpPr txBox="1">
            <a:spLocks noChangeArrowheads="1"/>
          </p:cNvSpPr>
          <p:nvPr/>
        </p:nvSpPr>
        <p:spPr bwMode="auto">
          <a:xfrm>
            <a:off x="230188" y="5708650"/>
            <a:ext cx="3803650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T. Reed, UCSB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Z. Griffith, Teledyne</a:t>
            </a:r>
            <a:b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Teledyne 250 nm InP HBT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50-G/s Track/Hold Amplifier; 250 nm InP HBT</a:t>
            </a:r>
          </a:p>
        </p:txBody>
      </p:sp>
      <p:pic>
        <p:nvPicPr>
          <p:cNvPr id="56323" name="Picture 11"/>
          <p:cNvPicPr>
            <a:picLocks noChangeAspect="1"/>
          </p:cNvPicPr>
          <p:nvPr/>
        </p:nvPicPr>
        <p:blipFill>
          <a:blip r:embed="rId3" cstate="print"/>
          <a:srcRect l="20090" t="13689" r="6248" b="25298"/>
          <a:stretch>
            <a:fillRect/>
          </a:stretch>
        </p:blipFill>
        <p:spPr bwMode="auto">
          <a:xfrm>
            <a:off x="5340350" y="4427538"/>
            <a:ext cx="3524250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itle 1"/>
          <p:cNvSpPr txBox="1">
            <a:spLocks/>
          </p:cNvSpPr>
          <p:nvPr/>
        </p:nvSpPr>
        <p:spPr bwMode="auto">
          <a:xfrm>
            <a:off x="5110163" y="4159250"/>
            <a:ext cx="38862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20.5 GHz input, 10 GHz clock</a:t>
            </a:r>
          </a:p>
        </p:txBody>
      </p:sp>
      <p:sp>
        <p:nvSpPr>
          <p:cNvPr id="56325" name="Title 1"/>
          <p:cNvSpPr txBox="1">
            <a:spLocks/>
          </p:cNvSpPr>
          <p:nvPr/>
        </p:nvSpPr>
        <p:spPr bwMode="auto">
          <a:xfrm>
            <a:off x="117475" y="817563"/>
            <a:ext cx="3035300" cy="2682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S. Daneshgar, this conference</a:t>
            </a: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4" cstate="print"/>
          <a:srcRect t="5058"/>
          <a:stretch>
            <a:fillRect/>
          </a:stretch>
        </p:blipFill>
        <p:spPr bwMode="auto">
          <a:xfrm>
            <a:off x="309563" y="1163638"/>
            <a:ext cx="38401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3617913"/>
            <a:ext cx="3379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itle 1"/>
          <p:cNvSpPr txBox="1">
            <a:spLocks/>
          </p:cNvSpPr>
          <p:nvPr/>
        </p:nvSpPr>
        <p:spPr bwMode="auto">
          <a:xfrm>
            <a:off x="1230313" y="5387975"/>
            <a:ext cx="23431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r>
              <a:rPr lang="en-US" sz="1800">
                <a:latin typeface="Calibri" pitchFamily="34" charset="0"/>
                <a:cs typeface="Calibri" pitchFamily="34" charset="0"/>
              </a:rPr>
              <a:t>Linearity test</a:t>
            </a:r>
            <a:br>
              <a:rPr lang="en-US" sz="1800">
                <a:latin typeface="Calibri" pitchFamily="34" charset="0"/>
                <a:cs typeface="Calibri" pitchFamily="34" charset="0"/>
              </a:rPr>
            </a:br>
            <a:r>
              <a:rPr lang="en-US" sz="1800">
                <a:latin typeface="Calibri" pitchFamily="34" charset="0"/>
                <a:cs typeface="Calibri" pitchFamily="34" charset="0"/>
              </a:rPr>
              <a:t>(third-order intercept)</a:t>
            </a:r>
          </a:p>
        </p:txBody>
      </p:sp>
      <p:pic>
        <p:nvPicPr>
          <p:cNvPr id="56329" name="Picture 17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9975" y="893763"/>
            <a:ext cx="3681413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211138"/>
            <a:ext cx="84582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 Where Next ? → 2 THz Transistors,  1 THz Radios.</a:t>
            </a:r>
          </a:p>
        </p:txBody>
      </p:sp>
      <p:pic>
        <p:nvPicPr>
          <p:cNvPr id="57347" name="Picture 10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1" descr="TT_dra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184275"/>
            <a:ext cx="334168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6200" y="8128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transmitter</a:t>
            </a: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4800600" y="838200"/>
            <a:ext cx="19050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receiver</a:t>
            </a:r>
          </a:p>
        </p:txBody>
      </p:sp>
      <p:pic>
        <p:nvPicPr>
          <p:cNvPr id="57351" name="Picture 12" descr="TE_interconnect_dra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108325"/>
            <a:ext cx="32766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0" y="2619375"/>
            <a:ext cx="20764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interconnects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513" y="3044825"/>
            <a:ext cx="27352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5"/>
          <p:cNvSpPr>
            <a:spLocks noChangeArrowheads="1"/>
          </p:cNvSpPr>
          <p:nvPr/>
        </p:nvSpPr>
        <p:spPr bwMode="auto">
          <a:xfrm>
            <a:off x="3810000" y="2625725"/>
            <a:ext cx="1447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circuits</a:t>
            </a:r>
          </a:p>
        </p:txBody>
      </p:sp>
      <p:pic>
        <p:nvPicPr>
          <p:cNvPr id="57355" name="Picture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1588" y="3082925"/>
            <a:ext cx="17589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THz and Far-Infrared Electronics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IR today→  lasers &amp; bolometers → generate &amp; detect</a:t>
            </a: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1441450" y="5689600"/>
            <a:ext cx="76835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64038"/>
            <a:ext cx="3581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It's all about classic scaling: </a:t>
            </a:r>
            <a:b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contact and gate dielectrics...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Far-infrared ICs: </a:t>
            </a:r>
            <a:r>
              <a:rPr lang="en-US" sz="2400" b="1" i="1" u="sng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 device physics, </a:t>
            </a:r>
            <a:r>
              <a:rPr lang="en-US" sz="2400" b="1" i="1" u="sng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 circuit design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733800" y="44688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...wire resistance,...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733800" y="49260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...heat,...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92513" y="5349875"/>
            <a:ext cx="2286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...&amp; charge density.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11563" y="5694363"/>
            <a:ext cx="234315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band structure and density of quantum states </a:t>
            </a:r>
            <a:b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18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(new!).</a:t>
            </a:r>
          </a:p>
        </p:txBody>
      </p:sp>
      <p:pic>
        <p:nvPicPr>
          <p:cNvPr id="25" name="Picture 11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0"/>
            <a:ext cx="1990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/>
          <a:srcRect l="25610" t="27313" r="10976" b="27315"/>
          <a:stretch>
            <a:fillRect/>
          </a:stretch>
        </p:blipFill>
        <p:spPr bwMode="auto">
          <a:xfrm>
            <a:off x="381000" y="2971800"/>
            <a:ext cx="182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icture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80000"/>
            <a:ext cx="11763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9" descr="Picture1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156200"/>
            <a:ext cx="7016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30" descr="Picture1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219200"/>
            <a:ext cx="20367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31" descr="Picture1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371600"/>
            <a:ext cx="1352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32" descr="Picture1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0288" y="1204913"/>
            <a:ext cx="161131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icture1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7438" y="2962275"/>
            <a:ext cx="1096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TT_draw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971800"/>
            <a:ext cx="106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T_draw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8400" y="2913063"/>
            <a:ext cx="600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53188" y="4619625"/>
            <a:ext cx="22860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Even 1-3 THz ICs </a:t>
            </a:r>
            <a:b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will be  feasible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2" grpId="0"/>
      <p:bldP spid="23" grpId="0"/>
      <p:bldP spid="18" grpId="0"/>
      <p:bldP spid="19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THz Communications Needs High Power, Low Noise</a:t>
            </a:r>
          </a:p>
        </p:txBody>
      </p:sp>
      <p:pic>
        <p:nvPicPr>
          <p:cNvPr id="27" name="Picture 26" descr="syste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779463"/>
            <a:ext cx="60150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5575" y="5159375"/>
            <a:ext cx="876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2200" b="1">
                <a:latin typeface="Calibri" pitchFamily="34" charset="0"/>
                <a:cs typeface="Calibri" pitchFamily="34" charset="0"/>
                <a:sym typeface="Symbol" pitchFamily="18" charset="2"/>
              </a:rPr>
              <a:t>Real systems with real-world weather &amp; design margins, 500-1000m range: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55575" y="6043613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2200" b="1">
                <a:latin typeface="Calibri" pitchFamily="34" charset="0"/>
                <a:cs typeface="Calibri" pitchFamily="34" charset="0"/>
                <a:sym typeface="Symbol" pitchFamily="18" charset="2"/>
              </a:rPr>
              <a:t>3-7 dB Noise figure, 50-500 mW power/element, 64-256 element arrays</a:t>
            </a:r>
          </a:p>
        </p:txBody>
      </p:sp>
      <p:pic>
        <p:nvPicPr>
          <p:cNvPr id="32" name="Picture 31" descr="system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2852738"/>
            <a:ext cx="476091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3675" y="5537200"/>
            <a:ext cx="1997075" cy="387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latin typeface="Calibri" pitchFamily="34" charset="0"/>
                <a:cs typeface="Calibri" pitchFamily="34" charset="0"/>
                <a:sym typeface="Symbol" pitchFamily="18" charset="2"/>
              </a:rPr>
              <a:t>Will require:</a:t>
            </a:r>
            <a:endParaRPr lang="en-US" sz="2200" b="1" i="1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638" y="6348413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2200" b="1">
                <a:latin typeface="Calibri" pitchFamily="34" charset="0"/>
                <a:cs typeface="Calibri" pitchFamily="34" charset="0"/>
                <a:sym typeface="Symbol" pitchFamily="18" charset="2"/>
              </a:rPr>
              <a:t>→ InP or GaN PAs and LNAs, Silicon beamformer 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b="1">
                <a:solidFill>
                  <a:srgbClr val="FFFFFF"/>
                </a:solidFill>
              </a:rPr>
              <a:t>(backup slides follow)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0"/>
          <p:cNvSpPr>
            <a:spLocks noChangeArrowheads="1"/>
          </p:cNvSpPr>
          <p:nvPr/>
        </p:nvSpPr>
        <p:spPr bwMode="auto">
          <a:xfrm>
            <a:off x="2921000" y="2968625"/>
            <a:ext cx="806450" cy="498475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sp>
        <p:nvSpPr>
          <p:cNvPr id="12294" name="Rectangle 19"/>
          <p:cNvSpPr>
            <a:spLocks noChangeArrowheads="1"/>
          </p:cNvSpPr>
          <p:nvPr/>
        </p:nvSpPr>
        <p:spPr bwMode="auto">
          <a:xfrm>
            <a:off x="1268413" y="3775075"/>
            <a:ext cx="2689225" cy="1574800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pic>
        <p:nvPicPr>
          <p:cNvPr id="12295" name="Picture 13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Weakly Degenerate→ Effective Added Resistance 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189442" name="KGPlot" r:id="rId5" imgW="3666960" imgH="3654360" progId="KGraph_Plot">
              <p:embed/>
            </p:oleObj>
          </a:graphicData>
        </a:graphic>
      </p:graphicFrame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b="1"/>
          </a:p>
        </p:txBody>
      </p:sp>
      <p:graphicFrame>
        <p:nvGraphicFramePr>
          <p:cNvPr id="12291" name="Object 12"/>
          <p:cNvGraphicFramePr>
            <a:graphicFrameLocks noChangeAspect="1"/>
          </p:cNvGraphicFramePr>
          <p:nvPr/>
        </p:nvGraphicFramePr>
        <p:xfrm>
          <a:off x="501650" y="3082925"/>
          <a:ext cx="3160713" cy="422275"/>
        </p:xfrm>
        <a:graphic>
          <a:graphicData uri="http://schemas.openxmlformats.org/presentationml/2006/ole">
            <p:oleObj spid="_x0000_s189443" name="Equation" r:id="rId6" imgW="1815840" imgH="241200" progId="Equation.3">
              <p:embed/>
            </p:oleObj>
          </a:graphicData>
        </a:graphic>
      </p:graphicFrame>
      <p:pic>
        <p:nvPicPr>
          <p:cNvPr id="12298" name="Picture 16" descr="degenerate_injectoin.jpg"/>
          <p:cNvPicPr>
            <a:picLocks noChangeAspect="1"/>
          </p:cNvPicPr>
          <p:nvPr/>
        </p:nvPicPr>
        <p:blipFill>
          <a:blip r:embed="rId7" cstate="print"/>
          <a:srcRect r="36060"/>
          <a:stretch>
            <a:fillRect/>
          </a:stretch>
        </p:blipFill>
        <p:spPr bwMode="auto">
          <a:xfrm>
            <a:off x="1500188" y="3889375"/>
            <a:ext cx="652462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2" name="Object 12"/>
          <p:cNvGraphicFramePr>
            <a:graphicFrameLocks noChangeAspect="1"/>
          </p:cNvGraphicFramePr>
          <p:nvPr/>
        </p:nvGraphicFramePr>
        <p:xfrm>
          <a:off x="2138363" y="4503738"/>
          <a:ext cx="1819275" cy="641350"/>
        </p:xfrm>
        <a:graphic>
          <a:graphicData uri="http://schemas.openxmlformats.org/presentationml/2006/ole">
            <p:oleObj spid="_x0000_s189444" name="Equation" r:id="rId8" imgW="723600" imgH="253800" progId="Equation.3">
              <p:embed/>
            </p:oleObj>
          </a:graphicData>
        </a:graphic>
      </p:graphicFrame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6015038"/>
            <a:ext cx="8991600" cy="333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 increase the emitter effective  mass.</a:t>
            </a:r>
          </a:p>
        </p:txBody>
      </p:sp>
      <p:cxnSp>
        <p:nvCxnSpPr>
          <p:cNvPr id="12300" name="Straight Arrow Connector 22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1" name="Straight Arrow Connector 23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2" name="Straight Arrow Connector 24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3" name="Straight Arrow Connector 25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4" name="Straight Arrow Connector 26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5988" cy="398463"/>
          </a:xfrm>
        </p:spPr>
        <p:txBody>
          <a:bodyPr/>
          <a:lstStyle/>
          <a:p>
            <a:pPr eaLnBrk="1" hangingPunct="1"/>
            <a:r>
              <a:rPr lang="en-US" sz="3400" smtClean="0"/>
              <a:t> HBT Scaling Roadmap</a:t>
            </a:r>
          </a:p>
        </p:txBody>
      </p:sp>
      <p:grpSp>
        <p:nvGrpSpPr>
          <p:cNvPr id="60419" name="Group 27"/>
          <p:cNvGrpSpPr>
            <a:grpSpLocks/>
          </p:cNvGrpSpPr>
          <p:nvPr/>
        </p:nvGrpSpPr>
        <p:grpSpPr bwMode="auto">
          <a:xfrm>
            <a:off x="152400" y="990600"/>
            <a:ext cx="6172200" cy="4724400"/>
            <a:chOff x="152400" y="990600"/>
            <a:chExt cx="6172200" cy="4724400"/>
          </a:xfrm>
        </p:grpSpPr>
        <p:sp>
          <p:nvSpPr>
            <p:cNvPr id="60420" name="Rectangle 18"/>
            <p:cNvSpPr>
              <a:spLocks noChangeArrowheads="1"/>
            </p:cNvSpPr>
            <p:nvPr/>
          </p:nvSpPr>
          <p:spPr bwMode="auto">
            <a:xfrm>
              <a:off x="1828800" y="990600"/>
              <a:ext cx="685800" cy="4572000"/>
            </a:xfrm>
            <a:prstGeom prst="rect">
              <a:avLst/>
            </a:prstGeom>
            <a:solidFill>
              <a:srgbClr val="FFFF00">
                <a:alpha val="4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1" name="Rectangle 19"/>
            <p:cNvSpPr>
              <a:spLocks noChangeArrowheads="1"/>
            </p:cNvSpPr>
            <p:nvPr/>
          </p:nvSpPr>
          <p:spPr bwMode="auto">
            <a:xfrm>
              <a:off x="2667000" y="990600"/>
              <a:ext cx="685800" cy="4572000"/>
            </a:xfrm>
            <a:prstGeom prst="rect">
              <a:avLst/>
            </a:prstGeom>
            <a:solidFill>
              <a:srgbClr val="33CC33">
                <a:alpha val="2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2" name="Rectangle 20"/>
            <p:cNvSpPr>
              <a:spLocks noChangeArrowheads="1"/>
            </p:cNvSpPr>
            <p:nvPr/>
          </p:nvSpPr>
          <p:spPr bwMode="auto">
            <a:xfrm>
              <a:off x="3505200" y="990600"/>
              <a:ext cx="685800" cy="4572000"/>
            </a:xfrm>
            <a:prstGeom prst="rect">
              <a:avLst/>
            </a:prstGeom>
            <a:solidFill>
              <a:srgbClr val="0000FF">
                <a:alpha val="2392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0423" name="Text Box 3"/>
            <p:cNvSpPr txBox="1">
              <a:spLocks noChangeArrowheads="1"/>
            </p:cNvSpPr>
            <p:nvPr/>
          </p:nvSpPr>
          <p:spPr bwMode="auto">
            <a:xfrm>
              <a:off x="152400" y="1060450"/>
              <a:ext cx="6172200" cy="4654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2048" tIns="41025" rIns="82048" bIns="41025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emitter	128	64	32 nm width</a:t>
              </a:r>
              <a:br>
                <a:rPr lang="en-US" sz="2000">
                  <a:ea typeface="ＭＳ Ｐゴシック" pitchFamily="34" charset="-128"/>
                </a:rPr>
              </a:br>
              <a:r>
                <a:rPr lang="en-US" sz="2000">
                  <a:ea typeface="ＭＳ Ｐゴシック" pitchFamily="34" charset="-128"/>
                </a:rPr>
                <a:t>	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4	2	1 m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access </a:t>
              </a:r>
              <a:r>
                <a:rPr lang="en-US" sz="2000"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r</a:t>
              </a:r>
              <a:endParaRPr lang="en-US" sz="2000">
                <a:latin typeface="Symbol" pitchFamily="18" charset="2"/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base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120	60	30 nm contact width, 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5	2.5	1.25 m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contact </a:t>
              </a:r>
              <a:r>
                <a:rPr lang="en-US" sz="2000">
                  <a:latin typeface="Symbol" pitchFamily="18" charset="2"/>
                  <a:ea typeface="ＭＳ Ｐゴシック" pitchFamily="34" charset="-128"/>
                  <a:sym typeface="Symbol" pitchFamily="18" charset="2"/>
                </a:rPr>
                <a:t>r</a:t>
              </a:r>
              <a:endParaRPr lang="en-US" sz="2000"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/>
              </a:r>
              <a:br>
                <a:rPr lang="en-US" sz="2000">
                  <a:ea typeface="ＭＳ Ｐゴシック" pitchFamily="34" charset="-128"/>
                </a:rPr>
              </a:br>
              <a:r>
                <a:rPr lang="en-US" sz="2000">
                  <a:ea typeface="ＭＳ Ｐゴシック" pitchFamily="34" charset="-128"/>
                </a:rPr>
                <a:t>	collector	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75	53	37.5 nm thick, 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18	36	72  mA/m</a:t>
              </a:r>
              <a:r>
                <a:rPr lang="en-US" sz="2000" baseline="30000">
                  <a:ea typeface="ＭＳ Ｐゴシック" pitchFamily="34" charset="-128"/>
                  <a:sym typeface="Symbol" pitchFamily="18" charset="2"/>
                </a:rPr>
                <a:t>2</a:t>
              </a: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  current density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	3.3	2.75	2-2.5 V, breakdown</a:t>
              </a:r>
              <a:br>
                <a:rPr lang="en-US" sz="2000">
                  <a:ea typeface="ＭＳ Ｐゴシック" pitchFamily="34" charset="-128"/>
                  <a:sym typeface="Symbol" pitchFamily="18" charset="2"/>
                </a:rPr>
              </a:br>
              <a:r>
                <a:rPr lang="en-US" sz="2000">
                  <a:ea typeface="ＭＳ Ｐゴシック" pitchFamily="34" charset="-128"/>
                  <a:sym typeface="Symbol" pitchFamily="18" charset="2"/>
                </a:rPr>
                <a:t>	</a:t>
              </a:r>
              <a:endParaRPr lang="en-US" sz="2000">
                <a:ea typeface="ＭＳ Ｐゴシック" pitchFamily="34" charset="-128"/>
              </a:endParaRP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f</a:t>
              </a:r>
              <a:r>
                <a:rPr lang="en-US" sz="2000" baseline="-25000">
                  <a:latin typeface="Symbol" pitchFamily="18" charset="2"/>
                  <a:ea typeface="ＭＳ Ｐゴシック" pitchFamily="34" charset="-128"/>
                </a:rPr>
                <a:t>t</a:t>
              </a:r>
              <a:r>
                <a:rPr lang="en-US" sz="2000">
                  <a:ea typeface="ＭＳ Ｐゴシック" pitchFamily="34" charset="-128"/>
                </a:rPr>
                <a:t> 	730	1000	1400 GHz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f</a:t>
              </a:r>
              <a:r>
                <a:rPr lang="en-US" sz="2000" baseline="-25000">
                  <a:ea typeface="ＭＳ Ｐゴシック" pitchFamily="34" charset="-128"/>
                </a:rPr>
                <a:t>max	</a:t>
              </a:r>
              <a:r>
                <a:rPr lang="en-US" sz="2000">
                  <a:ea typeface="ＭＳ Ｐゴシック" pitchFamily="34" charset="-128"/>
                </a:rPr>
                <a:t>1300	2000	2800 GHz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	RF-ICs	660	1000	1400 GHz </a:t>
              </a:r>
            </a:p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2000">
                  <a:ea typeface="ＭＳ Ｐゴシック" pitchFamily="34" charset="-128"/>
                </a:rPr>
                <a:t>      digital divider 	330	480	660 GHz</a:t>
              </a:r>
              <a:br>
                <a:rPr lang="en-US" sz="2000">
                  <a:ea typeface="ＭＳ Ｐゴシック" pitchFamily="34" charset="-128"/>
                </a:rPr>
              </a:br>
              <a:endParaRPr lang="el-GR" sz="2000">
                <a:ea typeface="ＭＳ Ｐゴシック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smtClean="0"/>
              <a:t>140 nm Device: RF Results	</a:t>
            </a:r>
          </a:p>
        </p:txBody>
      </p:sp>
      <p:pic>
        <p:nvPicPr>
          <p:cNvPr id="15364" name="Picture 3" descr="Z:\Hanwei\TEM images\DHBT63B\C4R3_E10B50L5_S\a-2p6_b1p3_OA4_1_overall_rota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971550"/>
            <a:ext cx="4346575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764088" y="1009650"/>
            <a:ext cx="4303712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140 nm emitter junction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120 nm wide base contacts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75 nm thick collector</a:t>
            </a:r>
            <a:b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 nm thick  base</a:t>
            </a:r>
          </a:p>
        </p:txBody>
      </p:sp>
      <p:graphicFrame>
        <p:nvGraphicFramePr>
          <p:cNvPr id="15362" name="Object 5"/>
          <p:cNvGraphicFramePr>
            <a:graphicFrameLocks noChangeAspect="1"/>
          </p:cNvGraphicFramePr>
          <p:nvPr/>
        </p:nvGraphicFramePr>
        <p:xfrm>
          <a:off x="4572000" y="3517900"/>
          <a:ext cx="4451350" cy="3340100"/>
        </p:xfrm>
        <a:graphic>
          <a:graphicData uri="http://schemas.openxmlformats.org/presentationml/2006/ole">
            <p:oleObj spid="_x0000_s15362" name="Acrobat Document" r:id="rId5" imgW="7322400" imgH="5482440" progId="AcroExch.Document.7">
              <p:embed/>
            </p:oleObj>
          </a:graphicData>
        </a:graphic>
      </p:graphicFrame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4840288" y="3494088"/>
            <a:ext cx="4303712" cy="1163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2800" b="1" i="1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impaired (780 GHz) : excessive contact penetration into base</a:t>
            </a:r>
          </a:p>
        </p:txBody>
      </p:sp>
      <p:sp>
        <p:nvSpPr>
          <p:cNvPr id="15367" name="Text Box 43"/>
          <p:cNvSpPr txBox="1">
            <a:spLocks noChangeArrowheads="1"/>
          </p:cNvSpPr>
          <p:nvPr/>
        </p:nvSpPr>
        <p:spPr bwMode="auto">
          <a:xfrm>
            <a:off x="155575" y="652621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Chiang &amp; Rode</a:t>
            </a:r>
            <a:b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unpublished</a:t>
            </a:r>
          </a:p>
        </p:txBody>
      </p:sp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5224463" y="5924550"/>
            <a:ext cx="1460500" cy="554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433 GHz f</a:t>
            </a:r>
            <a:r>
              <a:rPr lang="en-US" sz="2000" baseline="-2500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780 GHz f</a:t>
            </a:r>
            <a:r>
              <a:rPr lang="en-US" sz="2000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DC to Daylight.   Far-Infrared Electronics</a:t>
            </a:r>
          </a:p>
        </p:txBody>
      </p:sp>
      <p:grpSp>
        <p:nvGrpSpPr>
          <p:cNvPr id="16389" name="Group 23"/>
          <p:cNvGrpSpPr>
            <a:grpSpLocks/>
          </p:cNvGrpSpPr>
          <p:nvPr/>
        </p:nvGrpSpPr>
        <p:grpSpPr bwMode="auto">
          <a:xfrm>
            <a:off x="2819400" y="4291013"/>
            <a:ext cx="3771900" cy="2414587"/>
            <a:chOff x="5143500" y="2362200"/>
            <a:chExt cx="3771900" cy="2414587"/>
          </a:xfrm>
        </p:grpSpPr>
        <p:graphicFrame>
          <p:nvGraphicFramePr>
            <p:cNvPr id="16387" name="Object 3"/>
            <p:cNvGraphicFramePr>
              <a:graphicFrameLocks noChangeAspect="1"/>
            </p:cNvGraphicFramePr>
            <p:nvPr/>
          </p:nvGraphicFramePr>
          <p:xfrm>
            <a:off x="5416550" y="2733675"/>
            <a:ext cx="3200400" cy="804862"/>
          </p:xfrm>
          <a:graphic>
            <a:graphicData uri="http://schemas.openxmlformats.org/presentationml/2006/ole">
              <p:oleObj spid="_x0000_s16387" name="FreeHand.Doc" r:id="rId4" imgW="8374680" imgH="2109600" progId="">
                <p:embed/>
              </p:oleObj>
            </a:graphicData>
          </a:graphic>
        </p:graphicFrame>
        <p:pic>
          <p:nvPicPr>
            <p:cNvPr id="16405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3500" y="3462337"/>
              <a:ext cx="19431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9000" y="3462337"/>
              <a:ext cx="1676400" cy="127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7" name="Text Box 12"/>
            <p:cNvSpPr txBox="1">
              <a:spLocks noChangeArrowheads="1"/>
            </p:cNvSpPr>
            <p:nvPr/>
          </p:nvSpPr>
          <p:spPr bwMode="auto">
            <a:xfrm>
              <a:off x="5494338" y="2362200"/>
              <a:ext cx="3262313" cy="19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i="1">
                  <a:solidFill>
                    <a:srgbClr val="000000"/>
                  </a:solidFill>
                  <a:latin typeface="Arial" charset="0"/>
                </a:rPr>
                <a:t>0.1-0.4 THz imaging systems</a:t>
              </a:r>
              <a:endParaRPr lang="en-US" i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0" y="1620838"/>
          <a:ext cx="8915400" cy="2036762"/>
        </p:xfrm>
        <a:graphic>
          <a:graphicData uri="http://schemas.openxmlformats.org/presentationml/2006/ole">
            <p:oleObj spid="_x0000_s16386" name="KGPlot" r:id="rId7" imgW="6781680" imgH="1549440" progId="KGraph_Plot">
              <p:embed/>
            </p:oleObj>
          </a:graphicData>
        </a:graphic>
      </p:graphicFrame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61722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How high in frequency can we push electronics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6391" name="Straight Arrow Connector 14"/>
          <p:cNvCxnSpPr>
            <a:cxnSpLocks noChangeShapeType="1"/>
          </p:cNvCxnSpPr>
          <p:nvPr/>
        </p:nvCxnSpPr>
        <p:spPr bwMode="auto">
          <a:xfrm>
            <a:off x="228600" y="1522413"/>
            <a:ext cx="14478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2" name="Straight Connector 17"/>
          <p:cNvCxnSpPr>
            <a:cxnSpLocks noChangeShapeType="1"/>
          </p:cNvCxnSpPr>
          <p:nvPr/>
        </p:nvCxnSpPr>
        <p:spPr bwMode="auto">
          <a:xfrm rot="5400000">
            <a:off x="1447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393" name="Straight Arrow Connector 18"/>
          <p:cNvCxnSpPr>
            <a:cxnSpLocks noChangeShapeType="1"/>
          </p:cNvCxnSpPr>
          <p:nvPr/>
        </p:nvCxnSpPr>
        <p:spPr bwMode="auto">
          <a:xfrm>
            <a:off x="228600" y="1524000"/>
            <a:ext cx="38862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4" name="Straight Connector 20"/>
          <p:cNvCxnSpPr>
            <a:cxnSpLocks noChangeShapeType="1"/>
          </p:cNvCxnSpPr>
          <p:nvPr/>
        </p:nvCxnSpPr>
        <p:spPr bwMode="auto">
          <a:xfrm rot="5400000">
            <a:off x="38862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395" name="Straight Arrow Connector 22"/>
          <p:cNvCxnSpPr>
            <a:cxnSpLocks noChangeShapeType="1"/>
          </p:cNvCxnSpPr>
          <p:nvPr/>
        </p:nvCxnSpPr>
        <p:spPr bwMode="auto">
          <a:xfrm>
            <a:off x="228600" y="1524000"/>
            <a:ext cx="4876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396" name="Straight Connector 24"/>
          <p:cNvCxnSpPr>
            <a:cxnSpLocks noChangeShapeType="1"/>
          </p:cNvCxnSpPr>
          <p:nvPr/>
        </p:nvCxnSpPr>
        <p:spPr bwMode="auto">
          <a:xfrm rot="5400000">
            <a:off x="4876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40386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b="1" i="1" dirty="0">
                <a:latin typeface="+mn-lt"/>
                <a:cs typeface="Arial" pitchFamily="34" charset="0"/>
                <a:sym typeface="Symbol" pitchFamily="18" charset="2"/>
              </a:rPr>
              <a:t>...and what would be do with it ?</a:t>
            </a:r>
            <a:endParaRPr lang="en-US" sz="2400" b="1" i="1" dirty="0">
              <a:cs typeface="Arial" pitchFamily="34" charset="0"/>
              <a:sym typeface="Symbol" pitchFamily="18" charset="2"/>
            </a:endParaRPr>
          </a:p>
        </p:txBody>
      </p:sp>
      <p:grpSp>
        <p:nvGrpSpPr>
          <p:cNvPr id="16398" name="Group 32"/>
          <p:cNvGrpSpPr>
            <a:grpSpLocks/>
          </p:cNvGrpSpPr>
          <p:nvPr/>
        </p:nvGrpSpPr>
        <p:grpSpPr bwMode="auto">
          <a:xfrm>
            <a:off x="76200" y="4432300"/>
            <a:ext cx="2811463" cy="1892300"/>
            <a:chOff x="152400" y="4432285"/>
            <a:chExt cx="2811463" cy="1892315"/>
          </a:xfrm>
        </p:grpSpPr>
        <p:sp>
          <p:nvSpPr>
            <p:cNvPr id="16403" name="Text Box 14"/>
            <p:cNvSpPr txBox="1">
              <a:spLocks noChangeArrowheads="1"/>
            </p:cNvSpPr>
            <p:nvPr/>
          </p:nvSpPr>
          <p:spPr bwMode="auto">
            <a:xfrm>
              <a:off x="152400" y="4432285"/>
              <a:ext cx="2811463" cy="44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0.3-3 THz radio: vast capacity</a:t>
              </a:r>
              <a:br>
                <a:rPr lang="en-US" sz="1600" i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    bandwidth, # channels</a:t>
              </a:r>
              <a:endParaRPr lang="en-US" sz="1200" i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6404" name="Picture 30" descr="mmwave_MIMO_RCVR3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3063" y="4889484"/>
              <a:ext cx="2133600" cy="1435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99" name="Group 36"/>
          <p:cNvGrpSpPr>
            <a:grpSpLocks/>
          </p:cNvGrpSpPr>
          <p:nvPr/>
        </p:nvGrpSpPr>
        <p:grpSpPr bwMode="auto">
          <a:xfrm>
            <a:off x="6705600" y="4357688"/>
            <a:ext cx="2286000" cy="2424112"/>
            <a:chOff x="6705601" y="4357402"/>
            <a:chExt cx="2286000" cy="2424397"/>
          </a:xfrm>
        </p:grpSpPr>
        <p:pic>
          <p:nvPicPr>
            <p:cNvPr id="16400" name="Picture 34" descr="Fibreoptic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7041868" y="5130517"/>
              <a:ext cx="1315015" cy="198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38" descr="sing_40mV_40G"/>
            <p:cNvPicPr>
              <a:picLocks noChangeAspect="1" noChangeArrowheads="1"/>
            </p:cNvPicPr>
            <p:nvPr/>
          </p:nvPicPr>
          <p:blipFill>
            <a:blip r:embed="rId10" cstate="print"/>
            <a:srcRect l="4256" t="22655" r="17021" b="17876"/>
            <a:stretch>
              <a:fillRect/>
            </a:stretch>
          </p:blipFill>
          <p:spPr bwMode="auto">
            <a:xfrm>
              <a:off x="7162801" y="4857184"/>
              <a:ext cx="1828800" cy="1007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Text Box 14"/>
            <p:cNvSpPr txBox="1">
              <a:spLocks noChangeArrowheads="1"/>
            </p:cNvSpPr>
            <p:nvPr/>
          </p:nvSpPr>
          <p:spPr bwMode="auto">
            <a:xfrm>
              <a:off x="6858000" y="4357402"/>
              <a:ext cx="2125663" cy="44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0.1-1 Tb/s </a:t>
              </a:r>
              <a:br>
                <a:rPr lang="en-US" sz="1600" i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i="1">
                  <a:solidFill>
                    <a:srgbClr val="000000"/>
                  </a:solidFill>
                  <a:latin typeface="Arial" charset="0"/>
                </a:rPr>
                <a:t>optical fiber links</a:t>
              </a:r>
              <a:endParaRPr lang="en-US" sz="1200" i="1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7200" b="1">
                <a:latin typeface="Calibri" pitchFamily="34" charset="0"/>
                <a:cs typeface="Calibri" pitchFamily="34" charset="0"/>
              </a:rPr>
              <a:t>THz InP HBTs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pPr eaLnBrk="1" hangingPunct="1"/>
            <a:r>
              <a:rPr lang="en-US" sz="3200" smtClean="0"/>
              <a:t>THz &amp; nm Transistors: what it's all about 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231775" y="817563"/>
            <a:ext cx="8763000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Metal-semiconductor  interfaces (Ohmic contacts): </a:t>
            </a:r>
            <a: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  <a:t>very low resistivity</a:t>
            </a:r>
            <a:b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Dielectric-semiconductor  interfaces (Gate dielectrics---FETs only): </a:t>
            </a:r>
            <a:r>
              <a:rPr lang="en-US" sz="1800" b="1" i="1" u="sng">
                <a:latin typeface="Calibri" pitchFamily="34" charset="0"/>
                <a:cs typeface="Calibri" pitchFamily="34" charset="0"/>
                <a:sym typeface="Symbol" pitchFamily="18" charset="2"/>
              </a:rPr>
              <a:t>thin !</a:t>
            </a:r>
            <a:r>
              <a:rPr lang="en-US" sz="1800" b="1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1031" name="Picture 6" descr="Picture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371600"/>
            <a:ext cx="1244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Picture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24000"/>
            <a:ext cx="685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3" name="Straight Arrow Connector 9"/>
          <p:cNvCxnSpPr>
            <a:cxnSpLocks noChangeShapeType="1"/>
          </p:cNvCxnSpPr>
          <p:nvPr/>
        </p:nvCxnSpPr>
        <p:spPr bwMode="auto">
          <a:xfrm>
            <a:off x="4267200" y="21336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1" name="Picture 3" descr="HBT_color_section.jpg"/>
          <p:cNvPicPr>
            <a:picLocks noChangeAspect="1"/>
          </p:cNvPicPr>
          <p:nvPr/>
        </p:nvPicPr>
        <p:blipFill>
          <a:blip r:embed="rId6" cstate="print"/>
          <a:srcRect l="26129" r="25992" b="66824"/>
          <a:stretch>
            <a:fillRect/>
          </a:stretch>
        </p:blipFill>
        <p:spPr bwMode="auto">
          <a:xfrm>
            <a:off x="2819400" y="3352800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2798763"/>
            <a:ext cx="8915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Ultra-low-resistivity (</a:t>
            </a:r>
            <a:r>
              <a:rPr lang="en-US" sz="1800" b="1" i="1" dirty="0">
                <a:solidFill>
                  <a:srgbClr val="000000"/>
                </a:solidFill>
              </a:rPr>
              <a:t>~0.25 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1800" b="1" i="1" dirty="0">
                <a:solidFill>
                  <a:srgbClr val="000000"/>
                </a:solidFill>
              </a:rPr>
              <a:t>-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b="1" i="1" dirty="0">
                <a:solidFill>
                  <a:srgbClr val="000000"/>
                </a:solidFill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</a:rPr>
              <a:t>2 </a:t>
            </a: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), ultra shallow (1 nm), ultra-robust (</a:t>
            </a:r>
            <a:r>
              <a:rPr lang="en-US" sz="1800" b="1" i="1" dirty="0">
                <a:solidFill>
                  <a:srgbClr val="000000"/>
                </a:solidFill>
              </a:rPr>
              <a:t>0.2 A/</a:t>
            </a:r>
            <a:r>
              <a:rPr lang="en-US" sz="1800" b="1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b="1" i="1" dirty="0">
                <a:solidFill>
                  <a:srgbClr val="000000"/>
                </a:solidFill>
              </a:rPr>
              <a:t>m</a:t>
            </a:r>
            <a:r>
              <a:rPr lang="en-US" sz="1800" b="1" i="1" baseline="30000" dirty="0">
                <a:solidFill>
                  <a:srgbClr val="000000"/>
                </a:solidFill>
              </a:rPr>
              <a:t>2</a:t>
            </a:r>
            <a:r>
              <a:rPr lang="en-US" sz="1800" b="1" i="1" dirty="0">
                <a:solidFill>
                  <a:srgbClr val="000000"/>
                </a:solidFill>
                <a:latin typeface="+mn-lt"/>
              </a:rPr>
              <a:t> ) contacts</a:t>
            </a:r>
            <a:endParaRPr lang="en-US" sz="1800" b="1" i="1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 descr="Picture4.jpg"/>
          <p:cNvPicPr>
            <a:picLocks noChangeAspect="1"/>
          </p:cNvPicPr>
          <p:nvPr/>
        </p:nvPicPr>
        <p:blipFill>
          <a:blip r:embed="rId7" cstate="print"/>
          <a:srcRect b="39999"/>
          <a:stretch>
            <a:fillRect/>
          </a:stretch>
        </p:blipFill>
        <p:spPr bwMode="auto">
          <a:xfrm>
            <a:off x="5562600" y="31242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icture5.jpg"/>
          <p:cNvPicPr>
            <a:picLocks noChangeAspect="1"/>
          </p:cNvPicPr>
          <p:nvPr/>
        </p:nvPicPr>
        <p:blipFill>
          <a:blip r:embed="rId8" cstate="print"/>
          <a:srcRect l="20686" t="52029" r="22781"/>
          <a:stretch>
            <a:fillRect/>
          </a:stretch>
        </p:blipFill>
        <p:spPr bwMode="auto">
          <a:xfrm>
            <a:off x="1219200" y="3124200"/>
            <a:ext cx="16002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724400" y="39624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2743200" y="3810000"/>
            <a:ext cx="12954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28800" y="3200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371600" y="3914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InGaAs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705600" y="32766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Ru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086600" y="3657600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InGaAs</a:t>
            </a:r>
            <a:endParaRPr lang="en-US" sz="20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3" name="Straight Connector 19"/>
          <p:cNvCxnSpPr>
            <a:cxnSpLocks noChangeShapeType="1"/>
          </p:cNvCxnSpPr>
          <p:nvPr/>
        </p:nvCxnSpPr>
        <p:spPr bwMode="auto">
          <a:xfrm>
            <a:off x="228600" y="26670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cxnSp>
        <p:nvCxnSpPr>
          <p:cNvPr id="24" name="Straight Connector 19"/>
          <p:cNvCxnSpPr>
            <a:cxnSpLocks noChangeShapeType="1"/>
          </p:cNvCxnSpPr>
          <p:nvPr/>
        </p:nvCxnSpPr>
        <p:spPr bwMode="auto">
          <a:xfrm>
            <a:off x="304800" y="47244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9144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Heat</a:t>
            </a:r>
            <a:endParaRPr lang="en-US" sz="1800" b="1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18" descr="hbt_thermal_resistance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50" y="51816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1552575" y="6115050"/>
          <a:ext cx="2333625" cy="666750"/>
        </p:xfrm>
        <a:graphic>
          <a:graphicData uri="http://schemas.openxmlformats.org/presentationml/2006/ole">
            <p:oleObj spid="_x0000_s1026" name="Equation" r:id="rId10" imgW="1549080" imgH="444240" progId="Equation.3">
              <p:embed/>
            </p:oleObj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1674813" y="5105400"/>
          <a:ext cx="1220787" cy="647700"/>
        </p:xfrm>
        <a:graphic>
          <a:graphicData uri="http://schemas.openxmlformats.org/presentationml/2006/ole">
            <p:oleObj spid="_x0000_s1027" name="Equation" r:id="rId11" imgW="812520" imgH="431640" progId="Equation.3">
              <p:embed/>
            </p:oleObj>
          </a:graphicData>
        </a:graphic>
      </p:graphicFrame>
      <p:pic>
        <p:nvPicPr>
          <p:cNvPr id="29" name="Picture 10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49530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2819400" y="53340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H="1">
            <a:off x="685800" y="6248400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006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b="1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Connector 19"/>
          <p:cNvCxnSpPr>
            <a:cxnSpLocks noChangeShapeType="1"/>
          </p:cNvCxnSpPr>
          <p:nvPr/>
        </p:nvCxnSpPr>
        <p:spPr bwMode="auto">
          <a:xfrm>
            <a:off x="4648200" y="4876800"/>
            <a:ext cx="0" cy="1828800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graphicFrame>
        <p:nvGraphicFramePr>
          <p:cNvPr id="64" name="Object 4"/>
          <p:cNvGraphicFramePr>
            <a:graphicFrameLocks noChangeAspect="1"/>
          </p:cNvGraphicFramePr>
          <p:nvPr/>
        </p:nvGraphicFramePr>
        <p:xfrm>
          <a:off x="3598863" y="4800600"/>
          <a:ext cx="136525" cy="158750"/>
        </p:xfrm>
        <a:graphic>
          <a:graphicData uri="http://schemas.openxmlformats.org/presentationml/2006/ole">
            <p:oleObj spid="_x0000_s1028" name="Equation" r:id="rId13" imgW="139680" imgH="164880" progId="Equation.3">
              <p:embed/>
            </p:oleObj>
          </a:graphicData>
        </a:graphic>
      </p:graphicFrame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3733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2971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4008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63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Bipolar Transistor Design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2050" name="Equation" r:id="rId4" imgW="203040" imgH="228600" progId="Equation.3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2051" name="Equation" r:id="rId5" imgW="241200" imgH="228600" progId="Equation.3">
              <p:embed/>
            </p:oleObj>
          </a:graphicData>
        </a:graphic>
      </p:graphicFrame>
      <p:graphicFrame>
        <p:nvGraphicFramePr>
          <p:cNvPr id="2052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2052" name="Equation" r:id="rId6" imgW="164880" imgH="228600" progId="Equation.3">
              <p:embed/>
            </p:oleObj>
          </a:graphicData>
        </a:graphic>
      </p:graphicFrame>
      <p:graphicFrame>
        <p:nvGraphicFramePr>
          <p:cNvPr id="2053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2053" name="Equation" r:id="rId7" imgW="164880" imgH="228600" progId="Equation.3">
              <p:embed/>
            </p:oleObj>
          </a:graphicData>
        </a:graphic>
      </p:graphicFrame>
      <p:graphicFrame>
        <p:nvGraphicFramePr>
          <p:cNvPr id="2054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2054" name="Equation" r:id="rId8" imgW="812520" imgH="241200" progId="Equation.3">
              <p:embed/>
            </p:oleObj>
          </a:graphicData>
        </a:graphic>
      </p:graphicFrame>
      <p:graphicFrame>
        <p:nvGraphicFramePr>
          <p:cNvPr id="2055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2055" name="Equation" r:id="rId9" imgW="787320" imgH="228600" progId="Equation.3">
              <p:embed/>
            </p:oleObj>
          </a:graphicData>
        </a:graphic>
      </p:graphicFrame>
      <p:graphicFrame>
        <p:nvGraphicFramePr>
          <p:cNvPr id="2056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2056" name="Equation" r:id="rId10" imgW="1180800" imgH="215640" progId="Equation.3">
              <p:embed/>
            </p:oleObj>
          </a:graphicData>
        </a:graphic>
      </p:graphicFrame>
      <p:graphicFrame>
        <p:nvGraphicFramePr>
          <p:cNvPr id="2057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2057" name="Equation" r:id="rId11" imgW="927000" imgH="228600" progId="Equation.3">
              <p:embed/>
            </p:oleObj>
          </a:graphicData>
        </a:graphic>
      </p:graphicFrame>
      <p:graphicFrame>
        <p:nvGraphicFramePr>
          <p:cNvPr id="2058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2058" name="Equation" r:id="rId12" imgW="2603160" imgH="253800" progId="Equation.3">
              <p:embed/>
            </p:oleObj>
          </a:graphicData>
        </a:graphic>
      </p:graphicFrame>
      <p:graphicFrame>
        <p:nvGraphicFramePr>
          <p:cNvPr id="2059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2059" name="Equation" r:id="rId13" imgW="2095200" imgH="482400" progId="Equation.3">
              <p:embed/>
            </p:oleObj>
          </a:graphicData>
        </a:graphic>
      </p:graphicFrame>
      <p:sp>
        <p:nvSpPr>
          <p:cNvPr id="2064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65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66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2067" name="Picture 18"/>
          <p:cNvPicPr>
            <a:picLocks noChangeAspect="1" noChangeArrowheads="1"/>
          </p:cNvPicPr>
          <p:nvPr/>
        </p:nvPicPr>
        <p:blipFill>
          <a:blip r:embed="rId1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60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2060" name="Equation" r:id="rId15" imgW="1396800" imgH="507960" progId="Equation.3">
              <p:embed/>
            </p:oleObj>
          </a:graphicData>
        </a:graphic>
      </p:graphicFrame>
      <p:sp>
        <p:nvSpPr>
          <p:cNvPr id="2068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061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2061" name="Equation" r:id="rId16" imgW="77436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29"/>
          <p:cNvSpPr>
            <a:spLocks noChangeArrowheads="1"/>
          </p:cNvSpPr>
          <p:nvPr/>
        </p:nvSpPr>
        <p:spPr bwMode="auto">
          <a:xfrm>
            <a:off x="4724400" y="76200"/>
            <a:ext cx="1219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7" name="Oval 31"/>
          <p:cNvSpPr>
            <a:spLocks noChangeArrowheads="1"/>
          </p:cNvSpPr>
          <p:nvPr/>
        </p:nvSpPr>
        <p:spPr bwMode="auto">
          <a:xfrm>
            <a:off x="42672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8" name="Oval 30"/>
          <p:cNvSpPr>
            <a:spLocks noChangeArrowheads="1"/>
          </p:cNvSpPr>
          <p:nvPr/>
        </p:nvSpPr>
        <p:spPr bwMode="auto">
          <a:xfrm>
            <a:off x="990600" y="51054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9" name="Oval 29"/>
          <p:cNvSpPr>
            <a:spLocks noChangeArrowheads="1"/>
          </p:cNvSpPr>
          <p:nvPr/>
        </p:nvSpPr>
        <p:spPr bwMode="auto">
          <a:xfrm>
            <a:off x="26670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0" name="Oval 28"/>
          <p:cNvSpPr>
            <a:spLocks noChangeArrowheads="1"/>
          </p:cNvSpPr>
          <p:nvPr/>
        </p:nvSpPr>
        <p:spPr bwMode="auto">
          <a:xfrm>
            <a:off x="9906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1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2" name="Oval 26"/>
          <p:cNvSpPr>
            <a:spLocks noChangeArrowheads="1"/>
          </p:cNvSpPr>
          <p:nvPr/>
        </p:nvSpPr>
        <p:spPr bwMode="auto">
          <a:xfrm>
            <a:off x="17526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3" name="Oval 27"/>
          <p:cNvSpPr>
            <a:spLocks noChangeArrowheads="1"/>
          </p:cNvSpPr>
          <p:nvPr/>
        </p:nvSpPr>
        <p:spPr bwMode="auto">
          <a:xfrm>
            <a:off x="60960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12192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5" name="Oval 24"/>
          <p:cNvSpPr>
            <a:spLocks noChangeArrowheads="1"/>
          </p:cNvSpPr>
          <p:nvPr/>
        </p:nvSpPr>
        <p:spPr bwMode="auto">
          <a:xfrm>
            <a:off x="6858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6" name="Oval 23"/>
          <p:cNvSpPr>
            <a:spLocks noChangeArrowheads="1"/>
          </p:cNvSpPr>
          <p:nvPr/>
        </p:nvSpPr>
        <p:spPr bwMode="auto">
          <a:xfrm>
            <a:off x="6096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97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Bipolar Transistor Design: Scaling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3074" name="Equation" r:id="rId4" imgW="203040" imgH="228600" progId="Equation.3">
              <p:embed/>
            </p:oleObj>
          </a:graphicData>
        </a:graphic>
      </p:graphicFrame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3075" name="Equation" r:id="rId5" imgW="241200" imgH="228600" progId="Equation.3">
              <p:embed/>
            </p:oleObj>
          </a:graphicData>
        </a:graphic>
      </p:graphicFrame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3076" name="Equation" r:id="rId6" imgW="164880" imgH="228600" progId="Equation.3">
              <p:embed/>
            </p:oleObj>
          </a:graphicData>
        </a:graphic>
      </p:graphicFrame>
      <p:graphicFrame>
        <p:nvGraphicFramePr>
          <p:cNvPr id="3077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3077" name="Equation" r:id="rId7" imgW="164880" imgH="228600" progId="Equation.3">
              <p:embed/>
            </p:oleObj>
          </a:graphicData>
        </a:graphic>
      </p:graphicFrame>
      <p:graphicFrame>
        <p:nvGraphicFramePr>
          <p:cNvPr id="3078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3078" name="Equation" r:id="rId8" imgW="812520" imgH="241200" progId="Equation.3">
              <p:embed/>
            </p:oleObj>
          </a:graphicData>
        </a:graphic>
      </p:graphicFrame>
      <p:graphicFrame>
        <p:nvGraphicFramePr>
          <p:cNvPr id="3079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3079" name="Equation" r:id="rId9" imgW="787320" imgH="228600" progId="Equation.3">
              <p:embed/>
            </p:oleObj>
          </a:graphicData>
        </a:graphic>
      </p:graphicFrame>
      <p:graphicFrame>
        <p:nvGraphicFramePr>
          <p:cNvPr id="3080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3080" name="Equation" r:id="rId10" imgW="1180800" imgH="215640" progId="Equation.3">
              <p:embed/>
            </p:oleObj>
          </a:graphicData>
        </a:graphic>
      </p:graphicFrame>
      <p:graphicFrame>
        <p:nvGraphicFramePr>
          <p:cNvPr id="3081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3081" name="Equation" r:id="rId11" imgW="774360" imgH="228600" progId="Equation.3">
              <p:embed/>
            </p:oleObj>
          </a:graphicData>
        </a:graphic>
      </p:graphicFrame>
      <p:graphicFrame>
        <p:nvGraphicFramePr>
          <p:cNvPr id="3082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3082" name="Equation" r:id="rId12" imgW="927000" imgH="228600" progId="Equation.3">
              <p:embed/>
            </p:oleObj>
          </a:graphicData>
        </a:graphic>
      </p:graphicFrame>
      <p:graphicFrame>
        <p:nvGraphicFramePr>
          <p:cNvPr id="3083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3083" name="Equation" r:id="rId13" imgW="2603160" imgH="253800" progId="Equation.3">
              <p:embed/>
            </p:oleObj>
          </a:graphicData>
        </a:graphic>
      </p:graphicFrame>
      <p:graphicFrame>
        <p:nvGraphicFramePr>
          <p:cNvPr id="3084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3084" name="Equation" r:id="rId14" imgW="2095200" imgH="482400" progId="Equation.3">
              <p:embed/>
            </p:oleObj>
          </a:graphicData>
        </a:graphic>
      </p:graphicFrame>
      <p:sp>
        <p:nvSpPr>
          <p:cNvPr id="3098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099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100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3101" name="Picture 18"/>
          <p:cNvPicPr>
            <a:picLocks noChangeAspect="1" noChangeArrowheads="1"/>
          </p:cNvPicPr>
          <p:nvPr/>
        </p:nvPicPr>
        <p:blipFill>
          <a:blip r:embed="rId15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85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3085" name="Equation" r:id="rId16" imgW="1396800" imgH="507960" progId="Equation.3">
              <p:embed/>
            </p:oleObj>
          </a:graphicData>
        </a:graphic>
      </p:graphicFrame>
      <p:sp>
        <p:nvSpPr>
          <p:cNvPr id="3102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Scaling Laws, Scaling Roadmap</a:t>
            </a:r>
          </a:p>
        </p:txBody>
      </p:sp>
      <p:graphicFrame>
        <p:nvGraphicFramePr>
          <p:cNvPr id="18" name="Group 3"/>
          <p:cNvGraphicFramePr>
            <a:graphicFrameLocks noGrp="1"/>
          </p:cNvGraphicFramePr>
          <p:nvPr/>
        </p:nvGraphicFramePr>
        <p:xfrm>
          <a:off x="228600" y="1243013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30" name="Text Box 4"/>
          <p:cNvSpPr txBox="1">
            <a:spLocks noChangeArrowheads="1"/>
          </p:cNvSpPr>
          <p:nvPr/>
        </p:nvSpPr>
        <p:spPr bwMode="auto">
          <a:xfrm>
            <a:off x="304800" y="862013"/>
            <a:ext cx="5181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i="1">
                <a:solidFill>
                  <a:srgbClr val="000000"/>
                </a:solidFill>
                <a:cs typeface="Arial" charset="0"/>
                <a:sym typeface="Symbol" pitchFamily="18" charset="2"/>
              </a:rPr>
              <a:t>scaling laws: to double  bandwidth</a:t>
            </a:r>
          </a:p>
        </p:txBody>
      </p:sp>
      <p:sp>
        <p:nvSpPr>
          <p:cNvPr id="4131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4098" name="Equation" r:id="rId4" imgW="203040" imgH="228600" progId="Equation.3">
              <p:embed/>
            </p:oleObj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4099" name="Equation" r:id="rId5" imgW="241200" imgH="228600" progId="Equation.3">
              <p:embed/>
            </p:oleObj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4100" name="Equation" r:id="rId6" imgW="164880" imgH="228600" progId="Equation.3">
              <p:embed/>
            </p:oleObj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4101" name="Equation" r:id="rId7" imgW="164880" imgH="228600" progId="Equation.3">
              <p:embed/>
            </p:oleObj>
          </a:graphicData>
        </a:graphic>
      </p:graphicFrame>
      <p:graphicFrame>
        <p:nvGraphicFramePr>
          <p:cNvPr id="410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4102" name="Equation" r:id="rId8" imgW="1180800" imgH="215640" progId="Equation.3">
              <p:embed/>
            </p:oleObj>
          </a:graphicData>
        </a:graphic>
      </p:graphicFrame>
      <p:pic>
        <p:nvPicPr>
          <p:cNvPr id="4132" name="Picture 18"/>
          <p:cNvPicPr>
            <a:picLocks noChangeAspect="1" noChangeArrowheads="1"/>
          </p:cNvPicPr>
          <p:nvPr/>
        </p:nvPicPr>
        <p:blipFill>
          <a:blip r:embed="rId9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Picture1.jpg"/>
          <p:cNvPicPr>
            <a:picLocks noChangeAspect="1"/>
          </p:cNvPicPr>
          <p:nvPr/>
        </p:nvPicPr>
        <p:blipFill>
          <a:blip r:embed="rId10" cstate="print"/>
          <a:srcRect l="6123" b="6667"/>
          <a:stretch>
            <a:fillRect/>
          </a:stretch>
        </p:blipFill>
        <p:spPr bwMode="auto">
          <a:xfrm>
            <a:off x="381000" y="3429000"/>
            <a:ext cx="44053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713413" y="3429000"/>
            <a:ext cx="3354387" cy="3352800"/>
            <a:chOff x="5713183" y="3429000"/>
            <a:chExt cx="3354617" cy="3352800"/>
          </a:xfrm>
        </p:grpSpPr>
        <p:pic>
          <p:nvPicPr>
            <p:cNvPr id="4135" name="Picture 3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3183" y="3429000"/>
              <a:ext cx="3354617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36" name="Text Box 4"/>
            <p:cNvSpPr txBox="1">
              <a:spLocks noChangeArrowheads="1"/>
            </p:cNvSpPr>
            <p:nvPr/>
          </p:nvSpPr>
          <p:spPr bwMode="auto">
            <a:xfrm>
              <a:off x="5791200" y="3498402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b="1" i="1"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  <p:sp>
          <p:nvSpPr>
            <p:cNvPr id="4137" name="Text Box 4"/>
            <p:cNvSpPr txBox="1">
              <a:spLocks noChangeArrowheads="1"/>
            </p:cNvSpPr>
            <p:nvPr/>
          </p:nvSpPr>
          <p:spPr bwMode="auto">
            <a:xfrm>
              <a:off x="5784515" y="3467405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b="1" i="1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19490</TotalTime>
  <Pages>2</Pages>
  <Words>1248</Words>
  <Application>Microsoft Office PowerPoint</Application>
  <PresentationFormat>On-screen Show (4:3)</PresentationFormat>
  <Paragraphs>275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thin_line_template</vt:lpstr>
      <vt:lpstr>Office Theme</vt:lpstr>
      <vt:lpstr>1_bold_title_template</vt:lpstr>
      <vt:lpstr>RSC_PPT_Tmplt1</vt:lpstr>
      <vt:lpstr>1_RSC_PPT_Tmplt1</vt:lpstr>
      <vt:lpstr>Equation</vt:lpstr>
      <vt:lpstr>KGPlot</vt:lpstr>
      <vt:lpstr>Acrobat Document</vt:lpstr>
      <vt:lpstr>FreeHand.Doc</vt:lpstr>
      <vt:lpstr>KaleidaGraph Plot</vt:lpstr>
      <vt:lpstr>Microsoft Equation 3.0</vt:lpstr>
      <vt:lpstr>THz Indium Phosphide  Bipolar Transistor Technology</vt:lpstr>
      <vt:lpstr>Slide 2</vt:lpstr>
      <vt:lpstr>THz Transistors: Not Just For THz Circuits</vt:lpstr>
      <vt:lpstr>THz Communications Needs High Power, Low Noise</vt:lpstr>
      <vt:lpstr>Slide 5</vt:lpstr>
      <vt:lpstr>THz &amp; nm Transistors: what it's all about </vt:lpstr>
      <vt:lpstr>Slide 7</vt:lpstr>
      <vt:lpstr>Slide 8</vt:lpstr>
      <vt:lpstr>Slide 9</vt:lpstr>
      <vt:lpstr>HBT Fabrication Process Must Change... Greatly  </vt:lpstr>
      <vt:lpstr>Needed: Greatly Improved Ohmic Contacts </vt:lpstr>
      <vt:lpstr>Needed: Greatly Improved Ohmic Contacts </vt:lpstr>
      <vt:lpstr>Ultra Low-Resistivity Refractory In-Situ Contacts</vt:lpstr>
      <vt:lpstr>Needed: Greatly Improved Ohmic Contacts </vt:lpstr>
      <vt:lpstr>HBT Fabrication Process Must Change... Greatly  </vt:lpstr>
      <vt:lpstr>Sub-200-nm Emitter Anatomy</vt:lpstr>
      <vt:lpstr>Sub-200-nm Emitter Anatomy</vt:lpstr>
      <vt:lpstr>Sub-200-nm Emitter Anatomy</vt:lpstr>
      <vt:lpstr>Slide 19</vt:lpstr>
      <vt:lpstr>RF Data: 25 nm thick base, 75 nm Thick Collector </vt:lpstr>
      <vt:lpstr>DC, RF Data: 100 nm Thick Collector </vt:lpstr>
      <vt:lpstr>THz InP HBTs From Teledyne</vt:lpstr>
      <vt:lpstr>Towards &amp; Beyond the 32 nm /2.8 THz Node</vt:lpstr>
      <vt:lpstr>Base Ohmic Contact Penetration</vt:lpstr>
      <vt:lpstr>Refractory Base Process (1)</vt:lpstr>
      <vt:lpstr>Refractory Base Process (2)</vt:lpstr>
      <vt:lpstr>Degenerate Injection→ Reduced Transconductance</vt:lpstr>
      <vt:lpstr>Degenerate Injection→ Reduced Transconductance</vt:lpstr>
      <vt:lpstr>Degenerate Injection→ Reduced Transconductance</vt:lpstr>
      <vt:lpstr>Degenerate Injection→ Reduced Transconductance</vt:lpstr>
      <vt:lpstr>Degenerate Injection→Solutions</vt:lpstr>
      <vt:lpstr>Slide 32</vt:lpstr>
      <vt:lpstr>  InP HBT Integrated Circuits: 600 GHz &amp; Beyond </vt:lpstr>
      <vt:lpstr>Teledyne: 560 GHz Common-Base Amplifier IC</vt:lpstr>
      <vt:lpstr>90 mW, 220 GHz Power Amplifier</vt:lpstr>
      <vt:lpstr>220 GHz 330mW Power Amplifier Design</vt:lpstr>
      <vt:lpstr>50-G/s Track/Hold Amplifier; 250 nm InP HBT</vt:lpstr>
      <vt:lpstr> Where Next ? → 2 THz Transistors,  1 THz Radios.</vt:lpstr>
      <vt:lpstr>THz and Far-Infrared Electronics</vt:lpstr>
      <vt:lpstr>Slide 40</vt:lpstr>
      <vt:lpstr>Weakly Degenerate→ Effective Added Resistance </vt:lpstr>
      <vt:lpstr> HBT Scaling Roadmap</vt:lpstr>
      <vt:lpstr>140 nm Device: RF Results </vt:lpstr>
      <vt:lpstr>DC to Daylight.   Far-Infrared Electronics</vt:lpstr>
    </vt:vector>
  </TitlesOfParts>
  <Company>university of california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 rodwell</dc:creator>
  <cp:lastModifiedBy>mark rodwell</cp:lastModifiedBy>
  <cp:revision>947</cp:revision>
  <cp:lastPrinted>2002-08-11T02:20:55Z</cp:lastPrinted>
  <dcterms:created xsi:type="dcterms:W3CDTF">2004-10-26T17:47:06Z</dcterms:created>
  <dcterms:modified xsi:type="dcterms:W3CDTF">2012-10-16T17:28:51Z</dcterms:modified>
</cp:coreProperties>
</file>