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2"/>
  </p:notesMasterIdLst>
  <p:handoutMasterIdLst>
    <p:handoutMasterId r:id="rId33"/>
  </p:handoutMasterIdLst>
  <p:sldIdLst>
    <p:sldId id="312" r:id="rId2"/>
    <p:sldId id="399" r:id="rId3"/>
    <p:sldId id="409" r:id="rId4"/>
    <p:sldId id="410" r:id="rId5"/>
    <p:sldId id="324" r:id="rId6"/>
    <p:sldId id="385" r:id="rId7"/>
    <p:sldId id="408" r:id="rId8"/>
    <p:sldId id="386" r:id="rId9"/>
    <p:sldId id="387" r:id="rId10"/>
    <p:sldId id="389" r:id="rId11"/>
    <p:sldId id="388" r:id="rId12"/>
    <p:sldId id="390" r:id="rId13"/>
    <p:sldId id="392" r:id="rId14"/>
    <p:sldId id="393" r:id="rId15"/>
    <p:sldId id="400" r:id="rId16"/>
    <p:sldId id="401" r:id="rId17"/>
    <p:sldId id="394" r:id="rId18"/>
    <p:sldId id="395" r:id="rId19"/>
    <p:sldId id="396" r:id="rId20"/>
    <p:sldId id="402" r:id="rId21"/>
    <p:sldId id="403" r:id="rId22"/>
    <p:sldId id="397" r:id="rId23"/>
    <p:sldId id="405" r:id="rId24"/>
    <p:sldId id="404" r:id="rId25"/>
    <p:sldId id="398" r:id="rId26"/>
    <p:sldId id="378" r:id="rId27"/>
    <p:sldId id="379" r:id="rId28"/>
    <p:sldId id="384" r:id="rId29"/>
    <p:sldId id="406" r:id="rId30"/>
    <p:sldId id="407" r:id="rId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FC20"/>
    <a:srgbClr val="E866CF"/>
    <a:srgbClr val="D17BD3"/>
    <a:srgbClr val="0000CC"/>
    <a:srgbClr val="3399FF"/>
    <a:srgbClr val="BE1402"/>
    <a:srgbClr val="C860CA"/>
    <a:srgbClr val="000000"/>
    <a:srgbClr val="CCEC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98" autoAdjust="0"/>
  </p:normalViewPr>
  <p:slideViewPr>
    <p:cSldViewPr snapToGrid="0">
      <p:cViewPr varScale="1">
        <p:scale>
          <a:sx n="143" d="100"/>
          <a:sy n="143" d="100"/>
        </p:scale>
        <p:origin x="-96" y="-276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notesViewPr>
    <p:cSldViewPr snapToGrid="0">
      <p:cViewPr varScale="1">
        <p:scale>
          <a:sx n="92" d="100"/>
          <a:sy n="92" d="100"/>
        </p:scale>
        <p:origin x="-2298" y="-102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730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542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730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3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730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542" y="972113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730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0D51A5-E7EB-4F73-8C73-86A29EE0C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30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730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542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730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53" y="4861441"/>
            <a:ext cx="5678796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3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730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0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542" y="972113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730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F1C304-00FA-4271-BEDA-4663CCB70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82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100" dirty="0">
              <a:latin typeface="Tahoma" pitchFamily="-128" charset="0"/>
              <a:ea typeface="ＭＳ Ｐゴシック" pitchFamily="-128" charset="-128"/>
              <a:cs typeface="Tahoma" pitchFamily="-12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E76213-5CB8-47F4-8913-A4D91CA0D25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647700" y="3236914"/>
            <a:ext cx="7867651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409575" y="1065214"/>
            <a:ext cx="8248651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516679" y="6471685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C12A108-2709-45C0-90E1-4E341F1B2962}" type="slidenum">
              <a:rPr lang="en-US" sz="110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03201"/>
            <a:ext cx="7488239" cy="669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68413"/>
            <a:ext cx="8229600" cy="4495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57200" y="623728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073900" y="641985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593FD8-90CD-4F45-92CD-794C209C3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rgbClr val="898989"/>
                </a:solidFill>
                <a:latin typeface="Tahoma" pitchFamily="-32" charset="0"/>
                <a:ea typeface="ＭＳ Ｐゴシック" pitchFamily="-32" charset="-128"/>
                <a:cs typeface="Tahoma" pitchFamily="-32" charset="0"/>
              </a:defRPr>
            </a:lvl1pPr>
          </a:lstStyle>
          <a:p>
            <a:pPr>
              <a:defRPr/>
            </a:pPr>
            <a:r>
              <a:rPr lang="en-US" dirty="0"/>
              <a:t>Distribution Statement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ＭＳ Ｐゴシック" pitchFamily="-32" charset="-128"/>
          <a:cs typeface="ＭＳ Ｐゴシック" pitchFamily="-3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Tahoma" pitchFamily="34" charset="0"/>
          <a:ea typeface="ＭＳ Ｐゴシック" pitchFamily="-32" charset="-128"/>
          <a:cs typeface="ＭＳ Ｐゴシック" pitchFamily="-3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ＭＳ Ｐゴシック" pitchFamily="-32" charset="-128"/>
          <a:cs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-128" charset="0"/>
        <a:buChar char="o"/>
        <a:defRPr sz="1400" kern="1200">
          <a:solidFill>
            <a:schemeClr val="tx1"/>
          </a:solidFill>
          <a:latin typeface="Tahoma" pitchFamily="34" charset="0"/>
          <a:ea typeface="ＭＳ Ｐゴシック" pitchFamily="-32" charset="-128"/>
          <a:cs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ＭＳ Ｐゴシック" pitchFamily="-32" charset="-128"/>
          <a:cs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ＭＳ Ｐゴシック" pitchFamily="-32" charset="-128"/>
          <a:cs typeface="ＭＳ Ｐゴシック" pitchFamily="-32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1"/>
          <p:cNvSpPr>
            <a:spLocks noGrp="1"/>
          </p:cNvSpPr>
          <p:nvPr>
            <p:ph type="ctrTitle" idx="4294967295"/>
          </p:nvPr>
        </p:nvSpPr>
        <p:spPr>
          <a:xfrm>
            <a:off x="0" y="1495313"/>
            <a:ext cx="9144000" cy="699247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-128" charset="-128"/>
                <a:cs typeface="Tahoma" pitchFamily="34" charset="0"/>
              </a:rPr>
              <a:t>High-Speed Track-and-Hold Circuit Design</a:t>
            </a:r>
            <a:endParaRPr lang="en-US" b="1" dirty="0" smtClean="0">
              <a:ea typeface="ＭＳ Ｐゴシック" pitchFamily="-128" charset="-128"/>
              <a:cs typeface="Tahoma" pitchFamily="34" charset="0"/>
            </a:endParaRPr>
          </a:p>
        </p:txBody>
      </p:sp>
      <p:sp>
        <p:nvSpPr>
          <p:cNvPr id="12291" name="Content Placeholder 10"/>
          <p:cNvSpPr>
            <a:spLocks noGrp="1"/>
          </p:cNvSpPr>
          <p:nvPr>
            <p:ph type="subTitle" idx="4294967295"/>
          </p:nvPr>
        </p:nvSpPr>
        <p:spPr>
          <a:xfrm>
            <a:off x="0" y="4167696"/>
            <a:ext cx="9144000" cy="5334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ea typeface="ＭＳ Ｐゴシック" pitchFamily="-128" charset="-128"/>
                <a:cs typeface="Tahoma" pitchFamily="34" charset="0"/>
              </a:rPr>
              <a:t>October 17th, 2012</a:t>
            </a:r>
            <a:r>
              <a:rPr lang="en-US" sz="1400" dirty="0" smtClean="0">
                <a:solidFill>
                  <a:srgbClr val="7F7F7F"/>
                </a:solidFill>
                <a:ea typeface="ＭＳ Ｐゴシック" pitchFamily="-128" charset="-128"/>
                <a:cs typeface="Tahoma" pitchFamily="34" charset="0"/>
              </a:rPr>
              <a:t> </a:t>
            </a:r>
          </a:p>
          <a:p>
            <a:pPr algn="ctr" eaLnBrk="1" hangingPunct="1"/>
            <a:endParaRPr lang="en-US" dirty="0" smtClean="0">
              <a:ea typeface="ＭＳ Ｐゴシック" pitchFamily="-128" charset="-128"/>
              <a:cs typeface="Tahoma" pitchFamily="34" charset="0"/>
            </a:endParaRPr>
          </a:p>
          <a:p>
            <a:pPr algn="ctr" eaLnBrk="1" hangingPunct="1"/>
            <a:endParaRPr lang="en-US" dirty="0" smtClean="0">
              <a:ea typeface="ＭＳ Ｐゴシック" pitchFamily="-128" charset="-128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33500" y="2514600"/>
            <a:ext cx="6477000" cy="0"/>
          </a:xfrm>
          <a:prstGeom prst="line">
            <a:avLst/>
          </a:prstGeom>
          <a:ln w="22225">
            <a:solidFill>
              <a:srgbClr val="324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295400" y="2514600"/>
            <a:ext cx="6477000" cy="0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sp>
        <p:nvSpPr>
          <p:cNvPr id="13" name="Text Placeholder 63"/>
          <p:cNvSpPr txBox="1">
            <a:spLocks/>
          </p:cNvSpPr>
          <p:nvPr/>
        </p:nvSpPr>
        <p:spPr>
          <a:xfrm>
            <a:off x="685800" y="2563009"/>
            <a:ext cx="7772400" cy="152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charset="0"/>
              <a:ea typeface="ＭＳ Ｐゴシック" pitchFamily="-32" charset="-128"/>
              <a:cs typeface="ＭＳ Ｐゴシック" pitchFamily="-32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ＭＳ Ｐゴシック" pitchFamily="-32" charset="-128"/>
                <a:cs typeface="ＭＳ Ｐゴシック" pitchFamily="-32" charset="-128"/>
              </a:rPr>
              <a:t>Saeid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ＭＳ Ｐゴシック" pitchFamily="-32" charset="-128"/>
                <a:cs typeface="ＭＳ Ｐゴシック" pitchFamily="-32" charset="-128"/>
              </a:rPr>
              <a:t> </a:t>
            </a:r>
            <a:r>
              <a:rPr kumimoji="0" lang="en-US" sz="1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ＭＳ Ｐゴシック" pitchFamily="-32" charset="-128"/>
                <a:cs typeface="ＭＳ Ｐゴシック" pitchFamily="-32" charset="-128"/>
              </a:rPr>
              <a:t>Daneshgar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ＭＳ Ｐゴシック" pitchFamily="-32" charset="-128"/>
                <a:cs typeface="ＭＳ Ｐゴシック" pitchFamily="-32" charset="-128"/>
              </a:rPr>
              <a:t>,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ＭＳ Ｐゴシック" pitchFamily="-32" charset="-128"/>
                <a:cs typeface="ＭＳ Ｐゴシック" pitchFamily="-32" charset="-128"/>
              </a:rPr>
              <a:t>Prof. Mark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ＭＳ Ｐゴシック" pitchFamily="-32" charset="-128"/>
                <a:cs typeface="ＭＳ Ｐゴシック" pitchFamily="-32" charset="-128"/>
              </a:rPr>
              <a:t>Rodwell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ＭＳ Ｐゴシック" pitchFamily="-32" charset="-128"/>
                <a:cs typeface="ＭＳ Ｐゴシック" pitchFamily="-32" charset="-128"/>
              </a:rPr>
              <a:t>  (UCSB)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Tahoma" charset="0"/>
                <a:ea typeface="ＭＳ Ｐゴシック" pitchFamily="-32" charset="-128"/>
                <a:cs typeface="ＭＳ Ｐゴシック" pitchFamily="-32" charset="-128"/>
              </a:rPr>
              <a:t>Zach Griffith (Teledyne)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579" y="1184130"/>
            <a:ext cx="3193542" cy="5365242"/>
          </a:xfrm>
          <a:prstGeom prst="rect">
            <a:avLst/>
          </a:prstGeom>
        </p:spPr>
      </p:pic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Nonlinearity Derivation - 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941" y="1363639"/>
            <a:ext cx="4692318" cy="391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16" y="2431519"/>
            <a:ext cx="4692318" cy="960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383" y="6101637"/>
            <a:ext cx="660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[1] W. 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Sansen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, “Distortion in Elementary Transistor Circuits,” IEEE 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TCAS-II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: Analog and Digital Signal Processing,</a:t>
            </a:r>
          </a:p>
          <a:p>
            <a:r>
              <a:rPr lang="en-US" sz="1000" dirty="0">
                <a:latin typeface="Tahoma" pitchFamily="34" charset="0"/>
                <a:cs typeface="Tahoma" pitchFamily="34" charset="0"/>
              </a:rPr>
              <a:t>vol. 46, no. 3, pp. 315-325, Mar 1999.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4523" y="2724090"/>
            <a:ext cx="419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[1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]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98" y="4197491"/>
            <a:ext cx="5677705" cy="577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4100" y="2324100"/>
            <a:ext cx="2790423" cy="106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711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35" y="1089641"/>
            <a:ext cx="4692318" cy="1979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4629" y="1165479"/>
            <a:ext cx="3193542" cy="5365242"/>
          </a:xfrm>
          <a:prstGeom prst="rect">
            <a:avLst/>
          </a:prstGeom>
        </p:spPr>
      </p:pic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Nonlinearity Derivation-II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4629" y="1159129"/>
            <a:ext cx="3193542" cy="5365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0" y="4647443"/>
            <a:ext cx="4265744" cy="2019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0" y="2961231"/>
            <a:ext cx="5677705" cy="16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565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549" y="1184529"/>
            <a:ext cx="2763774" cy="3298698"/>
          </a:xfrm>
          <a:prstGeom prst="rect">
            <a:avLst/>
          </a:prstGeom>
        </p:spPr>
      </p:pic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Nonlinearity Derivation - 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60" y="1166567"/>
            <a:ext cx="4692318" cy="1672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45" y="2922245"/>
            <a:ext cx="6245475" cy="607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10" y="3905155"/>
            <a:ext cx="5161550" cy="16022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5591455"/>
            <a:ext cx="9144000" cy="1103326"/>
            <a:chOff x="0" y="5591455"/>
            <a:chExt cx="9144000" cy="11033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591455"/>
              <a:ext cx="9144000" cy="110332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9028" y="5591455"/>
              <a:ext cx="8374743" cy="110332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98146" y="4413666"/>
            <a:ext cx="3631340" cy="1130909"/>
            <a:chOff x="5512660" y="4457208"/>
            <a:chExt cx="3631340" cy="11309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2498" y="4497413"/>
              <a:ext cx="3151502" cy="105050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5512660" y="4457208"/>
              <a:ext cx="3621404" cy="1130909"/>
              <a:chOff x="5479054" y="4394275"/>
              <a:chExt cx="3621404" cy="11309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992498" y="4394275"/>
                <a:ext cx="3107960" cy="110332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99FF"/>
                  </a:solidFill>
                </a:endParaRPr>
              </a:p>
            </p:txBody>
          </p:sp>
          <p:sp>
            <p:nvSpPr>
              <p:cNvPr id="16" name="Bent Arrow 15"/>
              <p:cNvSpPr/>
              <p:nvPr/>
            </p:nvSpPr>
            <p:spPr>
              <a:xfrm>
                <a:off x="5479054" y="4918355"/>
                <a:ext cx="488995" cy="60682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46" y="1587824"/>
            <a:ext cx="4164432" cy="311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78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Output Buffer &amp; Output Driver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413" y="1698636"/>
            <a:ext cx="6195174" cy="34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62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Output Buffer &amp; Output Driver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838" y="1276938"/>
            <a:ext cx="6070244" cy="5094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027" y="1990814"/>
            <a:ext cx="2530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Output buffer should always be </a:t>
            </a:r>
            <a:r>
              <a:rPr lang="en-US" sz="1600" b="1" u="sng" dirty="0" smtClean="0">
                <a:latin typeface="Tahoma" pitchFamily="34" charset="0"/>
                <a:cs typeface="Tahoma" pitchFamily="34" charset="0"/>
              </a:rPr>
              <a:t>on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in Sample &amp; Hold circuit</a:t>
            </a:r>
          </a:p>
          <a:p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Output stage needs to be designed linear enough not to affect total nonlinearity of the circuit</a:t>
            </a:r>
          </a:p>
        </p:txBody>
      </p:sp>
    </p:spTree>
    <p:extLst>
      <p:ext uri="{BB962C8B-B14F-4D97-AF65-F5344CB8AC3E}">
        <p14:creationId xmlns:p14="http://schemas.microsoft.com/office/powerpoint/2010/main" xmlns="" val="423579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6307" y="1086018"/>
            <a:ext cx="4231386" cy="2363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75" y="2329268"/>
            <a:ext cx="9144000" cy="4528732"/>
          </a:xfrm>
          <a:prstGeom prst="rect">
            <a:avLst/>
          </a:prstGeom>
        </p:spPr>
      </p:pic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Layout (Signal path)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820" y="3277801"/>
            <a:ext cx="905959" cy="2635320"/>
          </a:xfrm>
          <a:prstGeom prst="rect">
            <a:avLst/>
          </a:prstGeom>
          <a:noFill/>
          <a:ln>
            <a:solidFill>
              <a:srgbClr val="B8F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82294" y="3778250"/>
            <a:ext cx="571500" cy="1644650"/>
          </a:xfrm>
          <a:prstGeom prst="rect">
            <a:avLst/>
          </a:prstGeom>
          <a:noFill/>
          <a:ln>
            <a:solidFill>
              <a:srgbClr val="B8F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17293" y="3778250"/>
            <a:ext cx="991507" cy="1644650"/>
          </a:xfrm>
          <a:prstGeom prst="rect">
            <a:avLst/>
          </a:prstGeom>
          <a:noFill/>
          <a:ln>
            <a:solidFill>
              <a:srgbClr val="B8F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14526" y="3323451"/>
            <a:ext cx="425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I.B.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8136" y="3733800"/>
            <a:ext cx="485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O.D.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4855" y="2965450"/>
            <a:ext cx="90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US" sz="1200" dirty="0" smtClean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H Switch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0586" y="3721100"/>
            <a:ext cx="47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O.B.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1539" y="2927350"/>
            <a:ext cx="1068333" cy="1270000"/>
          </a:xfrm>
          <a:prstGeom prst="rect">
            <a:avLst/>
          </a:prstGeom>
          <a:noFill/>
          <a:ln>
            <a:solidFill>
              <a:srgbClr val="B8F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71539" y="4984750"/>
            <a:ext cx="1068333" cy="1270000"/>
          </a:xfrm>
          <a:prstGeom prst="rect">
            <a:avLst/>
          </a:prstGeom>
          <a:noFill/>
          <a:ln>
            <a:solidFill>
              <a:srgbClr val="B8F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54855" y="5974080"/>
            <a:ext cx="90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US" sz="1200" dirty="0" smtClean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H Switch</a:t>
            </a:r>
          </a:p>
        </p:txBody>
      </p:sp>
    </p:spTree>
    <p:extLst>
      <p:ext uri="{BB962C8B-B14F-4D97-AF65-F5344CB8AC3E}">
        <p14:creationId xmlns:p14="http://schemas.microsoft.com/office/powerpoint/2010/main" xmlns="" val="269933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6307" y="1086018"/>
            <a:ext cx="4231386" cy="2363724"/>
          </a:xfrm>
          <a:prstGeom prst="rect">
            <a:avLst/>
          </a:prstGeom>
        </p:spPr>
      </p:pic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S-parameters measurement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463" y="2355665"/>
            <a:ext cx="6245475" cy="44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544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Clock Distribution Circuit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413" y="1698636"/>
            <a:ext cx="6195174" cy="34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63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30" y="1110089"/>
            <a:ext cx="7714541" cy="2561372"/>
          </a:xfrm>
          <a:prstGeom prst="rect">
            <a:avLst/>
          </a:prstGeom>
        </p:spPr>
      </p:pic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Clock Distribution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492" y="3595948"/>
            <a:ext cx="3029989" cy="3057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156" y="4051485"/>
            <a:ext cx="2418588" cy="2601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06" y="4051485"/>
            <a:ext cx="2418588" cy="260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9530" y="3712931"/>
            <a:ext cx="1063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sz="1600" baseline="-25000" dirty="0" smtClean="0">
                <a:latin typeface="Tahoma" pitchFamily="34" charset="0"/>
                <a:cs typeface="Tahoma" pitchFamily="34" charset="0"/>
              </a:rPr>
              <a:t>tail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=6 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36105" y="5436956"/>
            <a:ext cx="1175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sz="1600" baseline="-25000" dirty="0" smtClean="0">
                <a:latin typeface="Tahoma" pitchFamily="34" charset="0"/>
                <a:cs typeface="Tahoma" pitchFamily="34" charset="0"/>
              </a:rPr>
              <a:t>tail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=12 mA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12770" y="2952750"/>
            <a:ext cx="658624" cy="10987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" idx="0"/>
          </p:cNvCxnSpPr>
          <p:nvPr/>
        </p:nvCxnSpPr>
        <p:spPr>
          <a:xfrm>
            <a:off x="4019169" y="2940142"/>
            <a:ext cx="267318" cy="655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4910" y="3502117"/>
            <a:ext cx="267318" cy="655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52745" y="1355794"/>
            <a:ext cx="1348736" cy="206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499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Clock Distribution Circuit - layout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7" y="2733792"/>
            <a:ext cx="8312727" cy="4095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9850" y="3416300"/>
            <a:ext cx="523875" cy="2749550"/>
          </a:xfrm>
          <a:prstGeom prst="rect">
            <a:avLst/>
          </a:prstGeom>
          <a:noFill/>
          <a:ln>
            <a:solidFill>
              <a:srgbClr val="B8F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939" y="1119320"/>
            <a:ext cx="4790123" cy="15904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7700" y="3416300"/>
            <a:ext cx="768350" cy="2743200"/>
          </a:xfrm>
          <a:prstGeom prst="rect">
            <a:avLst/>
          </a:prstGeom>
          <a:noFill/>
          <a:ln>
            <a:solidFill>
              <a:srgbClr val="B8F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6750" y="3536950"/>
            <a:ext cx="831850" cy="2467610"/>
          </a:xfrm>
          <a:prstGeom prst="rect">
            <a:avLst/>
          </a:prstGeom>
          <a:noFill/>
          <a:ln>
            <a:solidFill>
              <a:srgbClr val="B8F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3549650"/>
            <a:ext cx="831850" cy="2454910"/>
          </a:xfrm>
          <a:prstGeom prst="rect">
            <a:avLst/>
          </a:prstGeom>
          <a:noFill/>
          <a:ln>
            <a:solidFill>
              <a:srgbClr val="B8F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450" y="3139301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LPB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2675" y="313288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HPB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4329" y="3132881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HPB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4840" y="3132879"/>
            <a:ext cx="90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8FC20"/>
                </a:solidFill>
                <a:latin typeface="Tahoma" pitchFamily="34" charset="0"/>
                <a:cs typeface="Tahoma" pitchFamily="34" charset="0"/>
              </a:rPr>
              <a:t>C-H Amp.</a:t>
            </a:r>
          </a:p>
        </p:txBody>
      </p:sp>
    </p:spTree>
    <p:extLst>
      <p:ext uri="{BB962C8B-B14F-4D97-AF65-F5344CB8AC3E}">
        <p14:creationId xmlns:p14="http://schemas.microsoft.com/office/powerpoint/2010/main" xmlns="" val="3545203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3600" b="1" dirty="0" smtClean="0"/>
              <a:t>Outline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144" y="1474175"/>
            <a:ext cx="75051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250 nm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InP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HBT technology review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Applications and Motivation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Key design features and contributions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Review of circuit design and layout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Measurement results and comparison</a:t>
            </a:r>
          </a:p>
        </p:txBody>
      </p:sp>
    </p:spTree>
    <p:extLst>
      <p:ext uri="{BB962C8B-B14F-4D97-AF65-F5344CB8AC3E}">
        <p14:creationId xmlns:p14="http://schemas.microsoft.com/office/powerpoint/2010/main" xmlns="" val="174352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00200" y="304800"/>
            <a:ext cx="7050314" cy="381000"/>
          </a:xfrm>
        </p:spPr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Transient and Linearity Measurements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5775" y="2035175"/>
            <a:ext cx="37951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10 GHz RF input signal with a 50 GHz clock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657" y="2451074"/>
            <a:ext cx="4542087" cy="361320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56762" y="1743075"/>
            <a:ext cx="297387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IIP3 &amp; OIP3 </a:t>
            </a:r>
            <a:r>
              <a:rPr lang="en-US" sz="2000" dirty="0" err="1" smtClean="0"/>
              <a:t>vs</a:t>
            </a:r>
            <a:r>
              <a:rPr lang="en-US" sz="2000" dirty="0" smtClean="0"/>
              <a:t> Fin for </a:t>
            </a:r>
            <a:r>
              <a:rPr lang="en-US" sz="2000" dirty="0" err="1" smtClean="0"/>
              <a:t>Fclk</a:t>
            </a:r>
            <a:r>
              <a:rPr lang="en-US" sz="2000" dirty="0" smtClean="0"/>
              <a:t> = 50GHz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14" y="2912210"/>
            <a:ext cx="4415822" cy="32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870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THD and Beat test Measurements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8475" y="1603375"/>
            <a:ext cx="3795100" cy="657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Measured</a:t>
            </a:r>
            <a:r>
              <a:rPr lang="en-US" sz="2000" dirty="0"/>
              <a:t> </a:t>
            </a:r>
            <a:r>
              <a:rPr lang="en-US" sz="2000" dirty="0" smtClean="0"/>
              <a:t>HD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HD</a:t>
            </a:r>
            <a:r>
              <a:rPr lang="en-US" sz="2000" baseline="-25000" dirty="0" smtClean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29200" y="1743075"/>
            <a:ext cx="365985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40.002 GHz input signal </a:t>
            </a:r>
            <a:r>
              <a:rPr lang="en-US" sz="2000" dirty="0" smtClean="0"/>
              <a:t>is being sampled </a:t>
            </a:r>
            <a:r>
              <a:rPr lang="en-US" sz="2000" dirty="0"/>
              <a:t>by </a:t>
            </a:r>
            <a:endParaRPr lang="en-US" sz="2000" dirty="0" smtClean="0"/>
          </a:p>
          <a:p>
            <a:r>
              <a:rPr lang="en-US" sz="2000" dirty="0" smtClean="0"/>
              <a:t>40 </a:t>
            </a:r>
            <a:r>
              <a:rPr lang="en-US" sz="2000" dirty="0" err="1" smtClean="0"/>
              <a:t>GSamples</a:t>
            </a:r>
            <a:r>
              <a:rPr lang="en-US" sz="2000" dirty="0" smtClean="0"/>
              <a:t>/s </a:t>
            </a:r>
            <a:r>
              <a:rPr lang="en-US" sz="2000" dirty="0"/>
              <a:t>sampling rate.</a:t>
            </a:r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925" y="2451074"/>
            <a:ext cx="4109133" cy="393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00" y="2443050"/>
            <a:ext cx="4174208" cy="34947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16680" y="3873500"/>
            <a:ext cx="0" cy="200152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231747" y="5744929"/>
            <a:ext cx="1369865" cy="40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P1dB</a:t>
            </a:r>
            <a:endParaRPr lang="en-US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xmlns="" val="992736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6" y="1138856"/>
            <a:ext cx="8312728" cy="3650646"/>
          </a:xfrm>
          <a:prstGeom prst="rect">
            <a:avLst/>
          </a:prstGeom>
        </p:spPr>
      </p:pic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00199" y="304800"/>
            <a:ext cx="6896101" cy="381000"/>
          </a:xfrm>
        </p:spPr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b="1" dirty="0" smtClean="0"/>
              <a:t>Comparison with the State of the Art Works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5636" y="4069398"/>
            <a:ext cx="8312728" cy="65405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765" y="4859685"/>
            <a:ext cx="5161550" cy="19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652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11300" y="2933700"/>
            <a:ext cx="6477000" cy="762000"/>
          </a:xfrm>
        </p:spPr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3600" b="1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200747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b="1" dirty="0" smtClean="0"/>
              <a:t>T&amp;H Chip layout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702" y="1138041"/>
            <a:ext cx="3951894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29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b="1" dirty="0"/>
              <a:t>S</a:t>
            </a:r>
            <a:r>
              <a:rPr lang="en-US" b="1" dirty="0" smtClean="0"/>
              <a:t>&amp;H Chip layout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817" y="1323277"/>
            <a:ext cx="6316367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04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b="1" dirty="0" smtClean="0"/>
              <a:t>Sample &amp; Hold Transient waveforms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125662"/>
            <a:ext cx="4163651" cy="3122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549" y="3119650"/>
            <a:ext cx="4163651" cy="312273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542925" y="1295400"/>
            <a:ext cx="906780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10 GHz RF input signal is being sampled by a 50 GHz clock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2749" y="2438400"/>
            <a:ext cx="30372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Differential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68549" y="2438400"/>
            <a:ext cx="30372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Single-ended</a:t>
            </a:r>
          </a:p>
        </p:txBody>
      </p:sp>
    </p:spTree>
    <p:extLst>
      <p:ext uri="{BB962C8B-B14F-4D97-AF65-F5344CB8AC3E}">
        <p14:creationId xmlns:p14="http://schemas.microsoft.com/office/powerpoint/2010/main" xmlns="" val="11641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b="1" dirty="0" smtClean="0"/>
              <a:t>Sample &amp; Hold Beat frequency test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33475" y="1176772"/>
            <a:ext cx="3886200" cy="484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Fin=20.5 GHz, </a:t>
            </a:r>
            <a:r>
              <a:rPr lang="en-US" sz="1800" dirty="0" err="1" smtClean="0"/>
              <a:t>Fclk</a:t>
            </a:r>
            <a:r>
              <a:rPr lang="en-US" sz="1800" dirty="0" smtClean="0"/>
              <a:t>=20 GHz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61" y="3786237"/>
            <a:ext cx="3441033" cy="2580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453" y="3786237"/>
            <a:ext cx="3441033" cy="258077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295900" y="1176772"/>
            <a:ext cx="3886200" cy="484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Fin=20.5 GHz, </a:t>
            </a:r>
            <a:r>
              <a:rPr lang="en-US" sz="1800" dirty="0" err="1" smtClean="0"/>
              <a:t>Fclk</a:t>
            </a:r>
            <a:r>
              <a:rPr lang="en-US" sz="1800" dirty="0" smtClean="0"/>
              <a:t>=10 GHz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089" y="1681148"/>
            <a:ext cx="3204916" cy="2118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4247" y="1649794"/>
            <a:ext cx="3204916" cy="213484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28563" y="1847851"/>
            <a:ext cx="637596" cy="1397219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Simulation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62166" y="4378014"/>
            <a:ext cx="637596" cy="1397219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xmlns="" val="279538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b="1" dirty="0" smtClean="0"/>
              <a:t>Sample &amp; Hold Linearity Measurements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1942" y="1176772"/>
            <a:ext cx="8589247" cy="484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Calculated </a:t>
            </a:r>
            <a:r>
              <a:rPr lang="en-US" sz="1800" dirty="0" smtClean="0">
                <a:solidFill>
                  <a:srgbClr val="FF0000"/>
                </a:solidFill>
              </a:rPr>
              <a:t>ENOB</a:t>
            </a:r>
            <a:r>
              <a:rPr lang="en-US" sz="1800" dirty="0" smtClean="0"/>
              <a:t> using </a:t>
            </a:r>
            <a:r>
              <a:rPr lang="en-US" sz="1800" dirty="0"/>
              <a:t>simulated noise figure of 20dB </a:t>
            </a:r>
            <a:r>
              <a:rPr lang="en-US" sz="1800" dirty="0" smtClean="0"/>
              <a:t>is more than </a:t>
            </a:r>
            <a:r>
              <a:rPr lang="en-US" sz="1800" dirty="0" smtClean="0">
                <a:solidFill>
                  <a:srgbClr val="FF0000"/>
                </a:solidFill>
              </a:rPr>
              <a:t>6bits</a:t>
            </a:r>
            <a:r>
              <a:rPr lang="en-US" sz="1800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291" y="1937387"/>
            <a:ext cx="4442311" cy="4258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80" y="1937385"/>
            <a:ext cx="4442311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64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b="1" dirty="0" smtClean="0"/>
              <a:t>Base-Collector Diode modeling - 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3682" y="1247781"/>
            <a:ext cx="3133946" cy="19047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>
                <a:off x="8023" y="1240777"/>
                <a:ext cx="4948990" cy="4970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𝑊</m:t>
                      </m:r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b="0" i="1" smtClean="0">
                          <a:latin typeface="Cambria Math"/>
                        </a:rPr>
                        <m:t>6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 ,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   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1400" i="1" dirty="0" smtClean="0">
                  <a:latin typeface="Cambria Math"/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400" b="0" i="1" smtClean="0">
                          <a:latin typeface="Cambria Math"/>
                        </a:rPr>
                        <m:t>=1.6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×1.6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  <a:p>
                <a:pPr marL="230187" lvl="1">
                  <a:spcBef>
                    <a:spcPct val="20000"/>
                  </a:spcBef>
                </a:pPr>
                <a:endParaRPr lang="en-US" sz="1400" dirty="0" smtClean="0"/>
              </a:p>
              <a:p>
                <a:pPr marL="230187" lvl="1" eaLnBrk="1" hangingPunct="1">
                  <a:spcBef>
                    <a:spcPct val="20000"/>
                  </a:spcBef>
                </a:pPr>
                <a:r>
                  <a:rPr lang="en-US" sz="1400" dirty="0" smtClean="0"/>
                  <a:t>D</a:t>
                </a:r>
                <a:r>
                  <a:rPr lang="en-US" sz="1400" baseline="-25000" dirty="0" smtClean="0"/>
                  <a:t>1</a:t>
                </a:r>
                <a:r>
                  <a:rPr lang="en-US" sz="1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2.45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−10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𝐴𝑟𝑒𝑎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  <a:ea typeface="Cambria Math"/>
                      </a:rPr>
                      <m:t>,    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=1.9,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      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=50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𝑓𝑠𝑒𝑐</m:t>
                    </m:r>
                  </m:oMath>
                </a14:m>
                <a:endParaRPr lang="en-US" sz="1400" dirty="0" smtClean="0"/>
              </a:p>
              <a:p>
                <a:pPr marL="230187" lvl="1">
                  <a:spcBef>
                    <a:spcPct val="20000"/>
                  </a:spcBef>
                </a:pPr>
                <a:r>
                  <a:rPr lang="en-US" sz="1400" dirty="0" smtClean="0"/>
                  <a:t>D</a:t>
                </a:r>
                <a:r>
                  <a:rPr lang="en-US" sz="1400" baseline="-25000" dirty="0" smtClean="0"/>
                  <a:t>2</a:t>
                </a:r>
                <a:r>
                  <a:rPr lang="en-US" sz="1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.4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−12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𝐴𝑟𝑒𝑎</m:t>
                        </m:r>
                      </m:den>
                    </m:f>
                    <m:r>
                      <a:rPr lang="en-US" sz="1400" i="1">
                        <a:latin typeface="Cambria Math"/>
                        <a:ea typeface="Cambria Math"/>
                      </a:rPr>
                      <m:t>,     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=1.3</m:t>
                    </m:r>
                  </m:oMath>
                </a14:m>
                <a:endParaRPr lang="en-US" sz="1400" dirty="0"/>
              </a:p>
              <a:p>
                <a:pPr marL="230187" lvl="1">
                  <a:spcBef>
                    <a:spcPct val="20000"/>
                  </a:spcBef>
                </a:pPr>
                <a:r>
                  <a:rPr lang="en-US" sz="1400" dirty="0" smtClean="0"/>
                  <a:t>D</a:t>
                </a:r>
                <a:r>
                  <a:rPr lang="en-US" sz="1400" baseline="-25000" dirty="0" smtClean="0"/>
                  <a:t>3</a:t>
                </a:r>
                <a:r>
                  <a:rPr lang="en-US" sz="1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2.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38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−9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𝐴𝑟𝑒𝑎</m:t>
                        </m:r>
                      </m:den>
                    </m:f>
                    <m:r>
                      <a:rPr lang="en-US" sz="1400" i="1">
                        <a:latin typeface="Cambria Math"/>
                        <a:ea typeface="Cambria Math"/>
                      </a:rPr>
                      <m:t>,    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=20.7</m:t>
                    </m:r>
                  </m:oMath>
                </a14:m>
                <a:endParaRPr lang="en-US" sz="1400" dirty="0"/>
              </a:p>
              <a:p>
                <a:pPr marL="230187" lvl="1">
                  <a:spcBef>
                    <a:spcPct val="20000"/>
                  </a:spcBef>
                </a:pPr>
                <a:endParaRPr lang="en-US" sz="1400" b="0" dirty="0" smtClean="0"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𝑐𝑝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𝐴𝑟𝑒𝑎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 =</m:t>
                          </m:r>
                          <m:box>
                            <m:box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−12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𝐴𝑟𝑒𝑎</m:t>
                                  </m:r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en-US" sz="1600" dirty="0" smtClean="0"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78</m:t>
                                </m:r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−12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𝐴𝑟𝑒𝑎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a:rPr lang="en-US" sz="1600" b="0" i="1" smtClean="0">
                        <a:latin typeface="Cambria Math"/>
                        <a:ea typeface="Cambria Math"/>
                      </a:rPr>
                      <m:t>,           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=21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𝛺</m:t>
                    </m:r>
                  </m:oMath>
                </a14:m>
                <a:r>
                  <a:rPr lang="en-US" sz="1600" b="0" dirty="0" smtClean="0">
                    <a:ea typeface="Cambria Math"/>
                  </a:rPr>
                  <a:t>.</a:t>
                </a:r>
              </a:p>
              <a:p>
                <a:pPr marL="230187" lvl="1">
                  <a:spcBef>
                    <a:spcPct val="20000"/>
                  </a:spcBef>
                </a:pPr>
                <a:endParaRPr lang="en-US" sz="1600" b="0" dirty="0" smtClean="0"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5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𝐴𝑟𝑒𝑎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=−0.007 </m:t>
                      </m:r>
                      <m:r>
                        <a:rPr lang="en-US" sz="1600" b="0" i="1" smtClean="0">
                          <a:latin typeface="Cambria Math"/>
                        </a:rPr>
                        <m:t>𝑓𝐹</m:t>
                      </m:r>
                    </m:oMath>
                  </m:oMathPara>
                </a14:m>
                <a:endParaRPr lang="en-US" sz="1600" dirty="0" smtClean="0"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latin typeface="Cambria Math"/>
                        </a:rPr>
                        <m:t>209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𝑓𝐹</m:t>
                      </m:r>
                    </m:oMath>
                  </m:oMathPara>
                </a14:m>
                <a:endParaRPr lang="en-US" sz="1600" dirty="0"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345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𝑓𝐹</m:t>
                      </m:r>
                    </m:oMath>
                  </m:oMathPara>
                </a14:m>
                <a:endParaRPr lang="en-US" sz="1600" dirty="0"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705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𝑓𝐹</m:t>
                      </m:r>
                    </m:oMath>
                  </m:oMathPara>
                </a14:m>
                <a:endParaRPr lang="en-US" sz="1600" dirty="0" smtClean="0"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9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55</m:t>
                      </m:r>
                      <m:r>
                        <a:rPr lang="en-US" sz="1600" i="1">
                          <a:latin typeface="Cambria Math"/>
                        </a:rPr>
                        <m:t>7 </m:t>
                      </m:r>
                      <m:r>
                        <a:rPr lang="en-US" sz="1600" i="1">
                          <a:latin typeface="Cambria Math"/>
                        </a:rPr>
                        <m:t>𝑓𝐹</m:t>
                      </m:r>
                    </m:oMath>
                  </m:oMathPara>
                </a14:m>
                <a:endParaRPr lang="en-US" sz="1600" dirty="0">
                  <a:ea typeface="Cambria Math"/>
                </a:endParaRPr>
              </a:p>
              <a:p>
                <a:pPr marL="230187" lvl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63</m:t>
                      </m:r>
                      <m:r>
                        <a:rPr lang="en-US" sz="1600" i="1">
                          <a:latin typeface="Cambria Math"/>
                        </a:rPr>
                        <m:t>7 </m:t>
                      </m:r>
                      <m:r>
                        <a:rPr lang="en-US" sz="1600" i="1">
                          <a:latin typeface="Cambria Math"/>
                        </a:rPr>
                        <m:t>𝑓𝐹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>
          <p:sp>
            <p:nvSpPr>
              <p:cNvPr id="28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3" y="1240777"/>
                <a:ext cx="4948990" cy="497027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8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0" y="1192030"/>
            <a:ext cx="2562650" cy="26440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797" y="3860146"/>
            <a:ext cx="2871645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871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816" y="1783710"/>
            <a:ext cx="4420106" cy="4684105"/>
          </a:xfrm>
          <a:prstGeom prst="rect">
            <a:avLst/>
          </a:prstGeom>
        </p:spPr>
      </p:pic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TSC 250nm </a:t>
            </a:r>
            <a:r>
              <a:rPr lang="en-US" sz="2800" b="1" dirty="0" err="1" smtClean="0"/>
              <a:t>InP</a:t>
            </a:r>
            <a:r>
              <a:rPr lang="en-US" sz="2800" b="1" dirty="0" smtClean="0"/>
              <a:t> HBT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144" y="1296375"/>
            <a:ext cx="5422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Four metal interconnect stack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Peak bandwidth of f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max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= 700 GHz &amp;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f</a:t>
            </a:r>
            <a:r>
              <a:rPr lang="en-US" baseline="-25000" dirty="0" err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=400 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MIM caps </a:t>
            </a:r>
            <a:r>
              <a:rPr lang="en-US" dirty="0">
                <a:latin typeface="Tahoma" pitchFamily="34" charset="0"/>
                <a:cs typeface="Tahoma" pitchFamily="34" charset="0"/>
              </a:rPr>
              <a:t>of 0.3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fF</a:t>
            </a:r>
            <a:r>
              <a:rPr lang="en-US" dirty="0">
                <a:latin typeface="Tahoma" pitchFamily="34" charset="0"/>
                <a:cs typeface="Tahoma" pitchFamily="34" charset="0"/>
              </a:rPr>
              <a:t>/</a:t>
            </a:r>
            <a:r>
              <a:rPr lang="el-GR" dirty="0">
                <a:latin typeface="Tahoma" pitchFamily="34" charset="0"/>
                <a:cs typeface="Tahoma" pitchFamily="34" charset="0"/>
              </a:rPr>
              <a:t>μ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</a:t>
            </a:r>
            <a:r>
              <a:rPr lang="en-US" baseline="30000" dirty="0" smtClean="0">
                <a:latin typeface="Tahoma" pitchFamily="34" charset="0"/>
                <a:cs typeface="Tahoma" pitchFamily="34" charset="0"/>
              </a:rPr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Thin-film resistors 50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Ω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/square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76" y="2822000"/>
            <a:ext cx="4164951" cy="3785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5268" y="2860100"/>
            <a:ext cx="168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Plot courtesy Zach Griffith, UCSB 250nm </a:t>
            </a:r>
            <a:r>
              <a:rPr lang="en-US" sz="1600" dirty="0" err="1" smtClean="0">
                <a:latin typeface="Calibri"/>
              </a:rPr>
              <a:t>InP</a:t>
            </a:r>
            <a:r>
              <a:rPr lang="en-US" sz="1600" dirty="0" smtClean="0">
                <a:latin typeface="Calibri"/>
              </a:rPr>
              <a:t> HBT, 2007</a:t>
            </a:r>
          </a:p>
        </p:txBody>
      </p:sp>
    </p:spTree>
    <p:extLst>
      <p:ext uri="{BB962C8B-B14F-4D97-AF65-F5344CB8AC3E}">
        <p14:creationId xmlns:p14="http://schemas.microsoft.com/office/powerpoint/2010/main" xmlns="" val="2501963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b="1" dirty="0" smtClean="0"/>
              <a:t>Base-Collector Diode modeling - II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913" y="1645752"/>
            <a:ext cx="6870023" cy="45745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336" y="2334127"/>
            <a:ext cx="177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I-V Characteristic</a:t>
            </a:r>
          </a:p>
          <a:p>
            <a:r>
              <a:rPr lang="en-US" dirty="0"/>
              <a:t> </a:t>
            </a:r>
            <a:r>
              <a:rPr lang="en-US" dirty="0" smtClean="0"/>
              <a:t>Forward biased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6441" y="4467727"/>
            <a:ext cx="177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I-V Characteristic</a:t>
            </a:r>
          </a:p>
          <a:p>
            <a:r>
              <a:rPr lang="en-US" dirty="0"/>
              <a:t>  </a:t>
            </a:r>
            <a:r>
              <a:rPr lang="en-US" dirty="0" smtClean="0"/>
              <a:t>Reverse biased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00136" y="1395757"/>
            <a:ext cx="12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Linear Scale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05336" y="1397527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Log Scale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5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00199" y="304800"/>
            <a:ext cx="7331241" cy="381000"/>
          </a:xfrm>
        </p:spPr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Wideband Sample &amp; Hold 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144" y="1131275"/>
            <a:ext cx="821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Sub-sampling applications: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automated test equipment (ATE), oscilloscope, jitter measurement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0140" y="1258275"/>
            <a:ext cx="141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Slide courtesy MJC Teledyne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4912" y="1915943"/>
            <a:ext cx="5274174" cy="1552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144" y="3634800"/>
            <a:ext cx="821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Undersampling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applications: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undersampling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receivers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966" y="3927932"/>
            <a:ext cx="3038475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966" y="5346035"/>
            <a:ext cx="2870835" cy="12363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444" y="4050091"/>
            <a:ext cx="4448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Direct conversion receiver: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 dirty="0"/>
              <a:t>Problems such as DC offset, noise, distortion, I/Q mismatch, </a:t>
            </a:r>
            <a:r>
              <a:rPr lang="en-US" sz="1400" dirty="0" err="1" smtClean="0"/>
              <a:t>etc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4444" y="4948614"/>
            <a:ext cx="44489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Undersampling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receiver: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 dirty="0" smtClean="0"/>
              <a:t>T/H replaces </a:t>
            </a:r>
            <a:r>
              <a:rPr lang="en-US" sz="1400" dirty="0" err="1" smtClean="0"/>
              <a:t>downconversion</a:t>
            </a:r>
            <a:r>
              <a:rPr lang="en-US" sz="1400" dirty="0" smtClean="0"/>
              <a:t> mixer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 dirty="0" err="1" smtClean="0"/>
              <a:t>Elimintaes</a:t>
            </a:r>
            <a:r>
              <a:rPr lang="en-US" sz="1400" dirty="0" smtClean="0"/>
              <a:t> IF filter, IF gain stages, mixer and high frequency LO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 dirty="0" smtClean="0"/>
              <a:t>DC offset, IQ mismatch problem goes away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400" dirty="0" smtClean="0"/>
              <a:t>Noise folding is a problem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6251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975" y="3787734"/>
            <a:ext cx="6427816" cy="2919845"/>
          </a:xfrm>
          <a:prstGeom prst="rect">
            <a:avLst/>
          </a:prstGeom>
        </p:spPr>
      </p:pic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00199" y="304800"/>
            <a:ext cx="7064829" cy="381000"/>
          </a:xfrm>
        </p:spPr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b="1" dirty="0" smtClean="0"/>
              <a:t>Motivation: Sample &amp; Hold </a:t>
            </a:r>
            <a:r>
              <a:rPr lang="en-US" b="1" dirty="0" err="1" smtClean="0"/>
              <a:t>vs</a:t>
            </a:r>
            <a:r>
              <a:rPr lang="en-US" b="1" dirty="0" smtClean="0"/>
              <a:t> Track &amp; Hold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02" y="1364786"/>
            <a:ext cx="3846715" cy="2148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965" y="1085729"/>
            <a:ext cx="3753855" cy="2918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965" y="1085729"/>
            <a:ext cx="3753855" cy="2918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965" y="1085729"/>
            <a:ext cx="3753855" cy="29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35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00199" y="304800"/>
            <a:ext cx="7153497" cy="381000"/>
          </a:xfrm>
        </p:spPr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High Frequency Sampling Techniques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2896" y="1135280"/>
            <a:ext cx="1977181" cy="4232655"/>
            <a:chOff x="372896" y="1135280"/>
            <a:chExt cx="1977181" cy="4232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2896" y="1135280"/>
              <a:ext cx="1892355" cy="26581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16534" y="3798275"/>
              <a:ext cx="193354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ahoma" pitchFamily="34" charset="0"/>
                  <a:cs typeface="Tahoma" pitchFamily="34" charset="0"/>
                </a:rPr>
                <a:t>Diode bridge: </a:t>
              </a:r>
              <a:r>
                <a:rPr lang="en-US" sz="1000" dirty="0" smtClean="0">
                  <a:latin typeface="Tahoma" pitchFamily="34" charset="0"/>
                  <a:cs typeface="Tahoma" pitchFamily="34" charset="0"/>
                </a:rPr>
                <a:t>[1]</a:t>
              </a:r>
            </a:p>
            <a:p>
              <a:endParaRPr lang="en-US" sz="1600" dirty="0">
                <a:latin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/>
                <a:buChar char="J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Wide bandwidth</a:t>
              </a:r>
            </a:p>
            <a:p>
              <a:pPr marL="285750" indent="-285750">
                <a:buFont typeface="Wingdings"/>
                <a:buChar char="L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Linearity</a:t>
              </a:r>
            </a:p>
            <a:p>
              <a:pPr marL="285750" indent="-285750">
                <a:buFont typeface="Wingdings"/>
                <a:buChar char="L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Dynamic Range</a:t>
              </a:r>
              <a:endParaRPr lang="en-US" sz="1600" dirty="0" smtClean="0">
                <a:latin typeface="Tahoma" pitchFamily="34" charset="0"/>
                <a:cs typeface="Tahoma" pitchFamily="34" charset="0"/>
              </a:endParaRPr>
            </a:p>
            <a:p>
              <a:endParaRPr lang="en-US" sz="1600" dirty="0" smtClean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52793" y="1155377"/>
            <a:ext cx="3844322" cy="3978063"/>
            <a:chOff x="2752793" y="1155377"/>
            <a:chExt cx="3844322" cy="39780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56849" y="1155377"/>
              <a:ext cx="2212659" cy="265813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52793" y="3810001"/>
              <a:ext cx="384432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ahoma" pitchFamily="34" charset="0"/>
                  <a:cs typeface="Tahoma" pitchFamily="34" charset="0"/>
                </a:rPr>
                <a:t>Switched Emitter Follower (SEF): </a:t>
              </a:r>
              <a:r>
                <a:rPr lang="en-US" sz="1000" dirty="0" smtClean="0">
                  <a:latin typeface="Tahoma" pitchFamily="34" charset="0"/>
                  <a:cs typeface="Tahoma" pitchFamily="34" charset="0"/>
                </a:rPr>
                <a:t>[2]</a:t>
              </a:r>
              <a:endParaRPr lang="en-US" sz="1000" b="1" dirty="0" smtClean="0">
                <a:latin typeface="Tahoma" pitchFamily="34" charset="0"/>
                <a:cs typeface="Tahoma" pitchFamily="34" charset="0"/>
              </a:endParaRPr>
            </a:p>
            <a:p>
              <a:endParaRPr lang="en-US" sz="1600" dirty="0">
                <a:latin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/>
                <a:buChar char="J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Good linearity</a:t>
              </a:r>
            </a:p>
            <a:p>
              <a:pPr marL="285750" indent="-285750">
                <a:buFont typeface="Wingdings"/>
                <a:buChar char="J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Better dynamic range</a:t>
              </a:r>
            </a:p>
            <a:p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  Stability issues with EF</a:t>
              </a:r>
              <a:endParaRPr lang="en-US" sz="1600" dirty="0" smtClean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91117" y="1145329"/>
            <a:ext cx="2545569" cy="4715051"/>
            <a:chOff x="6591117" y="1145329"/>
            <a:chExt cx="2545569" cy="47150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26" y="1145329"/>
              <a:ext cx="2150071" cy="26581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91117" y="3798277"/>
              <a:ext cx="2545569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ahoma" pitchFamily="34" charset="0"/>
                  <a:cs typeface="Tahoma" pitchFamily="34" charset="0"/>
                </a:rPr>
                <a:t>Base-collector diode:</a:t>
              </a:r>
            </a:p>
            <a:p>
              <a:endParaRPr lang="en-US" sz="1600" dirty="0">
                <a:latin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/>
                <a:buChar char="J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Widest bandwidth</a:t>
              </a:r>
            </a:p>
            <a:p>
              <a:pPr marL="285750" indent="-285750">
                <a:buFont typeface="Wingdings"/>
                <a:buChar char="J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Good linearity</a:t>
              </a:r>
            </a:p>
            <a:p>
              <a:pPr marL="285750" indent="-285750">
                <a:buFont typeface="Wingdings"/>
                <a:buChar char="J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Highest dynamic range</a:t>
              </a:r>
            </a:p>
            <a:p>
              <a:pPr marL="285750" indent="-285750">
                <a:buFont typeface="Wingdings"/>
                <a:buChar char="J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No stability issues</a:t>
              </a:r>
            </a:p>
            <a:p>
              <a:pPr marL="285750" indent="-285750">
                <a:buFont typeface="Wingdings"/>
                <a:buChar char="J"/>
              </a:pPr>
              <a:r>
                <a:rPr lang="en-US" sz="1600" dirty="0" smtClean="0">
                  <a:latin typeface="Tahoma" pitchFamily="34" charset="0"/>
                  <a:cs typeface="Tahoma" pitchFamily="34" charset="0"/>
                  <a:sym typeface="Wingdings" pitchFamily="2" charset="2"/>
                </a:rPr>
                <a:t>Flat AC response</a:t>
              </a:r>
              <a:endParaRPr lang="en-US" sz="1600" dirty="0" smtClean="0">
                <a:latin typeface="Tahoma" pitchFamily="34" charset="0"/>
                <a:cs typeface="Tahoma" pitchFamily="34" charset="0"/>
              </a:endParaRPr>
            </a:p>
            <a:p>
              <a:endParaRPr lang="en-US" sz="1600" dirty="0" smtClean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8933" y="5930187"/>
            <a:ext cx="8184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[1] J. C. Jensen and L. E. Larson, “A broadband 10-GHz 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track-and-hold in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Si/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SiGe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 HBT technology,” IEEE 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JSSC, Mar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. 2001.</a:t>
            </a:r>
          </a:p>
          <a:p>
            <a:r>
              <a:rPr lang="en-US" sz="1000" dirty="0" smtClean="0">
                <a:latin typeface="Tahoma" pitchFamily="34" charset="0"/>
                <a:cs typeface="Tahoma" pitchFamily="34" charset="0"/>
              </a:rPr>
              <a:t>[2] S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. 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Shahramian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, A. C. 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Carusone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 and S. P. 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Voinigescu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, “Design 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Methodology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for a 40-GSamples/s Track and Hold Amplifier in 0.18-</a:t>
            </a:r>
            <a:r>
              <a:rPr lang="el-GR" sz="1000" dirty="0">
                <a:latin typeface="Tahoma" pitchFamily="34" charset="0"/>
                <a:cs typeface="Tahoma" pitchFamily="34" charset="0"/>
              </a:rPr>
              <a:t>μ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m 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SiGe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r>
              <a:rPr lang="en-US" sz="1000" dirty="0" err="1">
                <a:latin typeface="Tahoma" pitchFamily="34" charset="0"/>
                <a:cs typeface="Tahoma" pitchFamily="34" charset="0"/>
              </a:rPr>
              <a:t>BiCMOS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 Technology,” IEEE 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JSSC,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Oct. 2006.</a:t>
            </a:r>
          </a:p>
        </p:txBody>
      </p:sp>
    </p:spTree>
    <p:extLst>
      <p:ext uri="{BB962C8B-B14F-4D97-AF65-F5344CB8AC3E}">
        <p14:creationId xmlns:p14="http://schemas.microsoft.com/office/powerpoint/2010/main" xmlns="" val="154305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Key Design Features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672" y="1183410"/>
            <a:ext cx="8498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Tahoma"/>
                <a:cs typeface="Tahoma"/>
              </a:rPr>
              <a:t>Track &amp; hold switch: base-collector diode</a:t>
            </a:r>
            <a:br>
              <a:rPr lang="en-US" baseline="0" dirty="0" smtClean="0">
                <a:latin typeface="Tahoma"/>
                <a:cs typeface="Tahoma"/>
              </a:rPr>
            </a:br>
            <a:r>
              <a:rPr lang="en-US" baseline="0" dirty="0" smtClean="0">
                <a:latin typeface="Tahoma"/>
                <a:cs typeface="Tahoma"/>
              </a:rPr>
              <a:t>	lower R</a:t>
            </a:r>
            <a:r>
              <a:rPr lang="en-US" baseline="-25000" dirty="0" smtClean="0">
                <a:latin typeface="Tahoma"/>
                <a:cs typeface="Tahoma"/>
              </a:rPr>
              <a:t>on</a:t>
            </a:r>
            <a:r>
              <a:rPr lang="en-US" baseline="0" dirty="0" smtClean="0">
                <a:latin typeface="Tahoma"/>
                <a:cs typeface="Tahoma"/>
              </a:rPr>
              <a:t>, lower C</a:t>
            </a:r>
            <a:r>
              <a:rPr lang="en-US" baseline="-25000" dirty="0" smtClean="0">
                <a:latin typeface="Tahoma"/>
                <a:cs typeface="Tahoma"/>
              </a:rPr>
              <a:t>off</a:t>
            </a:r>
            <a:r>
              <a:rPr lang="en-US" baseline="0" dirty="0" smtClean="0">
                <a:latin typeface="Tahoma"/>
                <a:cs typeface="Tahoma"/>
              </a:rPr>
              <a:t> than HBT e-b junction</a:t>
            </a:r>
          </a:p>
          <a:p>
            <a:r>
              <a:rPr lang="en-US" dirty="0" smtClean="0"/>
              <a:t>              minority </a:t>
            </a:r>
            <a:r>
              <a:rPr lang="en-US" dirty="0"/>
              <a:t>carrier </a:t>
            </a:r>
            <a:r>
              <a:rPr lang="en-US" dirty="0" smtClean="0"/>
              <a:t>storage time approximately equal to base transit time</a:t>
            </a:r>
            <a:endParaRPr lang="en-US" baseline="0" dirty="0" smtClean="0">
              <a:latin typeface="Tahoma"/>
              <a:cs typeface="Tahoma"/>
            </a:endParaRPr>
          </a:p>
          <a:p>
            <a:endParaRPr lang="en-US" baseline="0" dirty="0" smtClean="0">
              <a:latin typeface="Tahoma"/>
              <a:cs typeface="Tahoma"/>
            </a:endParaRPr>
          </a:p>
          <a:p>
            <a:r>
              <a:rPr lang="en-US" dirty="0">
                <a:latin typeface="Tahoma"/>
                <a:cs typeface="Tahoma"/>
              </a:rPr>
              <a:t>Common reports in the literature:</a:t>
            </a:r>
            <a:br>
              <a:rPr lang="en-US" dirty="0">
                <a:latin typeface="Tahoma"/>
                <a:cs typeface="Tahoma"/>
              </a:rPr>
            </a:br>
            <a:r>
              <a:rPr lang="en-US" dirty="0">
                <a:latin typeface="Tahoma"/>
                <a:cs typeface="Tahoma"/>
              </a:rPr>
              <a:t>	switch voltage swings set very small and fast, </a:t>
            </a:r>
          </a:p>
          <a:p>
            <a:r>
              <a:rPr lang="en-US" dirty="0">
                <a:latin typeface="Tahoma"/>
                <a:cs typeface="Tahoma"/>
              </a:rPr>
              <a:t>             but high IP3 only for </a:t>
            </a:r>
            <a:r>
              <a:rPr lang="en-US" i="1" dirty="0">
                <a:latin typeface="Tahoma"/>
                <a:cs typeface="Tahoma"/>
              </a:rPr>
              <a:t>f</a:t>
            </a:r>
            <a:r>
              <a:rPr lang="en-US" baseline="-25000" dirty="0">
                <a:latin typeface="Tahoma"/>
                <a:cs typeface="Tahoma"/>
              </a:rPr>
              <a:t>signal</a:t>
            </a:r>
            <a:r>
              <a:rPr lang="en-US" dirty="0">
                <a:latin typeface="Tahoma"/>
                <a:cs typeface="Tahoma"/>
              </a:rPr>
              <a:t> &lt;&lt;</a:t>
            </a:r>
            <a:r>
              <a:rPr lang="en-US" i="1" dirty="0">
                <a:latin typeface="Tahoma"/>
                <a:cs typeface="Tahoma"/>
              </a:rPr>
              <a:t>f</a:t>
            </a:r>
            <a:r>
              <a:rPr lang="en-US" baseline="-25000" dirty="0">
                <a:latin typeface="Tahoma"/>
                <a:cs typeface="Tahoma"/>
              </a:rPr>
              <a:t>Nyquist</a:t>
            </a:r>
          </a:p>
          <a:p>
            <a:r>
              <a:rPr lang="en-US" baseline="0" dirty="0" smtClean="0">
                <a:latin typeface="Tahoma"/>
                <a:cs typeface="Tahoma"/>
              </a:rPr>
              <a:t/>
            </a:r>
            <a:br>
              <a:rPr lang="en-US" baseline="0" dirty="0" smtClean="0">
                <a:latin typeface="Tahoma"/>
                <a:cs typeface="Tahoma"/>
              </a:rPr>
            </a:br>
            <a:r>
              <a:rPr lang="en-US" baseline="0" dirty="0" smtClean="0">
                <a:latin typeface="Tahoma"/>
                <a:cs typeface="Tahoma"/>
              </a:rPr>
              <a:t>Real-world design requires:</a:t>
            </a:r>
            <a:br>
              <a:rPr lang="en-US" baseline="0" dirty="0" smtClean="0">
                <a:latin typeface="Tahoma"/>
                <a:cs typeface="Tahoma"/>
              </a:rPr>
            </a:br>
            <a:r>
              <a:rPr lang="en-US" baseline="0" dirty="0" smtClean="0">
                <a:latin typeface="Tahoma"/>
                <a:cs typeface="Tahoma"/>
              </a:rPr>
              <a:t>	switch voltages set for high IP3 with </a:t>
            </a:r>
            <a:r>
              <a:rPr lang="en-US" u="sng" baseline="0" dirty="0" err="1" smtClean="0">
                <a:latin typeface="Tahoma"/>
                <a:cs typeface="Tahoma"/>
              </a:rPr>
              <a:t>Nyquist</a:t>
            </a:r>
            <a:r>
              <a:rPr lang="en-US" u="sng" baseline="0" dirty="0" smtClean="0">
                <a:latin typeface="Tahoma"/>
                <a:cs typeface="Tahoma"/>
              </a:rPr>
              <a:t>-frequency </a:t>
            </a:r>
            <a:r>
              <a:rPr lang="en-US" baseline="0" dirty="0" smtClean="0">
                <a:latin typeface="Tahoma"/>
                <a:cs typeface="Tahoma"/>
              </a:rPr>
              <a:t>input</a:t>
            </a:r>
            <a:endParaRPr lang="en-US" baseline="-25000" dirty="0" smtClean="0"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678" y="4298619"/>
            <a:ext cx="8498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Tahoma"/>
                <a:cs typeface="Tahoma"/>
              </a:rPr>
              <a:t>Linearization of input buffer for high IP3</a:t>
            </a:r>
            <a:br>
              <a:rPr lang="en-US" baseline="0" dirty="0" smtClean="0">
                <a:latin typeface="Tahoma"/>
                <a:cs typeface="Tahoma"/>
              </a:rPr>
            </a:br>
            <a:r>
              <a:rPr lang="en-US" baseline="0" dirty="0" smtClean="0">
                <a:latin typeface="Tahoma"/>
                <a:cs typeface="Tahoma"/>
              </a:rPr>
              <a:t>	cubic </a:t>
            </a:r>
            <a:r>
              <a:rPr lang="en-US" baseline="0" dirty="0" err="1" smtClean="0">
                <a:latin typeface="Tahoma"/>
                <a:cs typeface="Tahoma"/>
              </a:rPr>
              <a:t>feedforward</a:t>
            </a:r>
            <a:r>
              <a:rPr lang="en-US" baseline="0" dirty="0" smtClean="0">
                <a:latin typeface="Tahoma"/>
                <a:cs typeface="Tahoma"/>
              </a:rPr>
              <a:t> path cancels</a:t>
            </a:r>
            <a:br>
              <a:rPr lang="en-US" baseline="0" dirty="0" smtClean="0">
                <a:latin typeface="Tahoma"/>
                <a:cs typeface="Tahoma"/>
              </a:rPr>
            </a:br>
            <a:r>
              <a:rPr lang="en-US" baseline="0" dirty="0" smtClean="0">
                <a:latin typeface="Tahoma"/>
                <a:cs typeface="Tahoma"/>
              </a:rPr>
              <a:t>	IM3 from differential pair</a:t>
            </a:r>
          </a:p>
        </p:txBody>
      </p:sp>
      <p:pic>
        <p:nvPicPr>
          <p:cNvPr id="15" name="Picture 14" descr="2011_10_oct_sample_h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4737" y="4156191"/>
            <a:ext cx="1807477" cy="21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71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Input Buffer &amp; TH Switch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413" y="1698636"/>
            <a:ext cx="6195174" cy="34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54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25425" indent="-225425" algn="ctr">
              <a:lnSpc>
                <a:spcPct val="90000"/>
              </a:lnSpc>
            </a:pPr>
            <a:r>
              <a:rPr lang="en-US" sz="2800" b="1" dirty="0" smtClean="0"/>
              <a:t>Input Buffer &amp; TH Switch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923" y="1439699"/>
            <a:ext cx="3321313" cy="3589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923" y="1439699"/>
            <a:ext cx="3321313" cy="3589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923" y="1439699"/>
            <a:ext cx="6024838" cy="3889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42" y="1436746"/>
            <a:ext cx="8770497" cy="3895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" y="1436918"/>
            <a:ext cx="8766888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144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33_DARPA 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 55 Roman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22844</TotalTime>
  <Words>600</Words>
  <Application>Microsoft Office PowerPoint</Application>
  <PresentationFormat>On-screen Show (4:3)</PresentationFormat>
  <Paragraphs>120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833_DARPA TEMP2</vt:lpstr>
      <vt:lpstr>High-Speed Track-and-Hold Circuit Design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DARPA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J. Rosker</dc:creator>
  <cp:lastModifiedBy>mark rodwell</cp:lastModifiedBy>
  <cp:revision>958</cp:revision>
  <cp:lastPrinted>2012-10-12T17:53:56Z</cp:lastPrinted>
  <dcterms:created xsi:type="dcterms:W3CDTF">2004-11-03T12:45:20Z</dcterms:created>
  <dcterms:modified xsi:type="dcterms:W3CDTF">2013-05-01T22:52:51Z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