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598" r:id="rId2"/>
    <p:sldId id="599" r:id="rId3"/>
    <p:sldId id="643" r:id="rId4"/>
    <p:sldId id="763" r:id="rId5"/>
    <p:sldId id="762" r:id="rId6"/>
    <p:sldId id="768" r:id="rId7"/>
    <p:sldId id="767" r:id="rId8"/>
    <p:sldId id="770" r:id="rId9"/>
    <p:sldId id="672" r:id="rId10"/>
    <p:sldId id="771" r:id="rId11"/>
    <p:sldId id="674" r:id="rId12"/>
    <p:sldId id="764" r:id="rId13"/>
    <p:sldId id="765" r:id="rId14"/>
    <p:sldId id="680" r:id="rId15"/>
    <p:sldId id="7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0099CC"/>
    <a:srgbClr val="FFFFFF"/>
    <a:srgbClr val="E7F3F4"/>
    <a:srgbClr val="BBE0E3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2244" y="-96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96F5D5B-95C7-4236-B800-F990FCCA39D2}" type="datetimeFigureOut">
              <a:rPr lang="en-US"/>
              <a:pPr>
                <a:defRPr/>
              </a:pPr>
              <a:t>9/23/2013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F476E3-4DCC-4171-9F3B-A55971B1E5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71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8975"/>
            <a:ext cx="4572000" cy="3429000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xfrm>
            <a:off x="685453" y="4344135"/>
            <a:ext cx="5487094" cy="41135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036" tIns="39019" rIns="78036" bIns="39019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523" y="8685514"/>
            <a:ext cx="2971742" cy="45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036" tIns="39019" rIns="78036" bIns="39019" anchor="b"/>
          <a:lstStyle>
            <a:lvl1pPr defTabSz="930275">
              <a:defRPr sz="1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FB1F8B3-2162-4E7C-B614-3007F9340270}" type="slidenum">
              <a:rPr lang="en-US" b="0">
                <a:latin typeface="Calibri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</a:t>
            </a:fld>
            <a:endParaRPr lang="en-US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220" name="Straight Connector 8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ea typeface="Calibri" pitchFamily="34" charset="0"/>
          <a:cs typeface="Calibri" pitchFamily="34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561975" y="1321068"/>
            <a:ext cx="804975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Integrated Circuits for Wavelength Division De-multiplexing in the Electrical Domain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28650" y="4146550"/>
            <a:ext cx="791640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1800" i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H.C. </a:t>
            </a:r>
            <a:r>
              <a:rPr lang="en-US" sz="1800" u="sng" dirty="0">
                <a:latin typeface="Arial" pitchFamily="34" charset="0"/>
                <a:cs typeface="Arial" pitchFamily="34" charset="0"/>
              </a:rPr>
              <a:t>Park,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Piels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E. Bloch,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M.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Lu,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Sivanathan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Z. Griffith,        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Johansson,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Bowers,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Coldren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Rodwell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of California at Santa Barbara</a:t>
            </a:r>
          </a:p>
          <a:p>
            <a:pPr algn="ctr"/>
            <a:r>
              <a:rPr lang="en-US" sz="1800" b="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Technion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, Israel Institute of Technology</a:t>
            </a:r>
          </a:p>
          <a:p>
            <a:pPr algn="ctr"/>
            <a:r>
              <a:rPr lang="en-US" sz="1800" b="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Teledyne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Scientific &amp; Imaging Company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sz="1800" b="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September, 2013</a:t>
            </a:r>
          </a:p>
          <a:p>
            <a:pPr algn="ctr"/>
            <a:r>
              <a:rPr lang="en-US" sz="1800" b="0" u="sng" dirty="0" smtClean="0">
                <a:latin typeface="Arial" pitchFamily="34" charset="0"/>
                <a:cs typeface="Arial" pitchFamily="34" charset="0"/>
              </a:rPr>
              <a:t>hcpark@ece.ucsb.edu</a:t>
            </a:r>
            <a:endParaRPr lang="en-US" sz="1800" b="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 descr="seal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76200"/>
            <a:ext cx="917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7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" y="835836"/>
            <a:ext cx="8690397" cy="191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8" r="-210"/>
          <a:stretch/>
        </p:blipFill>
        <p:spPr bwMode="auto">
          <a:xfrm>
            <a:off x="5985217" y="4386223"/>
            <a:ext cx="2693834" cy="210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r="31941"/>
          <a:stretch/>
        </p:blipFill>
        <p:spPr bwMode="auto">
          <a:xfrm>
            <a:off x="3082582" y="4386223"/>
            <a:ext cx="2902635" cy="210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08" y="3022600"/>
            <a:ext cx="1519793" cy="93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10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9045" y="226972"/>
            <a:ext cx="8661343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 smtClean="0"/>
              <a:t>Three-channel Tests: Adjacent Channel Rejections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544679" y="2032000"/>
            <a:ext cx="0" cy="686658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7436979" y="2019300"/>
            <a:ext cx="0" cy="10160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63" y="2691231"/>
            <a:ext cx="1558390" cy="128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27" y="2776939"/>
            <a:ext cx="1519793" cy="117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3220579" y="2032000"/>
            <a:ext cx="0" cy="686658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3"/>
          <a:stretch/>
        </p:blipFill>
        <p:spPr bwMode="auto">
          <a:xfrm>
            <a:off x="268515" y="4386223"/>
            <a:ext cx="2814067" cy="210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93700" y="4049110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20GHz Spacing</a:t>
            </a:r>
            <a:endParaRPr lang="en-US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57818" y="4042291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10GHz Spacing</a:t>
            </a:r>
            <a:endParaRPr lang="en-US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89347" y="4042291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5GHz Spacing (</a:t>
            </a:r>
            <a:r>
              <a:rPr lang="en-US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guard band</a:t>
            </a:r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2015" y="6487643"/>
            <a:ext cx="527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*</a:t>
            </a:r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Measured spectrums by an optical spectrum analyzer</a:t>
            </a:r>
            <a:endParaRPr lang="en-US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850900" y="5320142"/>
            <a:ext cx="7264400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2288830" y="5440902"/>
            <a:ext cx="441736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Tested with different channel spacing !! 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76714" y="2020514"/>
            <a:ext cx="1511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(+/- channels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I &amp; Q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43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2" grpId="0"/>
      <p:bldP spid="43" grpId="0"/>
      <p:bldP spid="45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11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9045" y="226972"/>
            <a:ext cx="8333885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/>
              <a:t>Three-channel Tests: Adjacent Channel </a:t>
            </a:r>
            <a:r>
              <a:rPr lang="en-US" sz="2800" b="0" dirty="0" smtClean="0"/>
              <a:t>Rejections</a:t>
            </a:r>
            <a:endParaRPr lang="en-US" sz="2800" b="0" dirty="0"/>
          </a:p>
          <a:p>
            <a:pPr eaLnBrk="1" hangingPunct="1"/>
            <a:endParaRPr lang="en-US" sz="2800" b="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4340" y="838703"/>
            <a:ext cx="8178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 defTabSz="804863">
              <a:buClr>
                <a:srgbClr val="FF0000"/>
              </a:buClr>
              <a:buFont typeface="Arial" pitchFamily="34" charset="0"/>
              <a:buChar char="•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Eye Qualities with Different Filter Combinations</a:t>
            </a: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259733"/>
            <a:ext cx="6096526" cy="49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84907" y="6197599"/>
            <a:ext cx="6276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*Filter1: before optical modulators to suppress the side lobes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*Filter2: after EIC outputs to filter out the other channels </a:t>
            </a:r>
            <a:endParaRPr lang="en-US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33700" y="3515281"/>
            <a:ext cx="4837528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7752623" y="3310494"/>
            <a:ext cx="1317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BER 1.0E-9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3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9045" y="226972"/>
            <a:ext cx="8333885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 smtClean="0"/>
              <a:t>Future Tests: 6-channel WDM Receivers</a:t>
            </a:r>
            <a:endParaRPr lang="en-US" sz="2800" b="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12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719308"/>
            <a:ext cx="6525158" cy="471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34340" y="838703"/>
            <a:ext cx="817811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 defTabSz="804863">
              <a:buClr>
                <a:srgbClr val="FF0000"/>
              </a:buClr>
              <a:buFont typeface="Arial" pitchFamily="34" charset="0"/>
              <a:buChar char="•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Concept </a:t>
            </a:r>
            <a:r>
              <a:rPr lang="en-US" sz="2400" b="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chematics (PIC + EIC) </a:t>
            </a:r>
          </a:p>
          <a:p>
            <a:pPr marL="285750" indent="-285750" defTabSz="804863">
              <a:buClr>
                <a:srgbClr val="FF0000"/>
              </a:buClr>
              <a:buFont typeface="Arial" pitchFamily="34" charset="0"/>
              <a:buChar char="•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EIC for 6-channel receivers is ready to test ! 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90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9045" y="226972"/>
            <a:ext cx="8333885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 smtClean="0"/>
              <a:t>Future </a:t>
            </a:r>
            <a:r>
              <a:rPr lang="en-US" sz="2800" b="0" dirty="0"/>
              <a:t>Tests: 6-channel WDM Receivers</a:t>
            </a:r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4339" y="853943"/>
            <a:ext cx="843343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6-channel WDM receiver IC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Teledyne 500 nm </a:t>
            </a:r>
            <a:r>
              <a:rPr lang="en-US" sz="2000" b="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InP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HBT:  ~300GHz </a:t>
            </a:r>
            <a:r>
              <a:rPr lang="en-US" sz="2000" b="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b="0" i="1" baseline="-25000" dirty="0" err="1" smtClean="0">
                <a:solidFill>
                  <a:srgbClr val="000000"/>
                </a:solidFill>
                <a:latin typeface="Symbol" pitchFamily="18" charset="2"/>
                <a:cs typeface="Calibri" pitchFamily="34" charset="0"/>
              </a:rPr>
              <a:t>t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Symbol" pitchFamily="18" charset="2"/>
                <a:cs typeface="Calibri" pitchFamily="34" charset="0"/>
              </a:rPr>
              <a:t>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b="0" i="1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max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</a:t>
            </a:r>
            <a:r>
              <a:rPr lang="en-US" sz="2000" b="0" i="1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st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design spin: no attempt to design for low power</a:t>
            </a: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Simulations (5Gb/s BPSK)</a:t>
            </a: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30Gb/s for BPSK, 60Gb/s for QPSK, 120Gb/s for 16QAM are feasible!</a:t>
            </a: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u="sng" dirty="0" smtClean="0">
                <a:solidFill>
                  <a:srgbClr val="000000"/>
                </a:solidFill>
                <a:latin typeface="Calibri" pitchFamily="34" charset="0"/>
              </a:rPr>
              <a:t>6-channel initial EIC only tests </a:t>
            </a:r>
            <a:r>
              <a:rPr lang="en-US" sz="2000" b="0" i="1" u="sng" dirty="0">
                <a:solidFill>
                  <a:srgbClr val="000000"/>
                </a:solidFill>
                <a:latin typeface="Calibri" pitchFamily="34" charset="0"/>
              </a:rPr>
              <a:t>(done) </a:t>
            </a:r>
            <a:endParaRPr lang="en-US" sz="2000" b="0" i="1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u="sng" dirty="0" smtClean="0">
                <a:solidFill>
                  <a:srgbClr val="000000"/>
                </a:solidFill>
                <a:latin typeface="Calibri" pitchFamily="34" charset="0"/>
              </a:rPr>
              <a:t>6-channel system demonstrations </a:t>
            </a:r>
            <a:r>
              <a:rPr lang="en-US" sz="2000" b="0" i="1" u="sng" dirty="0">
                <a:solidFill>
                  <a:srgbClr val="000000"/>
                </a:solidFill>
                <a:latin typeface="Calibri" pitchFamily="34" charset="0"/>
              </a:rPr>
              <a:t>will be done (soon</a:t>
            </a:r>
            <a:r>
              <a:rPr lang="en-US" sz="2000" b="0" i="1" u="sng" dirty="0" smtClean="0">
                <a:solidFill>
                  <a:srgbClr val="000000"/>
                </a:solidFill>
                <a:latin typeface="Calibri" pitchFamily="34" charset="0"/>
              </a:rPr>
              <a:t>)!</a:t>
            </a:r>
            <a:endParaRPr lang="en-US" sz="2400" i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13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75489" y="1945445"/>
            <a:ext cx="6193021" cy="19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800086" y="1607812"/>
            <a:ext cx="1477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1" dirty="0" smtClean="0"/>
              <a:t>4.8 x 1.5 mm</a:t>
            </a:r>
            <a:r>
              <a:rPr lang="en-US" sz="1600" b="0" i="1" baseline="30000" dirty="0" smtClean="0"/>
              <a:t>2</a:t>
            </a:r>
            <a:endParaRPr lang="en-US" sz="1600" b="0" i="1" baseline="300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" y="4911863"/>
            <a:ext cx="2993895" cy="102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64" y="4929743"/>
            <a:ext cx="3010784" cy="101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32" y="4948226"/>
            <a:ext cx="2979117" cy="10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510" y="4674740"/>
            <a:ext cx="893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±12.5GHz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2553" y="5537607"/>
            <a:ext cx="6791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alibri" pitchFamily="34" charset="0"/>
                <a:cs typeface="Calibri" pitchFamily="34" charset="0"/>
              </a:rPr>
              <a:t>I-output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7979" y="5537607"/>
            <a:ext cx="7470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alibri" pitchFamily="34" charset="0"/>
                <a:cs typeface="Calibri" pitchFamily="34" charset="0"/>
              </a:rPr>
              <a:t>Q-output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0613" y="4692385"/>
            <a:ext cx="893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±37.5GHz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5656" y="5555252"/>
            <a:ext cx="6791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alibri" pitchFamily="34" charset="0"/>
                <a:cs typeface="Calibri" pitchFamily="34" charset="0"/>
              </a:rPr>
              <a:t>I-output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61082" y="5555252"/>
            <a:ext cx="7470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alibri" pitchFamily="34" charset="0"/>
                <a:cs typeface="Calibri" pitchFamily="34" charset="0"/>
              </a:rPr>
              <a:t>Q-output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16511" y="4674740"/>
            <a:ext cx="893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±62.5GHz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01554" y="5537607"/>
            <a:ext cx="6791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alibri" pitchFamily="34" charset="0"/>
                <a:cs typeface="Calibri" pitchFamily="34" charset="0"/>
              </a:rPr>
              <a:t>I-output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96980" y="5537607"/>
            <a:ext cx="7470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alibri" pitchFamily="34" charset="0"/>
                <a:cs typeface="Calibri" pitchFamily="34" charset="0"/>
              </a:rPr>
              <a:t>Q-output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6" descr="Picture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6046748" y="2916046"/>
            <a:ext cx="2887494" cy="13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25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15" grpId="0"/>
      <p:bldP spid="17" grpId="0"/>
      <p:bldP spid="18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4339" y="838703"/>
            <a:ext cx="842294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first concept demonstration using two channel EIC receivers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Spectral efficiency is maximized using a minimum channel spacing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5Gb/s using two channel receivers 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à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b="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Using 8-channels / 25GHz spacing / 100GHz EIC / 100GHz PDs / PDM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à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0.8Tb/s</a:t>
            </a:r>
            <a:r>
              <a:rPr lang="en-US" sz="2200" b="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for QPSK, </a:t>
            </a:r>
            <a:r>
              <a:rPr lang="en-US" sz="220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1.6Tb/s</a:t>
            </a:r>
            <a:r>
              <a:rPr lang="en-US" sz="2200" b="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for 16QAM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5GHz spacing data recovery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à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b="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Flexible channel (&lt;10GHz) designs</a:t>
            </a:r>
          </a:p>
          <a:p>
            <a:pPr lvl="1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endParaRPr lang="en-US" sz="2200" b="0" i="1" u="sng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Future Works</a:t>
            </a:r>
            <a:endParaRPr lang="en-US" sz="2400" i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6-channel demonstration soon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PIC + EIC demonstration soon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Silicon based designs in near future </a:t>
            </a:r>
          </a:p>
          <a:p>
            <a:pPr marL="342900" indent="-342900" defTabSz="804863">
              <a:buClr>
                <a:srgbClr val="FF0000"/>
              </a:buClr>
              <a:buFont typeface="Wingdings"/>
              <a:buChar char="à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b="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Low power consumption </a:t>
            </a:r>
          </a:p>
          <a:p>
            <a:pPr marL="342900" indent="-342900" defTabSz="804863">
              <a:buClr>
                <a:srgbClr val="FF0000"/>
              </a:buClr>
              <a:buFont typeface="Wingdings"/>
              <a:buChar char="à"/>
              <a:tabLst>
                <a:tab pos="173038" algn="l"/>
                <a:tab pos="630238" algn="l"/>
                <a:tab pos="1719263" algn="l"/>
              </a:tabLst>
            </a:pPr>
            <a:r>
              <a:rPr lang="en-US" sz="2200" b="0" i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</a:t>
            </a:r>
            <a:r>
              <a:rPr lang="en-US" sz="2200" b="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mall IC size</a:t>
            </a:r>
          </a:p>
          <a:p>
            <a:pPr lvl="1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endParaRPr lang="en-US" sz="2200" b="0" i="1" u="sng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14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40" y="2773441"/>
            <a:ext cx="3647590" cy="367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09045" y="226972"/>
            <a:ext cx="8333885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 smtClean="0"/>
              <a:t>Conclusion</a:t>
            </a:r>
            <a:endParaRPr lang="en-US" sz="2800" b="0" dirty="0"/>
          </a:p>
          <a:p>
            <a:pPr eaLnBrk="1" hangingPunct="1"/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84573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15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9044" y="2532022"/>
            <a:ext cx="8333885" cy="1468478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eaLnBrk="1" hangingPunct="1"/>
            <a:r>
              <a:rPr lang="en-US" sz="2800" dirty="0" smtClean="0"/>
              <a:t>Thanks for your attention! </a:t>
            </a:r>
          </a:p>
          <a:p>
            <a:pPr algn="ctr" eaLnBrk="1" hangingPunct="1"/>
            <a:endParaRPr lang="en-US" sz="2800" dirty="0" smtClean="0"/>
          </a:p>
          <a:p>
            <a:pPr algn="ctr" eaLnBrk="1" hangingPunct="1"/>
            <a:r>
              <a:rPr lang="en-US" sz="2800" dirty="0" smtClean="0"/>
              <a:t>Questions? </a:t>
            </a:r>
            <a:endParaRPr lang="en-US" sz="2800" dirty="0"/>
          </a:p>
          <a:p>
            <a:pPr algn="ctr" eaLnBrk="1" hangingPunct="1"/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44792" y="6168509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0" u="sng" dirty="0">
                <a:latin typeface="Arial" pitchFamily="34" charset="0"/>
                <a:cs typeface="Arial" pitchFamily="34" charset="0"/>
              </a:rPr>
              <a:t>hcpark@ece.ucsb.edu</a:t>
            </a:r>
          </a:p>
        </p:txBody>
      </p:sp>
    </p:spTree>
    <p:extLst>
      <p:ext uri="{BB962C8B-B14F-4D97-AF65-F5344CB8AC3E}">
        <p14:creationId xmlns:p14="http://schemas.microsoft.com/office/powerpoint/2010/main" val="422255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9045" y="226972"/>
            <a:ext cx="8333885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 smtClean="0"/>
              <a:t>Outline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4340" y="1294139"/>
            <a:ext cx="81781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 defTabSz="804863">
              <a:buClr>
                <a:srgbClr val="FF0000"/>
              </a:buClr>
              <a:buFont typeface="Arial" pitchFamily="34" charset="0"/>
              <a:buChar char="•"/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Motivation</a:t>
            </a:r>
            <a:endParaRPr lang="en-US" sz="24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2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" y="2049780"/>
            <a:ext cx="8143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4863">
              <a:buClr>
                <a:srgbClr val="FF0000"/>
              </a:buClr>
              <a:buFont typeface="Arial" pitchFamily="34" charset="0"/>
              <a:buChar char="•"/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Proposed WDM Receivers</a:t>
            </a:r>
            <a:endParaRPr lang="en-US" sz="28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2950756"/>
            <a:ext cx="74866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4863">
              <a:buClr>
                <a:srgbClr val="FF0000"/>
              </a:buClr>
              <a:buFont typeface="Arial" pitchFamily="34" charset="0"/>
              <a:buChar char="•"/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Test Setups and Results</a:t>
            </a:r>
            <a:endParaRPr lang="en-US" sz="28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Two channel (SSB rejection) tests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Three channel (adjacent channel rejection) tests</a:t>
            </a:r>
            <a:endParaRPr lang="en-US" sz="24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45477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804863">
              <a:buClr>
                <a:srgbClr val="FF0000"/>
              </a:buClr>
              <a:buFont typeface="Arial" pitchFamily="34" charset="0"/>
              <a:buChar char="•"/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Conclusion</a:t>
            </a:r>
            <a:endParaRPr lang="en-US" sz="28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79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9045" y="226972"/>
            <a:ext cx="8333885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 smtClean="0"/>
              <a:t>Motivation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4340" y="853943"/>
            <a:ext cx="817811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Network Traffics / High Data Rate Demands</a:t>
            </a:r>
            <a:endParaRPr lang="en-US" sz="2400" i="1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More bandwidth 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Higher spectral efficiency 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 power consumption 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System complexity and cost 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Long reach 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/>
              <a:buChar char="à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i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Toward </a:t>
            </a:r>
            <a:r>
              <a:rPr lang="en-US" sz="2000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1Tb/s </a:t>
            </a:r>
            <a:r>
              <a:rPr lang="en-US" sz="2000" i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using a Single Receiver (System) 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System Directions:  </a:t>
            </a:r>
            <a:endParaRPr lang="en-US" sz="2400" i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Coherent (phase/amplitude) modulations (i.e. 16QAM) 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Dual polarizations 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Gridless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channels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Super-channels</a:t>
            </a:r>
            <a:endParaRPr lang="en-US" sz="20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Photonic and electronic Integrations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 power / high efficiency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3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ight Brace 3"/>
          <p:cNvSpPr/>
          <p:nvPr/>
        </p:nvSpPr>
        <p:spPr bwMode="auto">
          <a:xfrm>
            <a:off x="4160520" y="1324202"/>
            <a:ext cx="627681" cy="333213"/>
          </a:xfrm>
          <a:prstGeom prst="rightBrace">
            <a:avLst>
              <a:gd name="adj1" fmla="val 8333"/>
              <a:gd name="adj2" fmla="val 476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8560" y="1300267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Speed Systems</a:t>
            </a:r>
            <a:endParaRPr lang="en-US" dirty="0"/>
          </a:p>
        </p:txBody>
      </p:sp>
      <p:sp>
        <p:nvSpPr>
          <p:cNvPr id="16" name="Right Brace 15"/>
          <p:cNvSpPr/>
          <p:nvPr/>
        </p:nvSpPr>
        <p:spPr bwMode="auto">
          <a:xfrm>
            <a:off x="4160519" y="1912212"/>
            <a:ext cx="627682" cy="693828"/>
          </a:xfrm>
          <a:prstGeom prst="rightBrace">
            <a:avLst>
              <a:gd name="adj1" fmla="val 8333"/>
              <a:gd name="adj2" fmla="val 476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38559" y="2063537"/>
            <a:ext cx="240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Efficiency Systems</a:t>
            </a:r>
            <a:endParaRPr lang="en-US" dirty="0"/>
          </a:p>
        </p:txBody>
      </p:sp>
      <p:sp>
        <p:nvSpPr>
          <p:cNvPr id="5" name="Arc 4"/>
          <p:cNvSpPr/>
          <p:nvPr/>
        </p:nvSpPr>
        <p:spPr bwMode="auto">
          <a:xfrm flipV="1">
            <a:off x="4866201" y="-214406"/>
            <a:ext cx="2741912" cy="1281217"/>
          </a:xfrm>
          <a:prstGeom prst="arc">
            <a:avLst>
              <a:gd name="adj1" fmla="val 16200000"/>
              <a:gd name="adj2" fmla="val 23169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12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18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9045" y="226972"/>
            <a:ext cx="8333885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 smtClean="0"/>
              <a:t>Conventional </a:t>
            </a:r>
            <a:r>
              <a:rPr lang="en-US" sz="2800" b="0" dirty="0"/>
              <a:t>WDM </a:t>
            </a:r>
            <a:r>
              <a:rPr lang="en-US" sz="2800" b="0" dirty="0" smtClean="0"/>
              <a:t>Receivers</a:t>
            </a:r>
            <a:endParaRPr lang="en-US" sz="2800" b="0" dirty="0"/>
          </a:p>
          <a:p>
            <a:pPr eaLnBrk="1" hangingPunct="1"/>
            <a:endParaRPr lang="en-US" sz="2800" b="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4340" y="853943"/>
            <a:ext cx="817811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Configuration: Photonic IC + Electrical IC</a:t>
            </a:r>
            <a:endParaRPr lang="en-US" sz="2400" i="1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WDM multi-channels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De-multiplexing using AWG 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Integrated LO lasers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90° optical hybrids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Balanced photo-diodes (PDs)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EIC: TIAs + filters + ADCs + DSPs</a:t>
            </a:r>
            <a:endParaRPr lang="en-US" sz="20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4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ight Brace 15"/>
          <p:cNvSpPr/>
          <p:nvPr/>
        </p:nvSpPr>
        <p:spPr bwMode="auto">
          <a:xfrm>
            <a:off x="4360123" y="1614636"/>
            <a:ext cx="537170" cy="1061887"/>
          </a:xfrm>
          <a:prstGeom prst="rightBrace">
            <a:avLst>
              <a:gd name="adj1" fmla="val 8333"/>
              <a:gd name="adj2" fmla="val 476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19917" y="1934306"/>
            <a:ext cx="1257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Photonic IC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0" y="3137029"/>
            <a:ext cx="8096250" cy="288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0187" y="6024255"/>
            <a:ext cx="4077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Complex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PIC</a:t>
            </a:r>
            <a:endParaRPr lang="en-US" sz="2000" b="0" i="1" u="sng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Large die: expensive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95742" y="6024255"/>
            <a:ext cx="4252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Many interfaces between PIC &amp; EIC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Fixed WDM channel spacing</a:t>
            </a:r>
          </a:p>
        </p:txBody>
      </p:sp>
    </p:spTree>
    <p:extLst>
      <p:ext uri="{BB962C8B-B14F-4D97-AF65-F5344CB8AC3E}">
        <p14:creationId xmlns:p14="http://schemas.microsoft.com/office/powerpoint/2010/main" val="414075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9045" y="226972"/>
            <a:ext cx="8333885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 smtClean="0"/>
              <a:t>Proposed WDM Receivers</a:t>
            </a:r>
            <a:endParaRPr lang="en-US" sz="2800" b="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4339" y="853943"/>
            <a:ext cx="843343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Single-chip Multi-channel </a:t>
            </a:r>
            <a:r>
              <a:rPr lang="en-US" sz="2400" b="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WDM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Receivers: </a:t>
            </a:r>
            <a:r>
              <a:rPr lang="en-US" sz="2400" i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Toward </a:t>
            </a:r>
            <a:r>
              <a:rPr lang="en-US" sz="2400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1Tb/s</a:t>
            </a: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Simple PIC: one LO + one optical hybrid + one set of PDs</a:t>
            </a:r>
            <a:endParaRPr lang="en-US" sz="2400" i="1" u="sng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Complex EIC </a:t>
            </a: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TIAs + filters + ADCs </a:t>
            </a:r>
            <a:r>
              <a:rPr lang="en-US" sz="2000" b="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 DSPs</a:t>
            </a: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SSB mixers </a:t>
            </a: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Electrical LOs </a:t>
            </a:r>
          </a:p>
          <a:p>
            <a:pPr marL="1257300" lvl="2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Challenges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b="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speed PDs</a:t>
            </a:r>
            <a:r>
              <a:rPr lang="en-US" sz="2000" b="0" i="1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000" b="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speed EIC</a:t>
            </a:r>
            <a:r>
              <a:rPr lang="en-US" sz="2000" b="0" i="1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2)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800100" lvl="1" indent="-342900" defTabSz="804863">
              <a:buClr>
                <a:srgbClr val="FF0000"/>
              </a:buClr>
              <a:buFont typeface="Wingdings"/>
              <a:buChar char="à"/>
              <a:tabLst>
                <a:tab pos="173038" algn="l"/>
                <a:tab pos="630238" algn="l"/>
                <a:tab pos="1719263" algn="l"/>
              </a:tabLst>
            </a:pP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5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19" y="3097922"/>
            <a:ext cx="6550162" cy="286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30257" y="6018282"/>
            <a:ext cx="4077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Complex EIC: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OK!!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Small and simple PIC</a:t>
            </a:r>
            <a:endParaRPr lang="en-US" sz="2000" b="0" i="1" u="sng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0134" y="6008757"/>
            <a:ext cx="4624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One set of interface between PIC &amp; EIC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Flexible WDM channel spacing</a:t>
            </a:r>
          </a:p>
        </p:txBody>
      </p:sp>
      <p:sp>
        <p:nvSpPr>
          <p:cNvPr id="14" name="Right Brace 13"/>
          <p:cNvSpPr/>
          <p:nvPr/>
        </p:nvSpPr>
        <p:spPr bwMode="auto">
          <a:xfrm>
            <a:off x="4713411" y="1914958"/>
            <a:ext cx="669712" cy="752042"/>
          </a:xfrm>
          <a:prstGeom prst="rightBrace">
            <a:avLst>
              <a:gd name="adj1" fmla="val 8333"/>
              <a:gd name="adj2" fmla="val 476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59324" y="2118313"/>
            <a:ext cx="60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EIC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798" y="1700655"/>
            <a:ext cx="2657476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References: </a:t>
            </a:r>
          </a:p>
          <a:p>
            <a:r>
              <a:rPr lang="en-US" sz="1400" i="1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 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&gt;300GHz PDs – </a:t>
            </a:r>
            <a:r>
              <a:rPr lang="en-US" sz="14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Ishibashi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et. al.</a:t>
            </a:r>
          </a:p>
          <a:p>
            <a:r>
              <a:rPr lang="en-US" sz="1400" i="1" baseline="30000" dirty="0" smtClean="0">
                <a:solidFill>
                  <a:srgbClr val="000000"/>
                </a:solidFill>
                <a:latin typeface="Calibri" pitchFamily="34" charset="0"/>
              </a:rPr>
              <a:t>2)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</a:rPr>
              <a:t> 1THz TRs – Jain </a:t>
            </a:r>
            <a:r>
              <a:rPr lang="en-US" sz="1400" i="1" dirty="0" err="1" smtClean="0">
                <a:solidFill>
                  <a:srgbClr val="000000"/>
                </a:solidFill>
                <a:latin typeface="Calibri" pitchFamily="34" charset="0"/>
              </a:rPr>
              <a:t>Vibhor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</a:rPr>
              <a:t> et. al.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4924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42" y="3066109"/>
            <a:ext cx="2071284" cy="123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25" y="3066109"/>
            <a:ext cx="2065639" cy="1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97" y="2900445"/>
            <a:ext cx="2776982" cy="13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4" y="2862345"/>
            <a:ext cx="2065514" cy="142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6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9045" y="226972"/>
            <a:ext cx="8478494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 smtClean="0"/>
              <a:t>Two-Stage Down-conversion: Optical, then Electrical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97" y="2803417"/>
            <a:ext cx="2776982" cy="14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1" y="2821604"/>
            <a:ext cx="2071614" cy="15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" y="792446"/>
            <a:ext cx="8964613" cy="167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792446"/>
            <a:ext cx="8964613" cy="167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792446"/>
            <a:ext cx="8964613" cy="167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" y="792446"/>
            <a:ext cx="8964613" cy="167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9064" r="67968" b="11209"/>
          <a:stretch/>
        </p:blipFill>
        <p:spPr bwMode="auto">
          <a:xfrm>
            <a:off x="7541512" y="2972128"/>
            <a:ext cx="1457041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879231" y="1643202"/>
            <a:ext cx="0" cy="1158427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3536358" y="1409700"/>
            <a:ext cx="0" cy="1391929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271842" y="1409700"/>
            <a:ext cx="0" cy="1391929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8510217" y="1742148"/>
            <a:ext cx="0" cy="111067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95299" y="5244703"/>
            <a:ext cx="847785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2)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Electrical LO for selected channel with SSB mixers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b="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Selected channel down-converted to near DC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95299" y="5854303"/>
            <a:ext cx="84778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3)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Other channels removed by filtering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   </a:t>
            </a:r>
            <a:r>
              <a:rPr lang="en-US" sz="2000" b="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Then, ADC + DSP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   </a:t>
            </a:r>
            <a:r>
              <a:rPr lang="en-US" sz="2000" b="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DATA recovery</a:t>
            </a: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95299" y="4635103"/>
            <a:ext cx="847785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1) </a:t>
            </a:r>
            <a:r>
              <a:rPr lang="en-US" sz="2000" b="0" i="1" dirty="0" smtClean="0">
                <a:latin typeface="Calibri" pitchFamily="34" charset="0"/>
                <a:cs typeface="Calibri" pitchFamily="34" charset="0"/>
              </a:rPr>
              <a:t>Optical LO for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optical down conversion for all WDM channels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  </a:t>
            </a:r>
            <a:r>
              <a:rPr lang="en-US" sz="2000" b="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Optical WDM channels become subcarriers in the electrical domain</a:t>
            </a:r>
          </a:p>
        </p:txBody>
      </p:sp>
    </p:spTree>
    <p:extLst>
      <p:ext uri="{BB962C8B-B14F-4D97-AF65-F5344CB8AC3E}">
        <p14:creationId xmlns:p14="http://schemas.microsoft.com/office/powerpoint/2010/main" val="868868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7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44" y="789470"/>
            <a:ext cx="3359453" cy="352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" y="853044"/>
            <a:ext cx="2796540" cy="284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7912" r="4262"/>
          <a:stretch/>
        </p:blipFill>
        <p:spPr bwMode="auto">
          <a:xfrm>
            <a:off x="121285" y="4070349"/>
            <a:ext cx="3515324" cy="177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6435508"/>
            <a:ext cx="46338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Ref. Agilent </a:t>
            </a:r>
            <a:r>
              <a:rPr lang="en-US" sz="11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N4391A Optical </a:t>
            </a:r>
            <a:r>
              <a:rPr lang="en-US" sz="1100" b="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Modulation </a:t>
            </a:r>
            <a:r>
              <a:rPr lang="en-US" sz="11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Analyzer Measure </a:t>
            </a:r>
            <a:r>
              <a:rPr lang="en-US" sz="1100" b="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US" sz="11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confidence</a:t>
            </a:r>
            <a:endParaRPr lang="en-US" sz="11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1100" b="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http</a:t>
            </a:r>
            <a:r>
              <a:rPr lang="en-US" sz="1100" b="0" i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://</a:t>
            </a:r>
            <a:r>
              <a:rPr lang="en-US" sz="1100" b="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cp.literature.agilent.com/litweb/pdf/5990-3509EN.pdf</a:t>
            </a:r>
            <a:endParaRPr lang="en-US" sz="11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343870" y="4070350"/>
            <a:ext cx="1243755" cy="838200"/>
          </a:xfrm>
          <a:prstGeom prst="rect">
            <a:avLst/>
          </a:prstGeom>
          <a:solidFill>
            <a:srgbClr val="FF0000">
              <a:alpha val="26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9045" y="226972"/>
            <a:ext cx="8661343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 smtClean="0"/>
              <a:t>System Demonstration </a:t>
            </a:r>
            <a:r>
              <a:rPr lang="en-US" sz="2800" b="0" dirty="0"/>
              <a:t>using </a:t>
            </a:r>
            <a:r>
              <a:rPr lang="en-US" sz="2800" b="0" dirty="0" smtClean="0"/>
              <a:t>OMA+EIC (2-channels)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5370" y="1526659"/>
            <a:ext cx="1298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Real-time </a:t>
            </a:r>
          </a:p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oscilloscope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35370" y="2261845"/>
            <a:ext cx="18210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OMA* as PICs</a:t>
            </a:r>
          </a:p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Free space optics</a:t>
            </a:r>
          </a:p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</a:rPr>
              <a:t>90° optical hybrid</a:t>
            </a:r>
          </a:p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</a:rPr>
              <a:t>&amp; Balanced PDs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932199" y="2874149"/>
            <a:ext cx="441267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932198" y="1849824"/>
            <a:ext cx="441267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6543526" y="4293937"/>
            <a:ext cx="2313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</a:rPr>
              <a:t>2-channel electrical IC</a:t>
            </a:r>
            <a:endParaRPr lang="en-US" b="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61" y="6137978"/>
            <a:ext cx="1171536" cy="40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24" y="4837457"/>
            <a:ext cx="2120130" cy="125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91" y="6128310"/>
            <a:ext cx="1171536" cy="40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09" y="5152198"/>
            <a:ext cx="1088479" cy="94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29" y="4808882"/>
            <a:ext cx="1892738" cy="132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285" y="3701018"/>
            <a:ext cx="141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</a:rPr>
              <a:t>OMA* blocks</a:t>
            </a:r>
            <a:endParaRPr lang="en-US" b="0" dirty="0"/>
          </a:p>
        </p:txBody>
      </p:sp>
      <p:sp>
        <p:nvSpPr>
          <p:cNvPr id="27" name="Rectangle 26"/>
          <p:cNvSpPr/>
          <p:nvPr/>
        </p:nvSpPr>
        <p:spPr>
          <a:xfrm>
            <a:off x="0" y="6134645"/>
            <a:ext cx="3273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</a:rPr>
              <a:t>*OMA – optical modulation analyzer</a:t>
            </a:r>
            <a:endParaRPr lang="en-US" sz="1600" b="0" dirty="0"/>
          </a:p>
        </p:txBody>
      </p:sp>
      <p:sp>
        <p:nvSpPr>
          <p:cNvPr id="6" name="Rectangle 5"/>
          <p:cNvSpPr/>
          <p:nvPr/>
        </p:nvSpPr>
        <p:spPr>
          <a:xfrm>
            <a:off x="2645681" y="4293937"/>
            <a:ext cx="86433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PICs</a:t>
            </a:r>
          </a:p>
        </p:txBody>
      </p:sp>
    </p:spTree>
    <p:extLst>
      <p:ext uri="{BB962C8B-B14F-4D97-AF65-F5344CB8AC3E}">
        <p14:creationId xmlns:p14="http://schemas.microsoft.com/office/powerpoint/2010/main" val="1405399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5" grpId="0"/>
      <p:bldP spid="13" grpId="0"/>
      <p:bldP spid="22" grpId="0"/>
      <p:bldP spid="8" grpId="0"/>
      <p:bldP spid="27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4" y="900276"/>
            <a:ext cx="8699919" cy="191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692467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8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9045" y="226972"/>
            <a:ext cx="8661343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 smtClean="0"/>
              <a:t>Two-channel Tests: Single-side-band Suppression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814" y="4486398"/>
            <a:ext cx="1855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Activated channel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72" y="3175377"/>
            <a:ext cx="1004315" cy="101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049" y="2836069"/>
            <a:ext cx="2563648" cy="13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95" y="2823370"/>
            <a:ext cx="2045632" cy="13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9" y="4793598"/>
            <a:ext cx="3999424" cy="16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02" y="4793598"/>
            <a:ext cx="4007233" cy="16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73589" y="4486398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Suppressed channel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92398" y="4475109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(+) channel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602173" y="4475109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(-) channel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220579" y="2032000"/>
            <a:ext cx="0" cy="686658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544679" y="2032000"/>
            <a:ext cx="0" cy="686658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7436979" y="2019300"/>
            <a:ext cx="0" cy="10160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7476714" y="2020514"/>
            <a:ext cx="1511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(+/- channels)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I &amp; Q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1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4158033" y="227080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9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9045" y="226972"/>
            <a:ext cx="8333885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/>
            <a:r>
              <a:rPr lang="en-US" sz="2800" b="0" dirty="0"/>
              <a:t>Two-channel Tests: Single-side-band </a:t>
            </a:r>
            <a:r>
              <a:rPr lang="en-US" sz="2800" b="0" dirty="0" smtClean="0"/>
              <a:t>Suppression</a:t>
            </a:r>
            <a:endParaRPr lang="en-US" sz="2800" b="0" dirty="0"/>
          </a:p>
          <a:p>
            <a:pPr eaLnBrk="1" hangingPunct="1"/>
            <a:endParaRPr lang="en-US" sz="2800" b="0" dirty="0" smtClean="0"/>
          </a:p>
        </p:txBody>
      </p:sp>
      <p:pic>
        <p:nvPicPr>
          <p:cNvPr id="21" name="Picture 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8" y="1339873"/>
            <a:ext cx="5341258" cy="4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87" y="927503"/>
            <a:ext cx="1004315" cy="101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1423" y="5600021"/>
            <a:ext cx="843343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About </a:t>
            </a:r>
            <a:r>
              <a:rPr lang="en-US" sz="240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25dB SSB suppression</a:t>
            </a:r>
          </a:p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Negligible channel interference </a:t>
            </a:r>
          </a:p>
          <a:p>
            <a:pPr marL="342900" indent="-342900" defTabSz="804863">
              <a:buClr>
                <a:srgbClr val="FF0000"/>
              </a:buClr>
              <a:buFont typeface="Wingdings"/>
              <a:buChar char="à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x2 more channels within the PDs and EIC bandwidth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34339" y="853943"/>
            <a:ext cx="8433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804863"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EIC outputs (Electrical Spectrum Analyzer) </a:t>
            </a:r>
            <a:endParaRPr lang="en-US" sz="2000" b="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57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thin_lin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12967</TotalTime>
  <Words>755</Words>
  <Application>Microsoft Office PowerPoint</Application>
  <PresentationFormat>On-screen Show (4:3)</PresentationFormat>
  <Paragraphs>177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thin_line_template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 for Optical Technology, 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T.L.Koch</dc:creator>
  <cp:lastModifiedBy>Hyunchul</cp:lastModifiedBy>
  <cp:revision>568</cp:revision>
  <cp:lastPrinted>2013-09-20T13:39:51Z</cp:lastPrinted>
  <dcterms:created xsi:type="dcterms:W3CDTF">2009-06-09T22:35:07Z</dcterms:created>
  <dcterms:modified xsi:type="dcterms:W3CDTF">2013-09-23T10:34:14Z</dcterms:modified>
</cp:coreProperties>
</file>