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9" r:id="rId2"/>
    <p:sldMasterId id="2147483724" r:id="rId3"/>
    <p:sldMasterId id="2147483737" r:id="rId4"/>
    <p:sldMasterId id="2147483750" r:id="rId5"/>
    <p:sldMasterId id="2147483764" r:id="rId6"/>
    <p:sldMasterId id="2147483812" r:id="rId7"/>
  </p:sldMasterIdLst>
  <p:notesMasterIdLst>
    <p:notesMasterId r:id="rId74"/>
  </p:notesMasterIdLst>
  <p:handoutMasterIdLst>
    <p:handoutMasterId r:id="rId75"/>
  </p:handoutMasterIdLst>
  <p:sldIdLst>
    <p:sldId id="533" r:id="rId8"/>
    <p:sldId id="631" r:id="rId9"/>
    <p:sldId id="695" r:id="rId10"/>
    <p:sldId id="605" r:id="rId11"/>
    <p:sldId id="606" r:id="rId12"/>
    <p:sldId id="607" r:id="rId13"/>
    <p:sldId id="608" r:id="rId14"/>
    <p:sldId id="609" r:id="rId15"/>
    <p:sldId id="610" r:id="rId16"/>
    <p:sldId id="611" r:id="rId17"/>
    <p:sldId id="612" r:id="rId18"/>
    <p:sldId id="700" r:id="rId19"/>
    <p:sldId id="703" r:id="rId20"/>
    <p:sldId id="699" r:id="rId21"/>
    <p:sldId id="613" r:id="rId22"/>
    <p:sldId id="550" r:id="rId23"/>
    <p:sldId id="552" r:id="rId24"/>
    <p:sldId id="553" r:id="rId25"/>
    <p:sldId id="554" r:id="rId26"/>
    <p:sldId id="690" r:id="rId27"/>
    <p:sldId id="715" r:id="rId28"/>
    <p:sldId id="717" r:id="rId29"/>
    <p:sldId id="555" r:id="rId30"/>
    <p:sldId id="708" r:id="rId31"/>
    <p:sldId id="709" r:id="rId32"/>
    <p:sldId id="710" r:id="rId33"/>
    <p:sldId id="568" r:id="rId34"/>
    <p:sldId id="712" r:id="rId35"/>
    <p:sldId id="713" r:id="rId36"/>
    <p:sldId id="569" r:id="rId37"/>
    <p:sldId id="714" r:id="rId38"/>
    <p:sldId id="570" r:id="rId39"/>
    <p:sldId id="716" r:id="rId40"/>
    <p:sldId id="571" r:id="rId41"/>
    <p:sldId id="572" r:id="rId42"/>
    <p:sldId id="573" r:id="rId43"/>
    <p:sldId id="574" r:id="rId44"/>
    <p:sldId id="575" r:id="rId45"/>
    <p:sldId id="576" r:id="rId46"/>
    <p:sldId id="577" r:id="rId47"/>
    <p:sldId id="578" r:id="rId48"/>
    <p:sldId id="579" r:id="rId49"/>
    <p:sldId id="580" r:id="rId50"/>
    <p:sldId id="581" r:id="rId51"/>
    <p:sldId id="582" r:id="rId52"/>
    <p:sldId id="583" r:id="rId53"/>
    <p:sldId id="584" r:id="rId54"/>
    <p:sldId id="585" r:id="rId55"/>
    <p:sldId id="586" r:id="rId56"/>
    <p:sldId id="587" r:id="rId57"/>
    <p:sldId id="588" r:id="rId58"/>
    <p:sldId id="589" r:id="rId59"/>
    <p:sldId id="590" r:id="rId60"/>
    <p:sldId id="592" r:id="rId61"/>
    <p:sldId id="593" r:id="rId62"/>
    <p:sldId id="719" r:id="rId63"/>
    <p:sldId id="633" r:id="rId64"/>
    <p:sldId id="634" r:id="rId65"/>
    <p:sldId id="595" r:id="rId66"/>
    <p:sldId id="596" r:id="rId67"/>
    <p:sldId id="597" r:id="rId68"/>
    <p:sldId id="718" r:id="rId69"/>
    <p:sldId id="598" r:id="rId70"/>
    <p:sldId id="665" r:id="rId71"/>
    <p:sldId id="600" r:id="rId72"/>
    <p:sldId id="601" r:id="rId7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0000"/>
    <a:srgbClr val="FFFFFF"/>
    <a:srgbClr val="FF9999"/>
    <a:srgbClr val="FF66CC"/>
    <a:srgbClr val="EAEAEA"/>
    <a:srgbClr val="FFCCCC"/>
    <a:srgbClr val="FFFFCC"/>
    <a:srgbClr val="996633"/>
    <a:srgbClr val="009999"/>
    <a:srgbClr val="5F5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9722" autoAdjust="0"/>
  </p:normalViewPr>
  <p:slideViewPr>
    <p:cSldViewPr>
      <p:cViewPr varScale="1">
        <p:scale>
          <a:sx n="95" d="100"/>
          <a:sy n="95" d="100"/>
        </p:scale>
        <p:origin x="-5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image" Target="../media/image20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11" Type="http://schemas.openxmlformats.org/officeDocument/2006/relationships/image" Target="../media/image86.wmf"/><Relationship Id="rId5" Type="http://schemas.openxmlformats.org/officeDocument/2006/relationships/image" Target="../media/image80.wmf"/><Relationship Id="rId10" Type="http://schemas.openxmlformats.org/officeDocument/2006/relationships/image" Target="../media/image85.wmf"/><Relationship Id="rId4" Type="http://schemas.openxmlformats.org/officeDocument/2006/relationships/image" Target="../media/image79.wmf"/><Relationship Id="rId9" Type="http://schemas.openxmlformats.org/officeDocument/2006/relationships/image" Target="../media/image8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07" tIns="47583" rIns="96807" bIns="47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dirty="0" smtClean="0"/>
              <a:t>when you show the IBM FET, you say:</a:t>
            </a:r>
          </a:p>
          <a:p>
            <a:r>
              <a:rPr lang="en-US" dirty="0" smtClean="0"/>
              <a:t>"because we want a device with the geometry taken for granted in silicon VLSI"</a:t>
            </a:r>
          </a:p>
          <a:p>
            <a:r>
              <a:rPr lang="en-US" dirty="0" smtClean="0"/>
              <a:t>..source/drain pitch at most a few times the gate length.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dirty="0" smtClean="0"/>
              <a:t>when you show the IBM FET, you say:</a:t>
            </a:r>
          </a:p>
          <a:p>
            <a:r>
              <a:rPr lang="en-US" dirty="0" smtClean="0"/>
              <a:t>"because we want a device with the geometry taken for granted in silicon VLSI"</a:t>
            </a:r>
          </a:p>
          <a:p>
            <a:r>
              <a:rPr lang="en-US" dirty="0" smtClean="0"/>
              <a:t>..source/drain pitch at most a few times the gate length.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7388" y="76200"/>
            <a:ext cx="7773987" cy="5484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txStyles>
    <p:titleStyle>
      <a:lvl1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5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5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b="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621DFC6F-F05A-4AC8-A2B8-E418B2FB5219}" type="slidenum"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186"/>
          <p:cNvGrpSpPr>
            <a:grpSpLocks/>
          </p:cNvGrpSpPr>
          <p:nvPr/>
        </p:nvGrpSpPr>
        <p:grpSpPr bwMode="auto">
          <a:xfrm>
            <a:off x="2133600" y="6629400"/>
            <a:ext cx="60960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439" name="Picture 193" descr="TSC_Logo_Smal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94" descr="UCSB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5124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txStyles>
    <p:titleStyle>
      <a:lvl1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0.jpe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8.jpe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92.jpeg"/><Relationship Id="rId18" Type="http://schemas.openxmlformats.org/officeDocument/2006/relationships/oleObject" Target="../embeddings/oleObject27.bin"/><Relationship Id="rId26" Type="http://schemas.openxmlformats.org/officeDocument/2006/relationships/image" Target="../media/image98.jpe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95.jpe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91.jpeg"/><Relationship Id="rId17" Type="http://schemas.openxmlformats.org/officeDocument/2006/relationships/oleObject" Target="../embeddings/oleObject26.bin"/><Relationship Id="rId25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jpeg"/><Relationship Id="rId11" Type="http://schemas.openxmlformats.org/officeDocument/2006/relationships/image" Target="../media/image90.jpeg"/><Relationship Id="rId24" Type="http://schemas.openxmlformats.org/officeDocument/2006/relationships/image" Target="../media/image96.jpeg"/><Relationship Id="rId5" Type="http://schemas.openxmlformats.org/officeDocument/2006/relationships/image" Target="../media/image88.jpeg"/><Relationship Id="rId15" Type="http://schemas.openxmlformats.org/officeDocument/2006/relationships/image" Target="../media/image94.jpeg"/><Relationship Id="rId23" Type="http://schemas.openxmlformats.org/officeDocument/2006/relationships/oleObject" Target="../embeddings/oleObject31.bin"/><Relationship Id="rId10" Type="http://schemas.openxmlformats.org/officeDocument/2006/relationships/oleObject" Target="../embeddings/oleObject24.bin"/><Relationship Id="rId19" Type="http://schemas.openxmlformats.org/officeDocument/2006/relationships/oleObject" Target="../embeddings/oleObject28.bin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93.jpeg"/><Relationship Id="rId22" Type="http://schemas.openxmlformats.org/officeDocument/2006/relationships/oleObject" Target="../embeddings/oleObject30.bin"/><Relationship Id="rId27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oleObject" Target="../embeddings/oleObject3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0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9.jpeg"/><Relationship Id="rId9" Type="http://schemas.openxmlformats.org/officeDocument/2006/relationships/oleObject" Target="../embeddings/oleObject4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7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oleObject" Target="../embeddings/oleObject4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28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2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wmf"/><Relationship Id="rId5" Type="http://schemas.openxmlformats.org/officeDocument/2006/relationships/image" Target="../media/image131.wmf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wmf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0.jpeg"/><Relationship Id="rId5" Type="http://schemas.openxmlformats.org/officeDocument/2006/relationships/image" Target="../media/image131.wmf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1.wm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30.wmf"/><Relationship Id="rId9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wmf"/><Relationship Id="rId4" Type="http://schemas.openxmlformats.org/officeDocument/2006/relationships/image" Target="../media/image13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0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3.jpeg"/><Relationship Id="rId4" Type="http://schemas.openxmlformats.org/officeDocument/2006/relationships/image" Target="../media/image148.jpeg"/><Relationship Id="rId9" Type="http://schemas.openxmlformats.org/officeDocument/2006/relationships/oleObject" Target="../embeddings/oleObject4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61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2.emf"/><Relationship Id="rId7" Type="http://schemas.openxmlformats.org/officeDocument/2006/relationships/image" Target="../media/image1.jpeg"/><Relationship Id="rId12" Type="http://schemas.openxmlformats.org/officeDocument/2006/relationships/image" Target="../media/image1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4.jpeg"/><Relationship Id="rId11" Type="http://schemas.openxmlformats.org/officeDocument/2006/relationships/image" Target="../media/image177.jpeg"/><Relationship Id="rId5" Type="http://schemas.openxmlformats.org/officeDocument/2006/relationships/image" Target="../media/image173.jpeg"/><Relationship Id="rId10" Type="http://schemas.openxmlformats.org/officeDocument/2006/relationships/image" Target="../media/image176.jpeg"/><Relationship Id="rId4" Type="http://schemas.openxmlformats.org/officeDocument/2006/relationships/image" Target="../media/image165.jpeg"/><Relationship Id="rId9" Type="http://schemas.openxmlformats.org/officeDocument/2006/relationships/image" Target="../media/image17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10" Type="http://schemas.openxmlformats.org/officeDocument/2006/relationships/image" Target="../media/image165.jpeg"/><Relationship Id="rId4" Type="http://schemas.openxmlformats.org/officeDocument/2006/relationships/image" Target="../media/image180.wmf"/><Relationship Id="rId9" Type="http://schemas.openxmlformats.org/officeDocument/2006/relationships/image" Target="../media/image18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201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00.jpeg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01.jpeg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7.jpeg"/><Relationship Id="rId4" Type="http://schemas.openxmlformats.org/officeDocument/2006/relationships/image" Target="../media/image2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2.emf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0.jpe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10" Type="http://schemas.openxmlformats.org/officeDocument/2006/relationships/image" Target="../media/image230.jpeg"/><Relationship Id="rId4" Type="http://schemas.openxmlformats.org/officeDocument/2006/relationships/image" Target="../media/image224.png"/><Relationship Id="rId9" Type="http://schemas.openxmlformats.org/officeDocument/2006/relationships/image" Target="../media/image22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66800"/>
            <a:ext cx="8229600" cy="1524000"/>
          </a:xfrm>
        </p:spPr>
        <p:txBody>
          <a:bodyPr/>
          <a:lstStyle/>
          <a:p>
            <a:pPr>
              <a:lnSpc>
                <a:spcPct val="117000"/>
              </a:lnSpc>
            </a:pPr>
            <a:r>
              <a:rPr lang="en-US" sz="3400" b="1" i="1" dirty="0" smtClean="0">
                <a:latin typeface="Arial" charset="0"/>
                <a:cs typeface="Arial" charset="0"/>
              </a:rPr>
              <a:t>THz Technologies: </a:t>
            </a:r>
            <a:br>
              <a:rPr lang="en-US" sz="3400" b="1" i="1" dirty="0" smtClean="0">
                <a:latin typeface="Arial" charset="0"/>
                <a:cs typeface="Arial" charset="0"/>
              </a:rPr>
            </a:br>
            <a:r>
              <a:rPr lang="en-US" sz="3400" b="1" i="1" dirty="0" smtClean="0">
                <a:latin typeface="Arial" charset="0"/>
                <a:cs typeface="Arial" charset="0"/>
              </a:rPr>
              <a:t>Transistors, ICs, Systems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743200"/>
            <a:ext cx="6400800" cy="665163"/>
          </a:xfrm>
        </p:spPr>
        <p:txBody>
          <a:bodyPr/>
          <a:lstStyle/>
          <a:p>
            <a:pPr algn="l"/>
            <a:r>
              <a:rPr lang="en-US" i="1" dirty="0" smtClean="0"/>
              <a:t>Mark Rodwell, UCSB</a:t>
            </a:r>
            <a:br>
              <a:rPr lang="en-US" i="1" dirty="0" smtClean="0"/>
            </a:br>
            <a:endParaRPr lang="en-US" i="1" dirty="0" smtClean="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60363" y="173302"/>
            <a:ext cx="8628212" cy="452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03" tIns="41000" rIns="82003" bIns="4100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b="0" i="1" dirty="0" smtClean="0">
                <a:latin typeface="Arial" charset="0"/>
              </a:rPr>
              <a:t>RFIC MTT  Workshop:   Signal Generation, Amplification, Detection and System Implementation at THz Frequencies (WSN)</a:t>
            </a:r>
            <a:br>
              <a:rPr lang="en-US" sz="1200" b="0" i="1" dirty="0" smtClean="0">
                <a:latin typeface="Arial" charset="0"/>
              </a:rPr>
            </a:br>
            <a:r>
              <a:rPr lang="en-US" sz="1200" b="0" i="1" dirty="0" smtClean="0">
                <a:latin typeface="Arial" charset="0"/>
              </a:rPr>
              <a:t>Sunday, June 2, 2013, Seattle, Washington (8AM-5PM)</a:t>
            </a: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6781800" y="0"/>
            <a:ext cx="2362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381000" y="3313785"/>
            <a:ext cx="5029200" cy="23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rodwell@ece.ucsb.edu</a:t>
            </a:r>
            <a:endParaRPr lang="en-US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457200" y="3733800"/>
            <a:ext cx="8229600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Co-Authors and Collaborators: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5" name="Line 6"/>
          <p:cNvSpPr>
            <a:spLocks noChangeShapeType="1"/>
          </p:cNvSpPr>
          <p:nvPr/>
        </p:nvSpPr>
        <p:spPr bwMode="auto">
          <a:xfrm>
            <a:off x="457200" y="35814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457200" y="5078413"/>
            <a:ext cx="82296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UCSB HBT 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J</a:t>
            </a:r>
            <a:r>
              <a:rPr lang="sv-SE" sz="1200" i="1">
                <a:solidFill>
                  <a:srgbClr val="000000"/>
                </a:solidFill>
                <a:latin typeface="Arial" charset="0"/>
              </a:rPr>
              <a:t>. Rode, H.W. Chiang, A. C. Gossard , B. J. Thibeault, W. </a:t>
            </a: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Mitchell</a:t>
            </a:r>
            <a:br>
              <a:rPr lang="sv-SE" sz="1200" i="1" smtClean="0">
                <a:solidFill>
                  <a:srgbClr val="000000"/>
                </a:solidFill>
                <a:latin typeface="Arial" charset="0"/>
              </a:rPr>
            </a:b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Recent Graduates:   V. </a:t>
            </a:r>
            <a:r>
              <a:rPr lang="sv-SE" sz="1200" i="1">
                <a:solidFill>
                  <a:srgbClr val="000000"/>
                </a:solidFill>
                <a:latin typeface="Arial" charset="0"/>
              </a:rPr>
              <a:t>Jain, E. Lobisser,  A. Baraskar,  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7200" y="3962400"/>
            <a:ext cx="8229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Teledyne HBT 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M. Urteaga, R. Pierson, P. Rowell, B. Brar, Teledyne Scientific Company</a:t>
            </a:r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457200" y="4545013"/>
            <a:ext cx="8229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Teledyne IC Design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M. Seo, J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 Hacker, Z. Griffith, A. Young,  M. J. Choe, Teledyne Scientific Company</a:t>
            </a:r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457200" y="5785563"/>
            <a:ext cx="8229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UCSB IC Design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sv-SE" sz="1200" i="1">
                <a:solidFill>
                  <a:srgbClr val="000000"/>
                </a:solidFill>
                <a:latin typeface="Arial" charset="0"/>
              </a:rPr>
              <a:t>S. Danesgar, T. Reed, </a:t>
            </a: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H-C Park, Eli Bloch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6" name="矩形 11"/>
          <p:cNvSpPr/>
          <p:nvPr/>
        </p:nvSpPr>
        <p:spPr>
          <a:xfrm>
            <a:off x="76199" y="6578210"/>
            <a:ext cx="645445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0" smtClean="0">
                <a:latin typeface="Calibri" pitchFamily="34" charset="0"/>
              </a:rPr>
              <a:t>WSN: </a:t>
            </a:r>
            <a:r>
              <a:rPr lang="en-US" sz="1200" b="0" smtClean="0">
                <a:latin typeface="Calibri" pitchFamily="34" charset="0"/>
              </a:rPr>
              <a:t> Signal Generation, Amplification, Detection and System Implementation at THz Frequencies </a:t>
            </a:r>
            <a:endParaRPr lang="en-CA" sz="1200" b="0" dirty="0">
              <a:latin typeface="Calibri" pitchFamily="34" charset="0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6270299" y="6581930"/>
            <a:ext cx="2232919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IMS2013</a:t>
            </a:r>
            <a:r>
              <a:rPr lang="en-US" sz="1200" b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, Seattle, </a:t>
            </a:r>
            <a:r>
              <a:rPr lang="en-US" sz="1200" b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June </a:t>
            </a:r>
            <a:r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2-7, </a:t>
            </a:r>
            <a:r>
              <a:rPr lang="en-US" sz="1200" b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2013</a:t>
            </a:r>
            <a:endParaRPr lang="en-US" sz="1200" b="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35" y="882718"/>
            <a:ext cx="2808427" cy="5772302"/>
          </a:xfrm>
          <a:prstGeom prst="rect">
            <a:avLst/>
          </a:prstGeom>
        </p:spPr>
      </p:pic>
      <p:pic>
        <p:nvPicPr>
          <p:cNvPr id="7" name="Picture 6" descr="systems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035" y="872099"/>
            <a:ext cx="8857945" cy="5772302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96660" y="5460717"/>
            <a:ext cx="5491915" cy="387798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888390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five-9's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1069" y="4385377"/>
            <a:ext cx="74121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886920"/>
            <a:ext cx="618425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21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InP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386185"/>
            <a:ext cx="612526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7 dB noise figure → InP HEMT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5" y="742365"/>
            <a:ext cx="5478305" cy="3569950"/>
          </a:xfrm>
          <a:prstGeom prst="rect">
            <a:avLst/>
          </a:prstGeom>
        </p:spPr>
      </p:pic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7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4800600" y="1219200"/>
            <a:ext cx="3048000" cy="2971800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572000" y="827987"/>
            <a:ext cx="39624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 see with X-band  radar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" name="Picture 29" descr="fog_pl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" y="1231392"/>
            <a:ext cx="3901440" cy="2426208"/>
          </a:xfrm>
          <a:prstGeom prst="rect">
            <a:avLst/>
          </a:prstGeom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2400" y="8279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your eyes see-- in fog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2" name="Picture 31" descr="Picture1.jpg"/>
          <p:cNvPicPr>
            <a:picLocks noChangeAspect="1"/>
          </p:cNvPicPr>
          <p:nvPr/>
        </p:nvPicPr>
        <p:blipFill>
          <a:blip r:embed="rId5" cstate="print"/>
          <a:srcRect l="11161" b="15165"/>
          <a:stretch>
            <a:fillRect/>
          </a:stretch>
        </p:blipFill>
        <p:spPr>
          <a:xfrm>
            <a:off x="537680" y="4470816"/>
            <a:ext cx="3881920" cy="2387184"/>
          </a:xfrm>
          <a:prstGeom prst="rect">
            <a:avLst/>
          </a:prstGeom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52400" y="41045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 would like to see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23" descr="systems_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45" y="740650"/>
            <a:ext cx="8719740" cy="4899633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855" y="5272440"/>
            <a:ext cx="2375584" cy="1486817"/>
          </a:xfrm>
          <a:prstGeom prst="rect">
            <a:avLst/>
          </a:prstGeom>
        </p:spPr>
      </p:pic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371600" y="3847219"/>
            <a:ext cx="11430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286000" y="1561219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599" y="209461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2664" y="146050"/>
            <a:ext cx="8452735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</a:p>
        </p:txBody>
      </p:sp>
      <p:pic>
        <p:nvPicPr>
          <p:cNvPr id="4099" name="Picture 2" descr="systems_3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673" y="1981200"/>
            <a:ext cx="46789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69420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  <a:endParaRPr lang="en-US" sz="20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2116620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Resolution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64×512=32,800 pixels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903225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resolution: 0.10 degrees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3893825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Aperture:  12" by 12"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390019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3426412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by 97 degrees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32235" y="4625689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32235" y="5171560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400" y="4317609"/>
            <a:ext cx="3689905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b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10 mW peak power/element,  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6.5 dB noise figure, 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 dB package losses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3829" y="855865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885650"/>
            <a:ext cx="8991600" cy="91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Range: see a basketball at 300 meters (10 seconds warning) in heavy fog</a:t>
            </a:r>
            <a:b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(10 dB SNR, 28 dB/km,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 foot diameter target, 65 MPH)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5745" y="5371183"/>
            <a:ext cx="2375584" cy="1486817"/>
          </a:xfrm>
          <a:prstGeom prst="rect">
            <a:avLst/>
          </a:prstGeom>
        </p:spPr>
      </p:pic>
      <p:sp>
        <p:nvSpPr>
          <p:cNvPr id="2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13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219372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100-1000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971080"/>
            <a:ext cx="5243678" cy="3725271"/>
          </a:xfrm>
          <a:prstGeom prst="rect">
            <a:avLst/>
          </a:prstGeom>
        </p:spPr>
      </p:pic>
      <p:pic>
        <p:nvPicPr>
          <p:cNvPr id="13" name="Picture 12" descr="systems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220" y="894270"/>
            <a:ext cx="1874284" cy="1943095"/>
          </a:xfrm>
          <a:prstGeom prst="rect">
            <a:avLst/>
          </a:prstGeom>
        </p:spPr>
      </p:pic>
      <p:pic>
        <p:nvPicPr>
          <p:cNvPr id="14" name="Picture 13" descr="systems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640" y="1700775"/>
            <a:ext cx="1260507" cy="25907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52485" y="3467405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3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RADAR / Imaging Needs Watts of Power, Low Noise Figure</a:t>
            </a:r>
          </a:p>
        </p:txBody>
      </p:sp>
      <p:sp>
        <p:nvSpPr>
          <p:cNvPr id="19464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8458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</a:rPr>
              <a:t>As a function of range, weather, and data rate,</a:t>
            </a:r>
            <a:br>
              <a:rPr lang="en-US" sz="1800" i="1" dirty="0">
                <a:solidFill>
                  <a:srgbClr val="000000"/>
                </a:solidFill>
              </a:rPr>
            </a:br>
            <a:r>
              <a:rPr lang="en-US" sz="1800" i="1" dirty="0">
                <a:solidFill>
                  <a:srgbClr val="000000"/>
                </a:solidFill>
              </a:rPr>
              <a:t>	effective sub-mm-wave technologies must </a:t>
            </a:r>
            <a:br>
              <a:rPr lang="en-US" sz="1800" i="1" dirty="0">
                <a:solidFill>
                  <a:srgbClr val="000000"/>
                </a:solidFill>
              </a:rPr>
            </a:br>
            <a:r>
              <a:rPr lang="en-US" sz="1800" i="1" dirty="0">
                <a:solidFill>
                  <a:srgbClr val="000000"/>
                </a:solidFill>
              </a:rPr>
              <a:t>    low noise figure, high transmit power, and/or moderate to large phased arrays</a:t>
            </a:r>
          </a:p>
        </p:txBody>
      </p:sp>
      <p:pic>
        <p:nvPicPr>
          <p:cNvPr id="6153" name="Picture 7" descr="VSAR.jpg"/>
          <p:cNvPicPr>
            <a:picLocks noChangeAspect="1"/>
          </p:cNvPicPr>
          <p:nvPr/>
        </p:nvPicPr>
        <p:blipFill>
          <a:blip r:embed="rId4" cstate="print"/>
          <a:srcRect r="31580" b="7652"/>
          <a:stretch>
            <a:fillRect/>
          </a:stretch>
        </p:blipFill>
        <p:spPr bwMode="auto">
          <a:xfrm>
            <a:off x="2133600" y="892175"/>
            <a:ext cx="16764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2438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</a:rPr>
              <a:t>220 GHz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video-rate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synthetic aperture 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radar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52400" y="2514600"/>
          <a:ext cx="3290888" cy="447675"/>
        </p:xfrm>
        <a:graphic>
          <a:graphicData uri="http://schemas.openxmlformats.org/presentationml/2006/ole">
            <p:oleObj spid="_x0000_s25602" name="Equation" r:id="rId5" imgW="3251160" imgH="444240" progId="Equation.3">
              <p:embed/>
            </p:oleObj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114300" y="2286000"/>
          <a:ext cx="2476500" cy="238125"/>
        </p:xfrm>
        <a:graphic>
          <a:graphicData uri="http://schemas.openxmlformats.org/presentationml/2006/ole">
            <p:oleObj spid="_x0000_s25603" name="Equation" r:id="rId6" imgW="2501640" imgH="241200" progId="Equation.3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3981450" y="838200"/>
          <a:ext cx="1773238" cy="1401763"/>
        </p:xfrm>
        <a:graphic>
          <a:graphicData uri="http://schemas.openxmlformats.org/presentationml/2006/ole">
            <p:oleObj spid="_x0000_s25604" name="Equation" r:id="rId7" imgW="1409400" imgH="1117440" progId="Equation.3">
              <p:embed/>
            </p:oleObj>
          </a:graphicData>
        </a:graphic>
      </p:graphicFrame>
      <p:graphicFrame>
        <p:nvGraphicFramePr>
          <p:cNvPr id="6149" name="Object 4"/>
          <p:cNvGraphicFramePr>
            <a:graphicFrameLocks noChangeAspect="1"/>
          </p:cNvGraphicFramePr>
          <p:nvPr/>
        </p:nvGraphicFramePr>
        <p:xfrm>
          <a:off x="5810250" y="838200"/>
          <a:ext cx="2495550" cy="1363663"/>
        </p:xfrm>
        <a:graphic>
          <a:graphicData uri="http://schemas.openxmlformats.org/presentationml/2006/ole">
            <p:oleObj spid="_x0000_s25605" name="Equation" r:id="rId8" imgW="1993680" imgH="1091880" progId="Equation.3">
              <p:embed/>
            </p:oleObj>
          </a:graphicData>
        </a:graphic>
      </p:graphicFrame>
      <p:graphicFrame>
        <p:nvGraphicFramePr>
          <p:cNvPr id="6150" name="Object 4"/>
          <p:cNvGraphicFramePr>
            <a:graphicFrameLocks noChangeAspect="1"/>
          </p:cNvGraphicFramePr>
          <p:nvPr/>
        </p:nvGraphicFramePr>
        <p:xfrm>
          <a:off x="3962400" y="2362200"/>
          <a:ext cx="4781550" cy="355600"/>
        </p:xfrm>
        <a:graphic>
          <a:graphicData uri="http://schemas.openxmlformats.org/presentationml/2006/ole">
            <p:oleObj spid="_x0000_s25606" name="Equation" r:id="rId9" imgW="2717640" imgH="203040" progId="Equation.3">
              <p:embed/>
            </p:oleObj>
          </a:graphicData>
        </a:graphic>
      </p:graphicFrame>
      <p:cxnSp>
        <p:nvCxnSpPr>
          <p:cNvPr id="6155" name="Straight Connector 21"/>
          <p:cNvCxnSpPr>
            <a:cxnSpLocks noChangeShapeType="1"/>
          </p:cNvCxnSpPr>
          <p:nvPr/>
        </p:nvCxnSpPr>
        <p:spPr bwMode="auto">
          <a:xfrm>
            <a:off x="76200" y="3124200"/>
            <a:ext cx="89154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pic>
        <p:nvPicPr>
          <p:cNvPr id="19468" name="Picture 11" descr="Picture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3884613"/>
            <a:ext cx="17526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 Box 3"/>
          <p:cNvSpPr txBox="1">
            <a:spLocks noChangeArrowheads="1"/>
          </p:cNvSpPr>
          <p:nvPr/>
        </p:nvSpPr>
        <p:spPr bwMode="auto">
          <a:xfrm>
            <a:off x="76200" y="3505200"/>
            <a:ext cx="24384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Present 220 GHz, 66 mW PA</a:t>
            </a:r>
          </a:p>
        </p:txBody>
      </p:sp>
      <p:sp>
        <p:nvSpPr>
          <p:cNvPr id="19470" name="Text Box 5"/>
          <p:cNvSpPr txBox="1">
            <a:spLocks noChangeArrowheads="1"/>
          </p:cNvSpPr>
          <p:nvPr/>
        </p:nvSpPr>
        <p:spPr bwMode="auto">
          <a:xfrm>
            <a:off x="152400" y="3200400"/>
            <a:ext cx="876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</a:rPr>
              <a:t>...to reach such levels with a solid-state source:</a:t>
            </a:r>
          </a:p>
        </p:txBody>
      </p:sp>
      <p:cxnSp>
        <p:nvCxnSpPr>
          <p:cNvPr id="19471" name="Straight Arrow Connector 15"/>
          <p:cNvCxnSpPr>
            <a:cxnSpLocks noChangeShapeType="1"/>
          </p:cNvCxnSpPr>
          <p:nvPr/>
        </p:nvCxnSpPr>
        <p:spPr bwMode="auto">
          <a:xfrm>
            <a:off x="1905000" y="3962400"/>
            <a:ext cx="381000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9472" name="Picture 17" descr="Picture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3884613"/>
            <a:ext cx="17526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 Box 3"/>
          <p:cNvSpPr txBox="1">
            <a:spLocks noChangeArrowheads="1"/>
          </p:cNvSpPr>
          <p:nvPr/>
        </p:nvSpPr>
        <p:spPr bwMode="auto">
          <a:xfrm>
            <a:off x="2362200" y="3505200"/>
            <a:ext cx="24384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Develop 200 mW PA</a:t>
            </a:r>
          </a:p>
        </p:txBody>
      </p:sp>
      <p:pic>
        <p:nvPicPr>
          <p:cNvPr id="21" name="Picture 20" descr="2011_10_oct_phased_array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3867150"/>
            <a:ext cx="12938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75" name="Straight Arrow Connector 21"/>
          <p:cNvCxnSpPr>
            <a:cxnSpLocks noChangeShapeType="1"/>
          </p:cNvCxnSpPr>
          <p:nvPr/>
        </p:nvCxnSpPr>
        <p:spPr bwMode="auto">
          <a:xfrm>
            <a:off x="4343400" y="3962400"/>
            <a:ext cx="381000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9476" name="Text Box 3"/>
          <p:cNvSpPr txBox="1">
            <a:spLocks noChangeArrowheads="1"/>
          </p:cNvSpPr>
          <p:nvPr/>
        </p:nvSpPr>
        <p:spPr bwMode="auto">
          <a:xfrm>
            <a:off x="4572000" y="3505200"/>
            <a:ext cx="2438400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array tile IC: 1.6 W</a:t>
            </a:r>
          </a:p>
          <a:p>
            <a:pPr>
              <a:buClr>
                <a:srgbClr val="FF0000"/>
              </a:buClr>
            </a:pPr>
            <a:endParaRPr lang="en-US" sz="1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477" name="Straight Arrow Connector 23"/>
          <p:cNvCxnSpPr>
            <a:cxnSpLocks noChangeShapeType="1"/>
          </p:cNvCxnSpPr>
          <p:nvPr/>
        </p:nvCxnSpPr>
        <p:spPr bwMode="auto">
          <a:xfrm>
            <a:off x="6781800" y="3962400"/>
            <a:ext cx="381000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5" name="Picture 24" descr="2011_10_oct_phased_array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3790950"/>
            <a:ext cx="11906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9" name="Text Box 3"/>
          <p:cNvSpPr txBox="1">
            <a:spLocks noChangeArrowheads="1"/>
          </p:cNvSpPr>
          <p:nvPr/>
        </p:nvSpPr>
        <p:spPr bwMode="auto">
          <a:xfrm>
            <a:off x="7315200" y="3505200"/>
            <a:ext cx="19050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tiles/array→ 51 W</a:t>
            </a:r>
          </a:p>
        </p:txBody>
      </p:sp>
      <p:cxnSp>
        <p:nvCxnSpPr>
          <p:cNvPr id="19480" name="Straight Connector 21"/>
          <p:cNvCxnSpPr>
            <a:cxnSpLocks noChangeShapeType="1"/>
          </p:cNvCxnSpPr>
          <p:nvPr/>
        </p:nvCxnSpPr>
        <p:spPr bwMode="auto">
          <a:xfrm>
            <a:off x="152400" y="5638800"/>
            <a:ext cx="89154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19482" name="Text Box 3"/>
          <p:cNvSpPr txBox="1">
            <a:spLocks noChangeArrowheads="1"/>
          </p:cNvSpPr>
          <p:nvPr/>
        </p:nvSpPr>
        <p:spPr bwMode="auto">
          <a:xfrm>
            <a:off x="6324600" y="5257800"/>
            <a:ext cx="1447800" cy="331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9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( 200 GHz PLL is existing </a:t>
            </a:r>
            <a:br>
              <a:rPr lang="en-US" sz="9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9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 by M. Seo)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00" y="5105400"/>
            <a:ext cx="1092200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Reed, Z. Griffith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44400" y="5195630"/>
            <a:ext cx="664464" cy="316992"/>
          </a:xfrm>
          <a:prstGeom prst="rect">
            <a:avLst/>
          </a:prstGeom>
        </p:spPr>
      </p:pic>
      <p:sp>
        <p:nvSpPr>
          <p:cNvPr id="2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9" grpId="0"/>
      <p:bldP spid="19470" grpId="0"/>
      <p:bldP spid="19473" grpId="0"/>
      <p:bldP spid="19476" grpId="0"/>
      <p:bldP spid="19479" grpId="0"/>
      <p:bldP spid="19482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610405" y="0"/>
            <a:ext cx="3456450" cy="58703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0.1-1 THz Comms Links:  No Monolithic Arrays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87170" y="3661971"/>
            <a:ext cx="8763000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On-wafer antennas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substantial die area, have high losses</a:t>
            </a:r>
            <a:endParaRPr lang="en-US" sz="3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1" name="Picture 10" descr="syste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855865"/>
            <a:ext cx="3994120" cy="2427479"/>
          </a:xfrm>
          <a:prstGeom prst="rect">
            <a:avLst/>
          </a:prstGeom>
        </p:spPr>
      </p:pic>
      <p:pic>
        <p:nvPicPr>
          <p:cNvPr id="12" name="Picture 11" descr="syste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9240" y="1009485"/>
            <a:ext cx="3610070" cy="1998622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5425" y="5115738"/>
            <a:ext cx="8763000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For useful directivity, aperture areas are ~ 25 cm</a:t>
            </a:r>
            <a:r>
              <a:rPr lang="en-US" sz="32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→ vastly too large for an  IC</a:t>
            </a:r>
            <a:endParaRPr lang="en-US" sz="3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767335" y="2348883"/>
            <a:ext cx="2025907" cy="4339763"/>
          </a:xfrm>
          <a:prstGeom prst="rect">
            <a:avLst/>
          </a:prstGeom>
        </p:spPr>
      </p:pic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0.1-1 THz Comms Links:  Discrete LNAs &amp; PAs</a:t>
            </a:r>
            <a:endParaRPr lang="en-US" sz="29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3830" y="1239915"/>
            <a:ext cx="422455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Monolithic  PAs &amp; LNAs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long lines to antennas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many dB losses on transmit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many dB losses on 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transmit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degraded noise, degraded power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7" name="Picture 6" descr="systems.jpg"/>
          <p:cNvPicPr>
            <a:picLocks noChangeAspect="1"/>
          </p:cNvPicPr>
          <p:nvPr/>
        </p:nvPicPr>
        <p:blipFill>
          <a:blip r:embed="rId4" cstate="print"/>
          <a:srcRect r="51685"/>
          <a:stretch>
            <a:fillRect/>
          </a:stretch>
        </p:blipFill>
        <p:spPr>
          <a:xfrm rot="16200000">
            <a:off x="5652818" y="-109738"/>
            <a:ext cx="2265895" cy="44275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4495190" y="971080"/>
            <a:ext cx="4416575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453845" y="817460"/>
            <a:ext cx="844910" cy="3046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cm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3830" y="3582620"/>
            <a:ext cx="4531790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Discrete LNAs and PAs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LNAs &amp; PAs: adjacent to antennas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losses no longer impair link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48810" y="5215166"/>
            <a:ext cx="291878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array package</a:t>
            </a:r>
            <a:endParaRPr lang="en-US" sz="18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810" y="2929735"/>
            <a:ext cx="291878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array package</a:t>
            </a:r>
            <a:endParaRPr lang="en-US" sz="18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24260" y="5943904"/>
            <a:ext cx="8333885" cy="6093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Given that we should not integrate the LNA and PA on the beamformer,</a:t>
            </a:r>
            <a:b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it is to our benefit to use high-performance GaN &amp; InP LNAs and PAs.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0.1-1 THz Comms Links:  Array Design Concepts</a:t>
            </a:r>
            <a:endParaRPr lang="en-US" sz="29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51750" y="6503941"/>
            <a:ext cx="4454980" cy="3046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Concepts: Robert York, UCSB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95" y="1124700"/>
            <a:ext cx="4003040" cy="2208107"/>
          </a:xfrm>
          <a:prstGeom prst="rect">
            <a:avLst/>
          </a:prstGeom>
        </p:spPr>
      </p:pic>
      <p:pic>
        <p:nvPicPr>
          <p:cNvPr id="9" name="Picture 8" descr="Pictur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950" y="894270"/>
            <a:ext cx="4255008" cy="2728210"/>
          </a:xfrm>
          <a:prstGeom prst="rect">
            <a:avLst/>
          </a:prstGeom>
        </p:spPr>
      </p:pic>
      <p:pic>
        <p:nvPicPr>
          <p:cNvPr id="10" name="Picture 9" descr="Picture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310" y="3582620"/>
            <a:ext cx="3299254" cy="2781837"/>
          </a:xfrm>
          <a:prstGeom prst="rect">
            <a:avLst/>
          </a:prstGeom>
        </p:spPr>
      </p:pic>
      <p:pic>
        <p:nvPicPr>
          <p:cNvPr id="11" name="Picture 10" descr="Picture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4025" y="3659430"/>
            <a:ext cx="2889504" cy="2731008"/>
          </a:xfrm>
          <a:prstGeom prst="rect">
            <a:avLst/>
          </a:prstGeom>
        </p:spPr>
      </p:pic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5" name="Straight Arrow Connector 22"/>
          <p:cNvCxnSpPr>
            <a:cxnSpLocks noChangeShapeType="1"/>
          </p:cNvCxnSpPr>
          <p:nvPr/>
        </p:nvCxnSpPr>
        <p:spPr bwMode="auto">
          <a:xfrm>
            <a:off x="228600" y="1524000"/>
            <a:ext cx="4876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3" name="Straight Arrow Connector 18"/>
          <p:cNvCxnSpPr>
            <a:cxnSpLocks noChangeShapeType="1"/>
          </p:cNvCxnSpPr>
          <p:nvPr/>
        </p:nvCxnSpPr>
        <p:spPr bwMode="auto">
          <a:xfrm>
            <a:off x="340155" y="1524000"/>
            <a:ext cx="38862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DC to Daylight.   Far-Infrared Electronics</a:t>
            </a: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129" y="4846787"/>
            <a:ext cx="1421931" cy="10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1962" y="4346972"/>
            <a:ext cx="326231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Video-resolution radar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→ fly &amp; drive through fog &amp; rain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61722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How high in frequency can we push electronics ?</a:t>
            </a:r>
            <a:endParaRPr lang="en-US" sz="2400" i="1" dirty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031" name="Straight Arrow Connector 14"/>
          <p:cNvCxnSpPr>
            <a:cxnSpLocks noChangeShapeType="1"/>
          </p:cNvCxnSpPr>
          <p:nvPr/>
        </p:nvCxnSpPr>
        <p:spPr bwMode="auto">
          <a:xfrm>
            <a:off x="577880" y="1522413"/>
            <a:ext cx="14478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2" name="Straight Connector 17"/>
          <p:cNvCxnSpPr>
            <a:cxnSpLocks noChangeShapeType="1"/>
          </p:cNvCxnSpPr>
          <p:nvPr/>
        </p:nvCxnSpPr>
        <p:spPr bwMode="auto">
          <a:xfrm rot="5400000">
            <a:off x="1770264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4" name="Straight Connector 20"/>
          <p:cNvCxnSpPr>
            <a:cxnSpLocks noChangeShapeType="1"/>
          </p:cNvCxnSpPr>
          <p:nvPr/>
        </p:nvCxnSpPr>
        <p:spPr bwMode="auto">
          <a:xfrm rot="5400000">
            <a:off x="3997755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6" name="Straight Connector 24"/>
          <p:cNvCxnSpPr>
            <a:cxnSpLocks noChangeShapeType="1"/>
          </p:cNvCxnSpPr>
          <p:nvPr/>
        </p:nvCxnSpPr>
        <p:spPr bwMode="auto">
          <a:xfrm rot="5400000">
            <a:off x="4876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457322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...and what </a:t>
            </a:r>
            <a:r>
              <a:rPr lang="en-US" sz="2400" i="1" dirty="0" smtClean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we would </a:t>
            </a: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be do with it ?</a:t>
            </a:r>
            <a:endParaRPr lang="en-US" sz="2400" i="1" dirty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4273910"/>
            <a:ext cx="281146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100+ Gb/s wireless networks   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348376" y="5218411"/>
            <a:ext cx="1244931" cy="18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6" cstate="print"/>
          <a:srcRect l="4256" t="22655" r="17021" b="17876"/>
          <a:stretch>
            <a:fillRect/>
          </a:stretch>
        </p:blipFill>
        <p:spPr bwMode="auto">
          <a:xfrm>
            <a:off x="7337160" y="4953443"/>
            <a:ext cx="1654440" cy="9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135" y="4273910"/>
            <a:ext cx="1838527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near-Terabit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50" y="4869671"/>
            <a:ext cx="1639238" cy="1025957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5065" y="6002135"/>
            <a:ext cx="2935891" cy="746507"/>
          </a:xfrm>
          <a:prstGeom prst="rect">
            <a:avLst/>
          </a:prstGeom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8914" y="4542745"/>
            <a:ext cx="711546" cy="1508750"/>
          </a:xfrm>
          <a:prstGeom prst="rect">
            <a:avLst/>
          </a:prstGeom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20" y="5234035"/>
            <a:ext cx="711546" cy="1508750"/>
          </a:xfrm>
          <a:prstGeom prst="rect">
            <a:avLst/>
          </a:prstGeom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915" y="5195630"/>
            <a:ext cx="711546" cy="1508750"/>
          </a:xfrm>
          <a:prstGeom prst="rect">
            <a:avLst/>
          </a:prstGeom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3600" y="5733300"/>
            <a:ext cx="274100" cy="76017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H="1">
            <a:off x="808310" y="492679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846715" y="500360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2" name="Group 36"/>
          <p:cNvGrpSpPr/>
          <p:nvPr/>
        </p:nvGrpSpPr>
        <p:grpSpPr>
          <a:xfrm flipH="1">
            <a:off x="1960460" y="4849985"/>
            <a:ext cx="384050" cy="268835"/>
            <a:chOff x="1998865" y="4734770"/>
            <a:chExt cx="384050" cy="268835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 flipH="1" flipV="1">
            <a:off x="1768435" y="508041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1845245" y="508041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Group 43"/>
          <p:cNvGrpSpPr/>
          <p:nvPr/>
        </p:nvGrpSpPr>
        <p:grpSpPr>
          <a:xfrm flipH="1">
            <a:off x="1077145" y="5157225"/>
            <a:ext cx="345645" cy="576074"/>
            <a:chOff x="1153955" y="5232815"/>
            <a:chExt cx="345645" cy="57607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525" y="5771705"/>
            <a:ext cx="274100" cy="760170"/>
          </a:xfrm>
          <a:prstGeom prst="rect">
            <a:avLst/>
          </a:prstGeom>
          <a:noFill/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193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1982: ~20 GHz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295899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2012: 820 GHz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5148075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~2030: 3THz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805" y="1662370"/>
          <a:ext cx="8913812" cy="2052637"/>
        </p:xfrm>
        <a:graphic>
          <a:graphicData uri="http://schemas.openxmlformats.org/presentationml/2006/ole">
            <p:oleObj spid="_x0000_s61443" name="KGPlot" r:id="rId11" imgW="6781680" imgH="1562040" progId="KGraph_Plot">
              <p:embed/>
            </p:oleObj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7452375" y="740650"/>
            <a:ext cx="1282723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latin typeface="Calibri" pitchFamily="34" charset="0"/>
              </a:rPr>
              <a:t>*ITU band designations</a:t>
            </a:r>
            <a:endParaRPr lang="en-US" sz="900" b="0" dirty="0"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13970" y="932675"/>
            <a:ext cx="153279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latin typeface="Calibri" pitchFamily="34" charset="0"/>
              </a:rPr>
              <a:t>** IR bands as per ISO 20473</a:t>
            </a:r>
            <a:endParaRPr lang="en-US" sz="900" b="0" dirty="0">
              <a:latin typeface="Calibri" pitchFamily="34" charset="0"/>
            </a:endParaRPr>
          </a:p>
        </p:txBody>
      </p:sp>
      <p:sp>
        <p:nvSpPr>
          <p:cNvPr id="4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27" grpId="0" animBg="1"/>
      <p:bldP spid="1043" grpId="0"/>
      <p:bldP spid="10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7021" y="5302681"/>
            <a:ext cx="414774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transmitter PAE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&amp; high receiver noise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p</a:t>
            </a:r>
            <a:r>
              <a:rPr lang="en-US" sz="20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artiall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y offset using arrays,</a:t>
            </a: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141859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Effects of array size, Transmitter PAE, Receiver F</a:t>
            </a:r>
            <a:r>
              <a:rPr lang="en-US" sz="27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</a:t>
            </a:r>
          </a:p>
        </p:txBody>
      </p:sp>
      <p:pic>
        <p:nvPicPr>
          <p:cNvPr id="4" name="Picture 3" descr="syste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640" y="1009485"/>
            <a:ext cx="3610070" cy="1998622"/>
          </a:xfrm>
          <a:prstGeom prst="rect">
            <a:avLst/>
          </a:prstGeom>
        </p:spPr>
      </p:pic>
      <p:graphicFrame>
        <p:nvGraphicFramePr>
          <p:cNvPr id="450563" name="Object 3"/>
          <p:cNvGraphicFramePr>
            <a:graphicFrameLocks noChangeAspect="1"/>
          </p:cNvGraphicFramePr>
          <p:nvPr/>
        </p:nvGraphicFramePr>
        <p:xfrm>
          <a:off x="4462463" y="719138"/>
          <a:ext cx="4576762" cy="2978150"/>
        </p:xfrm>
        <a:graphic>
          <a:graphicData uri="http://schemas.openxmlformats.org/presentationml/2006/ole">
            <p:oleObj spid="_x0000_s451586" name="KGPlot" r:id="rId5" imgW="5092560" imgH="3314520" progId="KGraph_Plot">
              <p:embed/>
            </p:oleObj>
          </a:graphicData>
        </a:graphic>
      </p:graphicFrame>
      <p:graphicFrame>
        <p:nvGraphicFramePr>
          <p:cNvPr id="450564" name="Object 4"/>
          <p:cNvGraphicFramePr>
            <a:graphicFrameLocks noChangeAspect="1"/>
          </p:cNvGraphicFramePr>
          <p:nvPr/>
        </p:nvGraphicFramePr>
        <p:xfrm>
          <a:off x="4547055" y="3813050"/>
          <a:ext cx="4479925" cy="2982913"/>
        </p:xfrm>
        <a:graphic>
          <a:graphicData uri="http://schemas.openxmlformats.org/presentationml/2006/ole">
            <p:oleObj spid="_x0000_s451587" name="KGPlot" r:id="rId6" imgW="4978440" imgH="3314520" progId="KGraph_Plot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7020" y="3288086"/>
            <a:ext cx="460860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arrays: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more directivity, more complex ICs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Small arrays: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less directivity, less complex ICs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Proper array size minimizes DC power</a:t>
            </a: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7019" y="6339616"/>
            <a:ext cx="460860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but DC power, system complexity still suffer</a:t>
            </a: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2455" y="3044950"/>
            <a:ext cx="3727090" cy="19389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 mW phase shifters in TRX &amp; RCVR, 0.1 W LNAs 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20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385855" y="226972"/>
            <a:ext cx="8604525" cy="398463"/>
          </a:xfrm>
        </p:spPr>
        <p:txBody>
          <a:bodyPr/>
          <a:lstStyle/>
          <a:p>
            <a:r>
              <a:rPr lang="en-US" sz="270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PAs and LNAs in today's wireless systems...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8450" name="Picture 2" descr="http://www.chipworks.com/blog/recentteardowns/files/2012/09/2.4ghz-front-end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70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2" name="Picture 4" descr="http://www.chipworks.com/blog/recentteardowns/files/2012/09/24ghzfrontend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705" y="2814520"/>
            <a:ext cx="1428750" cy="1428750"/>
          </a:xfrm>
          <a:prstGeom prst="rect">
            <a:avLst/>
          </a:prstGeom>
          <a:noFill/>
        </p:spPr>
      </p:pic>
      <p:pic>
        <p:nvPicPr>
          <p:cNvPr id="488454" name="Picture 6" descr="http://www.chipworks.com/blog/recentteardowns/files/2012/09/sky-front-end-lna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26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6" name="Picture 8" descr="http://www.chipworks.com/blog/recentteardowns/files/2012/09/skyworkd5-pwramp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9670" y="2806755"/>
            <a:ext cx="1428750" cy="14287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379975" y="6424590"/>
            <a:ext cx="42835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http://www.chipworks.com/blog/recentteardowns/2012/10/02/apple-iphone-5-the-rf/</a:t>
            </a:r>
            <a:endParaRPr lang="en-US"/>
          </a:p>
        </p:txBody>
      </p: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260" y="1239915"/>
            <a:ext cx="4005072" cy="4005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385855" y="226972"/>
            <a:ext cx="8604525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Devices for 100-1000 GHz systems: F</a:t>
            </a:r>
            <a:r>
              <a:rPr lang="en-US" sz="27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</a:t>
            </a:r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</a:t>
            </a:r>
            <a:r>
              <a:rPr lang="en-US" sz="27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sat</a:t>
            </a:r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PAE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9045" y="1739180"/>
            <a:ext cx="841069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InP HBTs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strong THz MSI technology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efficient, high-power PAs,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up/down converters (VCOs, synthesizers, mixers)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7450" y="894270"/>
            <a:ext cx="6836090" cy="6647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LNA noise figure, Power amplifier power &amp; efficiency: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All critically important in radio and radar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9045" y="2968140"/>
            <a:ext cx="841069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InP HEMTs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best THz LNA technology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 3 dB more noise → 2:1 more transmit power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9045" y="3813050"/>
            <a:ext cx="841069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GaN HEMTs vs. InP HBTs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for power: 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breakdown vs. gain→ power vs. PAE.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9045" y="4620889"/>
            <a:ext cx="867953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CMOS VLSI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high bandwidth, high integration scales → bulk of signal processing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poor P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sat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PAE, F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9045" y="5733300"/>
            <a:ext cx="8679530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Harmonic techniques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multiplication: low power, inefficient, nonlinear (16QAM ?, OFDM ?)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harmonic mixing: high noise figure</a:t>
            </a:r>
          </a:p>
        </p:txBody>
      </p:sp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22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Transistors 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 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100-1000 GHz 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systems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3"/>
          <p:cNvSpPr>
            <a:spLocks noChangeArrowheads="1"/>
          </p:cNvSpPr>
          <p:nvPr/>
        </p:nvSpPr>
        <p:spPr bwMode="auto">
          <a:xfrm>
            <a:off x="381000" y="762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Transistor scaling laws: ( V,I,R,C,</a:t>
            </a:r>
            <a:r>
              <a:rPr lang="en-US" sz="4000" b="0" dirty="0" smtClean="0">
                <a:solidFill>
                  <a:srgbClr val="000000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t</a:t>
            </a: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) vs. geometry</a:t>
            </a:r>
          </a:p>
        </p:txBody>
      </p:sp>
      <p:pic>
        <p:nvPicPr>
          <p:cNvPr id="2063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4913313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7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5251450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6" descr="device_physic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9788" y="5251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762000" y="6365875"/>
          <a:ext cx="1306513" cy="339725"/>
        </p:xfrm>
        <a:graphic>
          <a:graphicData uri="http://schemas.openxmlformats.org/presentationml/2006/ole">
            <p:oleObj spid="_x0000_s460802" name="Equation" r:id="rId7" imgW="876240" imgH="228600" progId="Equation.3">
              <p:embed/>
            </p:oleObj>
          </a:graphicData>
        </a:graphic>
      </p:graphicFrame>
      <p:sp>
        <p:nvSpPr>
          <p:cNvPr id="2066" name="Text Box 44"/>
          <p:cNvSpPr txBox="1">
            <a:spLocks noChangeArrowheads="1"/>
          </p:cNvSpPr>
          <p:nvPr/>
        </p:nvSpPr>
        <p:spPr bwMode="auto">
          <a:xfrm>
            <a:off x="304800" y="457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Bulk and Contact Resistances</a:t>
            </a:r>
          </a:p>
        </p:txBody>
      </p:sp>
      <p:sp>
        <p:nvSpPr>
          <p:cNvPr id="2067" name="Text Box 44"/>
          <p:cNvSpPr txBox="1">
            <a:spLocks noChangeArrowheads="1"/>
          </p:cNvSpPr>
          <p:nvPr/>
        </p:nvSpPr>
        <p:spPr bwMode="auto">
          <a:xfrm>
            <a:off x="152400" y="76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Depletion Layers</a:t>
            </a:r>
          </a:p>
        </p:txBody>
      </p:sp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1368425" y="1517650"/>
          <a:ext cx="904875" cy="596900"/>
        </p:xfrm>
        <a:graphic>
          <a:graphicData uri="http://schemas.openxmlformats.org/presentationml/2006/ole">
            <p:oleObj spid="_x0000_s460803" name="Equation" r:id="rId8" imgW="596880" imgH="393480" progId="Equation.3">
              <p:embed/>
            </p:oleObj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368425" y="2508250"/>
          <a:ext cx="695325" cy="596900"/>
        </p:xfrm>
        <a:graphic>
          <a:graphicData uri="http://schemas.openxmlformats.org/presentationml/2006/ole">
            <p:oleObj spid="_x0000_s460804" name="Equation" r:id="rId9" imgW="457200" imgH="393480" progId="Equation.3">
              <p:embed/>
            </p:oleObj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368425" y="3498850"/>
          <a:ext cx="2136775" cy="614363"/>
        </p:xfrm>
        <a:graphic>
          <a:graphicData uri="http://schemas.openxmlformats.org/presentationml/2006/ole">
            <p:oleObj spid="_x0000_s460805" name="Equation" r:id="rId10" imgW="1409400" imgH="406080" progId="Equation.3">
              <p:embed/>
            </p:oleObj>
          </a:graphicData>
        </a:graphic>
      </p:graphicFrame>
      <p:pic>
        <p:nvPicPr>
          <p:cNvPr id="2069" name="Picture 16" descr="device_physic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225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35" descr="device_physic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1625" y="242570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36" descr="device_physic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988" y="34226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Text Box 44"/>
          <p:cNvSpPr txBox="1">
            <a:spLocks noChangeArrowheads="1"/>
          </p:cNvSpPr>
          <p:nvPr/>
        </p:nvSpPr>
        <p:spPr bwMode="auto">
          <a:xfrm>
            <a:off x="4226355" y="2622495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Thermal Resistance</a:t>
            </a:r>
          </a:p>
        </p:txBody>
      </p:sp>
      <p:pic>
        <p:nvPicPr>
          <p:cNvPr id="2077" name="Picture 7" descr="device_physic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1047890"/>
            <a:ext cx="1730164" cy="97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8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0653" y="1331200"/>
            <a:ext cx="2982522" cy="6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9" name="Text Box 44"/>
          <p:cNvSpPr txBox="1">
            <a:spLocks noChangeArrowheads="1"/>
          </p:cNvSpPr>
          <p:nvPr/>
        </p:nvSpPr>
        <p:spPr bwMode="auto">
          <a:xfrm>
            <a:off x="4397064" y="702245"/>
            <a:ext cx="3200621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Fringing Capacitances</a:t>
            </a:r>
          </a:p>
        </p:txBody>
      </p:sp>
      <p:graphicFrame>
        <p:nvGraphicFramePr>
          <p:cNvPr id="90119" name="Object 4"/>
          <p:cNvGraphicFramePr>
            <a:graphicFrameLocks noChangeAspect="1"/>
          </p:cNvGraphicFramePr>
          <p:nvPr/>
        </p:nvGraphicFramePr>
        <p:xfrm>
          <a:off x="6568914" y="2046420"/>
          <a:ext cx="1295489" cy="365221"/>
        </p:xfrm>
        <a:graphic>
          <a:graphicData uri="http://schemas.openxmlformats.org/presentationml/2006/ole">
            <p:oleObj spid="_x0000_s460812" name="Equation" r:id="rId16" imgW="850680" imgH="241200" progId="Equation.3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473270" y="2046420"/>
          <a:ext cx="1295489" cy="365221"/>
        </p:xfrm>
        <a:graphic>
          <a:graphicData uri="http://schemas.openxmlformats.org/presentationml/2006/ole">
            <p:oleObj spid="_x0000_s460813" name="Equation" r:id="rId17" imgW="850680" imgH="241200" progId="Equation.3">
              <p:embed/>
            </p:oleObj>
          </a:graphicData>
        </a:graphic>
      </p:graphicFrame>
      <p:cxnSp>
        <p:nvCxnSpPr>
          <p:cNvPr id="2074" name="Straight Connector 24"/>
          <p:cNvCxnSpPr>
            <a:cxnSpLocks noChangeShapeType="1"/>
          </p:cNvCxnSpPr>
          <p:nvPr/>
        </p:nvCxnSpPr>
        <p:spPr bwMode="auto">
          <a:xfrm rot="5400000">
            <a:off x="11811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5" name="Straight Connector 25"/>
          <p:cNvCxnSpPr>
            <a:cxnSpLocks noChangeShapeType="1"/>
          </p:cNvCxnSpPr>
          <p:nvPr/>
        </p:nvCxnSpPr>
        <p:spPr bwMode="auto">
          <a:xfrm rot="10800000">
            <a:off x="152400" y="4565650"/>
            <a:ext cx="36576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6" name="Straight Connector 29"/>
          <p:cNvCxnSpPr>
            <a:cxnSpLocks noChangeShapeType="1"/>
          </p:cNvCxnSpPr>
          <p:nvPr/>
        </p:nvCxnSpPr>
        <p:spPr bwMode="auto">
          <a:xfrm rot="10800000">
            <a:off x="4343400" y="2507281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12988" y="6472238"/>
          <a:ext cx="1490662" cy="182562"/>
        </p:xfrm>
        <a:graphic>
          <a:graphicData uri="http://schemas.openxmlformats.org/presentationml/2006/ole">
            <p:oleObj spid="_x0000_s460807" name="Equation" r:id="rId18" imgW="1447560" imgH="177480" progId="Equation.3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7086600" y="740650"/>
          <a:ext cx="1817688" cy="207963"/>
        </p:xfrm>
        <a:graphic>
          <a:graphicData uri="http://schemas.openxmlformats.org/presentationml/2006/ole">
            <p:oleObj spid="_x0000_s460810" name="Equation" r:id="rId19" imgW="1765080" imgH="203040" progId="Equation.3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068325" y="971080"/>
          <a:ext cx="1987550" cy="207962"/>
        </p:xfrm>
        <a:graphic>
          <a:graphicData uri="http://schemas.openxmlformats.org/presentationml/2006/ole">
            <p:oleObj spid="_x0000_s460811" name="Equation" r:id="rId20" imgW="1930320" imgH="203040" progId="Equation.3">
              <p:embed/>
            </p:oleObj>
          </a:graphicData>
        </a:graphic>
      </p:graphicFrame>
      <p:pic>
        <p:nvPicPr>
          <p:cNvPr id="32" name="Picture 18" descr="hbt_thermal_resistance3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18275" y="29657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963660" y="3851455"/>
          <a:ext cx="2333625" cy="666750"/>
        </p:xfrm>
        <a:graphic>
          <a:graphicData uri="http://schemas.openxmlformats.org/presentationml/2006/ole">
            <p:oleObj spid="_x0000_s460814" name="Equation" r:id="rId22" imgW="1549080" imgH="444240" progId="Equation.3">
              <p:embed/>
            </p:oleObj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923238" y="2889500"/>
          <a:ext cx="1220787" cy="647700"/>
        </p:xfrm>
        <a:graphic>
          <a:graphicData uri="http://schemas.openxmlformats.org/presentationml/2006/ole">
            <p:oleObj spid="_x0000_s460815" name="Equation" r:id="rId23" imgW="812520" imgH="431640" progId="Equation.3">
              <p:embed/>
            </p:oleObj>
          </a:graphicData>
        </a:graphic>
      </p:graphicFrame>
      <p:pic>
        <p:nvPicPr>
          <p:cNvPr id="35" name="Picture 10" descr="Picture1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20225" y="27371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067825" y="31181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5039570" y="4081885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982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7220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5720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294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006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61722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Connector 29"/>
          <p:cNvCxnSpPr>
            <a:cxnSpLocks noChangeShapeType="1"/>
          </p:cNvCxnSpPr>
          <p:nvPr/>
        </p:nvCxnSpPr>
        <p:spPr bwMode="auto">
          <a:xfrm rot="10800000">
            <a:off x="4379975" y="4734770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4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7836425" y="2507280"/>
          <a:ext cx="211137" cy="247650"/>
        </p:xfrm>
        <a:graphic>
          <a:graphicData uri="http://schemas.openxmlformats.org/presentationml/2006/ole">
            <p:oleObj spid="_x0000_s460816" name="Equation" r:id="rId27" imgW="139680" imgH="164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HBT_color_section.jpg"/>
          <p:cNvPicPr>
            <a:picLocks noChangeAspect="1"/>
          </p:cNvPicPr>
          <p:nvPr/>
        </p:nvPicPr>
        <p:blipFill>
          <a:blip r:embed="rId4" cstate="print"/>
          <a:srcRect l="26129" r="25992" b="50237"/>
          <a:stretch>
            <a:fillRect/>
          </a:stretch>
        </p:blipFill>
        <p:spPr bwMode="auto">
          <a:xfrm>
            <a:off x="533400" y="4389438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810000" y="8382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(mS/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transport effective mass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 2DEG  electron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density of states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 &amp; drain contact resistivities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Changes required to double transistor bandwidth</a:t>
            </a:r>
          </a:p>
        </p:txBody>
      </p:sp>
      <p:pic>
        <p:nvPicPr>
          <p:cNvPr id="9259" name="Picture 16" descr="fet_scaling_draw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1913"/>
            <a:ext cx="35448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1219200" y="3008313"/>
          <a:ext cx="1498600" cy="344487"/>
        </p:xfrm>
        <a:graphic>
          <a:graphicData uri="http://schemas.openxmlformats.org/presentationml/2006/ole">
            <p:oleObj spid="_x0000_s461826" name="Equation" r:id="rId6" imgW="990360" imgH="228600" progId="Equation.3">
              <p:embed/>
            </p:oleObj>
          </a:graphicData>
        </a:graphic>
      </p:graphicFrame>
      <p:cxnSp>
        <p:nvCxnSpPr>
          <p:cNvPr id="9260" name="Straight Arrow Connector 21"/>
          <p:cNvCxnSpPr>
            <a:cxnSpLocks noChangeShapeType="1"/>
          </p:cNvCxnSpPr>
          <p:nvPr/>
        </p:nvCxnSpPr>
        <p:spPr bwMode="auto">
          <a:xfrm rot="10800000">
            <a:off x="1447800" y="1639888"/>
            <a:ext cx="914400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1752600" y="1143000"/>
          <a:ext cx="306388" cy="344488"/>
        </p:xfrm>
        <a:graphic>
          <a:graphicData uri="http://schemas.openxmlformats.org/presentationml/2006/ole">
            <p:oleObj spid="_x0000_s461827" name="Equation" r:id="rId7" imgW="203040" imgH="228600" progId="Equation.3">
              <p:embed/>
            </p:oleObj>
          </a:graphicData>
        </a:graphic>
      </p:graphicFrame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810000" y="4313238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660650" y="4527550"/>
          <a:ext cx="311150" cy="349250"/>
        </p:xfrm>
        <a:graphic>
          <a:graphicData uri="http://schemas.openxmlformats.org/presentationml/2006/ole">
            <p:oleObj spid="_x0000_s461828" name="Equation" r:id="rId8" imgW="203040" imgH="228600" progId="Equation.3">
              <p:embed/>
            </p:oleObj>
          </a:graphicData>
        </a:graphic>
      </p:graphicFrame>
      <p:graphicFrame>
        <p:nvGraphicFramePr>
          <p:cNvPr id="9221" name="Object 10"/>
          <p:cNvGraphicFramePr>
            <a:graphicFrameLocks noChangeAspect="1"/>
          </p:cNvGraphicFramePr>
          <p:nvPr/>
        </p:nvGraphicFramePr>
        <p:xfrm>
          <a:off x="914400" y="6142038"/>
          <a:ext cx="1787525" cy="325437"/>
        </p:xfrm>
        <a:graphic>
          <a:graphicData uri="http://schemas.openxmlformats.org/presentationml/2006/ole">
            <p:oleObj spid="_x0000_s461829" name="Equation" r:id="rId9" imgW="1180800" imgH="215640" progId="Equation.3">
              <p:embed/>
            </p:oleObj>
          </a:graphicData>
        </a:graphic>
      </p:graphicFrame>
      <p:cxnSp>
        <p:nvCxnSpPr>
          <p:cNvPr id="928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133600" y="467995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cxnSp>
        <p:nvCxnSpPr>
          <p:cNvPr id="9288" name="Straight Arrow Connector 21"/>
          <p:cNvCxnSpPr>
            <a:cxnSpLocks noChangeShapeType="1"/>
          </p:cNvCxnSpPr>
          <p:nvPr/>
        </p:nvCxnSpPr>
        <p:spPr bwMode="auto">
          <a:xfrm>
            <a:off x="1066800" y="4679950"/>
            <a:ext cx="5334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sp>
        <p:nvSpPr>
          <p:cNvPr id="9289" name="Text Box 44"/>
          <p:cNvSpPr txBox="1">
            <a:spLocks noChangeArrowheads="1"/>
          </p:cNvSpPr>
          <p:nvPr/>
        </p:nvSpPr>
        <p:spPr bwMode="auto">
          <a:xfrm>
            <a:off x="0" y="6483350"/>
            <a:ext cx="3200400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constant voltage, constant velocity scaling</a:t>
            </a:r>
          </a:p>
        </p:txBody>
      </p:sp>
      <p:sp>
        <p:nvSpPr>
          <p:cNvPr id="1095" name="Text Box 44"/>
          <p:cNvSpPr txBox="1">
            <a:spLocks noChangeArrowheads="1"/>
          </p:cNvSpPr>
          <p:nvPr/>
        </p:nvSpPr>
        <p:spPr bwMode="auto">
          <a:xfrm>
            <a:off x="3352800" y="64833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nearly constant junction temperature → linewidths vary as (1 / bandwidth)</a:t>
            </a:r>
            <a:r>
              <a:rPr lang="en-US" sz="1400" b="1" i="1" baseline="30000" dirty="0">
                <a:solidFill>
                  <a:srgbClr val="000000"/>
                </a:solidFill>
              </a:rPr>
              <a:t>2</a:t>
            </a:r>
            <a:r>
              <a:rPr lang="en-US" sz="1400" b="1" i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352800" y="38925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fringing capacitance does not scale → linewidths scale as (1 / bandwidth ) 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25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" grpId="0" animBg="1"/>
      <p:bldP spid="109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9" descr="Picture1.jpg"/>
          <p:cNvPicPr>
            <a:picLocks noChangeAspect="1"/>
          </p:cNvPicPr>
          <p:nvPr/>
        </p:nvPicPr>
        <p:blipFill>
          <a:blip r:embed="rId4" cstate="print"/>
          <a:srcRect r="5373"/>
          <a:stretch>
            <a:fillRect/>
          </a:stretch>
        </p:blipFill>
        <p:spPr bwMode="auto">
          <a:xfrm>
            <a:off x="3641725" y="381000"/>
            <a:ext cx="5502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3"/>
          <p:cNvSpPr>
            <a:spLocks noChangeArrowheads="1"/>
          </p:cNvSpPr>
          <p:nvPr/>
        </p:nvSpPr>
        <p:spPr bwMode="auto">
          <a:xfrm>
            <a:off x="2286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THz  Bipolar Transistors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52400" y="3963988"/>
          <a:ext cx="3124200" cy="2879725"/>
        </p:xfrm>
        <a:graphic>
          <a:graphicData uri="http://schemas.openxmlformats.org/presentationml/2006/ole">
            <p:oleObj spid="_x0000_s462850" name="KGPlot" r:id="rId5" imgW="5854680" imgH="5397480" progId="KGraph_Plot">
              <p:embed/>
            </p:oleObj>
          </a:graphicData>
        </a:graphic>
      </p:graphicFrame>
      <p:pic>
        <p:nvPicPr>
          <p:cNvPr id="6152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914400"/>
            <a:ext cx="29305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1612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 150 nm  device</a:t>
            </a:r>
          </a:p>
        </p:txBody>
      </p:sp>
      <p:graphicFrame>
        <p:nvGraphicFramePr>
          <p:cNvPr id="6147" name="Object 8"/>
          <p:cNvGraphicFramePr>
            <a:graphicFrameLocks noChangeAspect="1"/>
          </p:cNvGraphicFramePr>
          <p:nvPr/>
        </p:nvGraphicFramePr>
        <p:xfrm>
          <a:off x="5678488" y="4248150"/>
          <a:ext cx="3389312" cy="2686050"/>
        </p:xfrm>
        <a:graphic>
          <a:graphicData uri="http://schemas.openxmlformats.org/presentationml/2006/ole">
            <p:oleObj spid="_x0000_s462851" name="KGPlot" r:id="rId7" imgW="8645400" imgH="6845040" progId="KGraph_Plot">
              <p:embed/>
            </p:oleObj>
          </a:graphicData>
        </a:graphic>
      </p:graphicFrame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2667000" y="3363913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H. W. Chiang</a:t>
            </a:r>
            <a:br>
              <a:rPr lang="en-US" b="1" i="1" dirty="0">
                <a:solidFill>
                  <a:srgbClr val="FFFF00"/>
                </a:solidFill>
              </a:rPr>
            </a:br>
            <a:r>
              <a:rPr lang="en-US" b="1" i="1" dirty="0">
                <a:solidFill>
                  <a:srgbClr val="FFFF00"/>
                </a:solidFill>
              </a:rPr>
              <a:t>J. Rode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2152485" y="6040540"/>
            <a:ext cx="520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/>
              <a:t>V. Jain</a:t>
            </a:r>
            <a:endParaRPr lang="en-US" dirty="0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8258880" y="5541275"/>
            <a:ext cx="520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/>
              <a:t>V. Jain</a:t>
            </a:r>
            <a:endParaRPr lang="en-US" dirty="0"/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2863850" y="4838700"/>
          <a:ext cx="2698750" cy="342900"/>
        </p:xfrm>
        <a:graphic>
          <a:graphicData uri="http://schemas.openxmlformats.org/presentationml/2006/ole">
            <p:oleObj spid="_x0000_s462852" name="Equation" r:id="rId8" imgW="1790640" imgH="228600" progId="Equation.3">
              <p:embed/>
            </p:oleObj>
          </a:graphicData>
        </a:graphic>
      </p:graphicFrame>
      <p:graphicFrame>
        <p:nvGraphicFramePr>
          <p:cNvPr id="6149" name="Object 4"/>
          <p:cNvGraphicFramePr>
            <a:graphicFrameLocks noChangeAspect="1"/>
          </p:cNvGraphicFramePr>
          <p:nvPr/>
        </p:nvGraphicFramePr>
        <p:xfrm>
          <a:off x="2863850" y="4484688"/>
          <a:ext cx="1741488" cy="342900"/>
        </p:xfrm>
        <a:graphic>
          <a:graphicData uri="http://schemas.openxmlformats.org/presentationml/2006/ole">
            <p:oleObj spid="_x0000_s462853" name="Equation" r:id="rId9" imgW="1155600" imgH="228600" progId="Equation.3">
              <p:embed/>
            </p:oleObj>
          </a:graphicData>
        </a:graphic>
      </p:graphicFrame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074205" y="2276850"/>
            <a:ext cx="318761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1500" y="3505810"/>
            <a:ext cx="3456450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31499" y="3851455"/>
            <a:ext cx="403252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r>
              <a:rPr lang="en-US" sz="2900" dirty="0" smtClean="0"/>
              <a:t>InP HBT: Key Features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988" y="932675"/>
            <a:ext cx="856615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512 nm node: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high-yield "pilot-line" process, ~4000 HBTs/IC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5425" y="1932539"/>
            <a:ext cx="856615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256 nm node:  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Power Amplifiers: &gt;0.5 W/mm  @ 220 GHz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highly competitive mm-wave / THz power technology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425" y="3213150"/>
            <a:ext cx="8566150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128 nm node: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&gt;500 GHz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i="1" baseline="-25000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&gt;1.1 THz f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~3.5 V breakdown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breakdown* f</a:t>
            </a:r>
            <a:r>
              <a:rPr lang="en-US" sz="2400" i="1" baseline="-25000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1.75 THz*Volts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competitive mm-wave / THz power technology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7019" y="4941375"/>
            <a:ext cx="879474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 nm (2 THz) &amp; 32 nm (2.8 THz) nodes: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Development needs major effort, but no serious scaling barriers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7020" y="5963730"/>
            <a:ext cx="8794745" cy="4985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1.5 THz monolithic ICs are feasible.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7" grpId="0"/>
      <p:bldP spid="5" grpId="0"/>
      <p:bldP spid="6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 Bipolar Transistor Scaling Roadmap</a:t>
            </a:r>
          </a:p>
        </p:txBody>
      </p:sp>
      <p:pic>
        <p:nvPicPr>
          <p:cNvPr id="7171" name="Picture 13" descr="2012_8_21_FCRP_HBT_d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112395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4 THz HBTs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Extremely low resistivity contacts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Extreme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Processes scaled to 16 nm junctions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25" y="3927475"/>
            <a:ext cx="4229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efficient power amplifiers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and complex signal processing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5880" y="894270"/>
            <a:ext cx="56450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3-4 THz Bipolar Transistors are Feasible.</a:t>
            </a: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 Field-Effect-Transistor Scaling Roadmap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2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Ultra low 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High operating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barriers &amp;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8197" name="Picture 12" descr="2012_8_21_FCRP_HBT_HEMT_draw.jpg"/>
          <p:cNvPicPr>
            <a:picLocks noChangeAspect="1"/>
          </p:cNvPicPr>
          <p:nvPr/>
        </p:nvPicPr>
        <p:blipFill>
          <a:blip r:embed="rId4" cstate="print"/>
          <a:srcRect r="7391"/>
          <a:stretch>
            <a:fillRect/>
          </a:stretch>
        </p:blipFill>
        <p:spPr bwMode="auto">
          <a:xfrm>
            <a:off x="6678613" y="971550"/>
            <a:ext cx="22717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4" descr="2012_8_21_FCRP_HBT_HEMT_draw.jpg"/>
          <p:cNvPicPr>
            <a:picLocks noChangeAspect="1"/>
          </p:cNvPicPr>
          <p:nvPr/>
        </p:nvPicPr>
        <p:blipFill>
          <a:blip r:embed="rId5" cstate="print"/>
          <a:srcRect r="7329"/>
          <a:stretch>
            <a:fillRect/>
          </a:stretch>
        </p:blipFill>
        <p:spPr bwMode="auto">
          <a:xfrm>
            <a:off x="4303713" y="962025"/>
            <a:ext cx="21891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683736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high-barrier HEMT</a:t>
            </a: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437991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MOSFET</a:t>
            </a:r>
          </a:p>
        </p:txBody>
      </p:sp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  <p:sp>
        <p:nvSpPr>
          <p:cNvPr id="8203" name="Text Box 5"/>
          <p:cNvSpPr txBox="1">
            <a:spLocks noChangeArrowheads="1"/>
          </p:cNvSpPr>
          <p:nvPr/>
        </p:nvSpPr>
        <p:spPr bwMode="auto">
          <a:xfrm>
            <a:off x="6491288" y="2751138"/>
            <a:ext cx="4238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or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5880" y="894270"/>
            <a:ext cx="56450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2-3 THz InP HEMTs are Feasible.</a:t>
            </a: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29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100-1000 GHz Wireless Has High Capacity 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817563"/>
            <a:ext cx="39941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31775" y="1316038"/>
            <a:ext cx="414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very large bandwidths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available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3675" y="4159250"/>
            <a:ext cx="7105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short wavelengths→ many parallel channels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9" name="Picture 26" descr="multipoint_radi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8" y="4695825"/>
            <a:ext cx="21129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Object 10"/>
          <p:cNvGraphicFramePr>
            <a:graphicFrameLocks noChangeAspect="1"/>
          </p:cNvGraphicFramePr>
          <p:nvPr/>
        </p:nvGraphicFramePr>
        <p:xfrm>
          <a:off x="347663" y="6176963"/>
          <a:ext cx="3308350" cy="631825"/>
        </p:xfrm>
        <a:graphic>
          <a:graphicData uri="http://schemas.openxmlformats.org/presentationml/2006/ole">
            <p:oleObj spid="_x0000_s452610" name="Equation" r:id="rId6" imgW="2057400" imgH="419040" progId="Equation.3">
              <p:embed/>
            </p:oleObj>
          </a:graphicData>
        </a:graphic>
      </p:graphicFrame>
      <p:cxnSp>
        <p:nvCxnSpPr>
          <p:cNvPr id="44" name="Straight Connector 19"/>
          <p:cNvCxnSpPr>
            <a:cxnSpLocks noChangeShapeType="1"/>
          </p:cNvCxnSpPr>
          <p:nvPr/>
        </p:nvCxnSpPr>
        <p:spPr bwMode="auto">
          <a:xfrm>
            <a:off x="228600" y="4043363"/>
            <a:ext cx="8610600" cy="1587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pic>
        <p:nvPicPr>
          <p:cNvPr id="46" name="Picture 23" descr="mmwave_MIMO_RCVR.jpg"/>
          <p:cNvPicPr>
            <a:picLocks noChangeAspect="1"/>
          </p:cNvPicPr>
          <p:nvPr/>
        </p:nvPicPr>
        <p:blipFill>
          <a:blip r:embed="rId7" cstate="print"/>
          <a:srcRect r="19675"/>
          <a:stretch>
            <a:fillRect/>
          </a:stretch>
        </p:blipFill>
        <p:spPr bwMode="auto">
          <a:xfrm>
            <a:off x="4533900" y="4695825"/>
            <a:ext cx="4340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" name="Object 2"/>
          <p:cNvGraphicFramePr>
            <a:graphicFrameLocks noChangeAspect="1"/>
          </p:cNvGraphicFramePr>
          <p:nvPr/>
        </p:nvGraphicFramePr>
        <p:xfrm>
          <a:off x="6108700" y="5041900"/>
          <a:ext cx="1309688" cy="279400"/>
        </p:xfrm>
        <a:graphic>
          <a:graphicData uri="http://schemas.openxmlformats.org/presentationml/2006/ole">
            <p:oleObj spid="_x0000_s452611" name="Equation" r:id="rId8" imgW="952200" imgH="203040" progId="Equation.3">
              <p:embed/>
            </p:oleObj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4425950" y="5686425"/>
          <a:ext cx="715963" cy="244475"/>
        </p:xfrm>
        <a:graphic>
          <a:graphicData uri="http://schemas.openxmlformats.org/presentationml/2006/ole">
            <p:oleObj spid="_x0000_s452612" name="Equation" r:id="rId9" imgW="520560" imgH="177480" progId="Equation.3">
              <p:embed/>
            </p:oleObj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7051675" y="6202363"/>
          <a:ext cx="209550" cy="227012"/>
        </p:xfrm>
        <a:graphic>
          <a:graphicData uri="http://schemas.openxmlformats.org/presentationml/2006/ole">
            <p:oleObj spid="_x0000_s452613" name="Equation" r:id="rId10" imgW="152280" imgH="164880" progId="Equation.3">
              <p:embed/>
            </p:oleObj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/>
        </p:nvGraphicFramePr>
        <p:xfrm>
          <a:off x="4456113" y="6500813"/>
          <a:ext cx="4487862" cy="314325"/>
        </p:xfrm>
        <a:graphic>
          <a:graphicData uri="http://schemas.openxmlformats.org/presentationml/2006/ole">
            <p:oleObj spid="_x0000_s452614" name="Equation" r:id="rId11" imgW="3263760" imgH="2286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6647674" y="4197100"/>
            <a:ext cx="249632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0" dirty="0" smtClean="0">
                <a:latin typeface="Calibri" pitchFamily="34" charset="0"/>
              </a:rPr>
              <a:t>Sheldon  IMS 2009</a:t>
            </a:r>
            <a:br>
              <a:rPr lang="en-US" sz="700" b="0" dirty="0" smtClean="0">
                <a:latin typeface="Calibri" pitchFamily="34" charset="0"/>
              </a:rPr>
            </a:br>
            <a:r>
              <a:rPr lang="en-US" sz="700" b="0" dirty="0" smtClean="0">
                <a:latin typeface="Calibri" pitchFamily="34" charset="0"/>
              </a:rPr>
              <a:t>Torkildson : IEEE Trans Wireless Comms.  Dec. 2011. </a:t>
            </a:r>
            <a:endParaRPr lang="en-US" sz="700" b="0" dirty="0">
              <a:latin typeface="Calibri" pitchFamily="34" charset="0"/>
            </a:endParaRP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5"/>
          <p:cNvSpPr>
            <a:spLocks noChangeArrowheads="1"/>
          </p:cNvSpPr>
          <p:nvPr/>
        </p:nvSpPr>
        <p:spPr bwMode="auto">
          <a:xfrm>
            <a:off x="4572000" y="2895600"/>
            <a:ext cx="4343400" cy="106680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1" name="Rectangle 28"/>
          <p:cNvSpPr>
            <a:spLocks noChangeArrowheads="1"/>
          </p:cNvSpPr>
          <p:nvPr/>
        </p:nvSpPr>
        <p:spPr bwMode="auto">
          <a:xfrm>
            <a:off x="4572000" y="838200"/>
            <a:ext cx="4343400" cy="914400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Can we make a 1 THz SiGe Bipolar Transistor ?</a:t>
            </a:r>
          </a:p>
        </p:txBody>
      </p:sp>
      <p:sp>
        <p:nvSpPr>
          <p:cNvPr id="32773" name="Text Box 22"/>
          <p:cNvSpPr txBox="1">
            <a:spLocks noChangeArrowheads="1"/>
          </p:cNvSpPr>
          <p:nvPr/>
        </p:nvSpPr>
        <p:spPr bwMode="auto">
          <a:xfrm>
            <a:off x="4645025" y="838200"/>
            <a:ext cx="4419600" cy="531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InP	SiGe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emitter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18	nm width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2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0.6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access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base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18	nm contact width,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0.7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contact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collector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53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15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nm thick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36	125	mA/m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2.75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1.3?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V, breakdown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 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1000	1000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</a:rPr>
              <a:t>max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aseline="-2500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PAs	1000	1000	 GHz 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digital	480	480	GHz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(2:1 static divider metric)</a:t>
            </a:r>
            <a:endParaRPr lang="el-GR" sz="20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4724400" y="6149975"/>
            <a:ext cx="43434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0" y="1066800"/>
            <a:ext cx="4648200" cy="469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Simple physics clearly drives scaling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transit times,  C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cb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/I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       → thinner layers, higher current density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high power density → narrow junctions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small junctions→ low resistance contacts 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 smtClean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Key 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challenge: Breakdown  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15 nm collector → very low breakdown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Also required: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low resistivity Ohmic contacts to Si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very high current densities: heat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34"/>
          <p:cNvSpPr>
            <a:spLocks noChangeArrowheads="1"/>
          </p:cNvSpPr>
          <p:nvPr/>
        </p:nvSpPr>
        <p:spPr bwMode="auto">
          <a:xfrm>
            <a:off x="4572000" y="1828800"/>
            <a:ext cx="4343400" cy="990600"/>
          </a:xfrm>
          <a:prstGeom prst="rect">
            <a:avLst/>
          </a:prstGeom>
          <a:solidFill>
            <a:srgbClr val="FF99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8" name="Rectangle 36"/>
          <p:cNvSpPr>
            <a:spLocks noChangeArrowheads="1"/>
          </p:cNvSpPr>
          <p:nvPr/>
        </p:nvSpPr>
        <p:spPr bwMode="auto">
          <a:xfrm>
            <a:off x="4572000" y="4114800"/>
            <a:ext cx="4343400" cy="762000"/>
          </a:xfrm>
          <a:prstGeom prst="rect">
            <a:avLst/>
          </a:prstGeom>
          <a:solidFill>
            <a:srgbClr val="33CC33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79" name="Rectangle 37"/>
          <p:cNvSpPr>
            <a:spLocks noChangeArrowheads="1"/>
          </p:cNvSpPr>
          <p:nvPr/>
        </p:nvSpPr>
        <p:spPr bwMode="auto">
          <a:xfrm>
            <a:off x="4572000" y="5029200"/>
            <a:ext cx="4343400" cy="990600"/>
          </a:xfrm>
          <a:prstGeom prst="rect">
            <a:avLst/>
          </a:prstGeom>
          <a:solidFill>
            <a:srgbClr val="0000FF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80" name="Rectangle 38"/>
          <p:cNvSpPr>
            <a:spLocks noChangeArrowheads="1"/>
          </p:cNvSpPr>
          <p:nvPr/>
        </p:nvSpPr>
        <p:spPr bwMode="auto">
          <a:xfrm>
            <a:off x="4572000" y="6096000"/>
            <a:ext cx="4267200" cy="762000"/>
          </a:xfrm>
          <a:prstGeom prst="rect">
            <a:avLst/>
          </a:prstGeom>
          <a:solidFill>
            <a:srgbClr val="CC00CC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30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vs. CMOS: A false comparison ?</a:t>
            </a:r>
          </a:p>
        </p:txBody>
      </p:sp>
      <p:pic>
        <p:nvPicPr>
          <p:cNvPr id="14" name="Picture 13" descr="2013_1_2_feb_THz_HBT_HEMT_draw.jpg"/>
          <p:cNvPicPr>
            <a:picLocks noChangeAspect="1"/>
          </p:cNvPicPr>
          <p:nvPr/>
        </p:nvPicPr>
        <p:blipFill>
          <a:blip r:embed="rId4" cstate="print"/>
          <a:srcRect r="9587"/>
          <a:stretch>
            <a:fillRect/>
          </a:stretch>
        </p:blipFill>
        <p:spPr>
          <a:xfrm>
            <a:off x="193830" y="2857809"/>
            <a:ext cx="1805035" cy="1377696"/>
          </a:xfrm>
          <a:prstGeom prst="rect">
            <a:avLst/>
          </a:prstGeom>
        </p:spPr>
      </p:pic>
      <p:pic>
        <p:nvPicPr>
          <p:cNvPr id="16" name="Picture 15" descr="2013_1_2_feb_THz_HBT_HEMT_draw.jpg"/>
          <p:cNvPicPr>
            <a:picLocks noChangeAspect="1"/>
          </p:cNvPicPr>
          <p:nvPr/>
        </p:nvPicPr>
        <p:blipFill>
          <a:blip r:embed="rId5" cstate="print"/>
          <a:srcRect r="9088"/>
          <a:stretch>
            <a:fillRect/>
          </a:stretch>
        </p:blipFill>
        <p:spPr>
          <a:xfrm>
            <a:off x="3919115" y="1809298"/>
            <a:ext cx="2189085" cy="2618232"/>
          </a:xfrm>
          <a:prstGeom prst="rect">
            <a:avLst/>
          </a:prstGeom>
        </p:spPr>
      </p:pic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6" cstate="print"/>
          <a:srcRect r="9844"/>
          <a:stretch>
            <a:fillRect/>
          </a:stretch>
        </p:blipFill>
        <p:spPr>
          <a:xfrm>
            <a:off x="2083610" y="2891330"/>
            <a:ext cx="1758695" cy="1377696"/>
          </a:xfrm>
          <a:prstGeom prst="rect">
            <a:avLst/>
          </a:prstGeom>
        </p:spPr>
      </p:pic>
      <p:pic>
        <p:nvPicPr>
          <p:cNvPr id="19" name="Picture 18" descr="2013_1_2_feb_THz_HBT_HEMT_draw.jpg"/>
          <p:cNvPicPr>
            <a:picLocks noChangeAspect="1"/>
          </p:cNvPicPr>
          <p:nvPr/>
        </p:nvPicPr>
        <p:blipFill>
          <a:blip r:embed="rId7" cstate="print"/>
          <a:srcRect r="7826"/>
          <a:stretch>
            <a:fillRect/>
          </a:stretch>
        </p:blipFill>
        <p:spPr>
          <a:xfrm>
            <a:off x="6189290" y="1815990"/>
            <a:ext cx="2261615" cy="2462784"/>
          </a:xfrm>
          <a:prstGeom prst="rect">
            <a:avLst/>
          </a:prstGeom>
        </p:spPr>
      </p:pic>
      <p:pic>
        <p:nvPicPr>
          <p:cNvPr id="20" name="Picture 19" descr="2013_1_2_feb_THz_HBT_HEMT_draw.jpg"/>
          <p:cNvPicPr>
            <a:picLocks noChangeAspect="1"/>
          </p:cNvPicPr>
          <p:nvPr/>
        </p:nvPicPr>
        <p:blipFill>
          <a:blip r:embed="rId8" cstate="print"/>
          <a:srcRect r="12710"/>
          <a:stretch>
            <a:fillRect/>
          </a:stretch>
        </p:blipFill>
        <p:spPr>
          <a:xfrm>
            <a:off x="155425" y="1047890"/>
            <a:ext cx="1766630" cy="150876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71095" y="4325561"/>
            <a:ext cx="161255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Si MOS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98865" y="4325561"/>
            <a:ext cx="1804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III-V MOS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072735" y="4325561"/>
            <a:ext cx="180458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MOS/HEMT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77034" y="4312315"/>
            <a:ext cx="20354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HEMT</a:t>
            </a:r>
          </a:p>
        </p:txBody>
      </p:sp>
      <p:graphicFrame>
        <p:nvGraphicFramePr>
          <p:cNvPr id="466947" name="Object 3"/>
          <p:cNvGraphicFramePr>
            <a:graphicFrameLocks noChangeAspect="1"/>
          </p:cNvGraphicFramePr>
          <p:nvPr/>
        </p:nvGraphicFramePr>
        <p:xfrm>
          <a:off x="1922055" y="817460"/>
          <a:ext cx="2035465" cy="1807556"/>
        </p:xfrm>
        <a:graphic>
          <a:graphicData uri="http://schemas.openxmlformats.org/presentationml/2006/ole">
            <p:oleObj spid="_x0000_s466947" name="Graph" r:id="rId9" imgW="3291840" imgH="2926080" progId="">
              <p:embed/>
            </p:oleObj>
          </a:graphicData>
        </a:graphic>
      </p:graphicFrame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70640" y="5195630"/>
            <a:ext cx="860272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MOS has a reasonable chance of future use in VLSI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32235" y="5669736"/>
            <a:ext cx="8602720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real THz / VLSI distinction: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Device geometry optimized for high-frequency gain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vs. optimized for small footprint and high DC on/off ratio.</a:t>
            </a:r>
          </a:p>
        </p:txBody>
      </p:sp>
      <p:sp>
        <p:nvSpPr>
          <p:cNvPr id="2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31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0.1-1THz 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Design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11138"/>
            <a:ext cx="8455175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Challenges: 100-1000 GHz IC design</a:t>
            </a:r>
          </a:p>
        </p:txBody>
      </p:sp>
      <p:graphicFrame>
        <p:nvGraphicFramePr>
          <p:cNvPr id="518148" name="Object 4"/>
          <p:cNvGraphicFramePr>
            <a:graphicFrameLocks noChangeAspect="1"/>
          </p:cNvGraphicFramePr>
          <p:nvPr/>
        </p:nvGraphicFramePr>
        <p:xfrm>
          <a:off x="133350" y="855663"/>
          <a:ext cx="6045200" cy="357187"/>
        </p:xfrm>
        <a:graphic>
          <a:graphicData uri="http://schemas.openxmlformats.org/presentationml/2006/ole">
            <p:oleObj spid="_x0000_s518148" name="Equation" r:id="rId4" imgW="3441600" imgH="203040" progId="Equation.3">
              <p:embed/>
            </p:oleObj>
          </a:graphicData>
        </a:graphic>
      </p:graphicFrame>
      <p:graphicFrame>
        <p:nvGraphicFramePr>
          <p:cNvPr id="518149" name="Object 5"/>
          <p:cNvGraphicFramePr>
            <a:graphicFrameLocks noChangeAspect="1"/>
          </p:cNvGraphicFramePr>
          <p:nvPr/>
        </p:nvGraphicFramePr>
        <p:xfrm>
          <a:off x="69850" y="1404938"/>
          <a:ext cx="6800850" cy="1185862"/>
        </p:xfrm>
        <a:graphic>
          <a:graphicData uri="http://schemas.openxmlformats.org/presentationml/2006/ole">
            <p:oleObj spid="_x0000_s518149" name="Equation" r:id="rId5" imgW="3860640" imgH="672840" progId="Equation.3">
              <p:embed/>
            </p:oleObj>
          </a:graphicData>
        </a:graphic>
      </p:graphicFrame>
      <p:graphicFrame>
        <p:nvGraphicFramePr>
          <p:cNvPr id="518150" name="Object 6"/>
          <p:cNvGraphicFramePr>
            <a:graphicFrameLocks noChangeAspect="1"/>
          </p:cNvGraphicFramePr>
          <p:nvPr/>
        </p:nvGraphicFramePr>
        <p:xfrm>
          <a:off x="117020" y="2744788"/>
          <a:ext cx="7562850" cy="1644650"/>
        </p:xfrm>
        <a:graphic>
          <a:graphicData uri="http://schemas.openxmlformats.org/presentationml/2006/ole">
            <p:oleObj spid="_x0000_s518150" name="Equation" r:id="rId6" imgW="4317840" imgH="939600" progId="Equation.3">
              <p:embed/>
            </p:oleObj>
          </a:graphicData>
        </a:graphic>
      </p:graphicFrame>
      <p:graphicFrame>
        <p:nvGraphicFramePr>
          <p:cNvPr id="518152" name="Object 8"/>
          <p:cNvGraphicFramePr>
            <a:graphicFrameLocks noChangeAspect="1"/>
          </p:cNvGraphicFramePr>
          <p:nvPr/>
        </p:nvGraphicFramePr>
        <p:xfrm>
          <a:off x="166688" y="4465638"/>
          <a:ext cx="4937125" cy="2355850"/>
        </p:xfrm>
        <a:graphic>
          <a:graphicData uri="http://schemas.openxmlformats.org/presentationml/2006/ole">
            <p:oleObj spid="_x0000_s518152" name="Equation" r:id="rId7" imgW="2819160" imgH="1346040" progId="Equation.3">
              <p:embed/>
            </p:oleObj>
          </a:graphicData>
        </a:graphic>
      </p:graphicFrame>
      <p:cxnSp>
        <p:nvCxnSpPr>
          <p:cNvPr id="82" name="Straight Connector 81"/>
          <p:cNvCxnSpPr/>
          <p:nvPr/>
        </p:nvCxnSpPr>
        <p:spPr bwMode="auto">
          <a:xfrm>
            <a:off x="193830" y="1163105"/>
            <a:ext cx="65288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193830" y="1700775"/>
            <a:ext cx="629842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193830" y="3044950"/>
            <a:ext cx="35716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275925" y="4773175"/>
            <a:ext cx="379681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237520" y="5579680"/>
            <a:ext cx="35716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77"/>
          <p:cNvSpPr>
            <a:spLocks noChangeArrowheads="1"/>
          </p:cNvSpPr>
          <p:nvPr/>
        </p:nvSpPr>
        <p:spPr bwMode="auto">
          <a:xfrm flipV="1">
            <a:off x="5257800" y="5656263"/>
            <a:ext cx="2362200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6" name="Rectangle 78"/>
          <p:cNvSpPr>
            <a:spLocks noChangeArrowheads="1"/>
          </p:cNvSpPr>
          <p:nvPr/>
        </p:nvSpPr>
        <p:spPr bwMode="auto">
          <a:xfrm>
            <a:off x="5257800" y="5226050"/>
            <a:ext cx="2362200" cy="430213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7" name="AutoShape 79"/>
          <p:cNvSpPr>
            <a:spLocks noChangeArrowheads="1"/>
          </p:cNvSpPr>
          <p:nvPr/>
        </p:nvSpPr>
        <p:spPr bwMode="auto">
          <a:xfrm flipV="1">
            <a:off x="5486400" y="5211763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8" name="Rectangle 80"/>
          <p:cNvSpPr>
            <a:spLocks noChangeArrowheads="1"/>
          </p:cNvSpPr>
          <p:nvPr/>
        </p:nvSpPr>
        <p:spPr bwMode="auto">
          <a:xfrm>
            <a:off x="5640388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715000" y="2590800"/>
            <a:ext cx="2376488" cy="1447800"/>
            <a:chOff x="1968" y="624"/>
            <a:chExt cx="1497" cy="91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968" y="1112"/>
              <a:ext cx="1497" cy="424"/>
              <a:chOff x="3360" y="3888"/>
              <a:chExt cx="912" cy="240"/>
            </a:xfrm>
          </p:grpSpPr>
          <p:sp>
            <p:nvSpPr>
              <p:cNvPr id="13382" name="Rectangle 10"/>
              <p:cNvSpPr>
                <a:spLocks noChangeArrowheads="1"/>
              </p:cNvSpPr>
              <p:nvPr/>
            </p:nvSpPr>
            <p:spPr bwMode="auto">
              <a:xfrm flipV="1">
                <a:off x="3360" y="4085"/>
                <a:ext cx="912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83" name="Rectangle 11"/>
              <p:cNvSpPr>
                <a:spLocks noChangeArrowheads="1"/>
              </p:cNvSpPr>
              <p:nvPr/>
            </p:nvSpPr>
            <p:spPr bwMode="auto">
              <a:xfrm>
                <a:off x="3360" y="3931"/>
                <a:ext cx="912" cy="15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84" name="Rectangle 12"/>
              <p:cNvSpPr>
                <a:spLocks noChangeArrowheads="1"/>
              </p:cNvSpPr>
              <p:nvPr/>
            </p:nvSpPr>
            <p:spPr bwMode="auto">
              <a:xfrm>
                <a:off x="3731" y="3888"/>
                <a:ext cx="136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377" name="Line 13"/>
            <p:cNvSpPr>
              <a:spLocks noChangeShapeType="1"/>
            </p:cNvSpPr>
            <p:nvPr/>
          </p:nvSpPr>
          <p:spPr bwMode="auto">
            <a:xfrm flipH="1">
              <a:off x="2697" y="720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8" name="Line 14"/>
            <p:cNvSpPr>
              <a:spLocks noChangeShapeType="1"/>
            </p:cNvSpPr>
            <p:nvPr/>
          </p:nvSpPr>
          <p:spPr bwMode="auto">
            <a:xfrm flipH="1">
              <a:off x="2958" y="720"/>
              <a:ext cx="13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9" name="Line 15"/>
            <p:cNvSpPr>
              <a:spLocks noChangeShapeType="1"/>
            </p:cNvSpPr>
            <p:nvPr/>
          </p:nvSpPr>
          <p:spPr bwMode="auto">
            <a:xfrm flipH="1">
              <a:off x="2478" y="720"/>
              <a:ext cx="61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80" name="AutoShape 16"/>
            <p:cNvSpPr>
              <a:spLocks noChangeArrowheads="1"/>
            </p:cNvSpPr>
            <p:nvPr/>
          </p:nvSpPr>
          <p:spPr bwMode="auto">
            <a:xfrm flipV="1">
              <a:off x="2478" y="1059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81" name="Text Box 17"/>
            <p:cNvSpPr txBox="1">
              <a:spLocks noChangeArrowheads="1"/>
            </p:cNvSpPr>
            <p:nvPr/>
          </p:nvSpPr>
          <p:spPr bwMode="auto">
            <a:xfrm>
              <a:off x="2832" y="624"/>
              <a:ext cx="233" cy="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4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4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4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332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11138"/>
            <a:ext cx="8455175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Classic Substrate Microstrip</a:t>
            </a:r>
          </a:p>
        </p:txBody>
      </p:sp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5029200" y="4062413"/>
            <a:ext cx="39624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Strong coupling when substrate approaches ~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900" i="1" baseline="-25000" dirty="0">
                <a:solidFill>
                  <a:srgbClr val="000000"/>
                </a:solidFill>
                <a:latin typeface="Arial" charset="0"/>
              </a:rPr>
              <a:t>d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/ 4 thickness</a:t>
            </a: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04800" y="5486400"/>
            <a:ext cx="2376488" cy="685800"/>
            <a:chOff x="3840" y="1104"/>
            <a:chExt cx="1497" cy="432"/>
          </a:xfrm>
        </p:grpSpPr>
        <p:sp>
          <p:nvSpPr>
            <p:cNvPr id="13362" name="Rectangle 20"/>
            <p:cNvSpPr>
              <a:spLocks noChangeArrowheads="1"/>
            </p:cNvSpPr>
            <p:nvPr/>
          </p:nvSpPr>
          <p:spPr bwMode="auto">
            <a:xfrm flipV="1">
              <a:off x="3840" y="1460"/>
              <a:ext cx="1497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3" name="Rectangle 21"/>
            <p:cNvSpPr>
              <a:spLocks noChangeArrowheads="1"/>
            </p:cNvSpPr>
            <p:nvPr/>
          </p:nvSpPr>
          <p:spPr bwMode="auto">
            <a:xfrm>
              <a:off x="3840" y="1188"/>
              <a:ext cx="1497" cy="272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4" name="Rectangle 22"/>
            <p:cNvSpPr>
              <a:spLocks noChangeArrowheads="1"/>
            </p:cNvSpPr>
            <p:nvPr/>
          </p:nvSpPr>
          <p:spPr bwMode="auto">
            <a:xfrm>
              <a:off x="4289" y="1112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5" name="Line 23"/>
            <p:cNvSpPr>
              <a:spLocks noChangeShapeType="1"/>
            </p:cNvSpPr>
            <p:nvPr/>
          </p:nvSpPr>
          <p:spPr bwMode="auto">
            <a:xfrm flipH="1">
              <a:off x="432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6" name="Rectangle 24"/>
            <p:cNvSpPr>
              <a:spLocks noChangeArrowheads="1"/>
            </p:cNvSpPr>
            <p:nvPr/>
          </p:nvSpPr>
          <p:spPr bwMode="auto">
            <a:xfrm>
              <a:off x="4865" y="1104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7" name="Line 25"/>
            <p:cNvSpPr>
              <a:spLocks noChangeShapeType="1"/>
            </p:cNvSpPr>
            <p:nvPr/>
          </p:nvSpPr>
          <p:spPr bwMode="auto">
            <a:xfrm flipH="1">
              <a:off x="4512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8" name="Line 26"/>
            <p:cNvSpPr>
              <a:spLocks noChangeShapeType="1"/>
            </p:cNvSpPr>
            <p:nvPr/>
          </p:nvSpPr>
          <p:spPr bwMode="auto">
            <a:xfrm flipH="1">
              <a:off x="4416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9" name="Arc 27"/>
            <p:cNvSpPr>
              <a:spLocks/>
            </p:cNvSpPr>
            <p:nvPr/>
          </p:nvSpPr>
          <p:spPr bwMode="auto">
            <a:xfrm flipH="1">
              <a:off x="4176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0" name="Arc 28"/>
            <p:cNvSpPr>
              <a:spLocks/>
            </p:cNvSpPr>
            <p:nvPr/>
          </p:nvSpPr>
          <p:spPr bwMode="auto">
            <a:xfrm>
              <a:off x="4512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1" name="Line 29"/>
            <p:cNvSpPr>
              <a:spLocks noChangeShapeType="1"/>
            </p:cNvSpPr>
            <p:nvPr/>
          </p:nvSpPr>
          <p:spPr bwMode="auto">
            <a:xfrm flipH="1">
              <a:off x="4848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2" name="Line 30"/>
            <p:cNvSpPr>
              <a:spLocks noChangeShapeType="1"/>
            </p:cNvSpPr>
            <p:nvPr/>
          </p:nvSpPr>
          <p:spPr bwMode="auto">
            <a:xfrm flipH="1">
              <a:off x="504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3" name="Line 31"/>
            <p:cNvSpPr>
              <a:spLocks noChangeShapeType="1"/>
            </p:cNvSpPr>
            <p:nvPr/>
          </p:nvSpPr>
          <p:spPr bwMode="auto">
            <a:xfrm flipH="1">
              <a:off x="4944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4" name="Arc 32"/>
            <p:cNvSpPr>
              <a:spLocks/>
            </p:cNvSpPr>
            <p:nvPr/>
          </p:nvSpPr>
          <p:spPr bwMode="auto">
            <a:xfrm flipH="1">
              <a:off x="4704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5" name="Arc 33"/>
            <p:cNvSpPr>
              <a:spLocks/>
            </p:cNvSpPr>
            <p:nvPr/>
          </p:nvSpPr>
          <p:spPr bwMode="auto">
            <a:xfrm>
              <a:off x="5040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838200" y="3276600"/>
            <a:ext cx="2362200" cy="671513"/>
            <a:chOff x="192" y="2169"/>
            <a:chExt cx="1876" cy="423"/>
          </a:xfrm>
        </p:grpSpPr>
        <p:sp>
          <p:nvSpPr>
            <p:cNvPr id="13357" name="Rectangle 4"/>
            <p:cNvSpPr>
              <a:spLocks noChangeArrowheads="1"/>
            </p:cNvSpPr>
            <p:nvPr/>
          </p:nvSpPr>
          <p:spPr bwMode="auto">
            <a:xfrm flipV="1">
              <a:off x="192" y="2516"/>
              <a:ext cx="1876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8" name="Rectangle 5"/>
            <p:cNvSpPr>
              <a:spLocks noChangeArrowheads="1"/>
            </p:cNvSpPr>
            <p:nvPr/>
          </p:nvSpPr>
          <p:spPr bwMode="auto">
            <a:xfrm>
              <a:off x="192" y="2245"/>
              <a:ext cx="1876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9" name="AutoShape 6"/>
            <p:cNvSpPr>
              <a:spLocks noChangeArrowheads="1"/>
            </p:cNvSpPr>
            <p:nvPr/>
          </p:nvSpPr>
          <p:spPr bwMode="auto">
            <a:xfrm flipV="1">
              <a:off x="820" y="2236"/>
              <a:ext cx="549" cy="2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484 h 21600"/>
                <a:gd name="T14" fmla="*/ 1711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0" name="Rectangle 7"/>
            <p:cNvSpPr>
              <a:spLocks noChangeArrowheads="1"/>
            </p:cNvSpPr>
            <p:nvPr/>
          </p:nvSpPr>
          <p:spPr bwMode="auto">
            <a:xfrm>
              <a:off x="942" y="2169"/>
              <a:ext cx="280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336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4" y="2191"/>
              <a:ext cx="207" cy="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1143000" y="685800"/>
            <a:ext cx="2514600" cy="1927225"/>
            <a:chOff x="336" y="1824"/>
            <a:chExt cx="1584" cy="1214"/>
          </a:xfrm>
        </p:grpSpPr>
        <p:sp>
          <p:nvSpPr>
            <p:cNvPr id="13348" name="Rectangle 45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49" name="Rectangle 46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0" name="Rectangle 48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1" name="Text Box 50"/>
            <p:cNvSpPr txBox="1">
              <a:spLocks noChangeArrowheads="1"/>
            </p:cNvSpPr>
            <p:nvPr/>
          </p:nvSpPr>
          <p:spPr bwMode="auto">
            <a:xfrm>
              <a:off x="1584" y="2558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13352" name="Line 51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3" name="Line 52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4" name="Line 53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5" name="Line 54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6" name="Text Box 55"/>
            <p:cNvSpPr txBox="1">
              <a:spLocks noChangeArrowheads="1"/>
            </p:cNvSpPr>
            <p:nvPr/>
          </p:nvSpPr>
          <p:spPr bwMode="auto">
            <a:xfrm>
              <a:off x="1344" y="1824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sp>
        <p:nvSpPr>
          <p:cNvPr id="13325" name="Text Box 58"/>
          <p:cNvSpPr txBox="1">
            <a:spLocks noChangeArrowheads="1"/>
          </p:cNvSpPr>
          <p:nvPr/>
        </p:nvSpPr>
        <p:spPr bwMode="auto">
          <a:xfrm>
            <a:off x="228600" y="990600"/>
            <a:ext cx="15240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Thick Substrate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→ low skin loss</a:t>
            </a:r>
          </a:p>
        </p:txBody>
      </p:sp>
      <p:graphicFrame>
        <p:nvGraphicFramePr>
          <p:cNvPr id="13314" name="Object 19"/>
          <p:cNvGraphicFramePr>
            <a:graphicFrameLocks noChangeAspect="1"/>
          </p:cNvGraphicFramePr>
          <p:nvPr/>
        </p:nvGraphicFramePr>
        <p:xfrm>
          <a:off x="304800" y="1854200"/>
          <a:ext cx="1046163" cy="508000"/>
        </p:xfrm>
        <a:graphic>
          <a:graphicData uri="http://schemas.openxmlformats.org/presentationml/2006/ole">
            <p:oleObj spid="_x0000_s33794" name="Equation" r:id="rId5" imgW="888840" imgH="431640" progId="Equation.3">
              <p:embed/>
            </p:oleObj>
          </a:graphicData>
        </a:graphic>
      </p:graphicFrame>
      <p:sp>
        <p:nvSpPr>
          <p:cNvPr id="13326" name="Text Box 60"/>
          <p:cNvSpPr txBox="1">
            <a:spLocks noChangeArrowheads="1"/>
          </p:cNvSpPr>
          <p:nvPr/>
        </p:nvSpPr>
        <p:spPr bwMode="auto">
          <a:xfrm>
            <a:off x="4343400" y="838200"/>
            <a:ext cx="1600200" cy="630238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Zero ground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inductance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package</a:t>
            </a:r>
          </a:p>
        </p:txBody>
      </p:sp>
      <p:pic>
        <p:nvPicPr>
          <p:cNvPr id="13327" name="Picture 5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914400"/>
            <a:ext cx="23622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28" name="Line 61"/>
          <p:cNvSpPr>
            <a:spLocks noChangeShapeType="1"/>
          </p:cNvSpPr>
          <p:nvPr/>
        </p:nvSpPr>
        <p:spPr bwMode="auto">
          <a:xfrm>
            <a:off x="152400" y="25146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9" name="Text Box 62"/>
          <p:cNvSpPr txBox="1">
            <a:spLocks noChangeArrowheads="1"/>
          </p:cNvSpPr>
          <p:nvPr/>
        </p:nvSpPr>
        <p:spPr bwMode="auto">
          <a:xfrm>
            <a:off x="228600" y="2752725"/>
            <a:ext cx="9906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High via inductance</a:t>
            </a:r>
          </a:p>
        </p:txBody>
      </p:sp>
      <p:sp>
        <p:nvSpPr>
          <p:cNvPr id="13330" name="Text Box 66"/>
          <p:cNvSpPr txBox="1">
            <a:spLocks noChangeArrowheads="1"/>
          </p:cNvSpPr>
          <p:nvPr/>
        </p:nvSpPr>
        <p:spPr bwMode="auto">
          <a:xfrm>
            <a:off x="228600" y="4062413"/>
            <a:ext cx="39243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12 pH  for 100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m substrate -- 7.5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@ 100 GHz</a:t>
            </a:r>
          </a:p>
        </p:txBody>
      </p:sp>
      <p:sp>
        <p:nvSpPr>
          <p:cNvPr id="13331" name="Text Box 68"/>
          <p:cNvSpPr txBox="1">
            <a:spLocks noChangeArrowheads="1"/>
          </p:cNvSpPr>
          <p:nvPr/>
        </p:nvSpPr>
        <p:spPr bwMode="auto">
          <a:xfrm>
            <a:off x="4495800" y="2743200"/>
            <a:ext cx="16002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TM substrate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mode coupling</a:t>
            </a:r>
          </a:p>
        </p:txBody>
      </p:sp>
      <p:sp>
        <p:nvSpPr>
          <p:cNvPr id="13332" name="Text Box 69"/>
          <p:cNvSpPr txBox="1">
            <a:spLocks noChangeArrowheads="1"/>
          </p:cNvSpPr>
          <p:nvPr/>
        </p:nvSpPr>
        <p:spPr bwMode="auto">
          <a:xfrm>
            <a:off x="228600" y="6248400"/>
            <a:ext cx="26670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Line spacings must be </a:t>
            </a:r>
            <a:br>
              <a:rPr lang="en-US" i="1" dirty="0">
                <a:solidFill>
                  <a:srgbClr val="000000"/>
                </a:solidFill>
                <a:latin typeface="Arial" charset="0"/>
              </a:rPr>
            </a:br>
            <a:r>
              <a:rPr lang="en-US" i="1" dirty="0">
                <a:solidFill>
                  <a:srgbClr val="000000"/>
                </a:solidFill>
                <a:latin typeface="Arial" charset="0"/>
              </a:rPr>
              <a:t>~3*(substrate thickness)</a:t>
            </a:r>
          </a:p>
        </p:txBody>
      </p:sp>
      <p:sp>
        <p:nvSpPr>
          <p:cNvPr id="13333" name="Line 70"/>
          <p:cNvSpPr>
            <a:spLocks noChangeShapeType="1"/>
          </p:cNvSpPr>
          <p:nvPr/>
        </p:nvSpPr>
        <p:spPr bwMode="auto">
          <a:xfrm>
            <a:off x="152400" y="43434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4" name="Text Box 71"/>
          <p:cNvSpPr txBox="1">
            <a:spLocks noChangeArrowheads="1"/>
          </p:cNvSpPr>
          <p:nvPr/>
        </p:nvSpPr>
        <p:spPr bwMode="auto">
          <a:xfrm>
            <a:off x="228600" y="4429125"/>
            <a:ext cx="14478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lines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13335" name="Text Box 72"/>
          <p:cNvSpPr txBox="1">
            <a:spLocks noChangeArrowheads="1"/>
          </p:cNvSpPr>
          <p:nvPr/>
        </p:nvSpPr>
        <p:spPr bwMode="auto">
          <a:xfrm>
            <a:off x="4114800" y="4419600"/>
            <a:ext cx="16764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vias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13336" name="Text Box 73"/>
          <p:cNvSpPr txBox="1">
            <a:spLocks noChangeArrowheads="1"/>
          </p:cNvSpPr>
          <p:nvPr/>
        </p:nvSpPr>
        <p:spPr bwMode="auto">
          <a:xfrm>
            <a:off x="3276600" y="6172200"/>
            <a:ext cx="58674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all factors require very thin substrates for &gt;100 GHz ICs</a:t>
            </a:r>
            <a:br>
              <a:rPr lang="en-US" sz="14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→ lapping to ~50 </a:t>
            </a:r>
            <a:r>
              <a:rPr lang="en-US" sz="1400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m substrate thickness typical for 100+ GHz </a:t>
            </a:r>
          </a:p>
        </p:txBody>
      </p:sp>
      <p:sp>
        <p:nvSpPr>
          <p:cNvPr id="13337" name="AutoShape 82"/>
          <p:cNvSpPr>
            <a:spLocks noChangeArrowheads="1"/>
          </p:cNvSpPr>
          <p:nvPr/>
        </p:nvSpPr>
        <p:spPr bwMode="auto">
          <a:xfrm flipV="1">
            <a:off x="6623050" y="5211763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8" name="Rectangle 83"/>
          <p:cNvSpPr>
            <a:spLocks noChangeArrowheads="1"/>
          </p:cNvSpPr>
          <p:nvPr/>
        </p:nvSpPr>
        <p:spPr bwMode="auto">
          <a:xfrm>
            <a:off x="6777038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9" name="Text Box 85"/>
          <p:cNvSpPr txBox="1">
            <a:spLocks noChangeArrowheads="1"/>
          </p:cNvSpPr>
          <p:nvPr/>
        </p:nvSpPr>
        <p:spPr bwMode="auto">
          <a:xfrm>
            <a:off x="4343400" y="1655763"/>
            <a:ext cx="16002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plane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breaks in IC</a:t>
            </a:r>
          </a:p>
        </p:txBody>
      </p:sp>
      <p:pic>
        <p:nvPicPr>
          <p:cNvPr id="13340" name="Picture 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371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9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9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4" name="Picture 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953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6" name="Picture 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48768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7" name="Line 95"/>
          <p:cNvSpPr>
            <a:spLocks noChangeShapeType="1"/>
          </p:cNvSpPr>
          <p:nvPr/>
        </p:nvSpPr>
        <p:spPr bwMode="auto">
          <a:xfrm>
            <a:off x="6096000" y="5334000"/>
            <a:ext cx="609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156"/>
          <p:cNvSpPr>
            <a:spLocks noChangeShapeType="1"/>
          </p:cNvSpPr>
          <p:nvPr/>
        </p:nvSpPr>
        <p:spPr bwMode="auto">
          <a:xfrm>
            <a:off x="6934200" y="46482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819" name="Picture 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2971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867400" y="2609850"/>
            <a:ext cx="1489075" cy="1276350"/>
            <a:chOff x="3260" y="96"/>
            <a:chExt cx="938" cy="804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60" y="689"/>
              <a:ext cx="829" cy="211"/>
              <a:chOff x="384" y="2496"/>
              <a:chExt cx="1056" cy="288"/>
            </a:xfrm>
          </p:grpSpPr>
          <p:sp>
            <p:nvSpPr>
              <p:cNvPr id="34885" name="Rectangle 17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6" name="Rectangle 18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7" name="Rectangle 19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4888" name="Rectangle 20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9" name="Rectangle 21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80" name="Line 22"/>
            <p:cNvSpPr>
              <a:spLocks noChangeShapeType="1"/>
            </p:cNvSpPr>
            <p:nvPr/>
          </p:nvSpPr>
          <p:spPr bwMode="auto">
            <a:xfrm flipH="1">
              <a:off x="3653" y="265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1" name="Line 23"/>
            <p:cNvSpPr>
              <a:spLocks noChangeShapeType="1"/>
            </p:cNvSpPr>
            <p:nvPr/>
          </p:nvSpPr>
          <p:spPr bwMode="auto">
            <a:xfrm flipH="1">
              <a:off x="3915" y="265"/>
              <a:ext cx="13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2" name="Line 24"/>
            <p:cNvSpPr>
              <a:spLocks noChangeShapeType="1"/>
            </p:cNvSpPr>
            <p:nvPr/>
          </p:nvSpPr>
          <p:spPr bwMode="auto">
            <a:xfrm flipH="1">
              <a:off x="3435" y="265"/>
              <a:ext cx="61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3" name="AutoShape 25"/>
            <p:cNvSpPr>
              <a:spLocks noChangeArrowheads="1"/>
            </p:cNvSpPr>
            <p:nvPr/>
          </p:nvSpPr>
          <p:spPr bwMode="auto">
            <a:xfrm flipV="1">
              <a:off x="3435" y="604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4" name="Text Box 26"/>
            <p:cNvSpPr txBox="1">
              <a:spLocks noChangeArrowheads="1"/>
            </p:cNvSpPr>
            <p:nvPr/>
          </p:nvSpPr>
          <p:spPr bwMode="auto">
            <a:xfrm>
              <a:off x="3966" y="96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3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3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990600" y="1720850"/>
            <a:ext cx="1316038" cy="336550"/>
            <a:chOff x="384" y="2496"/>
            <a:chExt cx="1056" cy="288"/>
          </a:xfrm>
        </p:grpSpPr>
        <p:sp>
          <p:nvSpPr>
            <p:cNvPr id="34874" name="Rectangle 30"/>
            <p:cNvSpPr>
              <a:spLocks noChangeArrowheads="1"/>
            </p:cNvSpPr>
            <p:nvPr/>
          </p:nvSpPr>
          <p:spPr bwMode="auto">
            <a:xfrm flipV="1">
              <a:off x="384" y="2732"/>
              <a:ext cx="1056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5" name="Rectangle 31"/>
            <p:cNvSpPr>
              <a:spLocks noChangeArrowheads="1"/>
            </p:cNvSpPr>
            <p:nvPr/>
          </p:nvSpPr>
          <p:spPr bwMode="auto">
            <a:xfrm>
              <a:off x="384" y="2548"/>
              <a:ext cx="1056" cy="184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6" name="Rectangle 32"/>
            <p:cNvSpPr>
              <a:spLocks noChangeArrowheads="1"/>
            </p:cNvSpPr>
            <p:nvPr/>
          </p:nvSpPr>
          <p:spPr bwMode="auto">
            <a:xfrm>
              <a:off x="384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877" name="Rectangle 33"/>
            <p:cNvSpPr>
              <a:spLocks noChangeArrowheads="1"/>
            </p:cNvSpPr>
            <p:nvPr/>
          </p:nvSpPr>
          <p:spPr bwMode="auto">
            <a:xfrm>
              <a:off x="1166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8" name="Rectangle 34"/>
            <p:cNvSpPr>
              <a:spLocks noChangeArrowheads="1"/>
            </p:cNvSpPr>
            <p:nvPr/>
          </p:nvSpPr>
          <p:spPr bwMode="auto">
            <a:xfrm>
              <a:off x="814" y="2496"/>
              <a:ext cx="157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952500" y="3048000"/>
            <a:ext cx="1562100" cy="1009650"/>
            <a:chOff x="2544" y="1979"/>
            <a:chExt cx="984" cy="636"/>
          </a:xfrm>
        </p:grpSpPr>
        <p:sp>
          <p:nvSpPr>
            <p:cNvPr id="34864" name="Text Box 71"/>
            <p:cNvSpPr txBox="1">
              <a:spLocks noChangeArrowheads="1"/>
            </p:cNvSpPr>
            <p:nvPr/>
          </p:nvSpPr>
          <p:spPr bwMode="auto">
            <a:xfrm>
              <a:off x="2544" y="2448"/>
              <a:ext cx="984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slot mode</a:t>
              </a:r>
            </a:p>
          </p:txBody>
        </p:sp>
        <p:sp>
          <p:nvSpPr>
            <p:cNvPr id="34865" name="Rectangle 62"/>
            <p:cNvSpPr>
              <a:spLocks noChangeArrowheads="1"/>
            </p:cNvSpPr>
            <p:nvPr/>
          </p:nvSpPr>
          <p:spPr bwMode="auto">
            <a:xfrm flipV="1">
              <a:off x="2544" y="2329"/>
              <a:ext cx="829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6" name="Rectangle 63"/>
            <p:cNvSpPr>
              <a:spLocks noChangeArrowheads="1"/>
            </p:cNvSpPr>
            <p:nvPr/>
          </p:nvSpPr>
          <p:spPr bwMode="auto">
            <a:xfrm>
              <a:off x="2544" y="2193"/>
              <a:ext cx="829" cy="136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7" name="Rectangle 64"/>
            <p:cNvSpPr>
              <a:spLocks noChangeArrowheads="1"/>
            </p:cNvSpPr>
            <p:nvPr/>
          </p:nvSpPr>
          <p:spPr bwMode="auto">
            <a:xfrm>
              <a:off x="2544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868" name="Rectangle 65"/>
            <p:cNvSpPr>
              <a:spLocks noChangeArrowheads="1"/>
            </p:cNvSpPr>
            <p:nvPr/>
          </p:nvSpPr>
          <p:spPr bwMode="auto">
            <a:xfrm>
              <a:off x="3158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9" name="Rectangle 66"/>
            <p:cNvSpPr>
              <a:spLocks noChangeArrowheads="1"/>
            </p:cNvSpPr>
            <p:nvPr/>
          </p:nvSpPr>
          <p:spPr bwMode="auto">
            <a:xfrm>
              <a:off x="2882" y="2155"/>
              <a:ext cx="123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0" name="Text Box 67"/>
            <p:cNvSpPr txBox="1">
              <a:spLocks noChangeArrowheads="1"/>
            </p:cNvSpPr>
            <p:nvPr/>
          </p:nvSpPr>
          <p:spPr bwMode="auto">
            <a:xfrm>
              <a:off x="2640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-V</a:t>
              </a:r>
            </a:p>
          </p:txBody>
        </p:sp>
        <p:sp>
          <p:nvSpPr>
            <p:cNvPr id="34871" name="Text Box 68"/>
            <p:cNvSpPr txBox="1">
              <a:spLocks noChangeArrowheads="1"/>
            </p:cNvSpPr>
            <p:nvPr/>
          </p:nvSpPr>
          <p:spPr bwMode="auto">
            <a:xfrm>
              <a:off x="2941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  <p:sp>
          <p:nvSpPr>
            <p:cNvPr id="34872" name="Text Box 69"/>
            <p:cNvSpPr txBox="1">
              <a:spLocks noChangeArrowheads="1"/>
            </p:cNvSpPr>
            <p:nvPr/>
          </p:nvSpPr>
          <p:spPr bwMode="auto">
            <a:xfrm>
              <a:off x="3247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73" name="Text Box 70"/>
            <p:cNvSpPr txBox="1">
              <a:spLocks noChangeArrowheads="1"/>
            </p:cNvSpPr>
            <p:nvPr/>
          </p:nvSpPr>
          <p:spPr bwMode="auto">
            <a:xfrm>
              <a:off x="2850" y="2319"/>
              <a:ext cx="233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sp>
        <p:nvSpPr>
          <p:cNvPr id="34824" name="Rectangle 81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  <a:noFill/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Coplanar Waveguide</a:t>
            </a:r>
          </a:p>
        </p:txBody>
      </p:sp>
      <p:pic>
        <p:nvPicPr>
          <p:cNvPr id="34825" name="Picture 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5" y="1524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99"/>
          <p:cNvSpPr txBox="1">
            <a:spLocks noChangeArrowheads="1"/>
          </p:cNvSpPr>
          <p:nvPr/>
        </p:nvSpPr>
        <p:spPr bwMode="auto">
          <a:xfrm>
            <a:off x="76200" y="762000"/>
            <a:ext cx="1524000" cy="630238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vias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need (???)  to thin substrate</a:t>
            </a:r>
          </a:p>
        </p:txBody>
      </p:sp>
      <p:sp>
        <p:nvSpPr>
          <p:cNvPr id="34828" name="Line 100"/>
          <p:cNvSpPr>
            <a:spLocks noChangeShapeType="1"/>
          </p:cNvSpPr>
          <p:nvPr/>
        </p:nvSpPr>
        <p:spPr bwMode="auto">
          <a:xfrm>
            <a:off x="152400" y="22860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103"/>
          <p:cNvGrpSpPr>
            <a:grpSpLocks/>
          </p:cNvGrpSpPr>
          <p:nvPr/>
        </p:nvGrpSpPr>
        <p:grpSpPr bwMode="auto">
          <a:xfrm>
            <a:off x="3908425" y="1143000"/>
            <a:ext cx="2035175" cy="1103313"/>
            <a:chOff x="2462" y="720"/>
            <a:chExt cx="1282" cy="695"/>
          </a:xfrm>
        </p:grpSpPr>
        <p:sp>
          <p:nvSpPr>
            <p:cNvPr id="34853" name="Text Box 27"/>
            <p:cNvSpPr txBox="1">
              <a:spLocks noChangeArrowheads="1"/>
            </p:cNvSpPr>
            <p:nvPr/>
          </p:nvSpPr>
          <p:spPr bwMode="auto">
            <a:xfrm>
              <a:off x="2462" y="1248"/>
              <a:ext cx="1282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microstrip mode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2558" y="974"/>
              <a:ext cx="829" cy="212"/>
              <a:chOff x="384" y="2496"/>
              <a:chExt cx="1056" cy="288"/>
            </a:xfrm>
          </p:grpSpPr>
          <p:sp>
            <p:nvSpPr>
              <p:cNvPr id="34859" name="Rectangle 6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0" name="Rectangle 7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1" name="Rectangle 8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4862" name="Rectangle 9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3" name="Rectangle 10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55" name="Text Box 11"/>
            <p:cNvSpPr txBox="1">
              <a:spLocks noChangeArrowheads="1"/>
            </p:cNvSpPr>
            <p:nvPr/>
          </p:nvSpPr>
          <p:spPr bwMode="auto">
            <a:xfrm>
              <a:off x="2689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6" name="Text Box 12"/>
            <p:cNvSpPr txBox="1">
              <a:spLocks noChangeArrowheads="1"/>
            </p:cNvSpPr>
            <p:nvPr/>
          </p:nvSpPr>
          <p:spPr bwMode="auto">
            <a:xfrm>
              <a:off x="2994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7" name="Text Box 13"/>
            <p:cNvSpPr txBox="1">
              <a:spLocks noChangeArrowheads="1"/>
            </p:cNvSpPr>
            <p:nvPr/>
          </p:nvSpPr>
          <p:spPr bwMode="auto">
            <a:xfrm>
              <a:off x="3344" y="720"/>
              <a:ext cx="232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8" name="Text Box 14"/>
            <p:cNvSpPr txBox="1">
              <a:spLocks noChangeArrowheads="1"/>
            </p:cNvSpPr>
            <p:nvPr/>
          </p:nvSpPr>
          <p:spPr bwMode="auto">
            <a:xfrm>
              <a:off x="2864" y="1138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sp>
        <p:nvSpPr>
          <p:cNvPr id="34830" name="Text Box 91"/>
          <p:cNvSpPr txBox="1">
            <a:spLocks noChangeArrowheads="1"/>
          </p:cNvSpPr>
          <p:nvPr/>
        </p:nvSpPr>
        <p:spPr bwMode="auto">
          <a:xfrm>
            <a:off x="3070225" y="762000"/>
            <a:ext cx="15240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Hard to ground IC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to package</a:t>
            </a:r>
          </a:p>
        </p:txBody>
      </p:sp>
      <p:sp>
        <p:nvSpPr>
          <p:cNvPr id="34831" name="Text Box 104"/>
          <p:cNvSpPr txBox="1">
            <a:spLocks noChangeArrowheads="1"/>
          </p:cNvSpPr>
          <p:nvPr/>
        </p:nvSpPr>
        <p:spPr bwMode="auto">
          <a:xfrm>
            <a:off x="4876800" y="2438400"/>
            <a:ext cx="20574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substrate mode coupling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or substrate losses</a:t>
            </a:r>
          </a:p>
        </p:txBody>
      </p:sp>
      <p:pic>
        <p:nvPicPr>
          <p:cNvPr id="34832" name="Picture 1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Text Box 107"/>
          <p:cNvSpPr txBox="1">
            <a:spLocks noChangeArrowheads="1"/>
          </p:cNvSpPr>
          <p:nvPr/>
        </p:nvSpPr>
        <p:spPr bwMode="auto">
          <a:xfrm>
            <a:off x="304800" y="2362200"/>
            <a:ext cx="38100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plane breaks → loss of ground integrity</a:t>
            </a:r>
          </a:p>
        </p:txBody>
      </p:sp>
      <p:pic>
        <p:nvPicPr>
          <p:cNvPr id="34834" name="Picture 1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5" name="Line 109"/>
          <p:cNvSpPr>
            <a:spLocks noChangeShapeType="1"/>
          </p:cNvSpPr>
          <p:nvPr/>
        </p:nvSpPr>
        <p:spPr bwMode="auto">
          <a:xfrm>
            <a:off x="4800600" y="4038600"/>
            <a:ext cx="41148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36" name="Text Box 110"/>
          <p:cNvSpPr txBox="1">
            <a:spLocks noChangeArrowheads="1"/>
          </p:cNvSpPr>
          <p:nvPr/>
        </p:nvSpPr>
        <p:spPr bwMode="auto">
          <a:xfrm>
            <a:off x="76200" y="4170363"/>
            <a:ext cx="6096000" cy="630237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Repairing ground plane with ground straps is effective only in simple ICs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more complex CPW ICs, ground plane rapidly vanishes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→ common-lead inductance → strong circuit-circuit coupling</a:t>
            </a:r>
          </a:p>
        </p:txBody>
      </p:sp>
      <p:pic>
        <p:nvPicPr>
          <p:cNvPr id="34837" name="Picture 141" descr="aaa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8768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8" name="Text Box 143"/>
          <p:cNvSpPr txBox="1">
            <a:spLocks noChangeArrowheads="1"/>
          </p:cNvSpPr>
          <p:nvPr/>
        </p:nvSpPr>
        <p:spPr bwMode="auto">
          <a:xfrm>
            <a:off x="76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40 Gb/s differential TWA modulator driver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CPW lines, fragmented ground plane</a:t>
            </a:r>
          </a:p>
        </p:txBody>
      </p:sp>
      <p:sp>
        <p:nvSpPr>
          <p:cNvPr id="34839" name="Text Box 144"/>
          <p:cNvSpPr txBox="1">
            <a:spLocks noChangeArrowheads="1"/>
          </p:cNvSpPr>
          <p:nvPr/>
        </p:nvSpPr>
        <p:spPr bwMode="auto">
          <a:xfrm>
            <a:off x="2362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35 GHz master-slave latch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pic>
        <p:nvPicPr>
          <p:cNvPr id="34840" name="Picture 145" descr="176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1" name="Text Box 146"/>
          <p:cNvSpPr txBox="1">
            <a:spLocks noChangeArrowheads="1"/>
          </p:cNvSpPr>
          <p:nvPr/>
        </p:nvSpPr>
        <p:spPr bwMode="auto">
          <a:xfrm>
            <a:off x="4267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175 GHz tuned amplifier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sp>
        <p:nvSpPr>
          <p:cNvPr id="34842" name="Text Box 147"/>
          <p:cNvSpPr txBox="1">
            <a:spLocks noChangeArrowheads="1"/>
          </p:cNvSpPr>
          <p:nvPr/>
        </p:nvSpPr>
        <p:spPr bwMode="auto">
          <a:xfrm>
            <a:off x="6400800" y="4383088"/>
            <a:ext cx="18288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poor ground integrity</a:t>
            </a:r>
          </a:p>
        </p:txBody>
      </p:sp>
      <p:sp>
        <p:nvSpPr>
          <p:cNvPr id="34843" name="Text Box 148"/>
          <p:cNvSpPr txBox="1">
            <a:spLocks noChangeArrowheads="1"/>
          </p:cNvSpPr>
          <p:nvPr/>
        </p:nvSpPr>
        <p:spPr bwMode="auto">
          <a:xfrm>
            <a:off x="6400800" y="4953000"/>
            <a:ext cx="2057400" cy="265113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loss of impedance control</a:t>
            </a:r>
          </a:p>
        </p:txBody>
      </p:sp>
      <p:sp>
        <p:nvSpPr>
          <p:cNvPr id="34844" name="Text Box 149"/>
          <p:cNvSpPr txBox="1">
            <a:spLocks noChangeArrowheads="1"/>
          </p:cNvSpPr>
          <p:nvPr/>
        </p:nvSpPr>
        <p:spPr bwMode="auto">
          <a:xfrm>
            <a:off x="6400800" y="5602288"/>
            <a:ext cx="16002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bounce</a:t>
            </a:r>
          </a:p>
        </p:txBody>
      </p:sp>
      <p:sp>
        <p:nvSpPr>
          <p:cNvPr id="34845" name="Text Box 150"/>
          <p:cNvSpPr txBox="1">
            <a:spLocks noChangeArrowheads="1"/>
          </p:cNvSpPr>
          <p:nvPr/>
        </p:nvSpPr>
        <p:spPr bwMode="auto">
          <a:xfrm>
            <a:off x="6400800" y="6211888"/>
            <a:ext cx="20574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coupling, EMI, oscillation</a:t>
            </a:r>
          </a:p>
        </p:txBody>
      </p:sp>
      <p:sp>
        <p:nvSpPr>
          <p:cNvPr id="34846" name="Line 151"/>
          <p:cNvSpPr>
            <a:spLocks noChangeShapeType="1"/>
          </p:cNvSpPr>
          <p:nvPr/>
        </p:nvSpPr>
        <p:spPr bwMode="auto">
          <a:xfrm>
            <a:off x="6248400" y="4267200"/>
            <a:ext cx="0" cy="23622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847" name="Picture 1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5825" y="42672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8" name="Picture 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5825" y="4862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9" name="Picture 1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0113" y="54721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0" name="Picture 1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0113" y="60817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1" name="Line 158"/>
          <p:cNvSpPr>
            <a:spLocks noChangeShapeType="1"/>
          </p:cNvSpPr>
          <p:nvPr/>
        </p:nvSpPr>
        <p:spPr bwMode="auto">
          <a:xfrm>
            <a:off x="4800600" y="2362200"/>
            <a:ext cx="0" cy="15240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52" name="Text Box 159"/>
          <p:cNvSpPr txBox="1">
            <a:spLocks noChangeArrowheads="1"/>
          </p:cNvSpPr>
          <p:nvPr/>
        </p:nvSpPr>
        <p:spPr bwMode="auto">
          <a:xfrm>
            <a:off x="7772400" y="2362200"/>
            <a:ext cx="1371600" cy="1414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III-V: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semi-insulating substrate→ substrate mode coupling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Silicon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conducting substrate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→ substrate conductivity losses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If It Has Breaks, It Is Not A Ground Plane !</a:t>
            </a:r>
          </a:p>
        </p:txBody>
      </p:sp>
      <p:pic>
        <p:nvPicPr>
          <p:cNvPr id="36867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9" descr="aa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8895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0" descr="176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04800" y="993775"/>
            <a:ext cx="4114800" cy="2435225"/>
            <a:chOff x="192" y="1008"/>
            <a:chExt cx="2592" cy="1534"/>
          </a:xfrm>
        </p:grpSpPr>
        <p:pic>
          <p:nvPicPr>
            <p:cNvPr id="36873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1008"/>
              <a:ext cx="2592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32"/>
            <p:cNvSpPr txBox="1">
              <a:spLocks noChangeArrowheads="1"/>
            </p:cNvSpPr>
            <p:nvPr/>
          </p:nvSpPr>
          <p:spPr bwMode="auto">
            <a:xfrm>
              <a:off x="336" y="1152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36875" name="Text Box 33"/>
            <p:cNvSpPr txBox="1">
              <a:spLocks noChangeArrowheads="1"/>
            </p:cNvSpPr>
            <p:nvPr/>
          </p:nvSpPr>
          <p:spPr bwMode="auto">
            <a:xfrm>
              <a:off x="336" y="1536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36876" name="Text Box 34"/>
            <p:cNvSpPr txBox="1">
              <a:spLocks noChangeArrowheads="1"/>
            </p:cNvSpPr>
            <p:nvPr/>
          </p:nvSpPr>
          <p:spPr bwMode="auto">
            <a:xfrm>
              <a:off x="336" y="1897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ground plane </a:t>
              </a:r>
            </a:p>
          </p:txBody>
        </p:sp>
      </p:grpSp>
      <p:pic>
        <p:nvPicPr>
          <p:cNvPr id="36871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281113"/>
            <a:ext cx="4440238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37"/>
          <p:cNvSpPr txBox="1">
            <a:spLocks noChangeArrowheads="1"/>
          </p:cNvSpPr>
          <p:nvPr/>
        </p:nvSpPr>
        <p:spPr bwMode="auto">
          <a:xfrm>
            <a:off x="1447800" y="3962400"/>
            <a:ext cx="7239000" cy="630238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 / EMI due to poor ground system integrity is common in high-frequency systems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whether on PC boards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...or on ICs.</a:t>
            </a: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fewer breaks in ground plane than CPW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Thin-Film Microstrip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 cstate="print"/>
          <a:srcRect l="14999" t="31429" r="27858" b="26666"/>
          <a:stretch>
            <a:fillRect/>
          </a:stretch>
        </p:blipFill>
        <p:spPr bwMode="auto">
          <a:xfrm>
            <a:off x="5257800" y="866775"/>
            <a:ext cx="34290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743200"/>
            <a:ext cx="2971800" cy="2028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3048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but ground breaks at device placements</a:t>
            </a:r>
          </a:p>
        </p:txBody>
      </p:sp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3733800"/>
            <a:ext cx="4714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1434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ext Box 18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1435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5443538"/>
            <a:ext cx="1447800" cy="1109662"/>
            <a:chOff x="336" y="1824"/>
            <a:chExt cx="1584" cy="1214"/>
          </a:xfrm>
        </p:grpSpPr>
        <p:sp>
          <p:nvSpPr>
            <p:cNvPr id="14358" name="Rectangle 21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59" name="Rectangle 22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0" name="Rectangle 23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1" name="Text Box 24"/>
            <p:cNvSpPr txBox="1">
              <a:spLocks noChangeArrowheads="1"/>
            </p:cNvSpPr>
            <p:nvPr/>
          </p:nvSpPr>
          <p:spPr bwMode="auto">
            <a:xfrm>
              <a:off x="1585" y="2559"/>
              <a:ext cx="335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14362" name="Line 25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3" name="Line 26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4" name="Line 27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5" name="Line 28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6" name="Text Box 29"/>
            <p:cNvSpPr txBox="1">
              <a:spLocks noChangeArrowheads="1"/>
            </p:cNvSpPr>
            <p:nvPr/>
          </p:nvSpPr>
          <p:spPr bwMode="auto">
            <a:xfrm>
              <a:off x="1343" y="1824"/>
              <a:ext cx="337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graphicFrame>
        <p:nvGraphicFramePr>
          <p:cNvPr id="14338" name="Object 30"/>
          <p:cNvGraphicFramePr>
            <a:graphicFrameLocks noChangeAspect="1"/>
          </p:cNvGraphicFramePr>
          <p:nvPr/>
        </p:nvGraphicFramePr>
        <p:xfrm>
          <a:off x="4524375" y="5791200"/>
          <a:ext cx="1419225" cy="523875"/>
        </p:xfrm>
        <a:graphic>
          <a:graphicData uri="http://schemas.openxmlformats.org/presentationml/2006/ole">
            <p:oleObj spid="_x0000_s34818" name="Equation" r:id="rId8" imgW="1206360" imgH="444240" progId="Equation.3">
              <p:embed/>
            </p:oleObj>
          </a:graphicData>
        </a:graphic>
      </p:graphicFrame>
      <p:sp>
        <p:nvSpPr>
          <p:cNvPr id="14353" name="Text Box 31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14354" name="Line 32"/>
          <p:cNvSpPr>
            <a:spLocks noChangeShapeType="1"/>
          </p:cNvSpPr>
          <p:nvPr/>
        </p:nvSpPr>
        <p:spPr bwMode="auto">
          <a:xfrm flipV="1">
            <a:off x="4191000" y="1828800"/>
            <a:ext cx="2286000" cy="2057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5" name="Text Box 33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14356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35"/>
          <p:cNvSpPr txBox="1">
            <a:spLocks noChangeArrowheads="1"/>
          </p:cNvSpPr>
          <p:nvPr/>
        </p:nvSpPr>
        <p:spPr bwMode="auto">
          <a:xfrm>
            <a:off x="7467600" y="4800600"/>
            <a:ext cx="1371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34 GHz PA 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(Jon Hacker , Teledyne)</a:t>
            </a:r>
          </a:p>
        </p:txBody>
      </p:sp>
      <p:sp>
        <p:nvSpPr>
          <p:cNvPr id="3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breaks in ground plane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416770" cy="398462"/>
          </a:xfrm>
        </p:spPr>
        <p:txBody>
          <a:bodyPr/>
          <a:lstStyle/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Inverted Thin-Film Microstrip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048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no ground breaks at device placements</a:t>
            </a:r>
          </a:p>
        </p:txBody>
      </p:sp>
      <p:pic>
        <p:nvPicPr>
          <p:cNvPr id="3584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3584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1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3585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1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Text Box 26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35853" name="Text Box 28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Some substrate radiation / substrate losses</a:t>
            </a:r>
          </a:p>
        </p:txBody>
      </p:sp>
      <p:pic>
        <p:nvPicPr>
          <p:cNvPr id="35854" name="Picture 30"/>
          <p:cNvPicPr>
            <a:picLocks noChangeAspect="1" noChangeArrowheads="1"/>
          </p:cNvPicPr>
          <p:nvPr/>
        </p:nvPicPr>
        <p:blipFill>
          <a:blip r:embed="rId5" cstate="print"/>
          <a:srcRect l="23572" t="19048" r="23572" b="39047"/>
          <a:stretch>
            <a:fillRect/>
          </a:stretch>
        </p:blipFill>
        <p:spPr bwMode="auto">
          <a:xfrm>
            <a:off x="5181600" y="914400"/>
            <a:ext cx="342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31" descr="div2_on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276600"/>
            <a:ext cx="16764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43" descr="div2_pic_IPRM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262313"/>
            <a:ext cx="17526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814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Rectangle 45"/>
          <p:cNvSpPr>
            <a:spLocks noChangeArrowheads="1"/>
          </p:cNvSpPr>
          <p:nvPr/>
        </p:nvSpPr>
        <p:spPr bwMode="auto">
          <a:xfrm>
            <a:off x="2286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0" name="Rectangle 46"/>
          <p:cNvSpPr>
            <a:spLocks noChangeArrowheads="1"/>
          </p:cNvSpPr>
          <p:nvPr/>
        </p:nvSpPr>
        <p:spPr bwMode="auto">
          <a:xfrm>
            <a:off x="2286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1" name="Rectangle 47"/>
          <p:cNvSpPr>
            <a:spLocks noChangeArrowheads="1"/>
          </p:cNvSpPr>
          <p:nvPr/>
        </p:nvSpPr>
        <p:spPr bwMode="auto">
          <a:xfrm>
            <a:off x="2286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862" name="Picture 48" descr="untitled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5340350"/>
            <a:ext cx="18288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3" name="Picture 49" descr="adc_grpla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5356225"/>
            <a:ext cx="18288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4" name="Line 50"/>
          <p:cNvSpPr>
            <a:spLocks noChangeShapeType="1"/>
          </p:cNvSpPr>
          <p:nvPr/>
        </p:nvSpPr>
        <p:spPr bwMode="auto">
          <a:xfrm>
            <a:off x="6553200" y="58674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5" name="Line 51"/>
          <p:cNvSpPr>
            <a:spLocks noChangeShapeType="1"/>
          </p:cNvSpPr>
          <p:nvPr/>
        </p:nvSpPr>
        <p:spPr bwMode="auto">
          <a:xfrm>
            <a:off x="6553200" y="41148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6" name="Text Box 52"/>
          <p:cNvSpPr txBox="1">
            <a:spLocks noChangeArrowheads="1"/>
          </p:cNvSpPr>
          <p:nvPr/>
        </p:nvSpPr>
        <p:spPr bwMode="auto">
          <a:xfrm>
            <a:off x="5105400" y="4876800"/>
            <a:ext cx="22860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150 GHz master-slave latch</a:t>
            </a:r>
          </a:p>
        </p:txBody>
      </p:sp>
      <p:sp>
        <p:nvSpPr>
          <p:cNvPr id="35867" name="Text Box 53"/>
          <p:cNvSpPr txBox="1">
            <a:spLocks noChangeArrowheads="1"/>
          </p:cNvSpPr>
          <p:nvPr/>
        </p:nvSpPr>
        <p:spPr bwMode="auto">
          <a:xfrm>
            <a:off x="4953000" y="6653213"/>
            <a:ext cx="2057400" cy="204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8 GHz clock rate delta-sigma ADC</a:t>
            </a:r>
          </a:p>
        </p:txBody>
      </p:sp>
      <p:sp>
        <p:nvSpPr>
          <p:cNvPr id="2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VLSI mm-wave interconnects with ground integrity</a:t>
            </a:r>
          </a:p>
        </p:txBody>
      </p:sp>
      <p:pic>
        <p:nvPicPr>
          <p:cNvPr id="3891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181100"/>
            <a:ext cx="4724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breaks in ground plane </a:t>
            </a:r>
          </a:p>
        </p:txBody>
      </p:sp>
      <p:sp>
        <p:nvSpPr>
          <p:cNvPr id="38917" name="Text Box 14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3891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16"/>
          <p:cNvSpPr txBox="1">
            <a:spLocks noChangeArrowheads="1"/>
          </p:cNvSpPr>
          <p:nvPr/>
        </p:nvSpPr>
        <p:spPr bwMode="auto">
          <a:xfrm>
            <a:off x="2286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ground breaks @ device placements</a:t>
            </a:r>
          </a:p>
        </p:txBody>
      </p:sp>
      <p:pic>
        <p:nvPicPr>
          <p:cNvPr id="3892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 Box 19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38922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Text Box 21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3892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Text Box 23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38926" name="Text Box 24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3892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Rectangle 27"/>
          <p:cNvSpPr>
            <a:spLocks noChangeArrowheads="1"/>
          </p:cNvSpPr>
          <p:nvPr/>
        </p:nvSpPr>
        <p:spPr bwMode="auto">
          <a:xfrm>
            <a:off x="2286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9" name="Rectangle 28"/>
          <p:cNvSpPr>
            <a:spLocks noChangeArrowheads="1"/>
          </p:cNvSpPr>
          <p:nvPr/>
        </p:nvSpPr>
        <p:spPr bwMode="auto">
          <a:xfrm>
            <a:off x="2286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930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1" name="Rectangle 30"/>
          <p:cNvSpPr>
            <a:spLocks noChangeArrowheads="1"/>
          </p:cNvSpPr>
          <p:nvPr/>
        </p:nvSpPr>
        <p:spPr bwMode="auto">
          <a:xfrm>
            <a:off x="2286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32" name="Text Box 23"/>
          <p:cNvSpPr txBox="1">
            <a:spLocks noChangeArrowheads="1"/>
          </p:cNvSpPr>
          <p:nvPr/>
        </p:nvSpPr>
        <p:spPr bwMode="auto">
          <a:xfrm>
            <a:off x="4724400" y="3730625"/>
            <a:ext cx="4229100" cy="1374775"/>
          </a:xfrm>
          <a:prstGeom prst="rect">
            <a:avLst/>
          </a:prstGeom>
          <a:solidFill>
            <a:srgbClr val="FFCC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Also: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 plane at *intermediate level* permits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critical signal paths to cross supply lines, or other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interconnects without coupling.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(critical signal line is  placed above ground,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 other lines and supplies are placed below ground)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</a:t>
            </a:r>
          </a:p>
        </p:txBody>
      </p:sp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100-1000 GHz Wireless Needs Phased Arrays </a:t>
            </a:r>
          </a:p>
        </p:txBody>
      </p:sp>
      <p:pic>
        <p:nvPicPr>
          <p:cNvPr id="4107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9"/>
          <p:cNvSpPr>
            <a:spLocks noChangeArrowheads="1"/>
          </p:cNvSpPr>
          <p:nvPr/>
        </p:nvSpPr>
        <p:spPr bwMode="auto">
          <a:xfrm>
            <a:off x="692385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032860" y="1146175"/>
          <a:ext cx="3297237" cy="969963"/>
        </p:xfrm>
        <a:graphic>
          <a:graphicData uri="http://schemas.openxmlformats.org/presentationml/2006/ole">
            <p:oleObj spid="_x0000_s45058" name="Equation" r:id="rId5" imgW="1536480" imgH="482400" progId="Equation.3">
              <p:embed/>
            </p:oleObj>
          </a:graphicData>
        </a:graphic>
      </p:graphicFrame>
      <p:sp>
        <p:nvSpPr>
          <p:cNvPr id="4112" name="Text Box 13"/>
          <p:cNvSpPr txBox="1">
            <a:spLocks noChangeArrowheads="1"/>
          </p:cNvSpPr>
          <p:nvPr/>
        </p:nvSpPr>
        <p:spPr bwMode="auto">
          <a:xfrm>
            <a:off x="3151015" y="740650"/>
            <a:ext cx="59896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→short range</a:t>
            </a:r>
          </a:p>
        </p:txBody>
      </p:sp>
      <p:sp>
        <p:nvSpPr>
          <p:cNvPr id="4113" name="Text Box 14"/>
          <p:cNvSpPr txBox="1">
            <a:spLocks noChangeArrowheads="1"/>
          </p:cNvSpPr>
          <p:nvPr/>
        </p:nvSpPr>
        <p:spPr bwMode="auto">
          <a:xfrm>
            <a:off x="1199251" y="2660900"/>
            <a:ext cx="794294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→ strong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 but must be aimed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4" name="Text Box 15"/>
          <p:cNvSpPr txBox="1">
            <a:spLocks noChangeArrowheads="1"/>
          </p:cNvSpPr>
          <p:nvPr/>
        </p:nvSpPr>
        <p:spPr bwMode="auto">
          <a:xfrm>
            <a:off x="714513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152400" y="5195630"/>
          <a:ext cx="904875" cy="1508125"/>
        </p:xfrm>
        <a:graphic>
          <a:graphicData uri="http://schemas.openxmlformats.org/presentationml/2006/ole">
            <p:oleObj spid="_x0000_s45059" name="FreeHand.Doc" r:id="rId6" imgW="3507480" imgH="5845680" progId="">
              <p:embed/>
            </p:oleObj>
          </a:graphicData>
        </a:graphic>
      </p:graphicFrame>
      <p:graphicFrame>
        <p:nvGraphicFramePr>
          <p:cNvPr id="6150" name="Object 19"/>
          <p:cNvGraphicFramePr>
            <a:graphicFrameLocks noChangeAspect="1"/>
          </p:cNvGraphicFramePr>
          <p:nvPr/>
        </p:nvGraphicFramePr>
        <p:xfrm>
          <a:off x="2514600" y="5348030"/>
          <a:ext cx="1373188" cy="1077912"/>
        </p:xfrm>
        <a:graphic>
          <a:graphicData uri="http://schemas.openxmlformats.org/presentationml/2006/ole">
            <p:oleObj spid="_x0000_s45060" name="FreeHand.Doc" r:id="rId7" imgW="4791240" imgH="3761640" progId="">
              <p:embed/>
            </p:oleObj>
          </a:graphicData>
        </a:graphic>
      </p:graphicFrame>
      <p:sp>
        <p:nvSpPr>
          <p:cNvPr id="4117" name="Line 20"/>
          <p:cNvSpPr>
            <a:spLocks noChangeShapeType="1"/>
          </p:cNvSpPr>
          <p:nvPr/>
        </p:nvSpPr>
        <p:spPr bwMode="auto">
          <a:xfrm flipH="1">
            <a:off x="2819400" y="5881430"/>
            <a:ext cx="30480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18" name="Line 21"/>
          <p:cNvSpPr>
            <a:spLocks noChangeShapeType="1"/>
          </p:cNvSpPr>
          <p:nvPr/>
        </p:nvSpPr>
        <p:spPr bwMode="auto">
          <a:xfrm flipH="1" flipV="1">
            <a:off x="655638" y="5949692"/>
            <a:ext cx="411162" cy="160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19" name="Line 22"/>
          <p:cNvSpPr>
            <a:spLocks noChangeShapeType="1"/>
          </p:cNvSpPr>
          <p:nvPr/>
        </p:nvSpPr>
        <p:spPr bwMode="auto">
          <a:xfrm>
            <a:off x="1112838" y="5957630"/>
            <a:ext cx="163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20" name="Text Box 23"/>
          <p:cNvSpPr txBox="1">
            <a:spLocks noChangeArrowheads="1"/>
          </p:cNvSpPr>
          <p:nvPr/>
        </p:nvSpPr>
        <p:spPr bwMode="auto">
          <a:xfrm>
            <a:off x="2997395" y="5080415"/>
            <a:ext cx="6096092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arrays → strong signal, steerable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4264760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</a:rPr>
              <a:t>32-element </a:t>
            </a:r>
            <a:r>
              <a:rPr lang="en-US" sz="1800" b="1" i="1" dirty="0">
                <a:solidFill>
                  <a:srgbClr val="000000"/>
                </a:solidFill>
              </a:rPr>
              <a:t>array → </a:t>
            </a:r>
            <a:r>
              <a:rPr lang="en-US" sz="1800" b="1" i="1" dirty="0" smtClean="0">
                <a:solidFill>
                  <a:srgbClr val="000000"/>
                </a:solidFill>
              </a:rPr>
              <a:t>30 (45?) dB </a:t>
            </a:r>
            <a:r>
              <a:rPr lang="en-US" sz="1800" b="1" i="1" dirty="0">
                <a:solidFill>
                  <a:srgbClr val="000000"/>
                </a:solidFill>
              </a:rPr>
              <a:t>increased </a:t>
            </a:r>
            <a:r>
              <a:rPr lang="en-US" sz="1800" b="1" i="1" dirty="0" smtClean="0">
                <a:solidFill>
                  <a:srgbClr val="000000"/>
                </a:solidFill>
              </a:rPr>
              <a:t>SNR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4124" name="Text Box 15"/>
          <p:cNvSpPr txBox="1">
            <a:spLocks noChangeArrowheads="1"/>
          </p:cNvSpPr>
          <p:nvPr/>
        </p:nvSpPr>
        <p:spPr bwMode="auto">
          <a:xfrm>
            <a:off x="307420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15" y="3128471"/>
            <a:ext cx="3523488" cy="1030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3223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064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4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38438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622341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4491038" y="3236913"/>
          <a:ext cx="3979862" cy="969962"/>
        </p:xfrm>
        <a:graphic>
          <a:graphicData uri="http://schemas.openxmlformats.org/presentationml/2006/ole">
            <p:oleObj spid="_x0000_s45061" name="Equation" r:id="rId9" imgW="1854000" imgH="482400" progId="Equation.3">
              <p:embed/>
            </p:oleObj>
          </a:graphicData>
        </a:graphic>
      </p:graphicFrame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564734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4419600" y="5549900"/>
          <a:ext cx="3941763" cy="912813"/>
        </p:xfrm>
        <a:graphic>
          <a:graphicData uri="http://schemas.openxmlformats.org/presentationml/2006/ole">
            <p:oleObj spid="_x0000_s45062" name="Equation" r:id="rId10" imgW="1930320" imgH="45720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472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2" grpId="0"/>
      <p:bldP spid="4112" grpId="1"/>
      <p:bldP spid="4113" grpId="0"/>
      <p:bldP spid="4114" grpId="0"/>
      <p:bldP spid="4117" grpId="0" animBg="1"/>
      <p:bldP spid="4118" grpId="0" animBg="1"/>
      <p:bldP spid="4119" grpId="0" animBg="1"/>
      <p:bldP spid="4120" grpId="0"/>
      <p:bldP spid="4121" grpId="0"/>
      <p:bldP spid="4124" grpId="0"/>
      <p:bldP spid="34" grpId="0" animBg="1"/>
      <p:bldP spid="35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RF-IC Design: Simple &amp; Well-Known Procedures</a:t>
            </a:r>
          </a:p>
        </p:txBody>
      </p:sp>
      <p:sp>
        <p:nvSpPr>
          <p:cNvPr id="19460" name="Rectangle 25"/>
          <p:cNvSpPr>
            <a:spLocks noChangeArrowheads="1"/>
          </p:cNvSpPr>
          <p:nvPr/>
        </p:nvSpPr>
        <p:spPr bwMode="auto">
          <a:xfrm>
            <a:off x="152400" y="914400"/>
            <a:ext cx="4267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1:  (over)stabilize at the design frequency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guided by stability circles</a:t>
            </a:r>
          </a:p>
        </p:txBody>
      </p:sp>
      <p:sp>
        <p:nvSpPr>
          <p:cNvPr id="19461" name="Line 30"/>
          <p:cNvSpPr>
            <a:spLocks noChangeShapeType="1"/>
          </p:cNvSpPr>
          <p:nvPr/>
        </p:nvSpPr>
        <p:spPr bwMode="auto">
          <a:xfrm>
            <a:off x="152400" y="30861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462" name="Picture 4" descr="stability_notes_draw.jpg"/>
          <p:cNvPicPr>
            <a:picLocks noChangeAspect="1"/>
          </p:cNvPicPr>
          <p:nvPr/>
        </p:nvPicPr>
        <p:blipFill>
          <a:blip r:embed="rId4" cstate="print"/>
          <a:srcRect l="58228" t="14291" b="14256"/>
          <a:stretch>
            <a:fillRect/>
          </a:stretch>
        </p:blipFill>
        <p:spPr bwMode="auto">
          <a:xfrm>
            <a:off x="5676900" y="800100"/>
            <a:ext cx="1257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stability_notes_draw.jpg"/>
          <p:cNvPicPr>
            <a:picLocks noChangeAspect="1"/>
          </p:cNvPicPr>
          <p:nvPr/>
        </p:nvPicPr>
        <p:blipFill>
          <a:blip r:embed="rId5" cstate="print"/>
          <a:srcRect r="61932"/>
          <a:stretch>
            <a:fillRect/>
          </a:stretch>
        </p:blipFill>
        <p:spPr bwMode="auto">
          <a:xfrm>
            <a:off x="7467600" y="990600"/>
            <a:ext cx="1447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4" name="Straight Arrow Connector 18"/>
          <p:cNvCxnSpPr>
            <a:cxnSpLocks noChangeShapeType="1"/>
          </p:cNvCxnSpPr>
          <p:nvPr/>
        </p:nvCxnSpPr>
        <p:spPr bwMode="auto">
          <a:xfrm rot="10800000">
            <a:off x="7010400" y="1524000"/>
            <a:ext cx="495300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/>
          </a:ln>
        </p:spPr>
      </p:cxnSp>
      <p:pic>
        <p:nvPicPr>
          <p:cNvPr id="19465" name="Picture 4" descr="stability_notes_draw.jpg"/>
          <p:cNvPicPr>
            <a:picLocks noChangeAspect="1"/>
          </p:cNvPicPr>
          <p:nvPr/>
        </p:nvPicPr>
        <p:blipFill>
          <a:blip r:embed="rId6" cstate="print"/>
          <a:srcRect l="47125" t="4684" r="14586" b="58226"/>
          <a:stretch>
            <a:fillRect/>
          </a:stretch>
        </p:blipFill>
        <p:spPr bwMode="auto">
          <a:xfrm>
            <a:off x="5791200" y="1447800"/>
            <a:ext cx="1219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4" descr="stability_notes_draw.jpg"/>
          <p:cNvPicPr>
            <a:picLocks noChangeAspect="1"/>
          </p:cNvPicPr>
          <p:nvPr/>
        </p:nvPicPr>
        <p:blipFill>
          <a:blip r:embed="rId4" cstate="print"/>
          <a:srcRect r="55698"/>
          <a:stretch>
            <a:fillRect/>
          </a:stretch>
        </p:blipFill>
        <p:spPr bwMode="auto">
          <a:xfrm>
            <a:off x="4267200" y="990600"/>
            <a:ext cx="133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1488" y="2247900"/>
            <a:ext cx="13557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6"/>
          <p:cNvPicPr>
            <a:picLocks noChangeAspect="1" noChangeArrowheads="1"/>
          </p:cNvPicPr>
          <p:nvPr/>
        </p:nvPicPr>
        <p:blipFill>
          <a:blip r:embed="rId8" cstate="print"/>
          <a:srcRect l="18571" t="23637" r="25000" b="9157"/>
          <a:stretch>
            <a:fillRect/>
          </a:stretch>
        </p:blipFill>
        <p:spPr bwMode="auto">
          <a:xfrm>
            <a:off x="5448300" y="2322513"/>
            <a:ext cx="128111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25"/>
          <p:cNvSpPr>
            <a:spLocks noChangeArrowheads="1"/>
          </p:cNvSpPr>
          <p:nvPr/>
        </p:nvSpPr>
        <p:spPr bwMode="auto">
          <a:xfrm>
            <a:off x="152400" y="2171700"/>
            <a:ext cx="4267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3: Tune remaining port for maximum gain</a:t>
            </a:r>
          </a:p>
        </p:txBody>
      </p:sp>
      <p:sp>
        <p:nvSpPr>
          <p:cNvPr id="19470" name="Rectangle 25"/>
          <p:cNvSpPr>
            <a:spLocks noChangeArrowheads="1"/>
          </p:cNvSpPr>
          <p:nvPr/>
        </p:nvSpPr>
        <p:spPr bwMode="auto">
          <a:xfrm>
            <a:off x="152400" y="1676400"/>
            <a:ext cx="45339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2: Tune input for F</a:t>
            </a:r>
            <a:r>
              <a:rPr lang="en-US" sz="1400" b="0" i="1" baseline="-25000" dirty="0">
                <a:solidFill>
                  <a:srgbClr val="000000"/>
                </a:solidFill>
                <a:latin typeface="Arial" charset="0"/>
              </a:rPr>
              <a:t>min</a:t>
            </a: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 (LNAs) or output for P</a:t>
            </a:r>
            <a:r>
              <a:rPr lang="en-US" sz="1400" b="0" i="1" baseline="-25000" dirty="0">
                <a:solidFill>
                  <a:srgbClr val="000000"/>
                </a:solidFill>
                <a:latin typeface="Arial" charset="0"/>
              </a:rPr>
              <a:t>sat</a:t>
            </a: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 (PAs)</a:t>
            </a:r>
          </a:p>
        </p:txBody>
      </p:sp>
      <p:sp>
        <p:nvSpPr>
          <p:cNvPr id="19471" name="Rectangle 25"/>
          <p:cNvSpPr>
            <a:spLocks noChangeArrowheads="1"/>
          </p:cNvSpPr>
          <p:nvPr/>
        </p:nvSpPr>
        <p:spPr bwMode="auto">
          <a:xfrm>
            <a:off x="152400" y="2667000"/>
            <a:ext cx="4267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4: Add out-of-band stabilization.</a:t>
            </a:r>
          </a:p>
        </p:txBody>
      </p:sp>
      <p:sp>
        <p:nvSpPr>
          <p:cNvPr id="19472" name="Rectangle 26"/>
          <p:cNvSpPr>
            <a:spLocks noChangeArrowheads="1"/>
          </p:cNvSpPr>
          <p:nvPr/>
        </p:nvSpPr>
        <p:spPr bwMode="auto">
          <a:xfrm>
            <a:off x="190500" y="3562350"/>
            <a:ext cx="8343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There are many ways to tune port impedances: microstrip lines, MIM capacitors, transformers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Choice guided by tuning losses. No particular preferences.  </a:t>
            </a:r>
          </a:p>
        </p:txBody>
      </p:sp>
      <p:graphicFrame>
        <p:nvGraphicFramePr>
          <p:cNvPr id="19458" name="Object 19"/>
          <p:cNvGraphicFramePr>
            <a:graphicFrameLocks noChangeAspect="1"/>
          </p:cNvGraphicFramePr>
          <p:nvPr/>
        </p:nvGraphicFramePr>
        <p:xfrm>
          <a:off x="4572000" y="4229100"/>
          <a:ext cx="3429000" cy="2611438"/>
        </p:xfrm>
        <a:graphic>
          <a:graphicData uri="http://schemas.openxmlformats.org/presentationml/2006/ole">
            <p:oleObj spid="_x0000_s35842" name="KGPlot" r:id="rId9" imgW="7823160" imgH="5981400" progId="KGraph_Plot">
              <p:embed/>
            </p:oleObj>
          </a:graphicData>
        </a:graphic>
      </p:graphicFrame>
      <p:sp>
        <p:nvSpPr>
          <p:cNvPr id="19473" name="Rectangle 30"/>
          <p:cNvSpPr>
            <a:spLocks noChangeArrowheads="1"/>
          </p:cNvSpPr>
          <p:nvPr/>
        </p:nvSpPr>
        <p:spPr bwMode="auto">
          <a:xfrm>
            <a:off x="190500" y="4679950"/>
            <a:ext cx="83439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For BJT's, MAG/MSG usually highest for  common-base.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→ preferred topology.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1400" b="0" i="1" dirty="0">
              <a:solidFill>
                <a:srgbClr val="000000"/>
              </a:solidFill>
              <a:latin typeface="Arial" charset="0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Common-base gain is however reduced by: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base (layout) inductance 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emitter-collector layout capacitance.</a:t>
            </a:r>
          </a:p>
        </p:txBody>
      </p:sp>
      <p:pic>
        <p:nvPicPr>
          <p:cNvPr id="19474" name="Picture 3" descr="mason_notes_3_draw.jpg"/>
          <p:cNvPicPr>
            <a:picLocks noChangeAspect="1"/>
          </p:cNvPicPr>
          <p:nvPr/>
        </p:nvPicPr>
        <p:blipFill>
          <a:blip r:embed="rId10" cstate="print"/>
          <a:srcRect r="51515"/>
          <a:stretch>
            <a:fillRect/>
          </a:stretch>
        </p:blipFill>
        <p:spPr bwMode="auto">
          <a:xfrm>
            <a:off x="7924800" y="4514850"/>
            <a:ext cx="1143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40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571367" cy="398463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Modeling Interconnects: Digital &amp; Mixed-Signal  IC's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914400"/>
            <a:ext cx="52197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longer interconnects: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lines terminated in Zo → no reflections.</a:t>
            </a:r>
          </a:p>
        </p:txBody>
      </p:sp>
      <p:pic>
        <p:nvPicPr>
          <p:cNvPr id="16389" name="Picture 11" descr="UNTITLED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762000"/>
            <a:ext cx="2743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3" descr="UNTITLED-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4900" y="2590800"/>
            <a:ext cx="25908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" y="2705100"/>
            <a:ext cx="521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Shorter interconnects: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lines NOT terminated in Zo 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But they are *still* transmission-lines.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Ignore their effect at your peril !</a:t>
            </a:r>
          </a:p>
        </p:txBody>
      </p:sp>
      <p:graphicFrame>
        <p:nvGraphicFramePr>
          <p:cNvPr id="16386" name="Object 11"/>
          <p:cNvGraphicFramePr>
            <a:graphicFrameLocks noChangeAspect="1"/>
          </p:cNvGraphicFramePr>
          <p:nvPr/>
        </p:nvGraphicFramePr>
        <p:xfrm>
          <a:off x="7621588" y="3771900"/>
          <a:ext cx="1065212" cy="958850"/>
        </p:xfrm>
        <a:graphic>
          <a:graphicData uri="http://schemas.openxmlformats.org/presentationml/2006/ole">
            <p:oleObj spid="_x0000_s36866" name="Equation" r:id="rId6" imgW="698400" imgH="647640" progId="Equation.3">
              <p:embed/>
            </p:oleObj>
          </a:graphicData>
        </a:graphic>
      </p:graphicFrame>
      <p:pic>
        <p:nvPicPr>
          <p:cNvPr id="16392" name="Picture 6" descr="drawings_for_line_analysis_notes.jpg"/>
          <p:cNvPicPr>
            <a:picLocks noChangeAspect="1"/>
          </p:cNvPicPr>
          <p:nvPr/>
        </p:nvPicPr>
        <p:blipFill>
          <a:blip r:embed="rId7" cstate="print"/>
          <a:srcRect l="34544" r="12727"/>
          <a:stretch>
            <a:fillRect/>
          </a:stretch>
        </p:blipFill>
        <p:spPr bwMode="auto">
          <a:xfrm>
            <a:off x="7581900" y="4775200"/>
            <a:ext cx="11049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7" descr="UNTITLED-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7700" y="4343400"/>
            <a:ext cx="2355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04800" y="4419600"/>
            <a:ext cx="521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If length &lt;&lt; wavelength,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or line delay&lt;&lt;risetime,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short interconnects behave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as lumped L and C. </a:t>
            </a:r>
          </a:p>
        </p:txBody>
      </p:sp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2667000" y="1066800"/>
            <a:ext cx="457200" cy="762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2705100" y="2857500"/>
            <a:ext cx="457200" cy="7620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Design Flow: Digital &amp; Mixed-Signal  IC's</a:t>
            </a:r>
          </a:p>
        </p:txBody>
      </p:sp>
      <p:pic>
        <p:nvPicPr>
          <p:cNvPr id="39940" name="Picture 20" descr="interconnect_dra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0" y="952500"/>
            <a:ext cx="36449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1" descr="UNTITLED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825" y="3702050"/>
            <a:ext cx="42957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399" y="806450"/>
            <a:ext cx="7223165" cy="6022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All interconnects: thin-film microstrip environment.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u="sng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Continuous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 ground on one plane.</a:t>
            </a:r>
          </a:p>
          <a:p>
            <a:pPr>
              <a:buClr>
                <a:srgbClr val="FF0000"/>
              </a:buClr>
              <a:defRPr/>
            </a:pP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2.5-D simulations run on representative lines.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various widths, various planes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same reference (ground) plane.</a:t>
            </a:r>
          </a:p>
          <a:p>
            <a:pPr>
              <a:buClr>
                <a:srgbClr val="FF0000"/>
              </a:buClr>
              <a:defRPr/>
            </a:pP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Simulation data manually fit to CAD line model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      effective substrate </a:t>
            </a:r>
            <a:r>
              <a:rPr lang="en-US" sz="2000" i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000" i="1" baseline="-25000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r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effective line-ground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spacing.</a:t>
            </a:r>
          </a:p>
          <a:p>
            <a:pPr>
              <a:buClr>
                <a:srgbClr val="FF0000"/>
              </a:buClr>
              <a:defRPr/>
            </a:pP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Width, length, substrate of each line 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entered on CAD schematic.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      rapid data entry, rapid simulation.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Resistors and capacitors: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2.5-D simulation→ RLC fit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RLC model </a:t>
            </a: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---or simulation S-parameters --used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in simulation.</a:t>
            </a:r>
          </a:p>
        </p:txBody>
      </p:sp>
      <p:sp>
        <p:nvSpPr>
          <p:cNvPr id="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Speed ECL Design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800100"/>
            <a:ext cx="5219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Followers associated with inputs, not outputs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Emitters never drive long wires.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(instability with capacitive load)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" y="2667000"/>
            <a:ext cx="77343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Double termination for least ringing, send or receive termination for moderate-length lines,  high-Z loading saves power but kills speed.</a:t>
            </a:r>
          </a:p>
        </p:txBody>
      </p:sp>
      <p:pic>
        <p:nvPicPr>
          <p:cNvPr id="47109" name="Picture 12" descr="UNTITLED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135063"/>
            <a:ext cx="2595562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9" descr="UNTITLED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1028700"/>
            <a:ext cx="2328863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0574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00" y="205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22" descr="UNTITLED-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" y="3302000"/>
            <a:ext cx="83439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23" descr="UNTITLED-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14900" y="4905375"/>
            <a:ext cx="40767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1413" y="54340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3513" y="543401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8600" y="4953000"/>
            <a:ext cx="4610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Current mirror biasing is more compact.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Mirror capacitance→ ringing, instability.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Resistors provide follower damping.</a:t>
            </a:r>
          </a:p>
        </p:txBody>
      </p:sp>
      <p:sp>
        <p:nvSpPr>
          <p:cNvPr id="1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Speed ECL Design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800100"/>
            <a:ext cx="86487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Layout: short signal paths at gate centers, bias sources  surround core.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Inverted thin film microstrip wiring.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8600" y="4076700"/>
            <a:ext cx="46101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Example:  8:1 205 GHz static divider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in 256 nm InP HBT.</a:t>
            </a:r>
          </a:p>
        </p:txBody>
      </p:sp>
      <p:pic>
        <p:nvPicPr>
          <p:cNvPr id="48133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038600"/>
            <a:ext cx="384810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6" descr="Picture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3225" y="1181100"/>
            <a:ext cx="47402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900" y="1676400"/>
            <a:ext cx="8648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Key: transistors in on-state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operate at Kirk limited-current.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→ minimizes C</a:t>
            </a:r>
            <a:r>
              <a:rPr lang="en-US" sz="2000" i="1" baseline="-25000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cb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/I</a:t>
            </a:r>
            <a:r>
              <a:rPr lang="en-US" sz="2000" i="1" baseline="-25000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c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 delay.</a:t>
            </a:r>
          </a:p>
        </p:txBody>
      </p:sp>
      <p:sp>
        <p:nvSpPr>
          <p:cNvPr id="48136" name="Text Box 20"/>
          <p:cNvSpPr txBox="1">
            <a:spLocks noChangeArrowheads="1"/>
          </p:cNvSpPr>
          <p:nvPr/>
        </p:nvSpPr>
        <p:spPr bwMode="auto">
          <a:xfrm>
            <a:off x="4648200" y="3805238"/>
            <a:ext cx="4114800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047" tIns="45521" rIns="91047" bIns="45521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i="1" dirty="0">
                <a:solidFill>
                  <a:srgbClr val="000000"/>
                </a:solidFill>
              </a:rPr>
              <a:t>205 GHz divider, Griffith  et al,  IEEE CSIC, Oct. 2010</a:t>
            </a:r>
          </a:p>
        </p:txBody>
      </p:sp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6037263"/>
            <a:ext cx="20574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500" y="4495800"/>
            <a:ext cx="19812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42900" y="2781300"/>
            <a:ext cx="86487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Key: transistors designed for minimum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ECL gate delay*, not peak (f</a:t>
            </a:r>
            <a:r>
              <a:rPr lang="en-US" sz="2000" i="1" baseline="-25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t 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, f</a:t>
            </a:r>
            <a:r>
              <a:rPr lang="en-US" sz="2000" i="1" baseline="-25000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max</a:t>
            </a:r>
            <a: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).</a:t>
            </a:r>
            <a:br>
              <a:rPr lang="en-US" sz="200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 Narrow"/>
                <a:cs typeface="Arial" pitchFamily="34" charset="0"/>
              </a:rPr>
              <a:t>*hand expression, charge-control analysis</a:t>
            </a:r>
            <a:endParaRPr lang="en-US" sz="2000" b="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(Not Inverted) Microstrip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3830" y="619416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70" y="784502"/>
            <a:ext cx="8039947" cy="5371253"/>
          </a:xfrm>
          <a:prstGeom prst="rect">
            <a:avLst/>
          </a:prstGeom>
        </p:spPr>
      </p:pic>
      <p:sp>
        <p:nvSpPr>
          <p:cNvPr id="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(Not Inverted) Microstrip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3830" y="619416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pic>
        <p:nvPicPr>
          <p:cNvPr id="6" name="Picture 5" descr="Pic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76" y="830356"/>
            <a:ext cx="8243047" cy="5197288"/>
          </a:xfrm>
          <a:prstGeom prst="rect">
            <a:avLst/>
          </a:prstGeom>
        </p:spPr>
      </p:pic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Inverted Microstrip</a:t>
            </a:r>
          </a:p>
        </p:txBody>
      </p:sp>
      <p:pic>
        <p:nvPicPr>
          <p:cNvPr id="5" name="Picture 4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5603"/>
            <a:ext cx="9144000" cy="572579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210" y="644901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100 GHz differential TASTIS Amp.   512nm InP HBT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32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 Frequency Bipolar IC Design</a:t>
            </a:r>
          </a:p>
        </p:txBody>
      </p:sp>
      <p:sp>
        <p:nvSpPr>
          <p:cNvPr id="55299" name="Text Box 23"/>
          <p:cNvSpPr txBox="1">
            <a:spLocks noChangeArrowheads="1"/>
          </p:cNvSpPr>
          <p:nvPr/>
        </p:nvSpPr>
        <p:spPr bwMode="auto">
          <a:xfrm>
            <a:off x="193829" y="855663"/>
            <a:ext cx="887079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Digital, mixed-signal, RF-IC (tuned) IC designs----at very high frequencies</a:t>
            </a:r>
          </a:p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Even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 670 GHz, design procedures differ little from that at lower frequencies: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Classic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design extends readily to the far-infrared.</a:t>
            </a:r>
          </a:p>
          <a:p>
            <a:pPr>
              <a:buClr>
                <a:srgbClr val="FF0000"/>
              </a:buClr>
            </a:pPr>
            <a: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Key considerations: Tuned ("RF") ICs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Rigorous E&amp;M modeling of all interconnects &amp; passive elements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Continuous ground plane → required for predicable interconnect models.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Higher frequencies→ close conductor planes→ higher loss, lower current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		</a:t>
            </a:r>
          </a:p>
          <a:p>
            <a:pPr>
              <a:buClr>
                <a:srgbClr val="FF0000"/>
              </a:buClr>
            </a:pPr>
            <a: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Key considerations: digital &amp;  mixed-signal :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Transmission-line modeling of </a:t>
            </a:r>
            <a: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interconnects 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Continuous ground plane → required for predicable interconnect models.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Unterminated lines within blocks; terminated lines interconnecting blocks.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Analog &amp; digital blocks design to naturally interface to 50 or 75</a:t>
            </a:r>
            <a:r>
              <a:rPr lang="en-US" sz="20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 Examples,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Results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100-1000 GHz Wireless Needs Mesh Networks </a:t>
            </a:r>
          </a:p>
        </p:txBody>
      </p:sp>
      <p:pic>
        <p:nvPicPr>
          <p:cNvPr id="17" name="Picture 1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04" y="779055"/>
            <a:ext cx="1304086" cy="2765160"/>
          </a:xfrm>
          <a:prstGeom prst="rect">
            <a:avLst/>
          </a:prstGeom>
        </p:spPr>
      </p:pic>
      <p:pic>
        <p:nvPicPr>
          <p:cNvPr id="18" name="Picture 1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2737710"/>
            <a:ext cx="1304086" cy="2765160"/>
          </a:xfrm>
          <a:prstGeom prst="rect">
            <a:avLst/>
          </a:prstGeom>
        </p:spPr>
      </p:pic>
      <p:pic>
        <p:nvPicPr>
          <p:cNvPr id="22" name="Picture 21" descr="2012_10_20_oct_me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815" y="1477209"/>
            <a:ext cx="2335835" cy="1222096"/>
          </a:xfrm>
          <a:prstGeom prst="rect">
            <a:avLst/>
          </a:prstGeom>
        </p:spPr>
      </p:pic>
      <p:pic>
        <p:nvPicPr>
          <p:cNvPr id="23" name="Picture 22" descr="2012_10_20_oct_me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815" y="1470345"/>
            <a:ext cx="2335835" cy="122209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817460"/>
            <a:ext cx="238291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Object having area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</a:t>
            </a:r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  <a:sym typeface="Symbol" pitchFamily="18" charset="2"/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block beam.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7" name="Picture 2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04" y="2046420"/>
            <a:ext cx="1304086" cy="2765160"/>
          </a:xfrm>
          <a:prstGeom prst="rect">
            <a:avLst/>
          </a:prstGeom>
        </p:spPr>
      </p:pic>
      <p:pic>
        <p:nvPicPr>
          <p:cNvPr id="28" name="Picture 2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4724" y="4005075"/>
            <a:ext cx="1304086" cy="27651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340100" y="1355130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499600" y="3390595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4764025" y="2776115"/>
            <a:ext cx="2073870" cy="111374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23415" y="5157225"/>
            <a:ext cx="2649944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Blockage is avoided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using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beamsteerin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and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mesh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networks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5541275"/>
            <a:ext cx="338144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...high-frequency signals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easily blocked.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341570" y="6488668"/>
            <a:ext cx="449338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...this is easier at high frequencies.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 animBg="1"/>
      <p:bldP spid="3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457200"/>
          </a:xfrm>
        </p:spPr>
        <p:txBody>
          <a:bodyPr/>
          <a:lstStyle/>
          <a:p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1205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1206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1207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565 GHz, 34 dB, 0.4 mW output power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971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J. Hacker, TSC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, TSC / UCSB</a:t>
            </a:r>
            <a:endParaRPr lang="en-US" sz="1050" i="1" dirty="0">
              <a:solidFill>
                <a:srgbClr val="FFFFCC"/>
              </a:solidFill>
              <a:ea typeface="ＭＳ Ｐゴシック" charset="-128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121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3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1215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1218" name="Text Box 19"/>
          <p:cNvSpPr txBox="1">
            <a:spLocks noChangeArrowheads="1"/>
          </p:cNvSpPr>
          <p:nvPr/>
        </p:nvSpPr>
        <p:spPr bwMode="auto">
          <a:xfrm>
            <a:off x="5013325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90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013325" y="4821238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</a:p>
        </p:txBody>
      </p:sp>
      <p:pic>
        <p:nvPicPr>
          <p:cNvPr id="51220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1" name="Text Box 19"/>
          <p:cNvSpPr txBox="1">
            <a:spLocks noChangeArrowheads="1"/>
          </p:cNvSpPr>
          <p:nvPr/>
        </p:nvSpPr>
        <p:spPr bwMode="auto">
          <a:xfrm>
            <a:off x="4648200" y="546098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1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Seo  TSC</a:t>
            </a:r>
            <a:endParaRPr lang="en-US" sz="1050" i="1" dirty="0">
              <a:solidFill>
                <a:srgbClr val="FFFFCC"/>
              </a:solidFill>
              <a:ea typeface="ＭＳ Ｐゴシック" charset="-128"/>
            </a:endParaRPr>
          </a:p>
        </p:txBody>
      </p:sp>
      <p:sp>
        <p:nvSpPr>
          <p:cNvPr id="51223" name="Text Box 19"/>
          <p:cNvSpPr txBox="1">
            <a:spLocks noChangeArrowheads="1"/>
          </p:cNvSpPr>
          <p:nvPr/>
        </p:nvSpPr>
        <p:spPr bwMode="auto">
          <a:xfrm>
            <a:off x="304800" y="543241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1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Seo  TSC</a:t>
            </a:r>
            <a:endParaRPr lang="en-US" sz="1050" i="1" dirty="0">
              <a:solidFill>
                <a:srgbClr val="FFFFCC"/>
              </a:solidFill>
              <a:ea typeface="ＭＳ Ｐゴシック" charset="-128"/>
            </a:endParaRPr>
          </a:p>
        </p:txBody>
      </p:sp>
      <p:pic>
        <p:nvPicPr>
          <p:cNvPr id="51225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7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10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8" name="Picture 54" descr="Picture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2587625"/>
            <a:ext cx="31337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9" name="Picture 55" descr="Picture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426060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0" name="Picture 56" descr="Picture9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86200"/>
            <a:ext cx="24193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13"/>
          <p:cNvSpPr/>
          <p:nvPr/>
        </p:nvSpPr>
        <p:spPr>
          <a:xfrm>
            <a:off x="8608795" y="6626918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457200"/>
          </a:xfrm>
        </p:spPr>
        <p:txBody>
          <a:bodyPr/>
          <a:lstStyle/>
          <a:p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Digital Logic:  30 GHz to 204 GHz in 12 Years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6629" name="Picture 3" descr="G:\rodwell\UCSB\programs\ONR\ONR_defense\from_Q\divider_on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2519363"/>
            <a:ext cx="163036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23"/>
          <p:cNvSpPr txBox="1">
            <a:spLocks noChangeArrowheads="1"/>
          </p:cNvSpPr>
          <p:nvPr/>
        </p:nvSpPr>
        <p:spPr bwMode="auto">
          <a:xfrm>
            <a:off x="739775" y="2184400"/>
            <a:ext cx="2371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2000: 66 GHz </a:t>
            </a:r>
          </a:p>
        </p:txBody>
      </p:sp>
      <p:pic>
        <p:nvPicPr>
          <p:cNvPr id="2663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0" y="1044575"/>
            <a:ext cx="1192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23"/>
          <p:cNvSpPr txBox="1">
            <a:spLocks noChangeArrowheads="1"/>
          </p:cNvSpPr>
          <p:nvPr/>
        </p:nvSpPr>
        <p:spPr bwMode="auto">
          <a:xfrm>
            <a:off x="817563" y="685800"/>
            <a:ext cx="29162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1998: 30 GHz→ 48 GHz </a:t>
            </a:r>
          </a:p>
        </p:txBody>
      </p:sp>
      <p:pic>
        <p:nvPicPr>
          <p:cNvPr id="26633" name="Picture 13" descr="Pictur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175" y="1044575"/>
            <a:ext cx="14827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" descr="C:\Documents and Settings\rodwell\Desktop\untitle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700" y="3933825"/>
            <a:ext cx="1676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Box 23"/>
          <p:cNvSpPr txBox="1">
            <a:spLocks noChangeArrowheads="1"/>
          </p:cNvSpPr>
          <p:nvPr/>
        </p:nvSpPr>
        <p:spPr bwMode="auto">
          <a:xfrm>
            <a:off x="809625" y="3609975"/>
            <a:ext cx="2371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2001: 75GHz </a:t>
            </a:r>
          </a:p>
        </p:txBody>
      </p:sp>
      <p:pic>
        <p:nvPicPr>
          <p:cNvPr id="26636" name="Picture 42" descr="divider_mesa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901700" y="5314950"/>
            <a:ext cx="1219200" cy="1271588"/>
          </a:xfrm>
          <a:noFill/>
        </p:spPr>
      </p:pic>
      <p:sp>
        <p:nvSpPr>
          <p:cNvPr id="26637" name="TextBox 23"/>
          <p:cNvSpPr txBox="1">
            <a:spLocks noChangeArrowheads="1"/>
          </p:cNvSpPr>
          <p:nvPr/>
        </p:nvSpPr>
        <p:spPr bwMode="auto">
          <a:xfrm>
            <a:off x="803275" y="4986338"/>
            <a:ext cx="2371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2002: 87GHz </a:t>
            </a:r>
          </a:p>
        </p:txBody>
      </p:sp>
      <p:pic>
        <p:nvPicPr>
          <p:cNvPr id="26638" name="Picture 14" descr="Picture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0588" y="1179513"/>
            <a:ext cx="19208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Box 23"/>
          <p:cNvSpPr txBox="1">
            <a:spLocks noChangeArrowheads="1"/>
          </p:cNvSpPr>
          <p:nvPr/>
        </p:nvSpPr>
        <p:spPr bwMode="auto">
          <a:xfrm>
            <a:off x="4672013" y="858838"/>
            <a:ext cx="2917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2004: 118 GHz </a:t>
            </a:r>
          </a:p>
        </p:txBody>
      </p:sp>
      <p:pic>
        <p:nvPicPr>
          <p:cNvPr id="26640" name="Picture 4" descr="div2_clos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0588" y="2655888"/>
            <a:ext cx="16732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TextBox 23"/>
          <p:cNvSpPr txBox="1">
            <a:spLocks noChangeArrowheads="1"/>
          </p:cNvSpPr>
          <p:nvPr/>
        </p:nvSpPr>
        <p:spPr bwMode="auto">
          <a:xfrm>
            <a:off x="4672013" y="2349500"/>
            <a:ext cx="2917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2004: 142 GHz, 150 GHz </a:t>
            </a:r>
          </a:p>
        </p:txBody>
      </p:sp>
      <p:pic>
        <p:nvPicPr>
          <p:cNvPr id="26642" name="Picture 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2013" y="4691063"/>
            <a:ext cx="227965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TextBox 23"/>
          <p:cNvSpPr txBox="1">
            <a:spLocks noChangeArrowheads="1"/>
          </p:cNvSpPr>
          <p:nvPr/>
        </p:nvSpPr>
        <p:spPr bwMode="auto">
          <a:xfrm>
            <a:off x="4672013" y="4330700"/>
            <a:ext cx="36972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sym typeface="Arial" charset="0"/>
              </a:rPr>
              <a:t>2010: 204 GHz (with Teledyne) </a:t>
            </a:r>
          </a:p>
        </p:txBody>
      </p:sp>
      <p:sp>
        <p:nvSpPr>
          <p:cNvPr id="2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457200"/>
          </a:xfrm>
        </p:spPr>
        <p:txBody>
          <a:bodyPr/>
          <a:lstStyle/>
          <a:p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Other InP HBT ICs in Inverted Microstrip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232235" y="2053513"/>
            <a:ext cx="3610070" cy="452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FFFFCC"/>
                </a:solidFill>
                <a:latin typeface="Arial" charset="0"/>
              </a:rPr>
              <a:t>InP 8 GHz clock rate delta-sigma </a:t>
            </a: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ADC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(Krishnan, IMS 2003)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193830" y="4235505"/>
            <a:ext cx="4570195" cy="452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30 GHz digital SSB mixer / PFD for optical PLL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(Bloch, IMS 2012) 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8" name="Picture 27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6105" y="2660900"/>
            <a:ext cx="1766630" cy="901753"/>
          </a:xfrm>
          <a:prstGeom prst="rect">
            <a:avLst/>
          </a:prstGeom>
        </p:spPr>
      </p:pic>
      <p:sp>
        <p:nvSpPr>
          <p:cNvPr id="30" name="Text Box 53"/>
          <p:cNvSpPr txBox="1">
            <a:spLocks noChangeArrowheads="1"/>
          </p:cNvSpPr>
          <p:nvPr/>
        </p:nvSpPr>
        <p:spPr bwMode="auto">
          <a:xfrm>
            <a:off x="193828" y="6080091"/>
            <a:ext cx="4070931" cy="636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10 Gb/s x 6-channel (+/- 12.5, +/- 37.5, +/- 62.5 GHz)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WDM receiver IC for coherent optical links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(H. Park, being tested )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4956050" y="2008015"/>
            <a:ext cx="3917310" cy="452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40 Gb/s coherent  optically-phase-locked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BSPK optical receiver (Bloch, Park,  ECOC 2012)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4994455" y="4006221"/>
            <a:ext cx="3610070" cy="452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40 Gb/s coherent  optically-phase-locked 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QPSK optical receiver (E. Bloch, being tested)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42" name="Text Box 53"/>
          <p:cNvSpPr txBox="1">
            <a:spLocks noChangeArrowheads="1"/>
          </p:cNvSpPr>
          <p:nvPr/>
        </p:nvSpPr>
        <p:spPr bwMode="auto">
          <a:xfrm>
            <a:off x="5109670" y="6309375"/>
            <a:ext cx="3610070" cy="452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50 GS/s Track/hold and sample/hold amplifiers</a:t>
            </a:r>
            <a:br>
              <a:rPr lang="en-US" sz="12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FFFFCC"/>
                </a:solidFill>
                <a:latin typeface="Arial" charset="0"/>
              </a:rPr>
              <a:t>Daneshgar, IEEE CSICS Oct. 2012</a:t>
            </a:r>
            <a:endParaRPr lang="en-US" sz="1200" i="1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7106730" y="87765"/>
            <a:ext cx="1997060" cy="5136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400" i="1" dirty="0" smtClean="0">
                <a:solidFill>
                  <a:srgbClr val="FFFFCC"/>
                </a:solidFill>
                <a:latin typeface="Arial" charset="0"/>
              </a:rPr>
              <a:t>Teledyne  InP HBT</a:t>
            </a:r>
            <a:br>
              <a:rPr lang="en-US" sz="1400" i="1" dirty="0" smtClean="0">
                <a:solidFill>
                  <a:srgbClr val="FFFFCC"/>
                </a:solidFill>
                <a:latin typeface="Arial" charset="0"/>
              </a:rPr>
            </a:br>
            <a:r>
              <a:rPr lang="en-US" sz="1400" i="1" dirty="0" smtClean="0">
                <a:solidFill>
                  <a:srgbClr val="FFFFCC"/>
                </a:solidFill>
                <a:latin typeface="Arial" charset="0"/>
              </a:rPr>
              <a:t>256 nm, 512 nm</a:t>
            </a:r>
            <a:endParaRPr lang="en-US" sz="1400" i="1" dirty="0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7" name="Picture 26" descr="Picture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6910" y="4495205"/>
            <a:ext cx="2121408" cy="1737360"/>
          </a:xfrm>
          <a:prstGeom prst="rect">
            <a:avLst/>
          </a:prstGeom>
        </p:spPr>
      </p:pic>
      <p:pic>
        <p:nvPicPr>
          <p:cNvPr id="37" name="Picture 36" descr="Picture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830" y="4811580"/>
            <a:ext cx="3810000" cy="1225296"/>
          </a:xfrm>
          <a:prstGeom prst="rect">
            <a:avLst/>
          </a:prstGeom>
        </p:spPr>
      </p:pic>
      <p:pic>
        <p:nvPicPr>
          <p:cNvPr id="39" name="Picture 38" descr="Picture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0100" y="2545685"/>
            <a:ext cx="2047741" cy="1429555"/>
          </a:xfrm>
          <a:prstGeom prst="rect">
            <a:avLst/>
          </a:prstGeom>
        </p:spPr>
      </p:pic>
      <p:pic>
        <p:nvPicPr>
          <p:cNvPr id="40" name="Picture 39" descr="Picture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2235" y="2507280"/>
            <a:ext cx="1932432" cy="1524000"/>
          </a:xfrm>
          <a:prstGeom prst="rect">
            <a:avLst/>
          </a:prstGeom>
        </p:spPr>
      </p:pic>
      <p:pic>
        <p:nvPicPr>
          <p:cNvPr id="44" name="Picture 43" descr="Picture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46913" y="799178"/>
            <a:ext cx="1353312" cy="1170432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 bwMode="auto">
          <a:xfrm>
            <a:off x="5186480" y="1086294"/>
            <a:ext cx="576075" cy="499265"/>
          </a:xfrm>
          <a:prstGeom prst="ellips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>
            <a:off x="5755001" y="663840"/>
            <a:ext cx="468414" cy="49557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7" name="Picture 46" descr="Picture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92250" y="855865"/>
            <a:ext cx="1840992" cy="1042416"/>
          </a:xfrm>
          <a:prstGeom prst="rect">
            <a:avLst/>
          </a:prstGeom>
        </p:spPr>
      </p:pic>
      <p:pic>
        <p:nvPicPr>
          <p:cNvPr id="48" name="Picture 47" descr="Picture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06105" y="721759"/>
            <a:ext cx="1840992" cy="1286256"/>
          </a:xfrm>
          <a:prstGeom prst="rect">
            <a:avLst/>
          </a:prstGeom>
        </p:spPr>
      </p:pic>
      <p:pic>
        <p:nvPicPr>
          <p:cNvPr id="49" name="Picture 48" descr="Picture1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2235" y="663840"/>
            <a:ext cx="1840992" cy="1292352"/>
          </a:xfrm>
          <a:prstGeom prst="rect">
            <a:avLst/>
          </a:prstGeom>
        </p:spPr>
      </p:pic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1832435" y="12677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8275"/>
            <a:ext cx="8302625" cy="669925"/>
          </a:xfrm>
        </p:spPr>
        <p:txBody>
          <a:bodyPr anchorCtr="1"/>
          <a:lstStyle/>
          <a:p>
            <a:r>
              <a:rPr lang="en-US" dirty="0" smtClean="0"/>
              <a:t>Teledyne: 600 GHz Common-Base Amplifier IC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28600" y="4488012"/>
            <a:ext cx="3810000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12-Stage </a:t>
            </a:r>
            <a:r>
              <a:rPr lang="en-US" sz="1800" dirty="0">
                <a:solidFill>
                  <a:srgbClr val="000000"/>
                </a:solidFill>
              </a:rPr>
              <a:t>Common-base using inverted CPW-G </a:t>
            </a:r>
            <a:r>
              <a:rPr lang="en-US" sz="1800" dirty="0" smtClean="0">
                <a:solidFill>
                  <a:srgbClr val="000000"/>
                </a:solidFill>
              </a:rPr>
              <a:t>architecture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2.8 dBm saturated output power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&gt;20 dB gain up to 620 GHz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2233" name="Text Box 7"/>
          <p:cNvSpPr txBox="1">
            <a:spLocks noChangeArrowheads="1"/>
          </p:cNvSpPr>
          <p:nvPr/>
        </p:nvSpPr>
        <p:spPr bwMode="auto">
          <a:xfrm>
            <a:off x="7391376" y="5909400"/>
            <a:ext cx="1449436" cy="32316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1360x340 </a:t>
            </a:r>
            <a:r>
              <a:rPr lang="en-US" sz="15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</a:t>
            </a:r>
            <a:r>
              <a:rPr lang="en-US" sz="15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</a:t>
            </a:r>
            <a:endParaRPr lang="en-US" sz="15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2234" name="Text Box 7"/>
          <p:cNvSpPr txBox="1">
            <a:spLocks noChangeArrowheads="1"/>
          </p:cNvSpPr>
          <p:nvPr/>
        </p:nvSpPr>
        <p:spPr bwMode="auto">
          <a:xfrm>
            <a:off x="1224086" y="6309375"/>
            <a:ext cx="7649274" cy="461665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M. Seo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et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al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Teledyne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Scientific: IMS2013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404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445" y="4620710"/>
            <a:ext cx="5343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1431940"/>
            <a:ext cx="3729465" cy="288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405" y="1490053"/>
            <a:ext cx="3883317" cy="28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r>
              <a:rPr lang="en-US" sz="3200" dirty="0" smtClean="0"/>
              <a:t>90 mW, 220 GHz Power Amplifier</a:t>
            </a:r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5224463" y="817563"/>
            <a:ext cx="3641725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2012</a:t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250 nm  InP HBT  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/>
        </p:nvGraphicFramePr>
        <p:xfrm>
          <a:off x="5407025" y="1219200"/>
          <a:ext cx="3505200" cy="2349500"/>
        </p:xfrm>
        <a:graphic>
          <a:graphicData uri="http://schemas.openxmlformats.org/presentationml/2006/ole">
            <p:oleObj spid="_x0000_s37890" name="KGPlot" r:id="rId4" imgW="4962144" imgH="3345180" progId="KGraph_Plot">
              <p:embed/>
            </p:oleObj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5330825" y="3810000"/>
          <a:ext cx="3581400" cy="2476500"/>
        </p:xfrm>
        <a:graphic>
          <a:graphicData uri="http://schemas.openxmlformats.org/presentationml/2006/ole">
            <p:oleObj spid="_x0000_s37891" name="KGPlot" r:id="rId5" imgW="4949952" imgH="3433572" progId="KGraph_Plot">
              <p:embed/>
            </p:oleObj>
          </a:graphicData>
        </a:graphic>
      </p:graphicFrame>
      <p:pic>
        <p:nvPicPr>
          <p:cNvPr id="10" name="Picture 9" descr="Picture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235" y="4773175"/>
            <a:ext cx="4663440" cy="1109472"/>
          </a:xfrm>
          <a:prstGeom prst="rect">
            <a:avLst/>
          </a:prstGeom>
        </p:spPr>
      </p:pic>
      <p:pic>
        <p:nvPicPr>
          <p:cNvPr id="11" name="Picture 10" descr="Picture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640" y="894270"/>
            <a:ext cx="4887097" cy="2473176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17475" y="1277938"/>
            <a:ext cx="193516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r>
              <a:rPr lang="en-US" sz="3200" dirty="0" smtClean="0"/>
              <a:t>90 mW, 220 GHz Power Amplifier</a:t>
            </a:r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5224463" y="740650"/>
            <a:ext cx="3641725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2012</a:t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250 nm  InP HBT  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/>
        </p:nvGraphicFramePr>
        <p:xfrm>
          <a:off x="5407025" y="1219200"/>
          <a:ext cx="3505200" cy="2349500"/>
        </p:xfrm>
        <a:graphic>
          <a:graphicData uri="http://schemas.openxmlformats.org/presentationml/2006/ole">
            <p:oleObj spid="_x0000_s38914" name="KGPlot" r:id="rId4" imgW="4962144" imgH="3345180" progId="KGraph_Plot">
              <p:embed/>
            </p:oleObj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5330825" y="3810000"/>
          <a:ext cx="3581400" cy="2476500"/>
        </p:xfrm>
        <a:graphic>
          <a:graphicData uri="http://schemas.openxmlformats.org/presentationml/2006/ole">
            <p:oleObj spid="_x0000_s38915" name="KGPlot" r:id="rId5" imgW="4949952" imgH="3433572" progId="KGraph_Plot">
              <p:embed/>
            </p:oleObj>
          </a:graphicData>
        </a:graphic>
      </p:graphicFrame>
      <p:sp>
        <p:nvSpPr>
          <p:cNvPr id="11272" name="Text Box 4"/>
          <p:cNvSpPr txBox="1">
            <a:spLocks noChangeArrowheads="1"/>
          </p:cNvSpPr>
          <p:nvPr/>
        </p:nvSpPr>
        <p:spPr bwMode="auto">
          <a:xfrm>
            <a:off x="269875" y="4043363"/>
            <a:ext cx="4570413" cy="267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output power densities</a:t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up to 0.5 W/mm @ 220 GHz.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2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InP HBT is a competitive mm-wave / sub-mm-wave power technology.</a:t>
            </a:r>
          </a:p>
        </p:txBody>
      </p:sp>
      <p:pic>
        <p:nvPicPr>
          <p:cNvPr id="10" name="Picture 9" descr="Picture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640" y="894270"/>
            <a:ext cx="4887097" cy="2473176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7475" y="1277938"/>
            <a:ext cx="193516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5916175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330mW Power Amplifier Design</a:t>
            </a:r>
          </a:p>
        </p:txBody>
      </p:sp>
      <p:pic>
        <p:nvPicPr>
          <p:cNvPr id="12294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3633" t="136" r="10257"/>
          <a:stretch>
            <a:fillRect/>
          </a:stretch>
        </p:blipFill>
        <p:spPr>
          <a:xfrm>
            <a:off x="38100" y="838200"/>
            <a:ext cx="4381500" cy="4724400"/>
          </a:xfrm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454525" y="884238"/>
          <a:ext cx="4572000" cy="2887662"/>
        </p:xfrm>
        <a:graphic>
          <a:graphicData uri="http://schemas.openxmlformats.org/presentationml/2006/ole">
            <p:oleObj spid="_x0000_s562178" name="KGPlot" r:id="rId5" imgW="6210000" imgH="3924000" progId="KGraph_Plot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562475" y="3871913"/>
          <a:ext cx="4424363" cy="2771775"/>
        </p:xfrm>
        <a:graphic>
          <a:graphicData uri="http://schemas.openxmlformats.org/presentationml/2006/ole">
            <p:oleObj spid="_x0000_s562179" name="KGPlot" r:id="rId6" imgW="6362640" imgH="3987720" progId="KGraph_Plot">
              <p:embed/>
            </p:oleObj>
          </a:graphicData>
        </a:graphic>
      </p:graphicFrame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0" y="5292725"/>
            <a:ext cx="1576388" cy="287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Arial" charset="0"/>
                <a:cs typeface="Arial" charset="0"/>
              </a:rPr>
              <a:t>2.3 mm x 2.5 mm</a:t>
            </a: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0188" y="5708650"/>
            <a:ext cx="3803650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T. Reed, UCSB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Z. Griffith, Teledyne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Teledyne 250 nm InP HBT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379975" y="126170"/>
            <a:ext cx="1228960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50" y="146050"/>
            <a:ext cx="8717935" cy="398463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84 GHz  Power Amplifier Design #1: 250 nm InP HBT</a:t>
            </a: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3785"/>
            <a:ext cx="274628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83" y="3364585"/>
            <a:ext cx="2667000" cy="21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475" y="1009485"/>
            <a:ext cx="5146270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Simulations:</a:t>
            </a:r>
          </a:p>
          <a:p>
            <a:r>
              <a:rPr lang="en-US" sz="1800" dirty="0" smtClean="0">
                <a:latin typeface="Calibri" pitchFamily="34" charset="0"/>
              </a:rPr>
              <a:t>HBT: 16 fingers x 6um x 0.25um= 96 um x 0.25 um </a:t>
            </a:r>
          </a:p>
          <a:p>
            <a:r>
              <a:rPr lang="en-US" sz="1800" dirty="0" smtClean="0">
                <a:latin typeface="Calibri" pitchFamily="34" charset="0"/>
              </a:rPr>
              <a:t>Gain: 9.2dB</a:t>
            </a:r>
          </a:p>
          <a:p>
            <a:r>
              <a:rPr lang="en-US" sz="1800" dirty="0" smtClean="0">
                <a:latin typeface="Calibri" pitchFamily="34" charset="0"/>
              </a:rPr>
              <a:t>PAE: 35%</a:t>
            </a:r>
          </a:p>
          <a:p>
            <a:r>
              <a:rPr lang="en-US" sz="1800" dirty="0" smtClean="0">
                <a:latin typeface="Calibri" pitchFamily="34" charset="0"/>
              </a:rPr>
              <a:t>P</a:t>
            </a:r>
            <a:r>
              <a:rPr lang="en-US" sz="1800" baseline="-25000" dirty="0" smtClean="0">
                <a:latin typeface="Calibri" pitchFamily="34" charset="0"/>
              </a:rPr>
              <a:t>out</a:t>
            </a:r>
            <a:r>
              <a:rPr lang="en-US" sz="1800" dirty="0" smtClean="0">
                <a:latin typeface="Calibri" pitchFamily="34" charset="0"/>
              </a:rPr>
              <a:t>: 22.3 dBm (170 mW) → 1.75 W/mm</a:t>
            </a:r>
          </a:p>
          <a:p>
            <a:r>
              <a:rPr lang="en-US" sz="1800" dirty="0" smtClean="0">
                <a:latin typeface="Calibri" pitchFamily="34" charset="0"/>
              </a:rPr>
              <a:t>Chip size: 450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>
                <a:latin typeface="Calibri" pitchFamily="34" charset="0"/>
              </a:rPr>
              <a:t>m x 780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>
                <a:latin typeface="Calibri" pitchFamily="34" charset="0"/>
              </a:rPr>
              <a:t>m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0960" y="894270"/>
            <a:ext cx="3110805" cy="5376282"/>
          </a:xfrm>
          <a:prstGeom prst="rect">
            <a:avLst/>
          </a:prstGeom>
        </p:spPr>
      </p:pic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264760" y="48563"/>
            <a:ext cx="1190555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532962" cy="398463"/>
          </a:xfrm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84 GHz  Power Amplifier Design #2: 250 nm InP HBT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475" y="1009485"/>
            <a:ext cx="5146270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Simulations:</a:t>
            </a:r>
          </a:p>
          <a:p>
            <a:r>
              <a:rPr lang="en-US" sz="1800" dirty="0" smtClean="0">
                <a:latin typeface="Calibri" pitchFamily="34" charset="0"/>
              </a:rPr>
              <a:t>HBT: 96 fingers x 6um x 0.25um= 576 um x 0.25 um </a:t>
            </a:r>
          </a:p>
          <a:p>
            <a:r>
              <a:rPr lang="en-US" sz="1800" dirty="0" smtClean="0">
                <a:latin typeface="Calibri" pitchFamily="34" charset="0"/>
              </a:rPr>
              <a:t>Gain: 16.5dB</a:t>
            </a:r>
          </a:p>
          <a:p>
            <a:r>
              <a:rPr lang="en-US" sz="1800" dirty="0" smtClean="0">
                <a:latin typeface="Calibri" pitchFamily="34" charset="0"/>
              </a:rPr>
              <a:t>PAE: 24%</a:t>
            </a:r>
          </a:p>
          <a:p>
            <a:r>
              <a:rPr lang="en-US" sz="1800" dirty="0" smtClean="0">
                <a:latin typeface="Calibri" pitchFamily="34" charset="0"/>
              </a:rPr>
              <a:t>P</a:t>
            </a:r>
            <a:r>
              <a:rPr lang="en-US" sz="1800" baseline="-25000" dirty="0" smtClean="0">
                <a:latin typeface="Calibri" pitchFamily="34" charset="0"/>
              </a:rPr>
              <a:t>out</a:t>
            </a:r>
            <a:r>
              <a:rPr lang="en-US" sz="1800" dirty="0" smtClean="0">
                <a:latin typeface="Calibri" pitchFamily="34" charset="0"/>
              </a:rPr>
              <a:t>: 28.8 dBm (760 mW) → 1.3 W/mm</a:t>
            </a:r>
          </a:p>
          <a:p>
            <a:r>
              <a:rPr lang="en-US" sz="1800" dirty="0" smtClean="0">
                <a:latin typeface="Calibri" pitchFamily="34" charset="0"/>
              </a:rPr>
              <a:t>Chip size: 1100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>
                <a:latin typeface="Calibri" pitchFamily="34" charset="0"/>
              </a:rPr>
              <a:t>m x 980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>
                <a:latin typeface="Calibri" pitchFamily="34" charset="0"/>
              </a:rPr>
              <a:t>m</a:t>
            </a:r>
          </a:p>
          <a:p>
            <a:endParaRPr lang="en-US" sz="1800" dirty="0" smtClean="0"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" y="3802185"/>
            <a:ext cx="2438400" cy="194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64" y="3814489"/>
            <a:ext cx="2468281" cy="194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0100" y="1830016"/>
            <a:ext cx="3517476" cy="3173589"/>
          </a:xfrm>
          <a:prstGeom prst="rect">
            <a:avLst/>
          </a:prstGeom>
        </p:spPr>
      </p:pic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7298317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Vector Modulator / Phase Shifter Design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8615" y="971080"/>
            <a:ext cx="8950170" cy="3538875"/>
            <a:chOff x="78615" y="971080"/>
            <a:chExt cx="8950170" cy="3538875"/>
          </a:xfrm>
        </p:grpSpPr>
        <p:pic>
          <p:nvPicPr>
            <p:cNvPr id="18" name="Picture 17" descr="vector_modulat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15" y="971080"/>
              <a:ext cx="8950170" cy="35388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7951640" y="2200040"/>
              <a:ext cx="345645" cy="6528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buClr>
                  <a:srgbClr val="FF0000"/>
                </a:buClr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836425" y="2622495"/>
              <a:ext cx="537670" cy="1152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buClr>
                  <a:srgbClr val="FF0000"/>
                </a:buClr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35690" y="1913808"/>
              <a:ext cx="537670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</a:t>
              </a:r>
              <a:endParaRPr lang="en-US" sz="8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100-1000 GHz Wireless Has Low Attenuation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t="1697"/>
          <a:stretch>
            <a:fillRect/>
          </a:stretch>
        </p:blipFill>
        <p:spPr bwMode="auto">
          <a:xfrm>
            <a:off x="155425" y="817460"/>
            <a:ext cx="7873025" cy="60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 bwMode="auto">
          <a:xfrm flipH="1">
            <a:off x="5186480" y="2929735"/>
            <a:ext cx="3533261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7721210" y="817460"/>
            <a:ext cx="142279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libri" pitchFamily="34" charset="0"/>
                <a:cs typeface="Calibri" pitchFamily="34" charset="0"/>
              </a:rPr>
              <a:t>Wiltse,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1997 IEEE Int. APS Symposium, July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3095" y="6040540"/>
            <a:ext cx="7373760" cy="6463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4000" i="1" dirty="0" smtClean="0">
                <a:latin typeface="Calibri" pitchFamily="34" charset="0"/>
                <a:cs typeface="Calibri" pitchFamily="34" charset="0"/>
              </a:rPr>
              <a:t>Low  attenuation </a:t>
            </a:r>
            <a:r>
              <a:rPr lang="en-US" sz="4000" b="1" i="1" dirty="0" smtClean="0">
                <a:latin typeface="Calibri" pitchFamily="34" charset="0"/>
                <a:cs typeface="Calibri" pitchFamily="34" charset="0"/>
              </a:rPr>
              <a:t>on a sunny day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721210" y="2545685"/>
            <a:ext cx="1344175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2-5 dB/km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3362243" y="3698372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264760" y="3236975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12188" y="2814520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05370" y="3889323"/>
            <a:ext cx="1267364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75-110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78505" y="3044950"/>
            <a:ext cx="1382579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200-300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19115" y="3429000"/>
            <a:ext cx="1382580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125-165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953110" y="2461781"/>
            <a:ext cx="1919032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7298317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Vector Modulator / Phase Shifter Design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78615" y="971080"/>
            <a:ext cx="8950170" cy="3538875"/>
            <a:chOff x="78615" y="971080"/>
            <a:chExt cx="8950170" cy="3538875"/>
          </a:xfrm>
        </p:grpSpPr>
        <p:pic>
          <p:nvPicPr>
            <p:cNvPr id="11" name="Picture 10" descr="vector_modulat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15" y="971080"/>
              <a:ext cx="8950170" cy="35388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7951640" y="2200040"/>
              <a:ext cx="345645" cy="6528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buClr>
                  <a:srgbClr val="FF0000"/>
                </a:buClr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836425" y="2622495"/>
              <a:ext cx="537670" cy="1152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buClr>
                  <a:srgbClr val="FF0000"/>
                </a:buClr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35690" y="1913808"/>
              <a:ext cx="537670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</a:t>
              </a:r>
              <a:endParaRPr lang="en-US" sz="8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15" descr="Picture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73" y="1854395"/>
            <a:ext cx="9082454" cy="4334608"/>
          </a:xfrm>
          <a:prstGeom prst="rect">
            <a:avLst/>
          </a:prstGeom>
        </p:spPr>
      </p:pic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7298317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Vector Modulator / Phase Shifter Design</a:t>
            </a:r>
          </a:p>
        </p:txBody>
      </p:sp>
      <p:pic>
        <p:nvPicPr>
          <p:cNvPr id="11" name="Picture 10" descr="const_220_dc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90" y="3429000"/>
            <a:ext cx="2718990" cy="2590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9931307">
            <a:off x="1371600" y="4360826"/>
            <a:ext cx="533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5"/>
          <p:cNvCxnSpPr>
            <a:cxnSpLocks noChangeShapeType="1"/>
          </p:cNvCxnSpPr>
          <p:nvPr/>
        </p:nvCxnSpPr>
        <p:spPr bwMode="auto">
          <a:xfrm flipH="1" flipV="1">
            <a:off x="1905000" y="4953000"/>
            <a:ext cx="685800" cy="609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2590800" y="5562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b="0" dirty="0">
                <a:solidFill>
                  <a:prstClr val="black"/>
                </a:solidFill>
                <a:latin typeface="Gill Sans MT"/>
              </a:rPr>
              <a:t>intended operating range</a:t>
            </a:r>
          </a:p>
        </p:txBody>
      </p:sp>
      <p:pic>
        <p:nvPicPr>
          <p:cNvPr id="15" name="Picture 14" descr="s1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8700" y="3876675"/>
            <a:ext cx="3695700" cy="2600325"/>
          </a:xfrm>
          <a:prstGeom prst="rect">
            <a:avLst/>
          </a:prstGeom>
        </p:spPr>
      </p:pic>
      <p:pic>
        <p:nvPicPr>
          <p:cNvPr id="16" name="Picture 15" descr="s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6279" y="1219199"/>
            <a:ext cx="3648075" cy="26479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" y="61354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Technology: 256nm InP HBT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9/2012 tapeout;  ICs expected 12/2012</a:t>
            </a:r>
          </a:p>
        </p:txBody>
      </p:sp>
      <p:pic>
        <p:nvPicPr>
          <p:cNvPr id="18" name="Picture 17" descr="Picture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665" y="1009485"/>
            <a:ext cx="4279392" cy="2042160"/>
          </a:xfrm>
          <a:prstGeom prst="rect">
            <a:avLst/>
          </a:prstGeom>
        </p:spPr>
      </p:pic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smtClean="0"/>
              <a:t>THz Electronics for Terabit fiber optics</a:t>
            </a:r>
            <a:endParaRPr lang="en-US" sz="29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17020" y="894270"/>
            <a:ext cx="87563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Bandwidth of optical fiber:   ~5 THz.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Bandwidth of modern ICs:  ~800GHz.</a:t>
            </a: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584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55" y="3429000"/>
            <a:ext cx="6118450" cy="107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24260" y="5157225"/>
            <a:ext cx="35332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submitted to ECOC 2013</a:t>
            </a:r>
            <a:endParaRPr lang="en-US" sz="2400" i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1" name="Picture 20" descr="Picture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4025" y="4657960"/>
            <a:ext cx="4030394" cy="18427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5425" y="1854395"/>
            <a:ext cx="87563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→ With THz transistors, and new IC toplogies, </a:t>
            </a:r>
            <a:b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</a:br>
            <a:r>
              <a:rPr lang="en-US" sz="2400" i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electrical ICs can access over 1 THz of the optical fiber spectrum</a:t>
            </a:r>
            <a:endParaRPr lang="en-US" sz="2400" i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Closing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11138"/>
            <a:ext cx="8458200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 Where Next ? → 2 THz Transistors,  1 THz Radios.</a:t>
            </a:r>
          </a:p>
        </p:txBody>
      </p:sp>
      <p:pic>
        <p:nvPicPr>
          <p:cNvPr id="57347" name="Picture 10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1" descr="TT_dra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184275"/>
            <a:ext cx="334168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6200" y="8128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transmitter</a:t>
            </a: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4800600" y="8382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pic>
        <p:nvPicPr>
          <p:cNvPr id="57351" name="Picture 12" descr="TE_interconnect_dra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108325"/>
            <a:ext cx="3276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0" y="2619375"/>
            <a:ext cx="20764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interconnects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513" y="3044825"/>
            <a:ext cx="27352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5"/>
          <p:cNvSpPr>
            <a:spLocks noChangeArrowheads="1"/>
          </p:cNvSpPr>
          <p:nvPr/>
        </p:nvSpPr>
        <p:spPr bwMode="auto">
          <a:xfrm>
            <a:off x="3810000" y="2625725"/>
            <a:ext cx="1447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circuits</a:t>
            </a:r>
          </a:p>
        </p:txBody>
      </p:sp>
      <p:pic>
        <p:nvPicPr>
          <p:cNvPr id="57355" name="Picture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1588" y="3082925"/>
            <a:ext cx="1758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THz and Far-Infrared Electronics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IR today→  lasers &amp; bolometers → generate &amp; detect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273771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Far-infrared ICs: </a:t>
            </a:r>
            <a:r>
              <a:rPr lang="en-US" sz="24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classic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device physics, </a:t>
            </a:r>
            <a:r>
              <a:rPr lang="en-US" sz="24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classic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circuit design</a:t>
            </a:r>
          </a:p>
        </p:txBody>
      </p:sp>
      <p:pic>
        <p:nvPicPr>
          <p:cNvPr id="25" name="Picture 11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239470"/>
            <a:ext cx="1990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/>
          <a:srcRect l="25610" t="27313" r="10976" b="27315"/>
          <a:stretch>
            <a:fillRect/>
          </a:stretch>
        </p:blipFill>
        <p:spPr bwMode="auto">
          <a:xfrm>
            <a:off x="381000" y="3163270"/>
            <a:ext cx="182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Picture 30" descr="Picture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219200"/>
            <a:ext cx="20367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Picture 31" descr="Picture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371600"/>
            <a:ext cx="1352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3" name="Picture 32" descr="Picture1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0288" y="1204913"/>
            <a:ext cx="161131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icture1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7438" y="3153745"/>
            <a:ext cx="1096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TT_draw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3163270"/>
            <a:ext cx="106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T_draw2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104533"/>
            <a:ext cx="600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24260" y="4734770"/>
            <a:ext cx="87197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Power, power-added efficiency, noise figure are all very important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85855" y="6288632"/>
            <a:ext cx="6625108" cy="4431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Even 1-3 THz ICs </a:t>
            </a:r>
            <a:r>
              <a:rPr lang="en-US" sz="3200" i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will </a:t>
            </a:r>
            <a:r>
              <a:rPr lang="en-US" sz="32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be  feasible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62665" y="5656490"/>
            <a:ext cx="69707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The transistors will scale to at least  2 THz bandwidths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075925" y="5157225"/>
            <a:ext cx="729817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</a:t>
            </a:r>
            <a:r>
              <a:rPr lang="en-US" sz="24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undamental-mode operation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en-US" sz="24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not harmonic generation</a:t>
            </a:r>
            <a:endParaRPr lang="en-US" sz="24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4" grpId="0" animBg="1"/>
      <p:bldP spid="28" grpId="0"/>
      <p:bldP spid="3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dirty="0">
                <a:solidFill>
                  <a:srgbClr val="FFFFFF"/>
                </a:solidFill>
              </a:rPr>
              <a:t>(backup slides follow)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100-1000 GHz Wireless Has </a:t>
            </a:r>
            <a:r>
              <a:rPr lang="en-US" u="sng" dirty="0" smtClean="0"/>
              <a:t>Hi</a:t>
            </a:r>
            <a:r>
              <a:rPr lang="en-US" dirty="0" smtClean="0"/>
              <a:t>g</a:t>
            </a:r>
            <a:r>
              <a:rPr lang="en-US" u="sng" dirty="0" smtClean="0"/>
              <a:t>h</a:t>
            </a:r>
            <a:r>
              <a:rPr lang="en-US" dirty="0" smtClean="0"/>
              <a:t> Attenuation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1071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Rain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09537" y="1201738"/>
          <a:ext cx="3706527" cy="4608372"/>
        </p:xfrm>
        <a:graphic>
          <a:graphicData uri="http://schemas.openxmlformats.org/presentationml/2006/ole">
            <p:oleObj spid="_x0000_s46082" name="KGPlot" r:id="rId4" imgW="2501640" imgH="3111480" progId="KGraph_Plot">
              <p:embed/>
            </p:oleObj>
          </a:graphicData>
        </a:graphic>
      </p:graphicFrame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828592" y="3467405"/>
            <a:ext cx="3052118" cy="5539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five-9's rain @ 50-1000 GHz: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→ 30 dB/km 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5" cstate="print"/>
          <a:srcRect l="1550" r="7011" b="21808"/>
          <a:stretch>
            <a:fillRect/>
          </a:stretch>
        </p:blipFill>
        <p:spPr>
          <a:xfrm>
            <a:off x="3919114" y="1508750"/>
            <a:ext cx="5114449" cy="3033995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164392" y="2574940"/>
            <a:ext cx="1335174" cy="2215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very heavy fog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72000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Fog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725620" y="3659430"/>
            <a:ext cx="4226965" cy="391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dB/km)x(frequency/500 GHz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6462995"/>
            <a:ext cx="445498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Olsen, Rogers, Hodge,  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IEEE Trans Antennas  &amp; Propagation Mar 1978 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418380" y="6462995"/>
            <a:ext cx="472562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Liebe, Manabe, Hufford, </a:t>
            </a:r>
            <a:r>
              <a:rPr lang="en-US" sz="1200" b="1" dirty="0" smtClean="0">
                <a:solidFill>
                  <a:srgbClr val="000000"/>
                </a:solidFill>
              </a:rPr>
              <a:t> IEEE </a:t>
            </a:r>
            <a:r>
              <a:rPr lang="en-US" sz="1200" b="1" dirty="0">
                <a:solidFill>
                  <a:srgbClr val="000000"/>
                </a:solidFill>
              </a:rPr>
              <a:t>Trans Antennas and Propagation, Dec. 1989 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09045" y="5883172"/>
            <a:ext cx="8525910" cy="3877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50-500 GHz links must tolerate ~30 dB/km attenuation</a:t>
            </a:r>
            <a:endParaRPr lang="en-US" sz="2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578483" y="4465638"/>
          <a:ext cx="458787" cy="407987"/>
        </p:xfrm>
        <a:graphic>
          <a:graphicData uri="http://schemas.openxmlformats.org/presentationml/2006/ole">
            <p:oleObj spid="_x0000_s46083" name="Equation" r:id="rId6" imgW="228600" imgH="203040" progId="Equation.3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H="1" flipV="1">
            <a:off x="1538005" y="4619555"/>
            <a:ext cx="115215" cy="384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/>
          <a:srcRect r="734"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/>
          <a:srcRect r="874"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 meters range in five-9's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dBm P</a:t>
            </a:r>
            <a:r>
              <a:rPr lang="en-US" sz="36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/>
          <a:srcRect r="874"/>
          <a:stretch>
            <a:fillRect/>
          </a:stretch>
        </p:blipFill>
        <p:spPr>
          <a:xfrm>
            <a:off x="539475" y="790137"/>
            <a:ext cx="6375230" cy="356058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00225" y="3659430"/>
            <a:ext cx="2727008" cy="1118545"/>
            <a:chOff x="6300225" y="3659430"/>
            <a:chExt cx="2727008" cy="1118545"/>
          </a:xfrm>
        </p:grpSpPr>
        <p:grpSp>
          <p:nvGrpSpPr>
            <p:cNvPr id="12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miter lim="800000"/>
          <a:headEnd/>
          <a:tailEnd/>
        </a:ln>
      </a:spPr>
      <a:bodyPr wrap="square" lIns="0" tIns="0" rIns="0" bIns="0" anchor="ctr">
        <a:no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6343</TotalTime>
  <Pages>2</Pages>
  <Words>2501</Words>
  <Application>Microsoft Office PowerPoint</Application>
  <PresentationFormat>On-screen Show (4:3)</PresentationFormat>
  <Paragraphs>517</Paragraphs>
  <Slides>66</Slides>
  <Notes>66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bold_title_template</vt:lpstr>
      <vt:lpstr>thin_line_template</vt:lpstr>
      <vt:lpstr>4_bold_title_template</vt:lpstr>
      <vt:lpstr>1_bold_title_template</vt:lpstr>
      <vt:lpstr>1_RSC_PPT_Tmplt1</vt:lpstr>
      <vt:lpstr>1_thin_line_template</vt:lpstr>
      <vt:lpstr>3_thin_line_template</vt:lpstr>
      <vt:lpstr>KGPlot</vt:lpstr>
      <vt:lpstr>Equation</vt:lpstr>
      <vt:lpstr>FreeHand.Doc</vt:lpstr>
      <vt:lpstr>Graph</vt:lpstr>
      <vt:lpstr>THz Technologies:  Transistors, ICs, Systems</vt:lpstr>
      <vt:lpstr>DC to Daylight.   Far-Infrared Electronics</vt:lpstr>
      <vt:lpstr>100-1000 GHz Wireless Has High Capacity </vt:lpstr>
      <vt:lpstr>100-1000 GHz Wireless Needs Phased Arrays </vt:lpstr>
      <vt:lpstr>100-1000 GHz Wireless Needs Mesh Networks </vt:lpstr>
      <vt:lpstr>100-1000 GHz Wireless Has Low Attenuation ?</vt:lpstr>
      <vt:lpstr>100-1000 GHz Wireless Has High Attenuation</vt:lpstr>
      <vt:lpstr>140 GHz, 10 Gb/s Adaptive Picocell Backhaul</vt:lpstr>
      <vt:lpstr>140 GHz, 10 Gb/s Adaptive Picocell Backhaul</vt:lpstr>
      <vt:lpstr>340 GHz, 160 Gb/s MIMO Backhaul Link</vt:lpstr>
      <vt:lpstr>340 GHz, 160 Gb/s MIMO Backhaul Link</vt:lpstr>
      <vt:lpstr>400 GHz frequency-scanned imaging radar</vt:lpstr>
      <vt:lpstr>400 GHz frequency-scanned imaging car radar</vt:lpstr>
      <vt:lpstr>400 GHz frequency-scanned imaging car radar</vt:lpstr>
      <vt:lpstr>100-1000 GHz Wireless Transceiver Architecture</vt:lpstr>
      <vt:lpstr>RADAR / Imaging Needs Watts of Power, Low Noise Figure</vt:lpstr>
      <vt:lpstr>0.1-1 THz Comms Links:  No Monolithic Arrays </vt:lpstr>
      <vt:lpstr>0.1-1 THz Comms Links:  Discrete LNAs &amp; PAs</vt:lpstr>
      <vt:lpstr>0.1-1 THz Comms Links:  Array Design Concepts</vt:lpstr>
      <vt:lpstr>Effects of array size, Transmitter PAE, Receiver Fmin</vt:lpstr>
      <vt:lpstr>III-V PAs and LNAs in today's wireless systems...</vt:lpstr>
      <vt:lpstr>Devices for 100-1000 GHz systems: Fmin, Psat, PAE</vt:lpstr>
      <vt:lpstr>Slide 23</vt:lpstr>
      <vt:lpstr>Slide 24</vt:lpstr>
      <vt:lpstr>Slide 25</vt:lpstr>
      <vt:lpstr>Slide 26</vt:lpstr>
      <vt:lpstr>InP HBT: Key Features</vt:lpstr>
      <vt:lpstr>InP Bipolar Transistor Scaling Roadmap</vt:lpstr>
      <vt:lpstr>InP Field-Effect-Transistor Scaling Roadmap</vt:lpstr>
      <vt:lpstr>Can we make a 1 THz SiGe Bipolar Transistor ?</vt:lpstr>
      <vt:lpstr>III-V vs. CMOS: A false comparison ?</vt:lpstr>
      <vt:lpstr>Slide 32</vt:lpstr>
      <vt:lpstr>Challenges: 100-1000 GHz IC design</vt:lpstr>
      <vt:lpstr>III-V MIMIC Interconnects  -- Classic Substrate Microstrip</vt:lpstr>
      <vt:lpstr>Coplanar Waveguide</vt:lpstr>
      <vt:lpstr>If It Has Breaks, It Is Not A Ground Plane !</vt:lpstr>
      <vt:lpstr>III-V MIMIC Interconnects  -- Thin-Film Microstrip</vt:lpstr>
      <vt:lpstr>III-V MIMIC Interconnects  -- Inverted Thin-Film Microstrip</vt:lpstr>
      <vt:lpstr>VLSI mm-wave interconnects with ground integrity</vt:lpstr>
      <vt:lpstr>RF-IC Design: Simple &amp; Well-Known Procedures</vt:lpstr>
      <vt:lpstr>Modeling Interconnects: Digital &amp; Mixed-Signal  IC's</vt:lpstr>
      <vt:lpstr>Design Flow: Digital &amp; Mixed-Signal  IC's</vt:lpstr>
      <vt:lpstr>High Speed ECL Design</vt:lpstr>
      <vt:lpstr>High Speed ECL Design</vt:lpstr>
      <vt:lpstr>ICs in Thin-Film (Not Inverted) Microstrip</vt:lpstr>
      <vt:lpstr>ICs in Thin-Film (Not Inverted) Microstrip</vt:lpstr>
      <vt:lpstr>ICs in Thin-Film Inverted Microstrip</vt:lpstr>
      <vt:lpstr>Slide 48</vt:lpstr>
      <vt:lpstr>Slide 49</vt:lpstr>
      <vt:lpstr>  InP HBT Integrated Circuits: 600 GHz &amp; Beyond </vt:lpstr>
      <vt:lpstr>Digital Logic:  30 GHz to 204 GHz in 12 Years </vt:lpstr>
      <vt:lpstr>Other InP HBT ICs in Inverted Microstrip</vt:lpstr>
      <vt:lpstr>Teledyne: 600 GHz Common-Base Amplifier IC</vt:lpstr>
      <vt:lpstr>90 mW, 220 GHz Power Amplifier</vt:lpstr>
      <vt:lpstr>90 mW, 220 GHz Power Amplifier</vt:lpstr>
      <vt:lpstr>220 GHz 330mW Power Amplifier Design</vt:lpstr>
      <vt:lpstr>84 GHz  Power Amplifier Design #1: 250 nm InP HBT</vt:lpstr>
      <vt:lpstr>84 GHz  Power Amplifier Design #2: 250 nm InP HBT</vt:lpstr>
      <vt:lpstr>220 GHz Vector Modulator / Phase Shifter Design</vt:lpstr>
      <vt:lpstr>220 GHz Vector Modulator / Phase Shifter Design</vt:lpstr>
      <vt:lpstr>220 GHz Vector Modulator / Phase Shifter Design</vt:lpstr>
      <vt:lpstr>THz Electronics for Terabit fiber optics</vt:lpstr>
      <vt:lpstr>Slide 63</vt:lpstr>
      <vt:lpstr> Where Next ? → 2 THz Transistors,  1 THz Radios.</vt:lpstr>
      <vt:lpstr>THz and Far-Infrared Electronics</vt:lpstr>
      <vt:lpstr>Slide 66</vt:lpstr>
    </vt:vector>
  </TitlesOfParts>
  <Company>U.C. Santa Barbara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mark_rodwell</dc:creator>
  <cp:lastModifiedBy>mark rodwell</cp:lastModifiedBy>
  <cp:revision>510</cp:revision>
  <cp:lastPrinted>2002-08-11T02:20:55Z</cp:lastPrinted>
  <dcterms:created xsi:type="dcterms:W3CDTF">2006-09-21T15:40:46Z</dcterms:created>
  <dcterms:modified xsi:type="dcterms:W3CDTF">2013-06-03T22:07:59Z</dcterms:modified>
</cp:coreProperties>
</file>