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tags/tag1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tags/tag2.xml" ContentType="application/vnd.openxmlformats-officedocument.presentationml.tags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slideLayouts/slideLayout63.xml" ContentType="application/vnd.openxmlformats-officedocument.presentationml.slideLayout+xml"/>
  <Override PartName="/ppt/tags/tag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99" r:id="rId2"/>
    <p:sldMasterId id="2147483711" r:id="rId3"/>
    <p:sldMasterId id="2147483764" r:id="rId4"/>
    <p:sldMasterId id="2147483788" r:id="rId5"/>
    <p:sldMasterId id="2147483800" r:id="rId6"/>
  </p:sldMasterIdLst>
  <p:notesMasterIdLst>
    <p:notesMasterId r:id="rId67"/>
  </p:notesMasterIdLst>
  <p:handoutMasterIdLst>
    <p:handoutMasterId r:id="rId68"/>
  </p:handoutMasterIdLst>
  <p:sldIdLst>
    <p:sldId id="318" r:id="rId7"/>
    <p:sldId id="664" r:id="rId8"/>
    <p:sldId id="671" r:id="rId9"/>
    <p:sldId id="696" r:id="rId10"/>
    <p:sldId id="731" r:id="rId11"/>
    <p:sldId id="736" r:id="rId12"/>
    <p:sldId id="670" r:id="rId13"/>
    <p:sldId id="668" r:id="rId14"/>
    <p:sldId id="711" r:id="rId15"/>
    <p:sldId id="723" r:id="rId16"/>
    <p:sldId id="684" r:id="rId17"/>
    <p:sldId id="685" r:id="rId18"/>
    <p:sldId id="682" r:id="rId19"/>
    <p:sldId id="739" r:id="rId20"/>
    <p:sldId id="737" r:id="rId21"/>
    <p:sldId id="738" r:id="rId22"/>
    <p:sldId id="688" r:id="rId23"/>
    <p:sldId id="637" r:id="rId24"/>
    <p:sldId id="614" r:id="rId25"/>
    <p:sldId id="640" r:id="rId26"/>
    <p:sldId id="641" r:id="rId27"/>
    <p:sldId id="643" r:id="rId28"/>
    <p:sldId id="644" r:id="rId29"/>
    <p:sldId id="719" r:id="rId30"/>
    <p:sldId id="720" r:id="rId31"/>
    <p:sldId id="645" r:id="rId32"/>
    <p:sldId id="646" r:id="rId33"/>
    <p:sldId id="647" r:id="rId34"/>
    <p:sldId id="651" r:id="rId35"/>
    <p:sldId id="652" r:id="rId36"/>
    <p:sldId id="653" r:id="rId37"/>
    <p:sldId id="654" r:id="rId38"/>
    <p:sldId id="655" r:id="rId39"/>
    <p:sldId id="656" r:id="rId40"/>
    <p:sldId id="657" r:id="rId41"/>
    <p:sldId id="658" r:id="rId42"/>
    <p:sldId id="659" r:id="rId43"/>
    <p:sldId id="660" r:id="rId44"/>
    <p:sldId id="661" r:id="rId45"/>
    <p:sldId id="662" r:id="rId46"/>
    <p:sldId id="663" r:id="rId47"/>
    <p:sldId id="675" r:id="rId48"/>
    <p:sldId id="627" r:id="rId49"/>
    <p:sldId id="628" r:id="rId50"/>
    <p:sldId id="734" r:id="rId51"/>
    <p:sldId id="678" r:id="rId52"/>
    <p:sldId id="717" r:id="rId53"/>
    <p:sldId id="721" r:id="rId54"/>
    <p:sldId id="749" r:id="rId55"/>
    <p:sldId id="728" r:id="rId56"/>
    <p:sldId id="748" r:id="rId57"/>
    <p:sldId id="741" r:id="rId58"/>
    <p:sldId id="676" r:id="rId59"/>
    <p:sldId id="727" r:id="rId60"/>
    <p:sldId id="745" r:id="rId61"/>
    <p:sldId id="724" r:id="rId62"/>
    <p:sldId id="735" r:id="rId63"/>
    <p:sldId id="666" r:id="rId64"/>
    <p:sldId id="729" r:id="rId65"/>
    <p:sldId id="680" r:id="rId66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lnSpc>
        <a:spcPct val="90000"/>
      </a:lnSpc>
      <a:spcBef>
        <a:spcPct val="50000"/>
      </a:spcBef>
      <a:spcAft>
        <a:spcPct val="0"/>
      </a:spcAft>
      <a:buClr>
        <a:schemeClr val="tx2"/>
      </a:buClr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10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accent2"/>
    </p:penClr>
  </p:showPr>
  <p:clrMru>
    <a:srgbClr val="FFFFCC"/>
    <a:srgbClr val="FFFFFF"/>
    <a:srgbClr val="FF3300"/>
    <a:srgbClr val="FFCCCC"/>
    <a:srgbClr val="FF9999"/>
    <a:srgbClr val="FF66CC"/>
    <a:srgbClr val="EAEAEA"/>
    <a:srgbClr val="FF0000"/>
    <a:srgbClr val="996633"/>
    <a:srgbClr val="0099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9722" autoAdjust="0"/>
  </p:normalViewPr>
  <p:slideViewPr>
    <p:cSldViewPr>
      <p:cViewPr varScale="1">
        <p:scale>
          <a:sx n="95" d="100"/>
          <a:sy n="95" d="100"/>
        </p:scale>
        <p:origin x="-53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3516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9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5" Type="http://schemas.openxmlformats.org/officeDocument/2006/relationships/image" Target="../media/image74.wmf"/><Relationship Id="rId4" Type="http://schemas.openxmlformats.org/officeDocument/2006/relationships/image" Target="../media/image71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wmf"/><Relationship Id="rId2" Type="http://schemas.openxmlformats.org/officeDocument/2006/relationships/image" Target="../media/image104.wmf"/><Relationship Id="rId1" Type="http://schemas.openxmlformats.org/officeDocument/2006/relationships/image" Target="../media/image103.wmf"/><Relationship Id="rId5" Type="http://schemas.openxmlformats.org/officeDocument/2006/relationships/image" Target="../media/image108.wmf"/><Relationship Id="rId4" Type="http://schemas.openxmlformats.org/officeDocument/2006/relationships/image" Target="../media/image107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wmf"/><Relationship Id="rId1" Type="http://schemas.openxmlformats.org/officeDocument/2006/relationships/image" Target="../media/image126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wmf"/><Relationship Id="rId1" Type="http://schemas.openxmlformats.org/officeDocument/2006/relationships/image" Target="../media/image130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image" Target="../media/image37.wmf"/><Relationship Id="rId7" Type="http://schemas.openxmlformats.org/officeDocument/2006/relationships/image" Target="../media/image41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11" Type="http://schemas.openxmlformats.org/officeDocument/2006/relationships/image" Target="../media/image45.wmf"/><Relationship Id="rId5" Type="http://schemas.openxmlformats.org/officeDocument/2006/relationships/image" Target="../media/image39.wmf"/><Relationship Id="rId10" Type="http://schemas.openxmlformats.org/officeDocument/2006/relationships/image" Target="../media/image44.wmf"/><Relationship Id="rId4" Type="http://schemas.openxmlformats.org/officeDocument/2006/relationships/image" Target="../media/image38.wmf"/><Relationship Id="rId9" Type="http://schemas.openxmlformats.org/officeDocument/2006/relationships/image" Target="../media/image43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wmf"/><Relationship Id="rId2" Type="http://schemas.openxmlformats.org/officeDocument/2006/relationships/image" Target="../media/image136.wmf"/><Relationship Id="rId1" Type="http://schemas.openxmlformats.org/officeDocument/2006/relationships/image" Target="../media/image139.wmf"/><Relationship Id="rId4" Type="http://schemas.openxmlformats.org/officeDocument/2006/relationships/image" Target="../media/image14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74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wmf"/><Relationship Id="rId1" Type="http://schemas.openxmlformats.org/officeDocument/2006/relationships/image" Target="../media/image163.wmf"/><Relationship Id="rId5" Type="http://schemas.openxmlformats.org/officeDocument/2006/relationships/image" Target="../media/image167.wmf"/><Relationship Id="rId4" Type="http://schemas.openxmlformats.org/officeDocument/2006/relationships/image" Target="../media/image166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image" Target="../media/image168.w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wmf"/><Relationship Id="rId2" Type="http://schemas.openxmlformats.org/officeDocument/2006/relationships/image" Target="../media/image172.wmf"/><Relationship Id="rId1" Type="http://schemas.openxmlformats.org/officeDocument/2006/relationships/image" Target="../media/image171.wmf"/><Relationship Id="rId4" Type="http://schemas.openxmlformats.org/officeDocument/2006/relationships/image" Target="../media/image174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0.wmf"/></Relationships>
</file>

<file path=ppt/drawings/_rels/vmlDrawing28.vml.rels><?xml version="1.0" encoding="UTF-8" standalone="yes"?>
<Relationships xmlns="http://schemas.openxmlformats.org/package/2006/relationships"><Relationship Id="rId8" Type="http://schemas.openxmlformats.org/officeDocument/2006/relationships/image" Target="../media/image194.wmf"/><Relationship Id="rId13" Type="http://schemas.openxmlformats.org/officeDocument/2006/relationships/image" Target="../media/image199.wmf"/><Relationship Id="rId3" Type="http://schemas.openxmlformats.org/officeDocument/2006/relationships/image" Target="../media/image189.wmf"/><Relationship Id="rId7" Type="http://schemas.openxmlformats.org/officeDocument/2006/relationships/image" Target="../media/image193.wmf"/><Relationship Id="rId12" Type="http://schemas.openxmlformats.org/officeDocument/2006/relationships/image" Target="../media/image198.wmf"/><Relationship Id="rId2" Type="http://schemas.openxmlformats.org/officeDocument/2006/relationships/image" Target="../media/image188.wmf"/><Relationship Id="rId1" Type="http://schemas.openxmlformats.org/officeDocument/2006/relationships/image" Target="../media/image187.wmf"/><Relationship Id="rId6" Type="http://schemas.openxmlformats.org/officeDocument/2006/relationships/image" Target="../media/image192.wmf"/><Relationship Id="rId11" Type="http://schemas.openxmlformats.org/officeDocument/2006/relationships/image" Target="../media/image197.wmf"/><Relationship Id="rId5" Type="http://schemas.openxmlformats.org/officeDocument/2006/relationships/image" Target="../media/image191.wmf"/><Relationship Id="rId10" Type="http://schemas.openxmlformats.org/officeDocument/2006/relationships/image" Target="../media/image196.wmf"/><Relationship Id="rId4" Type="http://schemas.openxmlformats.org/officeDocument/2006/relationships/image" Target="../media/image190.wmf"/><Relationship Id="rId9" Type="http://schemas.openxmlformats.org/officeDocument/2006/relationships/image" Target="../media/image195.wmf"/><Relationship Id="rId14" Type="http://schemas.openxmlformats.org/officeDocument/2006/relationships/image" Target="../media/image20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5" Type="http://schemas.openxmlformats.org/officeDocument/2006/relationships/image" Target="../media/image62.wmf"/><Relationship Id="rId4" Type="http://schemas.openxmlformats.org/officeDocument/2006/relationships/image" Target="../media/image61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12" Type="http://schemas.openxmlformats.org/officeDocument/2006/relationships/image" Target="../media/image79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11" Type="http://schemas.openxmlformats.org/officeDocument/2006/relationships/image" Target="../media/image78.wmf"/><Relationship Id="rId5" Type="http://schemas.openxmlformats.org/officeDocument/2006/relationships/image" Target="../media/image72.wmf"/><Relationship Id="rId10" Type="http://schemas.openxmlformats.org/officeDocument/2006/relationships/image" Target="../media/image77.wmf"/><Relationship Id="rId4" Type="http://schemas.openxmlformats.org/officeDocument/2006/relationships/image" Target="../media/image71.wmf"/><Relationship Id="rId9" Type="http://schemas.openxmlformats.org/officeDocument/2006/relationships/image" Target="../media/image7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79.wmf"/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12" Type="http://schemas.openxmlformats.org/officeDocument/2006/relationships/image" Target="../media/image78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11" Type="http://schemas.openxmlformats.org/officeDocument/2006/relationships/image" Target="../media/image77.wmf"/><Relationship Id="rId5" Type="http://schemas.openxmlformats.org/officeDocument/2006/relationships/image" Target="../media/image72.wmf"/><Relationship Id="rId10" Type="http://schemas.openxmlformats.org/officeDocument/2006/relationships/image" Target="../media/image81.wmf"/><Relationship Id="rId4" Type="http://schemas.openxmlformats.org/officeDocument/2006/relationships/image" Target="../media/image71.wmf"/><Relationship Id="rId9" Type="http://schemas.openxmlformats.org/officeDocument/2006/relationships/image" Target="../media/image7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9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9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7" Type="http://schemas.openxmlformats.org/officeDocument/2006/relationships/image" Target="../media/image89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6" Type="http://schemas.openxmlformats.org/officeDocument/2006/relationships/image" Target="../media/image88.wmf"/><Relationship Id="rId5" Type="http://schemas.openxmlformats.org/officeDocument/2006/relationships/image" Target="../media/image87.wmf"/><Relationship Id="rId4" Type="http://schemas.openxmlformats.org/officeDocument/2006/relationships/image" Target="../media/image8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image" Target="../media/image93.wmf"/><Relationship Id="rId1" Type="http://schemas.openxmlformats.org/officeDocument/2006/relationships/image" Target="../media/image92.wmf"/><Relationship Id="rId4" Type="http://schemas.openxmlformats.org/officeDocument/2006/relationships/image" Target="../media/image7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3138" y="4559300"/>
            <a:ext cx="5368925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07" tIns="47583" rIns="96807" bIns="475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734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477838"/>
            <a:ext cx="5441950" cy="40814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8213" y="479425"/>
            <a:ext cx="5438775" cy="4079875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9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9425"/>
            <a:ext cx="5443537" cy="4081463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r>
              <a:rPr lang="en-US" dirty="0" smtClean="0"/>
              <a:t>when you show the IBM FET, you say:</a:t>
            </a:r>
          </a:p>
          <a:p>
            <a:r>
              <a:rPr lang="en-US" dirty="0" smtClean="0"/>
              <a:t>"because we want a device with the geometry taken for granted in silicon VLSI"</a:t>
            </a:r>
          </a:p>
          <a:p>
            <a:r>
              <a:rPr lang="en-US" dirty="0" smtClean="0"/>
              <a:t>..source/drain pitch at most a few times the gate length.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25" y="479425"/>
            <a:ext cx="5441950" cy="4081463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21175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3450" y="476250"/>
            <a:ext cx="5446713" cy="4084638"/>
          </a:xfrm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8000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5038" y="477838"/>
            <a:ext cx="5443537" cy="4083050"/>
          </a:xfrm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60888"/>
            <a:ext cx="5368925" cy="4319587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479425"/>
            <a:ext cx="5440363" cy="4079875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138" y="4559300"/>
            <a:ext cx="5368925" cy="4322763"/>
          </a:xfrm>
          <a:noFill/>
          <a:ln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146050"/>
            <a:ext cx="8183562" cy="3984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3913" y="1720850"/>
            <a:ext cx="3581400" cy="7286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3913" y="2601913"/>
            <a:ext cx="3581400" cy="7302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8275" y="76200"/>
            <a:ext cx="1943100" cy="5484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7388" y="76200"/>
            <a:ext cx="5678487" cy="5484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975" y="7620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7388" y="1598613"/>
            <a:ext cx="3808412" cy="3962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598613"/>
            <a:ext cx="3808413" cy="3962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1700" y="1720850"/>
            <a:ext cx="3579813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13" y="1720850"/>
            <a:ext cx="3581400" cy="16113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4475" y="146050"/>
            <a:ext cx="2044700" cy="31861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146050"/>
            <a:ext cx="5986462" cy="31861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6" name="Straight Connector 8"/>
          <p:cNvCxnSpPr>
            <a:cxnSpLocks noChangeShapeType="1"/>
          </p:cNvCxnSpPr>
          <p:nvPr userDrawn="1"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000"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4340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ransition/>
  <p:txStyles>
    <p:titleStyle>
      <a:lvl1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fontAlgn="base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fontAlgn="base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79"/>
          <p:cNvSpPr>
            <a:spLocks noGrp="1" noChangeArrowheads="1"/>
          </p:cNvSpPr>
          <p:nvPr>
            <p:ph type="title"/>
          </p:nvPr>
        </p:nvSpPr>
        <p:spPr bwMode="auto">
          <a:xfrm>
            <a:off x="688975" y="7620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18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598613"/>
            <a:ext cx="7769225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grpSp>
        <p:nvGrpSpPr>
          <p:cNvPr id="2" name="Group 181"/>
          <p:cNvGrpSpPr>
            <a:grpSpLocks/>
          </p:cNvGrpSpPr>
          <p:nvPr/>
        </p:nvGrpSpPr>
        <p:grpSpPr bwMode="auto">
          <a:xfrm>
            <a:off x="381000" y="1022350"/>
            <a:ext cx="8382000" cy="115888"/>
            <a:chOff x="1009" y="979"/>
            <a:chExt cx="4463" cy="73"/>
          </a:xfrm>
        </p:grpSpPr>
        <p:sp>
          <p:nvSpPr>
            <p:cNvPr id="1206" name="Line 182"/>
            <p:cNvSpPr>
              <a:spLocks noChangeShapeType="1"/>
            </p:cNvSpPr>
            <p:nvPr userDrawn="1"/>
          </p:nvSpPr>
          <p:spPr bwMode="auto">
            <a:xfrm>
              <a:off x="1009" y="979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7" name="Line 183"/>
            <p:cNvSpPr>
              <a:spLocks noChangeShapeType="1"/>
            </p:cNvSpPr>
            <p:nvPr userDrawn="1"/>
          </p:nvSpPr>
          <p:spPr bwMode="auto">
            <a:xfrm>
              <a:off x="1009" y="1015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08" name="Line 184"/>
            <p:cNvSpPr>
              <a:spLocks noChangeShapeType="1"/>
            </p:cNvSpPr>
            <p:nvPr userDrawn="1"/>
          </p:nvSpPr>
          <p:spPr bwMode="auto">
            <a:xfrm>
              <a:off x="1009" y="1052"/>
              <a:ext cx="4463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sp>
        <p:nvSpPr>
          <p:cNvPr id="1209" name="Text Box 185"/>
          <p:cNvSpPr txBox="1">
            <a:spLocks noChangeArrowheads="1"/>
          </p:cNvSpPr>
          <p:nvPr/>
        </p:nvSpPr>
        <p:spPr bwMode="auto">
          <a:xfrm>
            <a:off x="8382000" y="914400"/>
            <a:ext cx="328613" cy="12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800" b="0" dirty="0">
                <a:solidFill>
                  <a:srgbClr val="000000"/>
                </a:solidFill>
                <a:ea typeface="ＭＳ Ｐゴシック" pitchFamily="34" charset="-128"/>
              </a:rPr>
              <a:t>Chart </a:t>
            </a:r>
            <a:fld id="{4FB79B26-93B4-4820-95BF-ABF2916E423F}" type="slidenum">
              <a:rPr lang="en-US" sz="800" b="0">
                <a:solidFill>
                  <a:srgbClr val="000000"/>
                </a:solidFill>
                <a:ea typeface="ＭＳ Ｐゴシック" pitchFamily="34" charset="-128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t>‹#›</a:t>
            </a:fld>
            <a:endParaRPr lang="en-US" sz="800" b="0" dirty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grpSp>
        <p:nvGrpSpPr>
          <p:cNvPr id="3" name="Group 186"/>
          <p:cNvGrpSpPr>
            <a:grpSpLocks/>
          </p:cNvGrpSpPr>
          <p:nvPr/>
        </p:nvGrpSpPr>
        <p:grpSpPr bwMode="auto">
          <a:xfrm>
            <a:off x="2971800" y="6629400"/>
            <a:ext cx="5257800" cy="76200"/>
            <a:chOff x="1824" y="3928"/>
            <a:chExt cx="3512" cy="61"/>
          </a:xfrm>
        </p:grpSpPr>
        <p:sp>
          <p:nvSpPr>
            <p:cNvPr id="1211" name="Line 187"/>
            <p:cNvSpPr>
              <a:spLocks noChangeShapeType="1"/>
            </p:cNvSpPr>
            <p:nvPr userDrawn="1"/>
          </p:nvSpPr>
          <p:spPr bwMode="auto">
            <a:xfrm>
              <a:off x="1824" y="392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2" name="Line 188"/>
            <p:cNvSpPr>
              <a:spLocks noChangeShapeType="1"/>
            </p:cNvSpPr>
            <p:nvPr userDrawn="1"/>
          </p:nvSpPr>
          <p:spPr bwMode="auto">
            <a:xfrm>
              <a:off x="1824" y="3958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  <p:sp>
          <p:nvSpPr>
            <p:cNvPr id="1213" name="Line 189"/>
            <p:cNvSpPr>
              <a:spLocks noChangeShapeType="1"/>
            </p:cNvSpPr>
            <p:nvPr userDrawn="1"/>
          </p:nvSpPr>
          <p:spPr bwMode="auto">
            <a:xfrm>
              <a:off x="1824" y="3989"/>
              <a:ext cx="3512" cy="0"/>
            </a:xfrm>
            <a:prstGeom prst="line">
              <a:avLst/>
            </a:prstGeom>
            <a:noFill/>
            <a:ln w="9525">
              <a:solidFill>
                <a:srgbClr val="0A57A5"/>
              </a:solidFill>
              <a:round/>
              <a:headEnd/>
              <a:tailEnd/>
            </a:ln>
            <a:effectLst/>
          </p:spPr>
          <p:txBody>
            <a:bodyPr wrap="none" lIns="0" tIns="0" rIns="0" bIns="0" anchor="ctr">
              <a:spAutoFit/>
            </a:bodyPr>
            <a:lstStyle/>
            <a:p>
              <a:pPr>
                <a:buClr>
                  <a:srgbClr val="FF0000"/>
                </a:buClr>
                <a:defRPr/>
              </a:pPr>
              <a:endParaRPr lang="en-US" sz="20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17415" name="Picture 193" descr="TSC_Logo_Smal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6435725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94" descr="UCSBlogo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209800" y="6430963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195" descr="200px-Jpl_large_logo"/>
          <p:cNvPicPr>
            <a:picLocks noChangeAspect="1" noChangeArrowheads="1"/>
          </p:cNvPicPr>
          <p:nvPr userDrawn="1"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71600" y="6457950"/>
            <a:ext cx="762000" cy="2254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+mj-lt"/>
          <a:ea typeface="+mj-ea"/>
          <a:cs typeface="+mj-cs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5pPr>
      <a:lvl6pPr marL="4572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6pPr>
      <a:lvl7pPr marL="9144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7pPr>
      <a:lvl8pPr marL="13716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8pPr>
      <a:lvl9pPr marL="1828800"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rgbClr val="0A57A5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+mn-lt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+mn-lt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+mn-lt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17412" name="Straight Connector 8"/>
          <p:cNvCxnSpPr>
            <a:cxnSpLocks noChangeShapeType="1"/>
          </p:cNvCxnSpPr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algn="ctr">
            <a:solidFill>
              <a:schemeClr val="tx1"/>
            </a:solidFill>
            <a:round/>
            <a:headEnd/>
            <a:tailEnd/>
          </a:ln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ransition/>
  <p:txStyles>
    <p:titleStyle>
      <a:lvl1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2pPr>
      <a:lvl3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3pPr>
      <a:lvl4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4pPr>
      <a:lvl5pPr algn="l" defTabSz="927100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cs typeface="Tahoma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  <a:cs typeface="Calibri" pitchFamily="34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5613" y="146050"/>
            <a:ext cx="8183562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Area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1700" y="1720850"/>
            <a:ext cx="7313613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First level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457200" y="685800"/>
            <a:ext cx="8229600" cy="0"/>
          </a:xfrm>
          <a:prstGeom prst="line">
            <a:avLst/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ransition/>
  <p:txStyles>
    <p:titleStyle>
      <a:lvl1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Tahoma" pitchFamily="34" charset="0"/>
          <a:ea typeface="Tahoma" pitchFamily="34" charset="0"/>
          <a:cs typeface="Tahoma" pitchFamily="34" charset="0"/>
        </a:defRPr>
      </a:lvl1pPr>
      <a:lvl2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2pPr>
      <a:lvl3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3pPr>
      <a:lvl4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4pPr>
      <a:lvl5pPr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5pPr>
      <a:lvl6pPr marL="4572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6pPr>
      <a:lvl7pPr marL="9144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7pPr>
      <a:lvl8pPr marL="13716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8pPr>
      <a:lvl9pPr marL="1828800" algn="l" defTabSz="927100" rtl="0" eaLnBrk="1" fontAlgn="base" hangingPunct="1">
        <a:lnSpc>
          <a:spcPct val="87000"/>
        </a:lnSpc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Impact" pitchFamily="34" charset="0"/>
        </a:defRPr>
      </a:lvl9pPr>
    </p:titleStyle>
    <p:bodyStyle>
      <a:lvl1pPr marL="204788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615950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sz="2200" b="1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025525" indent="-204788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•"/>
        <a:defRPr sz="2000" b="1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436688" indent="-206375" algn="l" defTabSz="927100" rtl="0" eaLnBrk="1" fontAlgn="base" hangingPunct="1">
        <a:lnSpc>
          <a:spcPct val="90000"/>
        </a:lnSpc>
        <a:spcBef>
          <a:spcPct val="50000"/>
        </a:spcBef>
        <a:spcAft>
          <a:spcPct val="0"/>
        </a:spcAft>
        <a:buClr>
          <a:schemeClr val="tx2"/>
        </a:buClr>
        <a:buChar char="–"/>
        <a:defRPr b="1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859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5pPr>
      <a:lvl6pPr marL="25431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6pPr>
      <a:lvl7pPr marL="30003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7pPr>
      <a:lvl8pPr marL="34575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8pPr>
      <a:lvl9pPr marL="3914775" indent="-231775" algn="l" defTabSz="927100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13" Type="http://schemas.openxmlformats.org/officeDocument/2006/relationships/image" Target="../media/image67.jpeg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66.jpe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5.jpeg"/><Relationship Id="rId11" Type="http://schemas.openxmlformats.org/officeDocument/2006/relationships/oleObject" Target="../embeddings/oleObject18.bin"/><Relationship Id="rId5" Type="http://schemas.openxmlformats.org/officeDocument/2006/relationships/image" Target="../media/image64.jpeg"/><Relationship Id="rId10" Type="http://schemas.openxmlformats.org/officeDocument/2006/relationships/oleObject" Target="../embeddings/oleObject17.bin"/><Relationship Id="rId4" Type="http://schemas.openxmlformats.org/officeDocument/2006/relationships/image" Target="../media/image63.jpeg"/><Relationship Id="rId9" Type="http://schemas.openxmlformats.org/officeDocument/2006/relationships/oleObject" Target="../embeddings/oleObject16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oleObject" Target="../embeddings/oleObject28.bin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22.bin"/><Relationship Id="rId12" Type="http://schemas.openxmlformats.org/officeDocument/2006/relationships/oleObject" Target="../embeddings/oleObject27.bin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30.bin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1.bin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9.bin"/><Relationship Id="rId10" Type="http://schemas.openxmlformats.org/officeDocument/2006/relationships/oleObject" Target="../embeddings/oleObject25.bin"/><Relationship Id="rId4" Type="http://schemas.openxmlformats.org/officeDocument/2006/relationships/oleObject" Target="../embeddings/oleObject19.bin"/><Relationship Id="rId9" Type="http://schemas.openxmlformats.org/officeDocument/2006/relationships/oleObject" Target="../embeddings/oleObject24.bin"/><Relationship Id="rId14" Type="http://schemas.openxmlformats.org/officeDocument/2006/relationships/image" Target="../media/image80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13" Type="http://schemas.openxmlformats.org/officeDocument/2006/relationships/oleObject" Target="../embeddings/oleObject40.bin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4.bin"/><Relationship Id="rId12" Type="http://schemas.openxmlformats.org/officeDocument/2006/relationships/oleObject" Target="../embeddings/oleObject39.bin"/><Relationship Id="rId2" Type="http://schemas.openxmlformats.org/officeDocument/2006/relationships/slideLayout" Target="../slideLayouts/slideLayout42.xml"/><Relationship Id="rId16" Type="http://schemas.openxmlformats.org/officeDocument/2006/relationships/oleObject" Target="../embeddings/oleObject42.bin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3.bin"/><Relationship Id="rId11" Type="http://schemas.openxmlformats.org/officeDocument/2006/relationships/oleObject" Target="../embeddings/oleObject38.bin"/><Relationship Id="rId5" Type="http://schemas.openxmlformats.org/officeDocument/2006/relationships/oleObject" Target="../embeddings/oleObject32.bin"/><Relationship Id="rId15" Type="http://schemas.openxmlformats.org/officeDocument/2006/relationships/image" Target="../media/image80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1.bin"/><Relationship Id="rId9" Type="http://schemas.openxmlformats.org/officeDocument/2006/relationships/oleObject" Target="../embeddings/oleObject36.bin"/><Relationship Id="rId14" Type="http://schemas.openxmlformats.org/officeDocument/2006/relationships/oleObject" Target="../embeddings/oleObject4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14.xml"/><Relationship Id="rId7" Type="http://schemas.openxmlformats.org/officeDocument/2006/relationships/oleObject" Target="../embeddings/oleObject45.bin"/><Relationship Id="rId12" Type="http://schemas.openxmlformats.org/officeDocument/2006/relationships/oleObject" Target="../embeddings/oleObject49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44.bin"/><Relationship Id="rId11" Type="http://schemas.openxmlformats.org/officeDocument/2006/relationships/oleObject" Target="../embeddings/oleObject48.bin"/><Relationship Id="rId5" Type="http://schemas.openxmlformats.org/officeDocument/2006/relationships/image" Target="../media/image90.jpeg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3.bin"/><Relationship Id="rId9" Type="http://schemas.openxmlformats.org/officeDocument/2006/relationships/image" Target="../media/image9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52.bin"/><Relationship Id="rId12" Type="http://schemas.openxmlformats.org/officeDocument/2006/relationships/oleObject" Target="../embeddings/oleObject56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5.bin"/><Relationship Id="rId5" Type="http://schemas.openxmlformats.org/officeDocument/2006/relationships/image" Target="../media/image90.jpeg"/><Relationship Id="rId10" Type="http://schemas.openxmlformats.org/officeDocument/2006/relationships/oleObject" Target="../embeddings/oleObject54.bin"/><Relationship Id="rId4" Type="http://schemas.openxmlformats.org/officeDocument/2006/relationships/oleObject" Target="../embeddings/oleObject50.bin"/><Relationship Id="rId9" Type="http://schemas.openxmlformats.org/officeDocument/2006/relationships/image" Target="../media/image9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0.bin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59.bin"/><Relationship Id="rId12" Type="http://schemas.openxmlformats.org/officeDocument/2006/relationships/oleObject" Target="../embeddings/oleObject63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8.bin"/><Relationship Id="rId11" Type="http://schemas.openxmlformats.org/officeDocument/2006/relationships/oleObject" Target="../embeddings/oleObject62.bin"/><Relationship Id="rId5" Type="http://schemas.openxmlformats.org/officeDocument/2006/relationships/image" Target="../media/image90.jpeg"/><Relationship Id="rId10" Type="http://schemas.openxmlformats.org/officeDocument/2006/relationships/oleObject" Target="../embeddings/oleObject61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9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3" Type="http://schemas.openxmlformats.org/officeDocument/2006/relationships/notesSlide" Target="../notesSlides/notesSlide17.xml"/><Relationship Id="rId7" Type="http://schemas.openxmlformats.org/officeDocument/2006/relationships/oleObject" Target="../embeddings/oleObject65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4.bin"/><Relationship Id="rId5" Type="http://schemas.openxmlformats.org/officeDocument/2006/relationships/image" Target="../media/image94.jpeg"/><Relationship Id="rId4" Type="http://schemas.openxmlformats.org/officeDocument/2006/relationships/image" Target="../media/image66.jpeg"/><Relationship Id="rId9" Type="http://schemas.openxmlformats.org/officeDocument/2006/relationships/oleObject" Target="../embeddings/oleObject67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13" Type="http://schemas.openxmlformats.org/officeDocument/2006/relationships/oleObject" Target="../embeddings/oleObject70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98.jpeg"/><Relationship Id="rId12" Type="http://schemas.openxmlformats.org/officeDocument/2006/relationships/image" Target="../media/image55.jpe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6.jpeg"/><Relationship Id="rId11" Type="http://schemas.openxmlformats.org/officeDocument/2006/relationships/oleObject" Target="../embeddings/oleObject69.bin"/><Relationship Id="rId5" Type="http://schemas.openxmlformats.org/officeDocument/2006/relationships/image" Target="../media/image97.jpeg"/><Relationship Id="rId15" Type="http://schemas.openxmlformats.org/officeDocument/2006/relationships/image" Target="../media/image57.jpeg"/><Relationship Id="rId10" Type="http://schemas.openxmlformats.org/officeDocument/2006/relationships/oleObject" Target="../embeddings/oleObject68.bin"/><Relationship Id="rId4" Type="http://schemas.openxmlformats.org/officeDocument/2006/relationships/image" Target="../media/image96.jpeg"/><Relationship Id="rId9" Type="http://schemas.openxmlformats.org/officeDocument/2006/relationships/image" Target="../media/image54.jpeg"/><Relationship Id="rId1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5.bin"/><Relationship Id="rId3" Type="http://schemas.openxmlformats.org/officeDocument/2006/relationships/notesSlide" Target="../notesSlides/notesSlide20.xml"/><Relationship Id="rId7" Type="http://schemas.openxmlformats.org/officeDocument/2006/relationships/oleObject" Target="../embeddings/oleObject74.bin"/><Relationship Id="rId2" Type="http://schemas.openxmlformats.org/officeDocument/2006/relationships/slideLayout" Target="../slideLayouts/slideLayout4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3.bin"/><Relationship Id="rId11" Type="http://schemas.openxmlformats.org/officeDocument/2006/relationships/image" Target="../media/image101.png"/><Relationship Id="rId5" Type="http://schemas.openxmlformats.org/officeDocument/2006/relationships/oleObject" Target="../embeddings/oleObject72.bin"/><Relationship Id="rId10" Type="http://schemas.openxmlformats.org/officeDocument/2006/relationships/image" Target="../media/image100.jpeg"/><Relationship Id="rId4" Type="http://schemas.openxmlformats.org/officeDocument/2006/relationships/oleObject" Target="../embeddings/oleObject71.bin"/><Relationship Id="rId9" Type="http://schemas.openxmlformats.org/officeDocument/2006/relationships/image" Target="../media/image8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1.xml"/><Relationship Id="rId4" Type="http://schemas.openxmlformats.org/officeDocument/2006/relationships/image" Target="../media/image10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oleObject" Target="../embeddings/oleObject78.bin"/><Relationship Id="rId2" Type="http://schemas.openxmlformats.org/officeDocument/2006/relationships/tags" Target="../tags/tag2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77.bin"/><Relationship Id="rId5" Type="http://schemas.openxmlformats.org/officeDocument/2006/relationships/oleObject" Target="../embeddings/oleObject76.bin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41.xml"/><Relationship Id="rId7" Type="http://schemas.openxmlformats.org/officeDocument/2006/relationships/oleObject" Target="../embeddings/oleObject81.bin"/><Relationship Id="rId2" Type="http://schemas.openxmlformats.org/officeDocument/2006/relationships/tags" Target="../tags/tag3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80.bin"/><Relationship Id="rId5" Type="http://schemas.openxmlformats.org/officeDocument/2006/relationships/oleObject" Target="../embeddings/oleObject79.bin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slideLayout" Target="../slideLayouts/slideLayout41.xml"/><Relationship Id="rId7" Type="http://schemas.openxmlformats.org/officeDocument/2006/relationships/oleObject" Target="../embeddings/oleObject84.bin"/><Relationship Id="rId2" Type="http://schemas.openxmlformats.org/officeDocument/2006/relationships/tags" Target="../tags/tag4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83.bin"/><Relationship Id="rId5" Type="http://schemas.openxmlformats.org/officeDocument/2006/relationships/oleObject" Target="../embeddings/oleObject82.bin"/><Relationship Id="rId10" Type="http://schemas.openxmlformats.org/officeDocument/2006/relationships/oleObject" Target="../embeddings/oleObject86.bin"/><Relationship Id="rId4" Type="http://schemas.openxmlformats.org/officeDocument/2006/relationships/notesSlide" Target="../notesSlides/notesSlide25.xml"/><Relationship Id="rId9" Type="http://schemas.openxmlformats.org/officeDocument/2006/relationships/oleObject" Target="../embeddings/oleObject85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5.xml"/><Relationship Id="rId4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3.pn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7.jpeg"/><Relationship Id="rId5" Type="http://schemas.openxmlformats.org/officeDocument/2006/relationships/oleObject" Target="../embeddings/oleObject87.bin"/><Relationship Id="rId4" Type="http://schemas.openxmlformats.org/officeDocument/2006/relationships/image" Target="../media/image1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90.bin"/><Relationship Id="rId5" Type="http://schemas.openxmlformats.org/officeDocument/2006/relationships/oleObject" Target="../embeddings/oleObject89.bin"/><Relationship Id="rId4" Type="http://schemas.openxmlformats.org/officeDocument/2006/relationships/oleObject" Target="../embeddings/oleObject88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6.xml"/><Relationship Id="rId4" Type="http://schemas.openxmlformats.org/officeDocument/2006/relationships/image" Target="../media/image10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92.bin"/><Relationship Id="rId5" Type="http://schemas.openxmlformats.org/officeDocument/2006/relationships/oleObject" Target="../embeddings/oleObject91.bin"/><Relationship Id="rId4" Type="http://schemas.openxmlformats.org/officeDocument/2006/relationships/image" Target="../media/image12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7.xml"/><Relationship Id="rId4" Type="http://schemas.openxmlformats.org/officeDocument/2006/relationships/image" Target="../media/image12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notesSlide" Target="../notesSlides/notesSlide37.xml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94.bin"/><Relationship Id="rId5" Type="http://schemas.openxmlformats.org/officeDocument/2006/relationships/oleObject" Target="../embeddings/oleObject93.bin"/><Relationship Id="rId4" Type="http://schemas.openxmlformats.org/officeDocument/2006/relationships/image" Target="../media/image13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98.bin"/><Relationship Id="rId5" Type="http://schemas.openxmlformats.org/officeDocument/2006/relationships/image" Target="../media/image134.jpeg"/><Relationship Id="rId4" Type="http://schemas.openxmlformats.org/officeDocument/2006/relationships/oleObject" Target="../embeddings/oleObject97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101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100.bin"/><Relationship Id="rId5" Type="http://schemas.openxmlformats.org/officeDocument/2006/relationships/oleObject" Target="../embeddings/oleObject99.bin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104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103.bin"/><Relationship Id="rId5" Type="http://schemas.openxmlformats.org/officeDocument/2006/relationships/oleObject" Target="../embeddings/oleObject102.bin"/><Relationship Id="rId4" Type="http://schemas.openxmlformats.org/officeDocument/2006/relationships/image" Target="../media/image1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1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13" Type="http://schemas.openxmlformats.org/officeDocument/2006/relationships/image" Target="../media/image152.jpeg"/><Relationship Id="rId18" Type="http://schemas.openxmlformats.org/officeDocument/2006/relationships/image" Target="../media/image155.jpeg"/><Relationship Id="rId3" Type="http://schemas.openxmlformats.org/officeDocument/2006/relationships/image" Target="../media/image2.png"/><Relationship Id="rId7" Type="http://schemas.openxmlformats.org/officeDocument/2006/relationships/image" Target="../media/image13.jpeg"/><Relationship Id="rId12" Type="http://schemas.openxmlformats.org/officeDocument/2006/relationships/image" Target="../media/image122.png"/><Relationship Id="rId17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6" Type="http://schemas.openxmlformats.org/officeDocument/2006/relationships/image" Target="../media/image154.emf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7.png"/><Relationship Id="rId11" Type="http://schemas.openxmlformats.org/officeDocument/2006/relationships/image" Target="../media/image151.jpeg"/><Relationship Id="rId5" Type="http://schemas.openxmlformats.org/officeDocument/2006/relationships/image" Target="../media/image146.jpeg"/><Relationship Id="rId15" Type="http://schemas.openxmlformats.org/officeDocument/2006/relationships/image" Target="../media/image153.jpeg"/><Relationship Id="rId10" Type="http://schemas.openxmlformats.org/officeDocument/2006/relationships/image" Target="../media/image150.jpeg"/><Relationship Id="rId19" Type="http://schemas.openxmlformats.org/officeDocument/2006/relationships/image" Target="../media/image156.jpeg"/><Relationship Id="rId4" Type="http://schemas.openxmlformats.org/officeDocument/2006/relationships/image" Target="../media/image101.png"/><Relationship Id="rId9" Type="http://schemas.openxmlformats.org/officeDocument/2006/relationships/image" Target="../media/image149.jpeg"/><Relationship Id="rId14" Type="http://schemas.openxmlformats.org/officeDocument/2006/relationships/image" Target="../media/image1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8.bin"/><Relationship Id="rId3" Type="http://schemas.openxmlformats.org/officeDocument/2006/relationships/notesSlide" Target="../notesSlides/notesSlide47.xml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106.bin"/><Relationship Id="rId5" Type="http://schemas.openxmlformats.org/officeDocument/2006/relationships/image" Target="../media/image94.jpeg"/><Relationship Id="rId4" Type="http://schemas.openxmlformats.org/officeDocument/2006/relationships/image" Target="../media/image66.jpeg"/><Relationship Id="rId9" Type="http://schemas.openxmlformats.org/officeDocument/2006/relationships/oleObject" Target="../embeddings/oleObject109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62.jpeg"/><Relationship Id="rId5" Type="http://schemas.openxmlformats.org/officeDocument/2006/relationships/oleObject" Target="../embeddings/oleObject111.bin"/><Relationship Id="rId4" Type="http://schemas.openxmlformats.org/officeDocument/2006/relationships/oleObject" Target="../embeddings/oleObject110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3" Type="http://schemas.openxmlformats.org/officeDocument/2006/relationships/notesSlide" Target="../notesSlides/notesSlide50.xml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114.bin"/><Relationship Id="rId5" Type="http://schemas.openxmlformats.org/officeDocument/2006/relationships/oleObject" Target="../embeddings/oleObject113.bin"/><Relationship Id="rId4" Type="http://schemas.openxmlformats.org/officeDocument/2006/relationships/oleObject" Target="../embeddings/oleObject112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119.bin"/><Relationship Id="rId5" Type="http://schemas.openxmlformats.org/officeDocument/2006/relationships/oleObject" Target="../embeddings/oleObject118.bin"/><Relationship Id="rId4" Type="http://schemas.openxmlformats.org/officeDocument/2006/relationships/oleObject" Target="../embeddings/oleObject11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7" Type="http://schemas.openxmlformats.org/officeDocument/2006/relationships/oleObject" Target="../embeddings/oleObject12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122.bin"/><Relationship Id="rId5" Type="http://schemas.openxmlformats.org/officeDocument/2006/relationships/oleObject" Target="../embeddings/oleObject121.bin"/><Relationship Id="rId4" Type="http://schemas.openxmlformats.org/officeDocument/2006/relationships/oleObject" Target="../embeddings/oleObject120.bin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7.jpeg"/><Relationship Id="rId4" Type="http://schemas.openxmlformats.org/officeDocument/2006/relationships/image" Target="../media/image1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slideLayout" Target="../slideLayouts/slideLayout63.xml"/><Relationship Id="rId1" Type="http://schemas.openxmlformats.org/officeDocument/2006/relationships/vmlDrawing" Target="../drawings/vmlDrawing27.vml"/><Relationship Id="rId5" Type="http://schemas.openxmlformats.org/officeDocument/2006/relationships/image" Target="../media/image182.jpeg"/><Relationship Id="rId4" Type="http://schemas.openxmlformats.org/officeDocument/2006/relationships/oleObject" Target="../embeddings/oleObject124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6.jpe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png"/><Relationship Id="rId9" Type="http://schemas.openxmlformats.org/officeDocument/2006/relationships/image" Target="../media/image31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8.bin"/><Relationship Id="rId13" Type="http://schemas.openxmlformats.org/officeDocument/2006/relationships/image" Target="../media/image202.jpeg"/><Relationship Id="rId18" Type="http://schemas.openxmlformats.org/officeDocument/2006/relationships/oleObject" Target="../embeddings/oleObject136.bin"/><Relationship Id="rId3" Type="http://schemas.openxmlformats.org/officeDocument/2006/relationships/notesSlide" Target="../notesSlides/notesSlide59.xml"/><Relationship Id="rId7" Type="http://schemas.openxmlformats.org/officeDocument/2006/relationships/oleObject" Target="../embeddings/oleObject127.bin"/><Relationship Id="rId12" Type="http://schemas.openxmlformats.org/officeDocument/2006/relationships/oleObject" Target="../embeddings/oleObject132.bin"/><Relationship Id="rId17" Type="http://schemas.openxmlformats.org/officeDocument/2006/relationships/oleObject" Target="../embeddings/oleObject135.bin"/><Relationship Id="rId2" Type="http://schemas.openxmlformats.org/officeDocument/2006/relationships/slideLayout" Target="../slideLayouts/slideLayout37.xml"/><Relationship Id="rId16" Type="http://schemas.openxmlformats.org/officeDocument/2006/relationships/oleObject" Target="../embeddings/oleObject134.bin"/><Relationship Id="rId20" Type="http://schemas.openxmlformats.org/officeDocument/2006/relationships/oleObject" Target="../embeddings/oleObject138.bin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126.bin"/><Relationship Id="rId11" Type="http://schemas.openxmlformats.org/officeDocument/2006/relationships/oleObject" Target="../embeddings/oleObject131.bin"/><Relationship Id="rId5" Type="http://schemas.openxmlformats.org/officeDocument/2006/relationships/oleObject" Target="../embeddings/oleObject125.bin"/><Relationship Id="rId15" Type="http://schemas.openxmlformats.org/officeDocument/2006/relationships/oleObject" Target="../embeddings/oleObject133.bin"/><Relationship Id="rId10" Type="http://schemas.openxmlformats.org/officeDocument/2006/relationships/oleObject" Target="../embeddings/oleObject130.bin"/><Relationship Id="rId19" Type="http://schemas.openxmlformats.org/officeDocument/2006/relationships/oleObject" Target="../embeddings/oleObject137.bin"/><Relationship Id="rId4" Type="http://schemas.openxmlformats.org/officeDocument/2006/relationships/image" Target="../media/image201.jpeg"/><Relationship Id="rId9" Type="http://schemas.openxmlformats.org/officeDocument/2006/relationships/oleObject" Target="../embeddings/oleObject129.bin"/><Relationship Id="rId14" Type="http://schemas.openxmlformats.org/officeDocument/2006/relationships/image" Target="../media/image20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4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51.jpeg"/><Relationship Id="rId18" Type="http://schemas.openxmlformats.org/officeDocument/2006/relationships/oleObject" Target="../embeddings/oleObject8.bin"/><Relationship Id="rId26" Type="http://schemas.openxmlformats.org/officeDocument/2006/relationships/image" Target="../media/image57.jpeg"/><Relationship Id="rId3" Type="http://schemas.openxmlformats.org/officeDocument/2006/relationships/notesSlide" Target="../notesSlides/notesSlide9.xml"/><Relationship Id="rId21" Type="http://schemas.openxmlformats.org/officeDocument/2006/relationships/image" Target="../media/image54.jpe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50.jpeg"/><Relationship Id="rId17" Type="http://schemas.openxmlformats.org/officeDocument/2006/relationships/oleObject" Target="../embeddings/oleObject7.bin"/><Relationship Id="rId25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.bin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48.jpeg"/><Relationship Id="rId11" Type="http://schemas.openxmlformats.org/officeDocument/2006/relationships/image" Target="../media/image49.jpeg"/><Relationship Id="rId24" Type="http://schemas.openxmlformats.org/officeDocument/2006/relationships/image" Target="../media/image55.jpeg"/><Relationship Id="rId5" Type="http://schemas.openxmlformats.org/officeDocument/2006/relationships/image" Target="../media/image47.jpeg"/><Relationship Id="rId15" Type="http://schemas.openxmlformats.org/officeDocument/2006/relationships/image" Target="../media/image53.jpeg"/><Relationship Id="rId23" Type="http://schemas.openxmlformats.org/officeDocument/2006/relationships/oleObject" Target="../embeddings/oleObject12.bin"/><Relationship Id="rId10" Type="http://schemas.openxmlformats.org/officeDocument/2006/relationships/oleObject" Target="../embeddings/oleObject5.bin"/><Relationship Id="rId19" Type="http://schemas.openxmlformats.org/officeDocument/2006/relationships/oleObject" Target="../embeddings/oleObject9.bin"/><Relationship Id="rId4" Type="http://schemas.openxmlformats.org/officeDocument/2006/relationships/image" Target="../media/image46.jpe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52.jpeg"/><Relationship Id="rId22" Type="http://schemas.openxmlformats.org/officeDocument/2006/relationships/oleObject" Target="../embeddings/oleObject11.bin"/><Relationship Id="rId27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066800"/>
            <a:ext cx="8229600" cy="1524000"/>
          </a:xfrm>
        </p:spPr>
        <p:txBody>
          <a:bodyPr/>
          <a:lstStyle/>
          <a:p>
            <a:pPr>
              <a:lnSpc>
                <a:spcPct val="117000"/>
              </a:lnSpc>
            </a:pPr>
            <a:r>
              <a:rPr lang="en-US" sz="3400" b="1" i="1" dirty="0" smtClean="0">
                <a:latin typeface="Arial" charset="0"/>
                <a:cs typeface="Arial" charset="0"/>
              </a:rPr>
              <a:t>Transistors for THz Systems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743200"/>
            <a:ext cx="6400800" cy="665163"/>
          </a:xfrm>
        </p:spPr>
        <p:txBody>
          <a:bodyPr/>
          <a:lstStyle/>
          <a:p>
            <a:pPr algn="l"/>
            <a:r>
              <a:rPr lang="en-US" i="1" dirty="0" smtClean="0"/>
              <a:t>Mark Rodwell, UCSB</a:t>
            </a:r>
            <a:br>
              <a:rPr lang="en-US" i="1" dirty="0" smtClean="0"/>
            </a:br>
            <a:endParaRPr lang="en-US" i="1" dirty="0" smtClean="0"/>
          </a:p>
        </p:txBody>
      </p:sp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60363" y="202980"/>
            <a:ext cx="8551402" cy="45213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03" tIns="41000" rIns="82003" bIns="4100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200" b="0" i="1" dirty="0" smtClean="0">
                <a:latin typeface="Arial" charset="0"/>
              </a:rPr>
              <a:t>IMS Workshop:   Technologies for THZ Integrated Systems  (WMD)</a:t>
            </a:r>
            <a:br>
              <a:rPr lang="en-US" sz="1200" b="0" i="1" dirty="0" smtClean="0">
                <a:latin typeface="Arial" charset="0"/>
              </a:rPr>
            </a:br>
            <a:r>
              <a:rPr lang="en-US" sz="1200" b="0" i="1" dirty="0" smtClean="0">
                <a:latin typeface="Arial" charset="0"/>
              </a:rPr>
              <a:t>Monday, June 3, 2013, Seattle, Washington  (8AM-5PM)</a:t>
            </a:r>
            <a:endParaRPr lang="en-US" sz="1200" b="0" i="1" dirty="0">
              <a:latin typeface="Arial" charset="0"/>
            </a:endParaRPr>
          </a:p>
        </p:txBody>
      </p:sp>
      <p:sp>
        <p:nvSpPr>
          <p:cNvPr id="24581" name="Rectangle 7"/>
          <p:cNvSpPr>
            <a:spLocks noChangeArrowheads="1"/>
          </p:cNvSpPr>
          <p:nvPr/>
        </p:nvSpPr>
        <p:spPr bwMode="auto">
          <a:xfrm>
            <a:off x="6781800" y="0"/>
            <a:ext cx="23622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4582" name="Rectangle 4"/>
          <p:cNvSpPr>
            <a:spLocks noChangeArrowheads="1"/>
          </p:cNvSpPr>
          <p:nvPr/>
        </p:nvSpPr>
        <p:spPr bwMode="auto">
          <a:xfrm>
            <a:off x="381000" y="3352190"/>
            <a:ext cx="5029200" cy="23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1194" tIns="39884" rIns="81194" bIns="39884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i="1" dirty="0" smtClean="0">
                <a:solidFill>
                  <a:srgbClr val="000000"/>
                </a:solidFill>
                <a:latin typeface="Arial" charset="0"/>
              </a:rPr>
              <a:t>rodwell@ece.ucsb.edu</a:t>
            </a:r>
            <a:endParaRPr lang="en-US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3" name="Line 7"/>
          <p:cNvSpPr>
            <a:spLocks noChangeShapeType="1"/>
          </p:cNvSpPr>
          <p:nvPr/>
        </p:nvSpPr>
        <p:spPr bwMode="auto">
          <a:xfrm>
            <a:off x="457200" y="65532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4584" name="Rectangle 11"/>
          <p:cNvSpPr>
            <a:spLocks noChangeArrowheads="1"/>
          </p:cNvSpPr>
          <p:nvPr/>
        </p:nvSpPr>
        <p:spPr bwMode="auto">
          <a:xfrm>
            <a:off x="457200" y="3733800"/>
            <a:ext cx="8229600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Co-Authors and Collaborators:</a:t>
            </a:r>
            <a:endParaRPr lang="en-US" sz="12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5" name="Line 6"/>
          <p:cNvSpPr>
            <a:spLocks noChangeShapeType="1"/>
          </p:cNvSpPr>
          <p:nvPr/>
        </p:nvSpPr>
        <p:spPr bwMode="auto">
          <a:xfrm>
            <a:off x="457200" y="3581400"/>
            <a:ext cx="8610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24586" name="Rectangle 11"/>
          <p:cNvSpPr>
            <a:spLocks noChangeArrowheads="1"/>
          </p:cNvSpPr>
          <p:nvPr/>
        </p:nvSpPr>
        <p:spPr bwMode="auto">
          <a:xfrm>
            <a:off x="457200" y="5078413"/>
            <a:ext cx="8229600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UCSB HBT 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J</a:t>
            </a:r>
            <a:r>
              <a:rPr lang="sv-SE" sz="1200" i="1">
                <a:solidFill>
                  <a:srgbClr val="000000"/>
                </a:solidFill>
                <a:latin typeface="Arial" charset="0"/>
              </a:rPr>
              <a:t>. Rode, H.W. Chiang, A. C. Gossard , B. J. Thibeault, W. </a:t>
            </a: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Mitchell</a:t>
            </a:r>
            <a:br>
              <a:rPr lang="sv-SE" sz="1200" i="1" smtClean="0">
                <a:solidFill>
                  <a:srgbClr val="000000"/>
                </a:solidFill>
                <a:latin typeface="Arial" charset="0"/>
              </a:rPr>
            </a:b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Recent Graduates:   V. </a:t>
            </a:r>
            <a:r>
              <a:rPr lang="sv-SE" sz="1200" i="1">
                <a:solidFill>
                  <a:srgbClr val="000000"/>
                </a:solidFill>
                <a:latin typeface="Arial" charset="0"/>
              </a:rPr>
              <a:t>Jain, E. Lobisser,  A. Baraskar,  </a:t>
            </a:r>
            <a:endParaRPr lang="en-US" sz="12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457200" y="3962400"/>
            <a:ext cx="82296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Teledyne HBT 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M. Urteaga, R. Pierson, P. Rowell, B. Brar, Teledyne Scientific Company</a:t>
            </a:r>
          </a:p>
        </p:txBody>
      </p:sp>
      <p:sp>
        <p:nvSpPr>
          <p:cNvPr id="24588" name="Rectangle 11"/>
          <p:cNvSpPr>
            <a:spLocks noChangeArrowheads="1"/>
          </p:cNvSpPr>
          <p:nvPr/>
        </p:nvSpPr>
        <p:spPr bwMode="auto">
          <a:xfrm>
            <a:off x="457200" y="4545013"/>
            <a:ext cx="82296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Teledyne IC Design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200" i="1" dirty="0" smtClean="0">
                <a:solidFill>
                  <a:srgbClr val="000000"/>
                </a:solidFill>
                <a:latin typeface="Arial" charset="0"/>
              </a:rPr>
              <a:t>M. Seo, J</a:t>
            </a: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. Hacker, Z. Griffith, A. Young,  M. J. Choe, Teledyne Scientific Company</a:t>
            </a:r>
          </a:p>
        </p:txBody>
      </p:sp>
      <p:sp>
        <p:nvSpPr>
          <p:cNvPr id="24589" name="Rectangle 11"/>
          <p:cNvSpPr>
            <a:spLocks noChangeArrowheads="1"/>
          </p:cNvSpPr>
          <p:nvPr/>
        </p:nvSpPr>
        <p:spPr bwMode="auto">
          <a:xfrm>
            <a:off x="457200" y="5785563"/>
            <a:ext cx="82296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27100">
              <a:buClr>
                <a:srgbClr val="FF0000"/>
              </a:buClr>
            </a:pPr>
            <a:r>
              <a:rPr lang="en-US" sz="1200" i="1" dirty="0">
                <a:solidFill>
                  <a:srgbClr val="000000"/>
                </a:solidFill>
                <a:latin typeface="Arial" charset="0"/>
              </a:rPr>
              <a:t>UCSB IC Design Team:</a:t>
            </a:r>
            <a:br>
              <a:rPr lang="en-US" sz="1200" i="1" dirty="0">
                <a:solidFill>
                  <a:srgbClr val="000000"/>
                </a:solidFill>
                <a:latin typeface="Arial" charset="0"/>
              </a:rPr>
            </a:br>
            <a:r>
              <a:rPr lang="sv-SE" sz="1200" i="1">
                <a:solidFill>
                  <a:srgbClr val="000000"/>
                </a:solidFill>
                <a:latin typeface="Arial" charset="0"/>
              </a:rPr>
              <a:t>S. Danesgar, T. Reed, </a:t>
            </a:r>
            <a:r>
              <a:rPr lang="sv-SE" sz="1200" i="1" smtClean="0">
                <a:solidFill>
                  <a:srgbClr val="000000"/>
                </a:solidFill>
                <a:latin typeface="Arial" charset="0"/>
              </a:rPr>
              <a:t>H-C Park, Eli Bloch</a:t>
            </a:r>
            <a:endParaRPr lang="en-US" sz="12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" name="矩形 11"/>
          <p:cNvSpPr/>
          <p:nvPr/>
        </p:nvSpPr>
        <p:spPr>
          <a:xfrm>
            <a:off x="76200" y="6578210"/>
            <a:ext cx="50292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200" b="0" smtClean="0">
                <a:latin typeface="Calibri" pitchFamily="34" charset="0"/>
              </a:rPr>
              <a:t>WMD: </a:t>
            </a:r>
            <a:r>
              <a:rPr lang="en-US" sz="1200" b="0" smtClean="0">
                <a:latin typeface="Calibri" pitchFamily="34" charset="0"/>
              </a:rPr>
              <a:t> Technologies for THZ Integrated Systems</a:t>
            </a:r>
            <a:endParaRPr lang="en-CA" sz="1200" b="0" dirty="0">
              <a:latin typeface="Calibri" pitchFamily="34" charset="0"/>
            </a:endParaRPr>
          </a:p>
        </p:txBody>
      </p:sp>
      <p:sp>
        <p:nvSpPr>
          <p:cNvPr id="16" name="矩形 12"/>
          <p:cNvSpPr/>
          <p:nvPr/>
        </p:nvSpPr>
        <p:spPr>
          <a:xfrm>
            <a:off x="5784850" y="6581930"/>
            <a:ext cx="2295821" cy="2585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b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RFIC2013, Seattle, </a:t>
            </a:r>
            <a:r>
              <a:rPr lang="en-US" sz="1200" b="0" dirty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June </a:t>
            </a:r>
            <a:r>
              <a:rPr lang="en-US" sz="1200" b="0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</a:rPr>
              <a:t>2-4, 2013</a:t>
            </a:r>
            <a:endParaRPr lang="en-US" sz="1200" b="0" dirty="0">
              <a:solidFill>
                <a:schemeClr val="bg1">
                  <a:lumMod val="50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27"/>
          <p:cNvSpPr>
            <a:spLocks noChangeArrowheads="1"/>
          </p:cNvSpPr>
          <p:nvPr/>
        </p:nvSpPr>
        <p:spPr bwMode="auto">
          <a:xfrm>
            <a:off x="76200" y="838200"/>
            <a:ext cx="6553200" cy="3810000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en-US" dirty="0"/>
          </a:p>
        </p:txBody>
      </p:sp>
      <p:sp>
        <p:nvSpPr>
          <p:cNvPr id="308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6050"/>
            <a:ext cx="8686800" cy="398463"/>
          </a:xfrm>
        </p:spPr>
        <p:txBody>
          <a:bodyPr/>
          <a:lstStyle/>
          <a:p>
            <a:pPr eaLnBrk="1" hangingPunct="1"/>
            <a:r>
              <a:rPr lang="en-US" sz="2800" dirty="0" smtClean="0"/>
              <a:t>THz &amp; nm Transistors: State Density Limits</a:t>
            </a:r>
          </a:p>
        </p:txBody>
      </p:sp>
      <p:sp>
        <p:nvSpPr>
          <p:cNvPr id="3081" name="Rectangle 5"/>
          <p:cNvSpPr>
            <a:spLocks noChangeArrowheads="1"/>
          </p:cNvSpPr>
          <p:nvPr/>
        </p:nvSpPr>
        <p:spPr bwMode="auto">
          <a:xfrm>
            <a:off x="1828800" y="838200"/>
            <a:ext cx="152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latin typeface="Calibri" pitchFamily="34" charset="0"/>
              </a:rPr>
              <a:t>2-D: FET</a:t>
            </a:r>
          </a:p>
        </p:txBody>
      </p:sp>
      <p:sp>
        <p:nvSpPr>
          <p:cNvPr id="3082" name="Rectangle 6"/>
          <p:cNvSpPr>
            <a:spLocks noChangeArrowheads="1"/>
          </p:cNvSpPr>
          <p:nvPr/>
        </p:nvSpPr>
        <p:spPr bwMode="auto">
          <a:xfrm>
            <a:off x="4495800" y="838200"/>
            <a:ext cx="152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latin typeface="Calibri" pitchFamily="34" charset="0"/>
              </a:rPr>
              <a:t>3-D: BJT</a:t>
            </a:r>
          </a:p>
        </p:txBody>
      </p:sp>
      <p:sp>
        <p:nvSpPr>
          <p:cNvPr id="3083" name="Rectangle 5"/>
          <p:cNvSpPr>
            <a:spLocks noChangeArrowheads="1"/>
          </p:cNvSpPr>
          <p:nvPr/>
        </p:nvSpPr>
        <p:spPr bwMode="auto">
          <a:xfrm>
            <a:off x="152400" y="3200400"/>
            <a:ext cx="1219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latin typeface="Calibri" pitchFamily="34" charset="0"/>
              </a:rPr>
              <a:t>current</a:t>
            </a:r>
          </a:p>
        </p:txBody>
      </p:sp>
      <p:sp>
        <p:nvSpPr>
          <p:cNvPr id="3084" name="Rectangle 5"/>
          <p:cNvSpPr>
            <a:spLocks noChangeArrowheads="1"/>
          </p:cNvSpPr>
          <p:nvPr/>
        </p:nvSpPr>
        <p:spPr bwMode="auto">
          <a:xfrm>
            <a:off x="152400" y="3952875"/>
            <a:ext cx="15240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latin typeface="Calibri" pitchFamily="34" charset="0"/>
              </a:rPr>
              <a:t>conductivity</a:t>
            </a:r>
          </a:p>
        </p:txBody>
      </p:sp>
      <p:sp>
        <p:nvSpPr>
          <p:cNvPr id="3085" name="Rectangle 5"/>
          <p:cNvSpPr>
            <a:spLocks noChangeArrowheads="1"/>
          </p:cNvSpPr>
          <p:nvPr/>
        </p:nvSpPr>
        <p:spPr bwMode="auto">
          <a:xfrm>
            <a:off x="152400" y="2362200"/>
            <a:ext cx="160020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latin typeface="Calibri" pitchFamily="34" charset="0"/>
              </a:rPr>
              <a:t>capacitance</a:t>
            </a:r>
          </a:p>
        </p:txBody>
      </p:sp>
      <p:cxnSp>
        <p:nvCxnSpPr>
          <p:cNvPr id="3086" name="Straight Connector 35"/>
          <p:cNvCxnSpPr>
            <a:cxnSpLocks noChangeShapeType="1"/>
          </p:cNvCxnSpPr>
          <p:nvPr/>
        </p:nvCxnSpPr>
        <p:spPr bwMode="auto">
          <a:xfrm rot="16200000" flipH="1">
            <a:off x="-328285" y="2705100"/>
            <a:ext cx="38862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88" name="Straight Connector 37"/>
          <p:cNvCxnSpPr>
            <a:cxnSpLocks noChangeShapeType="1"/>
          </p:cNvCxnSpPr>
          <p:nvPr/>
        </p:nvCxnSpPr>
        <p:spPr bwMode="auto">
          <a:xfrm rot="16200000" flipH="1">
            <a:off x="3009900" y="3390900"/>
            <a:ext cx="25146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89" name="Straight Connector 39"/>
          <p:cNvCxnSpPr>
            <a:cxnSpLocks noChangeShapeType="1"/>
          </p:cNvCxnSpPr>
          <p:nvPr/>
        </p:nvCxnSpPr>
        <p:spPr bwMode="auto">
          <a:xfrm>
            <a:off x="0" y="12192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0" name="Straight Connector 41"/>
          <p:cNvCxnSpPr>
            <a:cxnSpLocks noChangeShapeType="1"/>
          </p:cNvCxnSpPr>
          <p:nvPr/>
        </p:nvCxnSpPr>
        <p:spPr bwMode="auto">
          <a:xfrm>
            <a:off x="0" y="30480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1" name="Straight Connector 42"/>
          <p:cNvCxnSpPr>
            <a:cxnSpLocks noChangeShapeType="1"/>
          </p:cNvCxnSpPr>
          <p:nvPr/>
        </p:nvCxnSpPr>
        <p:spPr bwMode="auto">
          <a:xfrm>
            <a:off x="0" y="21336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2" name="Straight Connector 44"/>
          <p:cNvCxnSpPr>
            <a:cxnSpLocks noChangeShapeType="1"/>
          </p:cNvCxnSpPr>
          <p:nvPr/>
        </p:nvCxnSpPr>
        <p:spPr bwMode="auto">
          <a:xfrm>
            <a:off x="0" y="3810000"/>
            <a:ext cx="9144000" cy="0"/>
          </a:xfrm>
          <a:prstGeom prst="line">
            <a:avLst/>
          </a:prstGeom>
          <a:noFill/>
          <a:ln w="19050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3" name="Straight Connector 48"/>
          <p:cNvCxnSpPr>
            <a:cxnSpLocks noChangeShapeType="1"/>
          </p:cNvCxnSpPr>
          <p:nvPr/>
        </p:nvCxnSpPr>
        <p:spPr bwMode="auto">
          <a:xfrm rot="5400000">
            <a:off x="1424315" y="1028700"/>
            <a:ext cx="381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cxnSp>
        <p:nvCxnSpPr>
          <p:cNvPr id="3094" name="Straight Connector 52"/>
          <p:cNvCxnSpPr>
            <a:cxnSpLocks noChangeShapeType="1"/>
          </p:cNvCxnSpPr>
          <p:nvPr/>
        </p:nvCxnSpPr>
        <p:spPr bwMode="auto">
          <a:xfrm rot="5400000">
            <a:off x="4076700" y="1028700"/>
            <a:ext cx="381000" cy="0"/>
          </a:xfrm>
          <a:prstGeom prst="line">
            <a:avLst/>
          </a:prstGeom>
          <a:noFill/>
          <a:ln w="28575" algn="ctr">
            <a:solidFill>
              <a:schemeClr val="bg1"/>
            </a:solidFill>
            <a:round/>
            <a:headEnd/>
            <a:tailEnd/>
          </a:ln>
        </p:spPr>
      </p:cxnSp>
      <p:pic>
        <p:nvPicPr>
          <p:cNvPr id="3095" name="Picture 55" descr="E_K_dispersio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6075" y="862013"/>
            <a:ext cx="24479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6" name="Picture 58" descr="E_K_dispersio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1988" y="2578100"/>
            <a:ext cx="2055812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97" name="Picture 59" descr="E_K_dispersio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0400" y="4819650"/>
            <a:ext cx="2030413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74" name="Object 12"/>
          <p:cNvGraphicFramePr>
            <a:graphicFrameLocks noChangeAspect="1"/>
          </p:cNvGraphicFramePr>
          <p:nvPr/>
        </p:nvGraphicFramePr>
        <p:xfrm>
          <a:off x="1691625" y="3886200"/>
          <a:ext cx="2232025" cy="741363"/>
        </p:xfrm>
        <a:graphic>
          <a:graphicData uri="http://schemas.openxmlformats.org/presentationml/2006/ole">
            <p:oleObj spid="_x0000_s524290" name="Equation" r:id="rId7" imgW="1498320" imgH="495000" progId="Equation.3">
              <p:embed/>
            </p:oleObj>
          </a:graphicData>
        </a:graphic>
      </p:graphicFrame>
      <p:graphicFrame>
        <p:nvGraphicFramePr>
          <p:cNvPr id="3075" name="Object 12"/>
          <p:cNvGraphicFramePr>
            <a:graphicFrameLocks noChangeAspect="1"/>
          </p:cNvGraphicFramePr>
          <p:nvPr/>
        </p:nvGraphicFramePr>
        <p:xfrm>
          <a:off x="4343400" y="3886200"/>
          <a:ext cx="2270125" cy="741363"/>
        </p:xfrm>
        <a:graphic>
          <a:graphicData uri="http://schemas.openxmlformats.org/presentationml/2006/ole">
            <p:oleObj spid="_x0000_s524291" name="Equation" r:id="rId8" imgW="1523880" imgH="495000" progId="Equation.3">
              <p:embed/>
            </p:oleObj>
          </a:graphicData>
        </a:graphic>
      </p:graphicFrame>
      <p:graphicFrame>
        <p:nvGraphicFramePr>
          <p:cNvPr id="3076" name="Object 12"/>
          <p:cNvGraphicFramePr>
            <a:graphicFrameLocks noChangeAspect="1"/>
          </p:cNvGraphicFramePr>
          <p:nvPr/>
        </p:nvGraphicFramePr>
        <p:xfrm>
          <a:off x="4379975" y="3136900"/>
          <a:ext cx="1247775" cy="627063"/>
        </p:xfrm>
        <a:graphic>
          <a:graphicData uri="http://schemas.openxmlformats.org/presentationml/2006/ole">
            <p:oleObj spid="_x0000_s524292" name="Equation" r:id="rId9" imgW="838080" imgH="419040" progId="Equation.3">
              <p:embed/>
            </p:oleObj>
          </a:graphicData>
        </a:graphic>
      </p:graphicFrame>
      <p:graphicFrame>
        <p:nvGraphicFramePr>
          <p:cNvPr id="3077" name="Object 12"/>
          <p:cNvGraphicFramePr>
            <a:graphicFrameLocks noChangeAspect="1"/>
          </p:cNvGraphicFramePr>
          <p:nvPr/>
        </p:nvGraphicFramePr>
        <p:xfrm>
          <a:off x="1691625" y="3133725"/>
          <a:ext cx="2490787" cy="646113"/>
        </p:xfrm>
        <a:graphic>
          <a:graphicData uri="http://schemas.openxmlformats.org/presentationml/2006/ole">
            <p:oleObj spid="_x0000_s524293" name="Equation" r:id="rId10" imgW="1676160" imgH="431640" progId="Equation.3">
              <p:embed/>
            </p:oleObj>
          </a:graphicData>
        </a:graphic>
      </p:graphicFrame>
      <p:graphicFrame>
        <p:nvGraphicFramePr>
          <p:cNvPr id="3078" name="Object 12"/>
          <p:cNvGraphicFramePr>
            <a:graphicFrameLocks noChangeAspect="1"/>
          </p:cNvGraphicFramePr>
          <p:nvPr/>
        </p:nvGraphicFramePr>
        <p:xfrm>
          <a:off x="1884363" y="2260600"/>
          <a:ext cx="1239837" cy="635000"/>
        </p:xfrm>
        <a:graphic>
          <a:graphicData uri="http://schemas.openxmlformats.org/presentationml/2006/ole">
            <p:oleObj spid="_x0000_s524294" name="Equation" r:id="rId11" imgW="825480" imgH="419040" progId="Equation.3">
              <p:embed/>
            </p:oleObj>
          </a:graphicData>
        </a:graphic>
      </p:graphicFrame>
      <p:pic>
        <p:nvPicPr>
          <p:cNvPr id="3104" name="Picture 14" descr="HBT_color_section.jpg"/>
          <p:cNvPicPr>
            <a:picLocks noChangeAspect="1"/>
          </p:cNvPicPr>
          <p:nvPr/>
        </p:nvPicPr>
        <p:blipFill>
          <a:blip r:embed="rId12" cstate="print"/>
          <a:srcRect l="26129" r="25992" b="50237"/>
          <a:stretch>
            <a:fillRect/>
          </a:stretch>
        </p:blipFill>
        <p:spPr bwMode="auto">
          <a:xfrm>
            <a:off x="4724400" y="1325563"/>
            <a:ext cx="1219200" cy="73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5" name="Picture 12" descr="fet_scaling_draw4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828800" y="1371600"/>
            <a:ext cx="230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70090" y="5133400"/>
            <a:ext cx="6629400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# of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states 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energy</a:t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determines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FET channel capacitance </a:t>
            </a: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FET and bipolar transistor </a:t>
            </a: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current</a:t>
            </a:r>
            <a:b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access resistance of Ohmic contact</a:t>
            </a:r>
            <a:endParaRPr lang="en-US" sz="24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Oval 11"/>
          <p:cNvSpPr>
            <a:spLocks noChangeArrowheads="1"/>
          </p:cNvSpPr>
          <p:nvPr/>
        </p:nvSpPr>
        <p:spPr bwMode="auto">
          <a:xfrm>
            <a:off x="3115660" y="3124810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endParaRPr lang="en-US" sz="1000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0" name="Oval 11"/>
          <p:cNvSpPr>
            <a:spLocks noChangeArrowheads="1"/>
          </p:cNvSpPr>
          <p:nvPr/>
        </p:nvSpPr>
        <p:spPr bwMode="auto">
          <a:xfrm>
            <a:off x="2728560" y="2279900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endParaRPr lang="en-US" sz="1000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2" name="Oval 11"/>
          <p:cNvSpPr>
            <a:spLocks noChangeArrowheads="1"/>
          </p:cNvSpPr>
          <p:nvPr/>
        </p:nvSpPr>
        <p:spPr bwMode="auto">
          <a:xfrm>
            <a:off x="4994455" y="3121760"/>
            <a:ext cx="61448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endParaRPr lang="en-US" sz="1000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3" name="Oval 11"/>
          <p:cNvSpPr>
            <a:spLocks noChangeArrowheads="1"/>
          </p:cNvSpPr>
          <p:nvPr/>
        </p:nvSpPr>
        <p:spPr bwMode="auto">
          <a:xfrm>
            <a:off x="6226465" y="4084935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endParaRPr lang="en-US" sz="1000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44" name="Oval 11"/>
          <p:cNvSpPr>
            <a:spLocks noChangeArrowheads="1"/>
          </p:cNvSpPr>
          <p:nvPr/>
        </p:nvSpPr>
        <p:spPr bwMode="auto">
          <a:xfrm>
            <a:off x="3535065" y="4084935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endParaRPr lang="en-US" sz="1000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5" name="Oval 11"/>
          <p:cNvSpPr>
            <a:spLocks noChangeArrowheads="1"/>
          </p:cNvSpPr>
          <p:nvPr/>
        </p:nvSpPr>
        <p:spPr bwMode="auto">
          <a:xfrm>
            <a:off x="3691735" y="3121760"/>
            <a:ext cx="381000" cy="381000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endParaRPr lang="en-US" sz="1000" b="1" dirty="0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</p:txBody>
      </p:sp>
      <p:sp>
        <p:nvSpPr>
          <p:cNvPr id="3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0" grpId="0" animBg="1"/>
      <p:bldP spid="42" grpId="0" animBg="1"/>
      <p:bldP spid="43" grpId="0" animBg="1"/>
      <p:bldP spid="4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35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123906" name="Equation" r:id="rId4" imgW="203040" imgH="228600" progId="Equation.3">
              <p:embed/>
            </p:oleObj>
          </a:graphicData>
        </a:graphic>
      </p:graphicFrame>
      <p:graphicFrame>
        <p:nvGraphicFramePr>
          <p:cNvPr id="5123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123907" name="Equation" r:id="rId5" imgW="241200" imgH="228600" progId="Equation.3">
              <p:embed/>
            </p:oleObj>
          </a:graphicData>
        </a:graphic>
      </p:graphicFrame>
      <p:graphicFrame>
        <p:nvGraphicFramePr>
          <p:cNvPr id="5124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123908" name="Equation" r:id="rId6" imgW="164880" imgH="228600" progId="Equation.3">
              <p:embed/>
            </p:oleObj>
          </a:graphicData>
        </a:graphic>
      </p:graphicFrame>
      <p:graphicFrame>
        <p:nvGraphicFramePr>
          <p:cNvPr id="5125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123909" name="Equation" r:id="rId7" imgW="164880" imgH="228600" progId="Equation.3">
              <p:embed/>
            </p:oleObj>
          </a:graphicData>
        </a:graphic>
      </p:graphicFrame>
      <p:graphicFrame>
        <p:nvGraphicFramePr>
          <p:cNvPr id="5126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123910" name="Equation" r:id="rId8" imgW="812520" imgH="241200" progId="Equation.3">
              <p:embed/>
            </p:oleObj>
          </a:graphicData>
        </a:graphic>
      </p:graphicFrame>
      <p:graphicFrame>
        <p:nvGraphicFramePr>
          <p:cNvPr id="5127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123911" name="Equation" r:id="rId9" imgW="787320" imgH="228600" progId="Equation.3">
              <p:embed/>
            </p:oleObj>
          </a:graphicData>
        </a:graphic>
      </p:graphicFrame>
      <p:graphicFrame>
        <p:nvGraphicFramePr>
          <p:cNvPr id="5128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123912" name="Equation" r:id="rId10" imgW="1180800" imgH="215640" progId="Equation.3">
              <p:embed/>
            </p:oleObj>
          </a:graphicData>
        </a:graphic>
      </p:graphicFrame>
      <p:graphicFrame>
        <p:nvGraphicFramePr>
          <p:cNvPr id="5129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123913" name="Equation" r:id="rId11" imgW="927000" imgH="228600" progId="Equation.3">
              <p:embed/>
            </p:oleObj>
          </a:graphicData>
        </a:graphic>
      </p:graphicFrame>
      <p:graphicFrame>
        <p:nvGraphicFramePr>
          <p:cNvPr id="5130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123914" name="Equation" r:id="rId12" imgW="2603160" imgH="253800" progId="Equation.3">
              <p:embed/>
            </p:oleObj>
          </a:graphicData>
        </a:graphic>
      </p:graphicFrame>
      <p:graphicFrame>
        <p:nvGraphicFramePr>
          <p:cNvPr id="5131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123915" name="Equation" r:id="rId13" imgW="2095200" imgH="482400" progId="Equation.3">
              <p:embed/>
            </p:oleObj>
          </a:graphicData>
        </a:graphic>
      </p:graphicFrame>
      <p:sp>
        <p:nvSpPr>
          <p:cNvPr id="5136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137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5138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5139" name="Picture 18"/>
          <p:cNvPicPr>
            <a:picLocks noChangeAspect="1" noChangeArrowheads="1"/>
          </p:cNvPicPr>
          <p:nvPr/>
        </p:nvPicPr>
        <p:blipFill>
          <a:blip r:embed="rId14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32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123916" name="Equation" r:id="rId15" imgW="1396800" imgH="507960" progId="Equation.3">
              <p:embed/>
            </p:oleObj>
          </a:graphicData>
        </a:graphic>
      </p:graphicFrame>
      <p:sp>
        <p:nvSpPr>
          <p:cNvPr id="5140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graphicFrame>
        <p:nvGraphicFramePr>
          <p:cNvPr id="513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123917" name="Equation" r:id="rId16" imgW="774360" imgH="228600" progId="Equation.3">
              <p:embed/>
            </p:oleObj>
          </a:graphicData>
        </a:graphic>
      </p:graphicFrame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8" name="Rectangle 29"/>
          <p:cNvSpPr>
            <a:spLocks noChangeArrowheads="1"/>
          </p:cNvSpPr>
          <p:nvPr/>
        </p:nvSpPr>
        <p:spPr bwMode="auto">
          <a:xfrm>
            <a:off x="4735380" y="76200"/>
            <a:ext cx="12192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59" name="Oval 31"/>
          <p:cNvSpPr>
            <a:spLocks noChangeArrowheads="1"/>
          </p:cNvSpPr>
          <p:nvPr/>
        </p:nvSpPr>
        <p:spPr bwMode="auto">
          <a:xfrm>
            <a:off x="4267200" y="5715000"/>
            <a:ext cx="10668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0" name="Oval 30"/>
          <p:cNvSpPr>
            <a:spLocks noChangeArrowheads="1"/>
          </p:cNvSpPr>
          <p:nvPr/>
        </p:nvSpPr>
        <p:spPr bwMode="auto">
          <a:xfrm>
            <a:off x="990600" y="5181600"/>
            <a:ext cx="1600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1" name="Oval 29"/>
          <p:cNvSpPr>
            <a:spLocks noChangeArrowheads="1"/>
          </p:cNvSpPr>
          <p:nvPr/>
        </p:nvSpPr>
        <p:spPr bwMode="auto">
          <a:xfrm>
            <a:off x="2667000" y="3733800"/>
            <a:ext cx="762000" cy="11430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2" name="Oval 28"/>
          <p:cNvSpPr>
            <a:spLocks noChangeArrowheads="1"/>
          </p:cNvSpPr>
          <p:nvPr/>
        </p:nvSpPr>
        <p:spPr bwMode="auto">
          <a:xfrm>
            <a:off x="990600" y="43434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3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4" name="Oval 26"/>
          <p:cNvSpPr>
            <a:spLocks noChangeArrowheads="1"/>
          </p:cNvSpPr>
          <p:nvPr/>
        </p:nvSpPr>
        <p:spPr bwMode="auto">
          <a:xfrm>
            <a:off x="17526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5" name="Oval 27"/>
          <p:cNvSpPr>
            <a:spLocks noChangeArrowheads="1"/>
          </p:cNvSpPr>
          <p:nvPr/>
        </p:nvSpPr>
        <p:spPr bwMode="auto">
          <a:xfrm>
            <a:off x="6096000" y="27432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6" name="Oval 25"/>
          <p:cNvSpPr>
            <a:spLocks noChangeArrowheads="1"/>
          </p:cNvSpPr>
          <p:nvPr/>
        </p:nvSpPr>
        <p:spPr bwMode="auto">
          <a:xfrm>
            <a:off x="1219200" y="21336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7" name="Oval 24"/>
          <p:cNvSpPr>
            <a:spLocks noChangeArrowheads="1"/>
          </p:cNvSpPr>
          <p:nvPr/>
        </p:nvSpPr>
        <p:spPr bwMode="auto">
          <a:xfrm>
            <a:off x="685800" y="1524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8" name="Oval 23"/>
          <p:cNvSpPr>
            <a:spLocks noChangeArrowheads="1"/>
          </p:cNvSpPr>
          <p:nvPr/>
        </p:nvSpPr>
        <p:spPr bwMode="auto">
          <a:xfrm>
            <a:off x="609600" y="76200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69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Bipolar Transistor Design: Scaling</a:t>
            </a:r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124930" name="Equation" r:id="rId4" imgW="203040" imgH="228600" progId="Equation.3">
              <p:embed/>
            </p:oleObj>
          </a:graphicData>
        </a:graphic>
      </p:graphicFrame>
      <p:graphicFrame>
        <p:nvGraphicFramePr>
          <p:cNvPr id="6147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124931" name="Equation" r:id="rId5" imgW="241200" imgH="228600" progId="Equation.3">
              <p:embed/>
            </p:oleObj>
          </a:graphicData>
        </a:graphic>
      </p:graphicFrame>
      <p:graphicFrame>
        <p:nvGraphicFramePr>
          <p:cNvPr id="6148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124932" name="Equation" r:id="rId6" imgW="164880" imgH="228600" progId="Equation.3">
              <p:embed/>
            </p:oleObj>
          </a:graphicData>
        </a:graphic>
      </p:graphicFrame>
      <p:graphicFrame>
        <p:nvGraphicFramePr>
          <p:cNvPr id="6149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124933" name="Equation" r:id="rId7" imgW="164880" imgH="228600" progId="Equation.3">
              <p:embed/>
            </p:oleObj>
          </a:graphicData>
        </a:graphic>
      </p:graphicFrame>
      <p:graphicFrame>
        <p:nvGraphicFramePr>
          <p:cNvPr id="6150" name="Object 8"/>
          <p:cNvGraphicFramePr>
            <a:graphicFrameLocks noChangeAspect="1"/>
          </p:cNvGraphicFramePr>
          <p:nvPr/>
        </p:nvGraphicFramePr>
        <p:xfrm>
          <a:off x="76200" y="762000"/>
          <a:ext cx="2032000" cy="603250"/>
        </p:xfrm>
        <a:graphic>
          <a:graphicData uri="http://schemas.openxmlformats.org/presentationml/2006/ole">
            <p:oleObj spid="_x0000_s124934" name="Equation" r:id="rId8" imgW="812520" imgH="241200" progId="Equation.3">
              <p:embed/>
            </p:oleObj>
          </a:graphicData>
        </a:graphic>
      </p:graphicFrame>
      <p:graphicFrame>
        <p:nvGraphicFramePr>
          <p:cNvPr id="6151" name="Object 9"/>
          <p:cNvGraphicFramePr>
            <a:graphicFrameLocks noChangeAspect="1"/>
          </p:cNvGraphicFramePr>
          <p:nvPr/>
        </p:nvGraphicFramePr>
        <p:xfrm>
          <a:off x="109538" y="1476375"/>
          <a:ext cx="1989137" cy="574675"/>
        </p:xfrm>
        <a:graphic>
          <a:graphicData uri="http://schemas.openxmlformats.org/presentationml/2006/ole">
            <p:oleObj spid="_x0000_s124935" name="Equation" r:id="rId9" imgW="787320" imgH="228600" progId="Equation.3">
              <p:embed/>
            </p:oleObj>
          </a:graphicData>
        </a:graphic>
      </p:graphicFrame>
      <p:graphicFrame>
        <p:nvGraphicFramePr>
          <p:cNvPr id="6152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124936" name="Equation" r:id="rId10" imgW="1180800" imgH="215640" progId="Equation.3">
              <p:embed/>
            </p:oleObj>
          </a:graphicData>
        </a:graphic>
      </p:graphicFrame>
      <p:graphicFrame>
        <p:nvGraphicFramePr>
          <p:cNvPr id="6153" name="Object 11"/>
          <p:cNvGraphicFramePr>
            <a:graphicFrameLocks noChangeAspect="1"/>
          </p:cNvGraphicFramePr>
          <p:nvPr/>
        </p:nvGraphicFramePr>
        <p:xfrm>
          <a:off x="152400" y="2133600"/>
          <a:ext cx="1919288" cy="566738"/>
        </p:xfrm>
        <a:graphic>
          <a:graphicData uri="http://schemas.openxmlformats.org/presentationml/2006/ole">
            <p:oleObj spid="_x0000_s124937" name="Equation" r:id="rId11" imgW="774360" imgH="228600" progId="Equation.3">
              <p:embed/>
            </p:oleObj>
          </a:graphicData>
        </a:graphic>
      </p:graphicFrame>
      <p:graphicFrame>
        <p:nvGraphicFramePr>
          <p:cNvPr id="6154" name="Object 12"/>
          <p:cNvGraphicFramePr>
            <a:graphicFrameLocks noChangeAspect="1"/>
          </p:cNvGraphicFramePr>
          <p:nvPr/>
        </p:nvGraphicFramePr>
        <p:xfrm>
          <a:off x="228600" y="5181600"/>
          <a:ext cx="2330450" cy="574675"/>
        </p:xfrm>
        <a:graphic>
          <a:graphicData uri="http://schemas.openxmlformats.org/presentationml/2006/ole">
            <p:oleObj spid="_x0000_s124938" name="Equation" r:id="rId12" imgW="927000" imgH="228600" progId="Equation.3">
              <p:embed/>
            </p:oleObj>
          </a:graphicData>
        </a:graphic>
      </p:graphicFrame>
      <p:graphicFrame>
        <p:nvGraphicFramePr>
          <p:cNvPr id="6155" name="Object 13"/>
          <p:cNvGraphicFramePr>
            <a:graphicFrameLocks noChangeAspect="1"/>
          </p:cNvGraphicFramePr>
          <p:nvPr/>
        </p:nvGraphicFramePr>
        <p:xfrm>
          <a:off x="184150" y="2743200"/>
          <a:ext cx="6591300" cy="639763"/>
        </p:xfrm>
        <a:graphic>
          <a:graphicData uri="http://schemas.openxmlformats.org/presentationml/2006/ole">
            <p:oleObj spid="_x0000_s124939" name="Equation" r:id="rId13" imgW="2603160" imgH="253800" progId="Equation.3">
              <p:embed/>
            </p:oleObj>
          </a:graphicData>
        </a:graphic>
      </p:graphicFrame>
      <p:graphicFrame>
        <p:nvGraphicFramePr>
          <p:cNvPr id="6156" name="Object 14"/>
          <p:cNvGraphicFramePr>
            <a:graphicFrameLocks noChangeAspect="1"/>
          </p:cNvGraphicFramePr>
          <p:nvPr/>
        </p:nvGraphicFramePr>
        <p:xfrm>
          <a:off x="228600" y="5651500"/>
          <a:ext cx="5262563" cy="1206500"/>
        </p:xfrm>
        <a:graphic>
          <a:graphicData uri="http://schemas.openxmlformats.org/presentationml/2006/ole">
            <p:oleObj spid="_x0000_s124940" name="Equation" r:id="rId14" imgW="2095200" imgH="482400" progId="Equation.3">
              <p:embed/>
            </p:oleObj>
          </a:graphicData>
        </a:graphic>
      </p:graphicFrame>
      <p:sp>
        <p:nvSpPr>
          <p:cNvPr id="6170" name="Line 15"/>
          <p:cNvSpPr>
            <a:spLocks noChangeShapeType="1"/>
          </p:cNvSpPr>
          <p:nvPr/>
        </p:nvSpPr>
        <p:spPr bwMode="auto">
          <a:xfrm>
            <a:off x="152400" y="3505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6171" name="Line 16"/>
          <p:cNvSpPr>
            <a:spLocks noChangeShapeType="1"/>
          </p:cNvSpPr>
          <p:nvPr/>
        </p:nvSpPr>
        <p:spPr bwMode="auto">
          <a:xfrm>
            <a:off x="228600" y="5029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sp>
        <p:nvSpPr>
          <p:cNvPr id="6172" name="Line 17"/>
          <p:cNvSpPr>
            <a:spLocks noChangeShapeType="1"/>
          </p:cNvSpPr>
          <p:nvPr/>
        </p:nvSpPr>
        <p:spPr bwMode="auto">
          <a:xfrm>
            <a:off x="152400" y="2057400"/>
            <a:ext cx="51054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6173" name="Picture 18"/>
          <p:cNvPicPr>
            <a:picLocks noChangeAspect="1" noChangeArrowheads="1"/>
          </p:cNvPicPr>
          <p:nvPr/>
        </p:nvPicPr>
        <p:blipFill>
          <a:blip r:embed="rId15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57" name="Object 19"/>
          <p:cNvGraphicFramePr>
            <a:graphicFrameLocks noChangeAspect="1"/>
          </p:cNvGraphicFramePr>
          <p:nvPr/>
        </p:nvGraphicFramePr>
        <p:xfrm>
          <a:off x="152400" y="3657600"/>
          <a:ext cx="3503613" cy="1270000"/>
        </p:xfrm>
        <a:graphic>
          <a:graphicData uri="http://schemas.openxmlformats.org/presentationml/2006/ole">
            <p:oleObj spid="_x0000_s124941" name="Equation" r:id="rId16" imgW="1396800" imgH="507960" progId="Equation.3">
              <p:embed/>
            </p:oleObj>
          </a:graphicData>
        </a:graphic>
      </p:graphicFrame>
      <p:sp>
        <p:nvSpPr>
          <p:cNvPr id="6174" name="Oval 21"/>
          <p:cNvSpPr>
            <a:spLocks noChangeArrowheads="1"/>
          </p:cNvSpPr>
          <p:nvPr/>
        </p:nvSpPr>
        <p:spPr bwMode="auto">
          <a:xfrm>
            <a:off x="3886200" y="3886200"/>
            <a:ext cx="838200" cy="762000"/>
          </a:xfrm>
          <a:prstGeom prst="ellipse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205" y="146050"/>
            <a:ext cx="8406940" cy="398463"/>
          </a:xfrm>
        </p:spPr>
        <p:txBody>
          <a:bodyPr/>
          <a:lstStyle/>
          <a:p>
            <a:r>
              <a:rPr lang="en-US" sz="2800" smtClean="0"/>
              <a:t>Breakdown: Never Less than the Bandgap</a:t>
            </a:r>
            <a:endParaRPr lang="en-US" sz="2800" dirty="0"/>
          </a:p>
        </p:txBody>
      </p:sp>
      <p:pic>
        <p:nvPicPr>
          <p:cNvPr id="3" name="Picture 31" descr="2011_10_oct_bands_and_breakdow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9813" y="1009650"/>
            <a:ext cx="7870825" cy="503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0640" y="6139427"/>
            <a:ext cx="6067990" cy="55399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band-band tunneling: base bandgap</a:t>
            </a:r>
            <a:br>
              <a:rPr lang="en-US" sz="2000" b="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</a:br>
            <a:r>
              <a:rPr lang="en-US" sz="2000" b="0" i="1" smtClean="0">
                <a:solidFill>
                  <a:srgbClr val="000000"/>
                </a:solidFill>
                <a:latin typeface="Calibri" pitchFamily="34" charset="0"/>
                <a:cs typeface="Arial" charset="0"/>
                <a:sym typeface="Symbol" pitchFamily="18" charset="2"/>
              </a:rPr>
              <a:t>impact ionization: collector bandgap</a:t>
            </a:r>
            <a:endParaRPr lang="en-US" sz="2000" b="0" i="1" dirty="0">
              <a:solidFill>
                <a:srgbClr val="000000"/>
              </a:solidFill>
              <a:latin typeface="Calibri" pitchFamily="34" charset="0"/>
              <a:cs typeface="Arial" charset="0"/>
              <a:sym typeface="Symbol" pitchFamily="18" charset="2"/>
            </a:endParaRPr>
          </a:p>
        </p:txBody>
      </p:sp>
      <p:sp>
        <p:nvSpPr>
          <p:cNvPr id="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</a:t>
            </a:r>
            <a:r>
              <a:rPr lang="en-US" sz="2900" b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Design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p:oleObj spid="_x0000_s610306" name="Equation" r:id="rId4" imgW="1143000" imgH="444240" progId="Equation.3">
              <p:embed/>
            </p:oleObj>
          </a:graphicData>
        </a:graphic>
      </p:graphicFrame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p:oleObj spid="_x0000_s610307" name="Equation" r:id="rId6" imgW="977760" imgH="241200" progId="Equation.3">
              <p:embed/>
            </p:oleObj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p:oleObj spid="_x0000_s610308" name="Equation" r:id="rId7" imgW="1117440" imgH="241200" progId="Equation.3">
              <p:embed/>
            </p:oleObj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p:oleObj spid="_x0000_s610309" name="Equation" r:id="rId8" imgW="1180800" imgH="241200" progId="Equation.3">
              <p:embed/>
            </p:oleObj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p:oleObj spid="_x0000_s610310" name="Equation" r:id="rId10" imgW="1091880" imgH="241200" progId="Equation.3">
              <p:embed/>
            </p:oleObj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p:oleObj spid="_x0000_s610311" name="Equation" r:id="rId11" imgW="3225600" imgH="457200" progId="Equation.3">
              <p:embed/>
            </p:oleObj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p:oleObj spid="_x0000_s610312" name="Equation" r:id="rId12" imgW="3555720" imgH="50796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p:oleObj spid="_x0000_s608258" name="Equation" r:id="rId4" imgW="1143000" imgH="444240" progId="Equation.3">
              <p:embed/>
            </p:oleObj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p:oleObj spid="_x0000_s608259" name="Equation" r:id="rId6" imgW="977760" imgH="241200" progId="Equation.3">
              <p:embed/>
            </p:oleObj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p:oleObj spid="_x0000_s608260" name="Equation" r:id="rId7" imgW="1117440" imgH="241200" progId="Equation.3">
              <p:embed/>
            </p:oleObj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p:oleObj spid="_x0000_s608261" name="Equation" r:id="rId8" imgW="1180800" imgH="241200" progId="Equation.3">
              <p:embed/>
            </p:oleObj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p:oleObj spid="_x0000_s608262" name="Equation" r:id="rId10" imgW="1091880" imgH="241200" progId="Equation.3">
              <p:embed/>
            </p:oleObj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p:oleObj spid="_x0000_s608263" name="Equation" r:id="rId11" imgW="3225600" imgH="457200" progId="Equation.3">
              <p:embed/>
            </p:oleObj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p:oleObj spid="_x0000_s608264" name="Equation" r:id="rId12" imgW="3555720" imgH="50796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1" name="Oval 23"/>
          <p:cNvSpPr>
            <a:spLocks noChangeArrowheads="1"/>
          </p:cNvSpPr>
          <p:nvPr/>
        </p:nvSpPr>
        <p:spPr bwMode="auto">
          <a:xfrm>
            <a:off x="4114800" y="2362200"/>
            <a:ext cx="10668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2" name="Oval 24"/>
          <p:cNvSpPr>
            <a:spLocks noChangeArrowheads="1"/>
          </p:cNvSpPr>
          <p:nvPr/>
        </p:nvSpPr>
        <p:spPr bwMode="auto">
          <a:xfrm>
            <a:off x="5334000" y="5741840"/>
            <a:ext cx="1143000" cy="1066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3" name="Oval 23"/>
          <p:cNvSpPr>
            <a:spLocks noChangeArrowheads="1"/>
          </p:cNvSpPr>
          <p:nvPr/>
        </p:nvSpPr>
        <p:spPr bwMode="auto">
          <a:xfrm>
            <a:off x="1143000" y="5818040"/>
            <a:ext cx="1447800" cy="6858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4" name="Oval 23"/>
          <p:cNvSpPr>
            <a:spLocks noChangeArrowheads="1"/>
          </p:cNvSpPr>
          <p:nvPr/>
        </p:nvSpPr>
        <p:spPr bwMode="auto">
          <a:xfrm>
            <a:off x="6477000" y="4829160"/>
            <a:ext cx="25146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5" name="Oval 23"/>
          <p:cNvSpPr>
            <a:spLocks noChangeArrowheads="1"/>
          </p:cNvSpPr>
          <p:nvPr/>
        </p:nvSpPr>
        <p:spPr bwMode="auto">
          <a:xfrm>
            <a:off x="5378505" y="2971800"/>
            <a:ext cx="27432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6" name="Oval 23"/>
          <p:cNvSpPr>
            <a:spLocks noChangeArrowheads="1"/>
          </p:cNvSpPr>
          <p:nvPr/>
        </p:nvSpPr>
        <p:spPr bwMode="auto">
          <a:xfrm>
            <a:off x="27432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7" name="Oval 23"/>
          <p:cNvSpPr>
            <a:spLocks noChangeArrowheads="1"/>
          </p:cNvSpPr>
          <p:nvPr/>
        </p:nvSpPr>
        <p:spPr bwMode="auto">
          <a:xfrm>
            <a:off x="1295400" y="297180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8" name="Oval 23"/>
          <p:cNvSpPr>
            <a:spLocks noChangeArrowheads="1"/>
          </p:cNvSpPr>
          <p:nvPr/>
        </p:nvSpPr>
        <p:spPr bwMode="auto">
          <a:xfrm>
            <a:off x="2899870" y="81746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09" name="Oval 23"/>
          <p:cNvSpPr>
            <a:spLocks noChangeArrowheads="1"/>
          </p:cNvSpPr>
          <p:nvPr/>
        </p:nvSpPr>
        <p:spPr bwMode="auto">
          <a:xfrm>
            <a:off x="3013865" y="1596790"/>
            <a:ext cx="5334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0" name="Oval 23"/>
          <p:cNvSpPr>
            <a:spLocks noChangeArrowheads="1"/>
          </p:cNvSpPr>
          <p:nvPr/>
        </p:nvSpPr>
        <p:spPr bwMode="auto">
          <a:xfrm>
            <a:off x="1489865" y="1596790"/>
            <a:ext cx="762000" cy="533400"/>
          </a:xfrm>
          <a:prstGeom prst="ellipse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1" name="Rectangle 29"/>
          <p:cNvSpPr>
            <a:spLocks noChangeArrowheads="1"/>
          </p:cNvSpPr>
          <p:nvPr/>
        </p:nvSpPr>
        <p:spPr bwMode="auto">
          <a:xfrm>
            <a:off x="2508500" y="76200"/>
            <a:ext cx="1295400" cy="533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2" name="Rectangle 2"/>
          <p:cNvSpPr>
            <a:spLocks noChangeArrowheads="1"/>
          </p:cNvSpPr>
          <p:nvPr/>
        </p:nvSpPr>
        <p:spPr bwMode="auto">
          <a:xfrm>
            <a:off x="5181600" y="0"/>
            <a:ext cx="3962400" cy="2133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213" name="Rectangle 3"/>
          <p:cNvSpPr>
            <a:spLocks noChangeArrowheads="1"/>
          </p:cNvSpPr>
          <p:nvPr/>
        </p:nvSpPr>
        <p:spPr bwMode="auto">
          <a:xfrm>
            <a:off x="424260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Design: Scaling</a:t>
            </a:r>
          </a:p>
        </p:txBody>
      </p:sp>
      <p:graphicFrame>
        <p:nvGraphicFramePr>
          <p:cNvPr id="8194" name="Object 14"/>
          <p:cNvGraphicFramePr>
            <a:graphicFrameLocks noChangeAspect="1"/>
          </p:cNvGraphicFramePr>
          <p:nvPr/>
        </p:nvGraphicFramePr>
        <p:xfrm>
          <a:off x="3606800" y="5697390"/>
          <a:ext cx="2870200" cy="1111250"/>
        </p:xfrm>
        <a:graphic>
          <a:graphicData uri="http://schemas.openxmlformats.org/presentationml/2006/ole">
            <p:oleObj spid="_x0000_s609282" name="Equation" r:id="rId4" imgW="1143000" imgH="444240" progId="Equation.3">
              <p:embed/>
            </p:oleObj>
          </a:graphicData>
        </a:graphic>
      </p:graphicFrame>
      <p:sp>
        <p:nvSpPr>
          <p:cNvPr id="8214" name="Line 16"/>
          <p:cNvSpPr>
            <a:spLocks noChangeShapeType="1"/>
          </p:cNvSpPr>
          <p:nvPr/>
        </p:nvSpPr>
        <p:spPr bwMode="auto">
          <a:xfrm>
            <a:off x="228600" y="5694895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5" name="Picture 21" descr="fet_scaling_draw6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76200"/>
            <a:ext cx="3760788" cy="186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10"/>
          <p:cNvGraphicFramePr>
            <a:graphicFrameLocks noChangeAspect="1"/>
          </p:cNvGraphicFramePr>
          <p:nvPr/>
        </p:nvGraphicFramePr>
        <p:xfrm>
          <a:off x="5334000" y="1428750"/>
          <a:ext cx="1481138" cy="363538"/>
        </p:xfrm>
        <a:graphic>
          <a:graphicData uri="http://schemas.openxmlformats.org/presentationml/2006/ole">
            <p:oleObj spid="_x0000_s609283" name="Equation" r:id="rId6" imgW="977760" imgH="241200" progId="Equation.3">
              <p:embed/>
            </p:oleObj>
          </a:graphicData>
        </a:graphic>
      </p:graphicFrame>
      <p:graphicFrame>
        <p:nvGraphicFramePr>
          <p:cNvPr id="9220" name="Object 25"/>
          <p:cNvGraphicFramePr>
            <a:graphicFrameLocks noChangeAspect="1"/>
          </p:cNvGraphicFramePr>
          <p:nvPr/>
        </p:nvGraphicFramePr>
        <p:xfrm>
          <a:off x="640858" y="823810"/>
          <a:ext cx="2792412" cy="603250"/>
        </p:xfrm>
        <a:graphic>
          <a:graphicData uri="http://schemas.openxmlformats.org/presentationml/2006/ole">
            <p:oleObj spid="_x0000_s609284" name="Equation" r:id="rId7" imgW="1117440" imgH="241200" progId="Equation.3">
              <p:embed/>
            </p:oleObj>
          </a:graphicData>
        </a:graphic>
      </p:graphicFrame>
      <p:graphicFrame>
        <p:nvGraphicFramePr>
          <p:cNvPr id="9218" name="Object 12"/>
          <p:cNvGraphicFramePr>
            <a:graphicFrameLocks noChangeAspect="1"/>
          </p:cNvGraphicFramePr>
          <p:nvPr/>
        </p:nvGraphicFramePr>
        <p:xfrm>
          <a:off x="651665" y="1596790"/>
          <a:ext cx="2949575" cy="603250"/>
        </p:xfrm>
        <a:graphic>
          <a:graphicData uri="http://schemas.openxmlformats.org/presentationml/2006/ole">
            <p:oleObj spid="_x0000_s609285" name="Equation" r:id="rId8" imgW="1180800" imgH="241200" progId="Equation.3">
              <p:embed/>
            </p:oleObj>
          </a:graphicData>
        </a:graphic>
      </p:graphicFrame>
      <p:sp>
        <p:nvSpPr>
          <p:cNvPr id="8216" name="Line 15"/>
          <p:cNvSpPr>
            <a:spLocks noChangeShapeType="1"/>
          </p:cNvSpPr>
          <p:nvPr/>
        </p:nvSpPr>
        <p:spPr bwMode="auto">
          <a:xfrm>
            <a:off x="152400" y="2362200"/>
            <a:ext cx="7924800" cy="0"/>
          </a:xfrm>
          <a:prstGeom prst="line">
            <a:avLst/>
          </a:prstGeom>
          <a:noFill/>
          <a:ln w="76200">
            <a:solidFill>
              <a:srgbClr val="EAEAEA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endParaRPr lang="en-US" dirty="0"/>
          </a:p>
        </p:txBody>
      </p:sp>
      <p:pic>
        <p:nvPicPr>
          <p:cNvPr id="8217" name="Picture 32" descr="3_caps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95413" y="3807553"/>
            <a:ext cx="56149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8" name="Object 14"/>
          <p:cNvGraphicFramePr>
            <a:graphicFrameLocks noChangeAspect="1"/>
          </p:cNvGraphicFramePr>
          <p:nvPr/>
        </p:nvGraphicFramePr>
        <p:xfrm>
          <a:off x="228600" y="5925990"/>
          <a:ext cx="2743200" cy="603250"/>
        </p:xfrm>
        <a:graphic>
          <a:graphicData uri="http://schemas.openxmlformats.org/presentationml/2006/ole">
            <p:oleObj spid="_x0000_s609286" name="Equation" r:id="rId10" imgW="1091880" imgH="241200" progId="Equation.3">
              <p:embed/>
            </p:oleObj>
          </a:graphicData>
        </a:graphic>
      </p:graphicFrame>
      <p:graphicFrame>
        <p:nvGraphicFramePr>
          <p:cNvPr id="2" name="Object 25"/>
          <p:cNvGraphicFramePr>
            <a:graphicFrameLocks noChangeAspect="1"/>
          </p:cNvGraphicFramePr>
          <p:nvPr/>
        </p:nvGraphicFramePr>
        <p:xfrm>
          <a:off x="139700" y="2362200"/>
          <a:ext cx="8058150" cy="1143000"/>
        </p:xfrm>
        <a:graphic>
          <a:graphicData uri="http://schemas.openxmlformats.org/presentationml/2006/ole">
            <p:oleObj spid="_x0000_s609287" name="Equation" r:id="rId11" imgW="3225600" imgH="457200" progId="Equation.3">
              <p:embed/>
            </p:oleObj>
          </a:graphicData>
        </a:graphic>
      </p:graphicFrame>
      <p:graphicFrame>
        <p:nvGraphicFramePr>
          <p:cNvPr id="3" name="Object 25"/>
          <p:cNvGraphicFramePr>
            <a:graphicFrameLocks noChangeAspect="1"/>
          </p:cNvGraphicFramePr>
          <p:nvPr/>
        </p:nvGraphicFramePr>
        <p:xfrm>
          <a:off x="28575" y="4156060"/>
          <a:ext cx="8886825" cy="1270000"/>
        </p:xfrm>
        <a:graphic>
          <a:graphicData uri="http://schemas.openxmlformats.org/presentationml/2006/ole">
            <p:oleObj spid="_x0000_s609288" name="Equation" r:id="rId12" imgW="3555720" imgH="50796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 bwMode="auto">
          <a:xfrm>
            <a:off x="616285" y="8942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117020" y="9259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 bwMode="auto">
          <a:xfrm>
            <a:off x="3957520" y="8942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TextBox 32"/>
          <p:cNvSpPr txBox="1"/>
          <p:nvPr/>
        </p:nvSpPr>
        <p:spPr>
          <a:xfrm>
            <a:off x="3458255" y="9259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85855" y="1508750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>
            <a:off x="2152485" y="143194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1653220" y="146365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 bwMode="auto">
          <a:xfrm>
            <a:off x="4034330" y="162396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3535065" y="165567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693095" y="243047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0" name="TextBox 39"/>
          <p:cNvSpPr txBox="1"/>
          <p:nvPr/>
        </p:nvSpPr>
        <p:spPr>
          <a:xfrm>
            <a:off x="193830" y="246218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>
            <a:off x="4111140" y="235366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Box 41"/>
          <p:cNvSpPr txBox="1"/>
          <p:nvPr/>
        </p:nvSpPr>
        <p:spPr>
          <a:xfrm>
            <a:off x="3611875" y="238537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43" name="Straight Arrow Connector 42"/>
          <p:cNvCxnSpPr/>
          <p:nvPr/>
        </p:nvCxnSpPr>
        <p:spPr bwMode="auto">
          <a:xfrm>
            <a:off x="1576410" y="342900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4" name="TextBox 43"/>
          <p:cNvSpPr txBox="1"/>
          <p:nvPr/>
        </p:nvSpPr>
        <p:spPr>
          <a:xfrm>
            <a:off x="1077145" y="346071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 bwMode="auto">
          <a:xfrm>
            <a:off x="3151015" y="346740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651750" y="349911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7" name="Straight Arrow Connector 46"/>
          <p:cNvCxnSpPr/>
          <p:nvPr/>
        </p:nvCxnSpPr>
        <p:spPr bwMode="auto">
          <a:xfrm>
            <a:off x="6914705" y="342900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6415440" y="346071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2:1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49" name="Straight Arrow Connector 48"/>
          <p:cNvCxnSpPr/>
          <p:nvPr/>
        </p:nvCxnSpPr>
        <p:spPr bwMode="auto">
          <a:xfrm>
            <a:off x="5301695" y="2392065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TextBox 49"/>
          <p:cNvSpPr txBox="1"/>
          <p:nvPr/>
        </p:nvSpPr>
        <p:spPr>
          <a:xfrm>
            <a:off x="5390203" y="2423778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2319" y="4996913"/>
            <a:ext cx="919611" cy="313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605995" y="5349250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constant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 bwMode="auto">
          <a:xfrm>
            <a:off x="1538005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4" name="TextBox 53"/>
          <p:cNvSpPr txBox="1"/>
          <p:nvPr/>
        </p:nvSpPr>
        <p:spPr>
          <a:xfrm>
            <a:off x="1038740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55" name="Straight Arrow Connector 54"/>
          <p:cNvCxnSpPr/>
          <p:nvPr/>
        </p:nvCxnSpPr>
        <p:spPr bwMode="auto">
          <a:xfrm>
            <a:off x="2075675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6" name="TextBox 55"/>
          <p:cNvSpPr txBox="1"/>
          <p:nvPr/>
        </p:nvSpPr>
        <p:spPr>
          <a:xfrm>
            <a:off x="2164183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2319" y="5694895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1" name="Straight Arrow Connector 60"/>
          <p:cNvCxnSpPr/>
          <p:nvPr/>
        </p:nvCxnSpPr>
        <p:spPr bwMode="auto">
          <a:xfrm>
            <a:off x="5340100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2" name="TextBox 61"/>
          <p:cNvSpPr txBox="1"/>
          <p:nvPr/>
        </p:nvSpPr>
        <p:spPr>
          <a:xfrm>
            <a:off x="4840835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3" name="Straight Arrow Connector 62"/>
          <p:cNvCxnSpPr/>
          <p:nvPr/>
        </p:nvCxnSpPr>
        <p:spPr bwMode="auto">
          <a:xfrm>
            <a:off x="6415440" y="6424590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4" name="TextBox 63"/>
          <p:cNvSpPr txBox="1"/>
          <p:nvPr/>
        </p:nvSpPr>
        <p:spPr>
          <a:xfrm>
            <a:off x="6503948" y="6456303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2:1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cxnSp>
        <p:nvCxnSpPr>
          <p:cNvPr id="65" name="Straight Arrow Connector 64"/>
          <p:cNvCxnSpPr/>
          <p:nvPr/>
        </p:nvCxnSpPr>
        <p:spPr bwMode="auto">
          <a:xfrm>
            <a:off x="6799490" y="5739992"/>
            <a:ext cx="0" cy="384050"/>
          </a:xfrm>
          <a:prstGeom prst="straightConnector1">
            <a:avLst/>
          </a:prstGeom>
          <a:noFill/>
          <a:ln w="28575" cap="flat" cmpd="sng" algn="ctr">
            <a:solidFill>
              <a:schemeClr val="tx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66" name="TextBox 65"/>
          <p:cNvSpPr txBox="1"/>
          <p:nvPr/>
        </p:nvSpPr>
        <p:spPr>
          <a:xfrm>
            <a:off x="6300225" y="5771705"/>
            <a:ext cx="449162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rgbClr val="FF0000"/>
                </a:solidFill>
                <a:latin typeface="Calibri" pitchFamily="34" charset="0"/>
              </a:rPr>
              <a:t>4:1</a:t>
            </a:r>
            <a:endParaRPr lang="en-US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803900" y="6379493"/>
            <a:ext cx="91961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192999" y="5227343"/>
            <a:ext cx="919611" cy="3139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smtClean="0">
                <a:solidFill>
                  <a:schemeClr val="accent1"/>
                </a:solidFill>
                <a:latin typeface="Calibri" pitchFamily="34" charset="0"/>
              </a:rPr>
              <a:t>constant</a:t>
            </a:r>
            <a:endParaRPr lang="en-US">
              <a:solidFill>
                <a:schemeClr val="accent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3" grpId="0"/>
      <p:bldP spid="34" grpId="0"/>
      <p:bldP spid="36" grpId="0"/>
      <p:bldP spid="38" grpId="0"/>
      <p:bldP spid="40" grpId="0"/>
      <p:bldP spid="42" grpId="0"/>
      <p:bldP spid="44" grpId="0"/>
      <p:bldP spid="46" grpId="0"/>
      <p:bldP spid="48" grpId="0"/>
      <p:bldP spid="51" grpId="0" animBg="1"/>
      <p:bldP spid="52" grpId="0"/>
      <p:bldP spid="54" grpId="0"/>
      <p:bldP spid="56" grpId="0"/>
      <p:bldP spid="62" grpId="0"/>
      <p:bldP spid="64" grpId="0"/>
      <p:bldP spid="66" grpId="0"/>
      <p:bldP spid="6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HBT_color_section.jpg"/>
          <p:cNvPicPr>
            <a:picLocks noChangeAspect="1"/>
          </p:cNvPicPr>
          <p:nvPr/>
        </p:nvPicPr>
        <p:blipFill>
          <a:blip r:embed="rId4" cstate="print"/>
          <a:srcRect l="26129" r="25992" b="50237"/>
          <a:stretch>
            <a:fillRect/>
          </a:stretch>
        </p:blipFill>
        <p:spPr bwMode="auto">
          <a:xfrm>
            <a:off x="533400" y="4389438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810000" y="8382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(mS/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transport effective mass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 2DEG  electron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density of states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 &amp; drain contact resistivities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Changes required to double transistor bandwidth</a:t>
            </a:r>
          </a:p>
        </p:txBody>
      </p:sp>
      <p:pic>
        <p:nvPicPr>
          <p:cNvPr id="9259" name="Picture 16" descr="fet_scaling_draw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1913"/>
            <a:ext cx="354488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10"/>
          <p:cNvGraphicFramePr>
            <a:graphicFrameLocks noChangeAspect="1"/>
          </p:cNvGraphicFramePr>
          <p:nvPr/>
        </p:nvGraphicFramePr>
        <p:xfrm>
          <a:off x="1219200" y="3008313"/>
          <a:ext cx="1498600" cy="344487"/>
        </p:xfrm>
        <a:graphic>
          <a:graphicData uri="http://schemas.openxmlformats.org/presentationml/2006/ole">
            <p:oleObj spid="_x0000_s128002" name="Equation" r:id="rId6" imgW="990360" imgH="228600" progId="Equation.3">
              <p:embed/>
            </p:oleObj>
          </a:graphicData>
        </a:graphic>
      </p:graphicFrame>
      <p:cxnSp>
        <p:nvCxnSpPr>
          <p:cNvPr id="9260" name="Straight Arrow Connector 21"/>
          <p:cNvCxnSpPr>
            <a:cxnSpLocks noChangeShapeType="1"/>
          </p:cNvCxnSpPr>
          <p:nvPr/>
        </p:nvCxnSpPr>
        <p:spPr bwMode="auto">
          <a:xfrm rot="10800000">
            <a:off x="1447800" y="1639888"/>
            <a:ext cx="914400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graphicFrame>
        <p:nvGraphicFramePr>
          <p:cNvPr id="9219" name="Object 10"/>
          <p:cNvGraphicFramePr>
            <a:graphicFrameLocks noChangeAspect="1"/>
          </p:cNvGraphicFramePr>
          <p:nvPr/>
        </p:nvGraphicFramePr>
        <p:xfrm>
          <a:off x="1752600" y="1143000"/>
          <a:ext cx="306388" cy="344488"/>
        </p:xfrm>
        <a:graphic>
          <a:graphicData uri="http://schemas.openxmlformats.org/presentationml/2006/ole">
            <p:oleObj spid="_x0000_s128003" name="Equation" r:id="rId7" imgW="203040" imgH="228600" progId="Equation.3">
              <p:embed/>
            </p:oleObj>
          </a:graphicData>
        </a:graphic>
      </p:graphicFrame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3810000" y="4313238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660650" y="4527550"/>
          <a:ext cx="311150" cy="349250"/>
        </p:xfrm>
        <a:graphic>
          <a:graphicData uri="http://schemas.openxmlformats.org/presentationml/2006/ole">
            <p:oleObj spid="_x0000_s128004" name="Equation" r:id="rId8" imgW="203040" imgH="228600" progId="Equation.3">
              <p:embed/>
            </p:oleObj>
          </a:graphicData>
        </a:graphic>
      </p:graphicFrame>
      <p:graphicFrame>
        <p:nvGraphicFramePr>
          <p:cNvPr id="9221" name="Object 10"/>
          <p:cNvGraphicFramePr>
            <a:graphicFrameLocks noChangeAspect="1"/>
          </p:cNvGraphicFramePr>
          <p:nvPr/>
        </p:nvGraphicFramePr>
        <p:xfrm>
          <a:off x="914400" y="6142038"/>
          <a:ext cx="1787525" cy="325437"/>
        </p:xfrm>
        <a:graphic>
          <a:graphicData uri="http://schemas.openxmlformats.org/presentationml/2006/ole">
            <p:oleObj spid="_x0000_s128005" name="Equation" r:id="rId9" imgW="1180800" imgH="215640" progId="Equation.3">
              <p:embed/>
            </p:oleObj>
          </a:graphicData>
        </a:graphic>
      </p:graphicFrame>
      <p:cxnSp>
        <p:nvCxnSpPr>
          <p:cNvPr id="9287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133600" y="467995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cxnSp>
        <p:nvCxnSpPr>
          <p:cNvPr id="9288" name="Straight Arrow Connector 21"/>
          <p:cNvCxnSpPr>
            <a:cxnSpLocks noChangeShapeType="1"/>
          </p:cNvCxnSpPr>
          <p:nvPr/>
        </p:nvCxnSpPr>
        <p:spPr bwMode="auto">
          <a:xfrm>
            <a:off x="1066800" y="4679950"/>
            <a:ext cx="533400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sp>
        <p:nvSpPr>
          <p:cNvPr id="9289" name="Text Box 44"/>
          <p:cNvSpPr txBox="1">
            <a:spLocks noChangeArrowheads="1"/>
          </p:cNvSpPr>
          <p:nvPr/>
        </p:nvSpPr>
        <p:spPr bwMode="auto">
          <a:xfrm>
            <a:off x="0" y="6483350"/>
            <a:ext cx="3200400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constant voltage, constant velocity scaling</a:t>
            </a:r>
          </a:p>
        </p:txBody>
      </p:sp>
      <p:sp>
        <p:nvSpPr>
          <p:cNvPr id="1095" name="Text Box 44"/>
          <p:cNvSpPr txBox="1">
            <a:spLocks noChangeArrowheads="1"/>
          </p:cNvSpPr>
          <p:nvPr/>
        </p:nvSpPr>
        <p:spPr bwMode="auto">
          <a:xfrm>
            <a:off x="3352800" y="6483350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nearly constant junction temperature → linewidths vary as (1 / bandwidth)</a:t>
            </a:r>
            <a:r>
              <a:rPr lang="en-US" sz="1400" b="1" i="1" baseline="30000" dirty="0">
                <a:solidFill>
                  <a:srgbClr val="000000"/>
                </a:solidFill>
              </a:rPr>
              <a:t>2</a:t>
            </a:r>
            <a:r>
              <a:rPr lang="en-US" sz="1400" b="1" i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096" name="Text Box 44"/>
          <p:cNvSpPr txBox="1">
            <a:spLocks noChangeArrowheads="1"/>
          </p:cNvSpPr>
          <p:nvPr/>
        </p:nvSpPr>
        <p:spPr bwMode="auto">
          <a:xfrm>
            <a:off x="3352800" y="3892550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fringing capacitance does not scale → linewidths scale as (1 / bandwidth ) </a:t>
            </a:r>
          </a:p>
        </p:txBody>
      </p:sp>
      <p:sp>
        <p:nvSpPr>
          <p:cNvPr id="1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89" grpId="0"/>
      <p:bldP spid="109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>
          <a:xfrm>
            <a:off x="347450" y="134938"/>
            <a:ext cx="8417747" cy="3984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THz &amp; nm Transistors: what needs to be done</a:t>
            </a:r>
          </a:p>
        </p:txBody>
      </p:sp>
      <p:sp>
        <p:nvSpPr>
          <p:cNvPr id="1030" name="Text Box 4"/>
          <p:cNvSpPr txBox="1">
            <a:spLocks noChangeArrowheads="1"/>
          </p:cNvSpPr>
          <p:nvPr/>
        </p:nvSpPr>
        <p:spPr bwMode="auto">
          <a:xfrm>
            <a:off x="231775" y="817563"/>
            <a:ext cx="8763000" cy="498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Metal-semiconductor  interfaces (Ohmic contacts): </a:t>
            </a:r>
            <a:r>
              <a:rPr lang="en-US" sz="18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very low resistivity</a:t>
            </a:r>
            <a:br>
              <a:rPr lang="en-US" sz="18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Dielectric-semiconductor  interfaces (Gate dielectrics---FETs only): </a:t>
            </a:r>
            <a:r>
              <a:rPr lang="en-US" sz="18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thin !</a:t>
            </a: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</a:t>
            </a:r>
          </a:p>
        </p:txBody>
      </p:sp>
      <p:pic>
        <p:nvPicPr>
          <p:cNvPr id="1031" name="Picture 6" descr="Picture20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1371600"/>
            <a:ext cx="1244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7" descr="Picture2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524000"/>
            <a:ext cx="6858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33" name="Straight Arrow Connector 9"/>
          <p:cNvCxnSpPr>
            <a:cxnSpLocks noChangeShapeType="1"/>
          </p:cNvCxnSpPr>
          <p:nvPr/>
        </p:nvCxnSpPr>
        <p:spPr bwMode="auto">
          <a:xfrm>
            <a:off x="4267200" y="21336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pic>
        <p:nvPicPr>
          <p:cNvPr id="11" name="Picture 3" descr="HBT_color_section.jpg"/>
          <p:cNvPicPr>
            <a:picLocks noChangeAspect="1"/>
          </p:cNvPicPr>
          <p:nvPr/>
        </p:nvPicPr>
        <p:blipFill>
          <a:blip r:embed="rId6" cstate="print"/>
          <a:srcRect l="26129" r="25992" b="66824"/>
          <a:stretch>
            <a:fillRect/>
          </a:stretch>
        </p:blipFill>
        <p:spPr bwMode="auto">
          <a:xfrm>
            <a:off x="2819400" y="3352800"/>
            <a:ext cx="2667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76200" y="2798763"/>
            <a:ext cx="8915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i="1" dirty="0">
                <a:solidFill>
                  <a:srgbClr val="000000"/>
                </a:solidFill>
                <a:latin typeface="Arial Narrow"/>
              </a:rPr>
              <a:t>Ultra-low-resistivity (</a:t>
            </a:r>
            <a:r>
              <a:rPr lang="en-US" sz="1800" i="1" dirty="0">
                <a:solidFill>
                  <a:srgbClr val="000000"/>
                </a:solidFill>
              </a:rPr>
              <a:t>~0.25 </a:t>
            </a:r>
            <a:r>
              <a:rPr lang="en-US" sz="1800" i="1" dirty="0">
                <a:solidFill>
                  <a:srgbClr val="000000"/>
                </a:solidFill>
                <a:latin typeface="Symbol" pitchFamily="18" charset="2"/>
              </a:rPr>
              <a:t>W</a:t>
            </a:r>
            <a:r>
              <a:rPr lang="en-US" sz="1800" i="1" dirty="0">
                <a:solidFill>
                  <a:srgbClr val="000000"/>
                </a:solidFill>
              </a:rPr>
              <a:t>-</a:t>
            </a:r>
            <a:r>
              <a:rPr lang="en-US" sz="1800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i="1" dirty="0">
                <a:solidFill>
                  <a:srgbClr val="000000"/>
                </a:solidFill>
              </a:rPr>
              <a:t>m</a:t>
            </a:r>
            <a:r>
              <a:rPr lang="en-US" sz="1800" i="1" baseline="30000" dirty="0">
                <a:solidFill>
                  <a:srgbClr val="000000"/>
                </a:solidFill>
              </a:rPr>
              <a:t>2 </a:t>
            </a:r>
            <a:r>
              <a:rPr lang="en-US" sz="1800" i="1" dirty="0">
                <a:solidFill>
                  <a:srgbClr val="000000"/>
                </a:solidFill>
                <a:latin typeface="Arial Narrow"/>
              </a:rPr>
              <a:t>), ultra shallow (1 nm), ultra-robust (</a:t>
            </a:r>
            <a:r>
              <a:rPr lang="en-US" sz="1800" i="1" dirty="0">
                <a:solidFill>
                  <a:srgbClr val="000000"/>
                </a:solidFill>
              </a:rPr>
              <a:t>0.2 A/</a:t>
            </a:r>
            <a:r>
              <a:rPr lang="en-US" sz="1800" i="1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800" i="1" dirty="0">
                <a:solidFill>
                  <a:srgbClr val="000000"/>
                </a:solidFill>
              </a:rPr>
              <a:t>m</a:t>
            </a:r>
            <a:r>
              <a:rPr lang="en-US" sz="1800" i="1" baseline="30000" dirty="0">
                <a:solidFill>
                  <a:srgbClr val="000000"/>
                </a:solidFill>
              </a:rPr>
              <a:t>2</a:t>
            </a:r>
            <a:r>
              <a:rPr lang="en-US" sz="1800" i="1" dirty="0">
                <a:solidFill>
                  <a:srgbClr val="000000"/>
                </a:solidFill>
                <a:latin typeface="Arial Narrow"/>
              </a:rPr>
              <a:t> ) contacts</a:t>
            </a:r>
            <a:endParaRPr lang="en-US" sz="1800" i="1" baseline="30000" dirty="0">
              <a:solidFill>
                <a:srgbClr val="000000"/>
              </a:solidFill>
              <a:latin typeface="Arial Narrow"/>
            </a:endParaRPr>
          </a:p>
        </p:txBody>
      </p:sp>
      <p:pic>
        <p:nvPicPr>
          <p:cNvPr id="14" name="Picture 13" descr="Picture4.jpg"/>
          <p:cNvPicPr>
            <a:picLocks noChangeAspect="1"/>
          </p:cNvPicPr>
          <p:nvPr/>
        </p:nvPicPr>
        <p:blipFill>
          <a:blip r:embed="rId7" cstate="print"/>
          <a:srcRect b="39999"/>
          <a:stretch>
            <a:fillRect/>
          </a:stretch>
        </p:blipFill>
        <p:spPr bwMode="auto">
          <a:xfrm>
            <a:off x="5562600" y="3124200"/>
            <a:ext cx="2286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 descr="Picture5.jpg"/>
          <p:cNvPicPr>
            <a:picLocks noChangeAspect="1"/>
          </p:cNvPicPr>
          <p:nvPr/>
        </p:nvPicPr>
        <p:blipFill>
          <a:blip r:embed="rId8" cstate="print"/>
          <a:srcRect l="20686" t="52029" r="22781"/>
          <a:stretch>
            <a:fillRect/>
          </a:stretch>
        </p:blipFill>
        <p:spPr bwMode="auto">
          <a:xfrm>
            <a:off x="1219200" y="3124200"/>
            <a:ext cx="1600200" cy="140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4724400" y="39624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flipH="1">
            <a:off x="2743200" y="3810000"/>
            <a:ext cx="12954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1828800" y="32004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Mo</a:t>
            </a:r>
            <a:endParaRPr lang="en-US" sz="2000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371600" y="3914775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InGaAs</a:t>
            </a:r>
            <a:endParaRPr lang="en-US" sz="2000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6705600" y="3276600"/>
            <a:ext cx="38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Ru</a:t>
            </a:r>
            <a:endParaRPr lang="en-US" sz="2000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7086600" y="3657600"/>
            <a:ext cx="990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</a:rPr>
              <a:t>InGaAs</a:t>
            </a:r>
            <a:endParaRPr lang="en-US" sz="2000" i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/>
            </a:endParaRPr>
          </a:p>
        </p:txBody>
      </p:sp>
      <p:cxnSp>
        <p:nvCxnSpPr>
          <p:cNvPr id="23" name="Straight Connector 19"/>
          <p:cNvCxnSpPr>
            <a:cxnSpLocks noChangeShapeType="1"/>
          </p:cNvCxnSpPr>
          <p:nvPr/>
        </p:nvCxnSpPr>
        <p:spPr bwMode="auto">
          <a:xfrm>
            <a:off x="228600" y="2667000"/>
            <a:ext cx="8610600" cy="1588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cxnSp>
        <p:nvCxnSpPr>
          <p:cNvPr id="24" name="Straight Connector 19"/>
          <p:cNvCxnSpPr>
            <a:cxnSpLocks noChangeShapeType="1"/>
          </p:cNvCxnSpPr>
          <p:nvPr/>
        </p:nvCxnSpPr>
        <p:spPr bwMode="auto">
          <a:xfrm>
            <a:off x="304800" y="4724400"/>
            <a:ext cx="8610600" cy="1588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28600" y="4800600"/>
            <a:ext cx="914400" cy="24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Heat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6" name="Picture 18" descr="hbt_thermal_resistance3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850" y="518160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Object 7"/>
          <p:cNvGraphicFramePr>
            <a:graphicFrameLocks noChangeAspect="1"/>
          </p:cNvGraphicFramePr>
          <p:nvPr/>
        </p:nvGraphicFramePr>
        <p:xfrm>
          <a:off x="1552575" y="6115050"/>
          <a:ext cx="2333625" cy="666750"/>
        </p:xfrm>
        <a:graphic>
          <a:graphicData uri="http://schemas.openxmlformats.org/presentationml/2006/ole">
            <p:oleObj spid="_x0000_s74754" name="Equation" r:id="rId10" imgW="1549080" imgH="444240" progId="Equation.3">
              <p:embed/>
            </p:oleObj>
          </a:graphicData>
        </a:graphic>
      </p:graphicFrame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1674813" y="5105400"/>
          <a:ext cx="1220787" cy="647700"/>
        </p:xfrm>
        <a:graphic>
          <a:graphicData uri="http://schemas.openxmlformats.org/presentationml/2006/ole">
            <p:oleObj spid="_x0000_s74755" name="Equation" r:id="rId11" imgW="812520" imgH="431640" progId="Equation.3">
              <p:embed/>
            </p:oleObj>
          </a:graphicData>
        </a:graphic>
      </p:graphicFrame>
      <p:pic>
        <p:nvPicPr>
          <p:cNvPr id="29" name="Picture 10" descr="Picture1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971800" y="4953000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Arrow Connector 29"/>
          <p:cNvCxnSpPr>
            <a:cxnSpLocks noChangeShapeType="1"/>
          </p:cNvCxnSpPr>
          <p:nvPr/>
        </p:nvCxnSpPr>
        <p:spPr bwMode="auto">
          <a:xfrm>
            <a:off x="2819400" y="53340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1" name="Straight Arrow Connector 30"/>
          <p:cNvCxnSpPr>
            <a:cxnSpLocks noChangeShapeType="1"/>
          </p:cNvCxnSpPr>
          <p:nvPr/>
        </p:nvCxnSpPr>
        <p:spPr bwMode="auto">
          <a:xfrm flipH="1">
            <a:off x="685800" y="6248400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4800600" y="4856163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Straight Connector 19"/>
          <p:cNvCxnSpPr>
            <a:cxnSpLocks noChangeShapeType="1"/>
          </p:cNvCxnSpPr>
          <p:nvPr/>
        </p:nvCxnSpPr>
        <p:spPr bwMode="auto">
          <a:xfrm>
            <a:off x="4648200" y="4876800"/>
            <a:ext cx="0" cy="1828800"/>
          </a:xfrm>
          <a:prstGeom prst="line">
            <a:avLst/>
          </a:prstGeom>
          <a:noFill/>
          <a:ln w="76200" algn="ctr">
            <a:solidFill>
              <a:srgbClr val="C0C0C0"/>
            </a:solidFill>
            <a:round/>
            <a:headEnd/>
            <a:tailEnd/>
          </a:ln>
        </p:spPr>
      </p:cxnSp>
      <p:graphicFrame>
        <p:nvGraphicFramePr>
          <p:cNvPr id="64" name="Object 4"/>
          <p:cNvGraphicFramePr>
            <a:graphicFrameLocks noChangeAspect="1"/>
          </p:cNvGraphicFramePr>
          <p:nvPr/>
        </p:nvGraphicFramePr>
        <p:xfrm>
          <a:off x="3598863" y="4800600"/>
          <a:ext cx="136525" cy="158750"/>
        </p:xfrm>
        <a:graphic>
          <a:graphicData uri="http://schemas.openxmlformats.org/presentationml/2006/ole">
            <p:oleObj spid="_x0000_s74756" name="Equation" r:id="rId13" imgW="139680" imgH="164880" progId="Equation.3">
              <p:embed/>
            </p:oleObj>
          </a:graphicData>
        </a:graphic>
      </p:graphicFrame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3733800" y="48768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40" name="Straight Arrow Connector 39"/>
          <p:cNvCxnSpPr>
            <a:cxnSpLocks noChangeShapeType="1"/>
          </p:cNvCxnSpPr>
          <p:nvPr/>
        </p:nvCxnSpPr>
        <p:spPr bwMode="auto">
          <a:xfrm>
            <a:off x="2971800" y="48768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pic>
        <p:nvPicPr>
          <p:cNvPr id="41" name="Picture 55" descr="E_K_dispersion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8580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8" descr="E_K_dispersion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0292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4008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b="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b="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5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THz InP HBTs</a:t>
            </a: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19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5" name="Straight Arrow Connector 22"/>
          <p:cNvCxnSpPr>
            <a:cxnSpLocks noChangeShapeType="1"/>
          </p:cNvCxnSpPr>
          <p:nvPr/>
        </p:nvCxnSpPr>
        <p:spPr bwMode="auto">
          <a:xfrm>
            <a:off x="228600" y="1524000"/>
            <a:ext cx="48768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3" name="Straight Arrow Connector 18"/>
          <p:cNvCxnSpPr>
            <a:cxnSpLocks noChangeShapeType="1"/>
          </p:cNvCxnSpPr>
          <p:nvPr/>
        </p:nvCxnSpPr>
        <p:spPr bwMode="auto">
          <a:xfrm>
            <a:off x="340155" y="1524000"/>
            <a:ext cx="38862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DC to Daylight.   Far-Infrared Electronics</a:t>
            </a:r>
          </a:p>
        </p:txBody>
      </p:sp>
      <p:pic>
        <p:nvPicPr>
          <p:cNvPr id="104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7129" y="4693167"/>
            <a:ext cx="1421931" cy="108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12"/>
          <p:cNvSpPr txBox="1">
            <a:spLocks noChangeArrowheads="1"/>
          </p:cNvSpPr>
          <p:nvPr/>
        </p:nvSpPr>
        <p:spPr bwMode="auto">
          <a:xfrm>
            <a:off x="3421962" y="4193352"/>
            <a:ext cx="3262313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Video-resolution radar</a:t>
            </a:r>
            <a:br>
              <a:rPr lang="en-US" sz="1600" i="1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→ fly &amp; drive through fog &amp; rain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28600" y="838200"/>
            <a:ext cx="6172200" cy="3317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How high in frequency can we push electronics ?</a:t>
            </a:r>
            <a:endParaRPr lang="en-US" sz="2400" i="1" dirty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</p:txBody>
      </p:sp>
      <p:cxnSp>
        <p:nvCxnSpPr>
          <p:cNvPr id="1031" name="Straight Arrow Connector 14"/>
          <p:cNvCxnSpPr>
            <a:cxnSpLocks noChangeShapeType="1"/>
          </p:cNvCxnSpPr>
          <p:nvPr/>
        </p:nvCxnSpPr>
        <p:spPr bwMode="auto">
          <a:xfrm>
            <a:off x="577880" y="1522413"/>
            <a:ext cx="1447800" cy="1587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032" name="Straight Connector 17"/>
          <p:cNvCxnSpPr>
            <a:cxnSpLocks noChangeShapeType="1"/>
          </p:cNvCxnSpPr>
          <p:nvPr/>
        </p:nvCxnSpPr>
        <p:spPr bwMode="auto">
          <a:xfrm rot="5400000">
            <a:off x="1770264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4" name="Straight Connector 20"/>
          <p:cNvCxnSpPr>
            <a:cxnSpLocks noChangeShapeType="1"/>
          </p:cNvCxnSpPr>
          <p:nvPr/>
        </p:nvCxnSpPr>
        <p:spPr bwMode="auto">
          <a:xfrm rot="5400000">
            <a:off x="3997755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036" name="Straight Connector 24"/>
          <p:cNvCxnSpPr>
            <a:cxnSpLocks noChangeShapeType="1"/>
          </p:cNvCxnSpPr>
          <p:nvPr/>
        </p:nvCxnSpPr>
        <p:spPr bwMode="auto">
          <a:xfrm rot="5400000">
            <a:off x="4876800" y="1600200"/>
            <a:ext cx="4572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152400" y="3657600"/>
            <a:ext cx="4573220" cy="33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400" i="1" dirty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...and what </a:t>
            </a:r>
            <a:r>
              <a:rPr lang="en-US" sz="2400" i="1" dirty="0" smtClean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we would </a:t>
            </a:r>
            <a:r>
              <a:rPr lang="en-US" sz="2400" i="1" dirty="0">
                <a:solidFill>
                  <a:srgbClr val="000000"/>
                </a:solidFill>
                <a:latin typeface="Arial Narrow"/>
                <a:cs typeface="Arial" pitchFamily="34" charset="0"/>
                <a:sym typeface="Symbol" pitchFamily="18" charset="2"/>
              </a:rPr>
              <a:t>be do with it ?</a:t>
            </a:r>
            <a:endParaRPr lang="en-US" sz="2400" i="1" dirty="0">
              <a:solidFill>
                <a:srgbClr val="000000"/>
              </a:solidFill>
              <a:cs typeface="Arial" pitchFamily="34" charset="0"/>
              <a:sym typeface="Symbol" pitchFamily="18" charset="2"/>
            </a:endParaRPr>
          </a:p>
        </p:txBody>
      </p:sp>
      <p:sp>
        <p:nvSpPr>
          <p:cNvPr id="1043" name="Text Box 14"/>
          <p:cNvSpPr txBox="1">
            <a:spLocks noChangeArrowheads="1"/>
          </p:cNvSpPr>
          <p:nvPr/>
        </p:nvSpPr>
        <p:spPr bwMode="auto">
          <a:xfrm>
            <a:off x="76200" y="4120290"/>
            <a:ext cx="2811463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100+ Gb/s wireless networks   </a:t>
            </a:r>
            <a:endParaRPr lang="en-US" sz="1600" i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040" name="Picture 34" descr="Fibreoptic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348376" y="5064791"/>
            <a:ext cx="1244931" cy="1881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38" descr="sing_40mV_40G"/>
          <p:cNvPicPr>
            <a:picLocks noChangeAspect="1" noChangeArrowheads="1"/>
          </p:cNvPicPr>
          <p:nvPr/>
        </p:nvPicPr>
        <p:blipFill>
          <a:blip r:embed="rId6" cstate="print"/>
          <a:srcRect l="4256" t="22655" r="17021" b="17876"/>
          <a:stretch>
            <a:fillRect/>
          </a:stretch>
        </p:blipFill>
        <p:spPr bwMode="auto">
          <a:xfrm>
            <a:off x="7337160" y="4799823"/>
            <a:ext cx="1654440" cy="911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4"/>
          <p:cNvSpPr txBox="1">
            <a:spLocks noChangeArrowheads="1"/>
          </p:cNvSpPr>
          <p:nvPr/>
        </p:nvSpPr>
        <p:spPr bwMode="auto">
          <a:xfrm>
            <a:off x="7145135" y="4120290"/>
            <a:ext cx="1838527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600" i="1" dirty="0" smtClean="0">
                <a:solidFill>
                  <a:srgbClr val="000000"/>
                </a:solidFill>
                <a:latin typeface="Arial" charset="0"/>
              </a:rPr>
              <a:t>near-Terabit</a:t>
            </a: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1600" i="1" dirty="0">
                <a:solidFill>
                  <a:srgbClr val="000000"/>
                </a:solidFill>
                <a:latin typeface="Arial" charset="0"/>
              </a:rPr>
            </a:br>
            <a:r>
              <a:rPr lang="en-US" sz="1600" i="1" dirty="0">
                <a:solidFill>
                  <a:srgbClr val="000000"/>
                </a:solidFill>
                <a:latin typeface="Arial" charset="0"/>
              </a:rPr>
              <a:t>optical fiber links</a:t>
            </a:r>
          </a:p>
        </p:txBody>
      </p:sp>
      <p:pic>
        <p:nvPicPr>
          <p:cNvPr id="25" name="Picture 24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19850" y="4716051"/>
            <a:ext cx="1639238" cy="1025957"/>
          </a:xfrm>
          <a:prstGeom prst="rect">
            <a:avLst/>
          </a:prstGeom>
        </p:spPr>
      </p:pic>
      <p:pic>
        <p:nvPicPr>
          <p:cNvPr id="26" name="Picture 25" descr="Picture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35065" y="5848515"/>
            <a:ext cx="2935891" cy="746507"/>
          </a:xfrm>
          <a:prstGeom prst="rect">
            <a:avLst/>
          </a:prstGeom>
        </p:spPr>
      </p:pic>
      <p:pic>
        <p:nvPicPr>
          <p:cNvPr id="29" name="Picture 28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48914" y="4389125"/>
            <a:ext cx="711546" cy="1508750"/>
          </a:xfrm>
          <a:prstGeom prst="rect">
            <a:avLst/>
          </a:prstGeom>
        </p:spPr>
      </p:pic>
      <p:pic>
        <p:nvPicPr>
          <p:cNvPr id="22" name="Picture 21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7020" y="5091979"/>
            <a:ext cx="711546" cy="1508750"/>
          </a:xfrm>
          <a:prstGeom prst="rect">
            <a:avLst/>
          </a:prstGeom>
        </p:spPr>
      </p:pic>
      <p:pic>
        <p:nvPicPr>
          <p:cNvPr id="23" name="Picture 22" descr="2011_3_7_march_longhaul_produc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382915" y="5053574"/>
            <a:ext cx="711546" cy="1508750"/>
          </a:xfrm>
          <a:prstGeom prst="rect">
            <a:avLst/>
          </a:prstGeom>
        </p:spPr>
      </p:pic>
      <p:pic>
        <p:nvPicPr>
          <p:cNvPr id="24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93600" y="5591244"/>
            <a:ext cx="274100" cy="760170"/>
          </a:xfrm>
          <a:prstGeom prst="rect">
            <a:avLst/>
          </a:prstGeom>
          <a:noFill/>
        </p:spPr>
      </p:pic>
      <p:cxnSp>
        <p:nvCxnSpPr>
          <p:cNvPr id="31" name="Straight Arrow Connector 30"/>
          <p:cNvCxnSpPr/>
          <p:nvPr/>
        </p:nvCxnSpPr>
        <p:spPr bwMode="auto">
          <a:xfrm flipH="1">
            <a:off x="808310" y="477317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H="1">
            <a:off x="846715" y="4849985"/>
            <a:ext cx="345645" cy="192025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grpSp>
        <p:nvGrpSpPr>
          <p:cNvPr id="2" name="Group 36"/>
          <p:cNvGrpSpPr/>
          <p:nvPr/>
        </p:nvGrpSpPr>
        <p:grpSpPr>
          <a:xfrm flipH="1">
            <a:off x="1960460" y="4696365"/>
            <a:ext cx="384050" cy="268835"/>
            <a:chOff x="1998865" y="4734770"/>
            <a:chExt cx="384050" cy="268835"/>
          </a:xfrm>
        </p:grpSpPr>
        <p:cxnSp>
          <p:nvCxnSpPr>
            <p:cNvPr id="33" name="Straight Arrow Connector 32"/>
            <p:cNvCxnSpPr/>
            <p:nvPr/>
          </p:nvCxnSpPr>
          <p:spPr bwMode="auto">
            <a:xfrm flipH="1">
              <a:off x="1998865" y="473477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 flipH="1">
              <a:off x="2037270" y="4811580"/>
              <a:ext cx="345645" cy="192025"/>
            </a:xfrm>
            <a:prstGeom prst="straightConnector1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</p:grpSp>
      <p:cxnSp>
        <p:nvCxnSpPr>
          <p:cNvPr id="38" name="Straight Arrow Connector 37"/>
          <p:cNvCxnSpPr/>
          <p:nvPr/>
        </p:nvCxnSpPr>
        <p:spPr bwMode="auto">
          <a:xfrm flipH="1" flipV="1">
            <a:off x="1768435" y="492679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41" name="Straight Arrow Connector 40"/>
          <p:cNvCxnSpPr/>
          <p:nvPr/>
        </p:nvCxnSpPr>
        <p:spPr bwMode="auto">
          <a:xfrm flipH="1" flipV="1">
            <a:off x="1845245" y="4926795"/>
            <a:ext cx="268835" cy="576074"/>
          </a:xfrm>
          <a:prstGeom prst="straightConnector1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3" name="Group 43"/>
          <p:cNvGrpSpPr/>
          <p:nvPr/>
        </p:nvGrpSpPr>
        <p:grpSpPr>
          <a:xfrm flipH="1">
            <a:off x="1077145" y="5003605"/>
            <a:ext cx="345645" cy="576074"/>
            <a:chOff x="1153955" y="5232815"/>
            <a:chExt cx="345645" cy="576074"/>
          </a:xfrm>
        </p:grpSpPr>
        <p:cxnSp>
          <p:nvCxnSpPr>
            <p:cNvPr id="42" name="Straight Arrow Connector 41"/>
            <p:cNvCxnSpPr/>
            <p:nvPr/>
          </p:nvCxnSpPr>
          <p:spPr bwMode="auto">
            <a:xfrm flipH="1" flipV="1">
              <a:off x="115395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arrow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flipH="1" flipV="1">
              <a:off x="1230765" y="5232815"/>
              <a:ext cx="268835" cy="576074"/>
            </a:xfrm>
            <a:prstGeom prst="straightConnector1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pic>
        <p:nvPicPr>
          <p:cNvPr id="45" name="Picture 19" descr="sony_cmdj5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525" y="5629649"/>
            <a:ext cx="274100" cy="760170"/>
          </a:xfrm>
          <a:prstGeom prst="rect">
            <a:avLst/>
          </a:prstGeom>
          <a:noFill/>
        </p:spPr>
      </p:pic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961930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Arial" charset="0"/>
              </a:rPr>
              <a:t>1982: ~20 GHz </a:t>
            </a:r>
            <a:endParaRPr lang="en-US" sz="10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Text Box 14"/>
          <p:cNvSpPr txBox="1">
            <a:spLocks noChangeArrowheads="1"/>
          </p:cNvSpPr>
          <p:nvPr/>
        </p:nvSpPr>
        <p:spPr bwMode="auto">
          <a:xfrm>
            <a:off x="2958990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Arial" charset="0"/>
              </a:rPr>
              <a:t>2012: 820 GHz </a:t>
            </a:r>
            <a:endParaRPr lang="en-US" sz="105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8" name="Text Box 14"/>
          <p:cNvSpPr txBox="1">
            <a:spLocks noChangeArrowheads="1"/>
          </p:cNvSpPr>
          <p:nvPr/>
        </p:nvSpPr>
        <p:spPr bwMode="auto">
          <a:xfrm>
            <a:off x="5148075" y="1241186"/>
            <a:ext cx="1228960" cy="145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050" dirty="0" smtClean="0">
                <a:solidFill>
                  <a:srgbClr val="000000"/>
                </a:solidFill>
                <a:latin typeface="Arial" charset="0"/>
              </a:rPr>
              <a:t>~2030: 3THz </a:t>
            </a:r>
            <a:endParaRPr lang="en-US" sz="1050" dirty="0">
              <a:solidFill>
                <a:srgbClr val="000000"/>
              </a:solidFill>
              <a:latin typeface="Arial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/>
        </p:nvGraphicFramePr>
        <p:xfrm>
          <a:off x="1805" y="1662370"/>
          <a:ext cx="8913812" cy="2052637"/>
        </p:xfrm>
        <a:graphic>
          <a:graphicData uri="http://schemas.openxmlformats.org/presentationml/2006/ole">
            <p:oleObj spid="_x0000_s88066" name="KGPlot" r:id="rId11" imgW="6781680" imgH="1562040" progId="KGraph_Plot">
              <p:embed/>
            </p:oleObj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7452375" y="740650"/>
            <a:ext cx="1282723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900" b="0" dirty="0" smtClean="0">
                <a:solidFill>
                  <a:srgbClr val="000000"/>
                </a:solidFill>
                <a:latin typeface="Calibri" pitchFamily="34" charset="0"/>
              </a:rPr>
              <a:t>*ITU band designations</a:t>
            </a:r>
            <a:endParaRPr lang="en-US" sz="9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413970" y="932675"/>
            <a:ext cx="1532792" cy="2169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900" b="0" dirty="0" smtClean="0">
                <a:solidFill>
                  <a:srgbClr val="000000"/>
                </a:solidFill>
                <a:latin typeface="Calibri" pitchFamily="34" charset="0"/>
              </a:rPr>
              <a:t>** IR bands as per ISO 20473</a:t>
            </a:r>
            <a:endParaRPr lang="en-US" sz="9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7" grpId="0"/>
      <p:bldP spid="27" grpId="0" animBg="1"/>
      <p:bldP spid="1043" grpId="0"/>
      <p:bldP spid="10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3"/>
          <p:cNvSpPr>
            <a:spLocks noChangeArrowheads="1"/>
          </p:cNvSpPr>
          <p:nvPr/>
        </p:nvSpPr>
        <p:spPr bwMode="auto">
          <a:xfrm>
            <a:off x="415925" y="152400"/>
            <a:ext cx="8243888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Scaling Laws, Scaling Roadmap</a:t>
            </a:r>
          </a:p>
        </p:txBody>
      </p:sp>
      <p:graphicFrame>
        <p:nvGraphicFramePr>
          <p:cNvPr id="18" name="Group 3"/>
          <p:cNvGraphicFramePr>
            <a:graphicFrameLocks noGrp="1"/>
          </p:cNvGraphicFramePr>
          <p:nvPr/>
        </p:nvGraphicFramePr>
        <p:xfrm>
          <a:off x="228600" y="1243013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130" name="Text Box 4"/>
          <p:cNvSpPr txBox="1">
            <a:spLocks noChangeArrowheads="1"/>
          </p:cNvSpPr>
          <p:nvPr/>
        </p:nvSpPr>
        <p:spPr bwMode="auto">
          <a:xfrm>
            <a:off x="270640" y="817460"/>
            <a:ext cx="5181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scaling laws: to double  bandwidth</a:t>
            </a:r>
          </a:p>
        </p:txBody>
      </p:sp>
      <p:sp>
        <p:nvSpPr>
          <p:cNvPr id="4131" name="Rectangle 2"/>
          <p:cNvSpPr>
            <a:spLocks noChangeArrowheads="1"/>
          </p:cNvSpPr>
          <p:nvPr/>
        </p:nvSpPr>
        <p:spPr bwMode="auto">
          <a:xfrm>
            <a:off x="5943600" y="152400"/>
            <a:ext cx="3200400" cy="2743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graphicFrame>
        <p:nvGraphicFramePr>
          <p:cNvPr id="4098" name="Object 4"/>
          <p:cNvGraphicFramePr>
            <a:graphicFrameLocks noChangeAspect="1"/>
          </p:cNvGraphicFramePr>
          <p:nvPr/>
        </p:nvGraphicFramePr>
        <p:xfrm>
          <a:off x="7239000" y="152400"/>
          <a:ext cx="311150" cy="349250"/>
        </p:xfrm>
        <a:graphic>
          <a:graphicData uri="http://schemas.openxmlformats.org/presentationml/2006/ole">
            <p:oleObj spid="_x0000_s77826" name="Equation" r:id="rId4" imgW="203040" imgH="228600" progId="Equation.3">
              <p:embed/>
            </p:oleObj>
          </a:graphicData>
        </a:graphic>
      </p:graphicFrame>
      <p:graphicFrame>
        <p:nvGraphicFramePr>
          <p:cNvPr id="4099" name="Object 5"/>
          <p:cNvGraphicFramePr>
            <a:graphicFrameLocks noChangeAspect="1"/>
          </p:cNvGraphicFramePr>
          <p:nvPr/>
        </p:nvGraphicFramePr>
        <p:xfrm>
          <a:off x="7542213" y="577850"/>
          <a:ext cx="368300" cy="349250"/>
        </p:xfrm>
        <a:graphic>
          <a:graphicData uri="http://schemas.openxmlformats.org/presentationml/2006/ole">
            <p:oleObj spid="_x0000_s77827" name="Equation" r:id="rId5" imgW="241200" imgH="228600" progId="Equation.3">
              <p:embed/>
            </p:oleObj>
          </a:graphicData>
        </a:graphic>
      </p:graphicFrame>
      <p:graphicFrame>
        <p:nvGraphicFramePr>
          <p:cNvPr id="4100" name="Object 6"/>
          <p:cNvGraphicFramePr>
            <a:graphicFrameLocks noChangeAspect="1"/>
          </p:cNvGraphicFramePr>
          <p:nvPr/>
        </p:nvGraphicFramePr>
        <p:xfrm>
          <a:off x="8382000" y="654050"/>
          <a:ext cx="252413" cy="349250"/>
        </p:xfrm>
        <a:graphic>
          <a:graphicData uri="http://schemas.openxmlformats.org/presentationml/2006/ole">
            <p:oleObj spid="_x0000_s77828" name="Equation" r:id="rId6" imgW="164880" imgH="228600" progId="Equation.3">
              <p:embed/>
            </p:oleObj>
          </a:graphicData>
        </a:graphic>
      </p:graphicFrame>
      <p:graphicFrame>
        <p:nvGraphicFramePr>
          <p:cNvPr id="4101" name="Object 7"/>
          <p:cNvGraphicFramePr>
            <a:graphicFrameLocks noChangeAspect="1"/>
          </p:cNvGraphicFramePr>
          <p:nvPr/>
        </p:nvGraphicFramePr>
        <p:xfrm>
          <a:off x="6557963" y="577850"/>
          <a:ext cx="252412" cy="349250"/>
        </p:xfrm>
        <a:graphic>
          <a:graphicData uri="http://schemas.openxmlformats.org/presentationml/2006/ole">
            <p:oleObj spid="_x0000_s77829" name="Equation" r:id="rId7" imgW="164880" imgH="228600" progId="Equation.3">
              <p:embed/>
            </p:oleObj>
          </a:graphicData>
        </a:graphic>
      </p:graphicFrame>
      <p:graphicFrame>
        <p:nvGraphicFramePr>
          <p:cNvPr id="4102" name="Object 10"/>
          <p:cNvGraphicFramePr>
            <a:graphicFrameLocks noChangeAspect="1"/>
          </p:cNvGraphicFramePr>
          <p:nvPr/>
        </p:nvGraphicFramePr>
        <p:xfrm>
          <a:off x="6705600" y="2482850"/>
          <a:ext cx="1787525" cy="325438"/>
        </p:xfrm>
        <a:graphic>
          <a:graphicData uri="http://schemas.openxmlformats.org/presentationml/2006/ole">
            <p:oleObj spid="_x0000_s77830" name="Equation" r:id="rId8" imgW="1180800" imgH="215640" progId="Equation.3">
              <p:embed/>
            </p:oleObj>
          </a:graphicData>
        </a:graphic>
      </p:graphicFrame>
      <p:pic>
        <p:nvPicPr>
          <p:cNvPr id="4132" name="Picture 18"/>
          <p:cNvPicPr>
            <a:picLocks noChangeAspect="1" noChangeArrowheads="1"/>
          </p:cNvPicPr>
          <p:nvPr/>
        </p:nvPicPr>
        <p:blipFill>
          <a:blip r:embed="rId9" cstate="print"/>
          <a:srcRect l="19397" r="18883" b="44878"/>
          <a:stretch>
            <a:fillRect/>
          </a:stretch>
        </p:blipFill>
        <p:spPr bwMode="auto">
          <a:xfrm>
            <a:off x="6248400" y="457200"/>
            <a:ext cx="2667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Picture1.jpg"/>
          <p:cNvPicPr>
            <a:picLocks noChangeAspect="1"/>
          </p:cNvPicPr>
          <p:nvPr/>
        </p:nvPicPr>
        <p:blipFill>
          <a:blip r:embed="rId10" cstate="print"/>
          <a:srcRect l="6123" b="6667"/>
          <a:stretch>
            <a:fillRect/>
          </a:stretch>
        </p:blipFill>
        <p:spPr bwMode="auto">
          <a:xfrm>
            <a:off x="381000" y="3429000"/>
            <a:ext cx="4405313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0"/>
          <p:cNvGrpSpPr>
            <a:grpSpLocks/>
          </p:cNvGrpSpPr>
          <p:nvPr/>
        </p:nvGrpSpPr>
        <p:grpSpPr bwMode="auto">
          <a:xfrm>
            <a:off x="5713413" y="3429000"/>
            <a:ext cx="3354387" cy="3352800"/>
            <a:chOff x="5713183" y="3429000"/>
            <a:chExt cx="3354617" cy="3352800"/>
          </a:xfrm>
        </p:grpSpPr>
        <p:pic>
          <p:nvPicPr>
            <p:cNvPr id="4135" name="Picture 3"/>
            <p:cNvPicPr>
              <a:picLocks noChangeAspect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5713183" y="3429000"/>
              <a:ext cx="3354617" cy="335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36" name="Text Box 4"/>
            <p:cNvSpPr txBox="1">
              <a:spLocks noChangeArrowheads="1"/>
            </p:cNvSpPr>
            <p:nvPr/>
          </p:nvSpPr>
          <p:spPr bwMode="auto">
            <a:xfrm>
              <a:off x="5791200" y="3498402"/>
              <a:ext cx="2743200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04863">
                <a:buClr>
                  <a:srgbClr val="FF0000"/>
                </a:buClr>
                <a:tabLst>
                  <a:tab pos="173038" algn="l"/>
                  <a:tab pos="630238" algn="l"/>
                  <a:tab pos="1719263" algn="l"/>
                </a:tabLst>
              </a:pPr>
              <a:r>
                <a:rPr lang="en-US" sz="2800" i="1" dirty="0">
                  <a:solidFill>
                    <a:srgbClr val="0000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 150 nm  device</a:t>
              </a:r>
            </a:p>
          </p:txBody>
        </p:sp>
        <p:sp>
          <p:nvSpPr>
            <p:cNvPr id="4137" name="Text Box 4"/>
            <p:cNvSpPr txBox="1">
              <a:spLocks noChangeArrowheads="1"/>
            </p:cNvSpPr>
            <p:nvPr/>
          </p:nvSpPr>
          <p:spPr bwMode="auto">
            <a:xfrm>
              <a:off x="5784515" y="3467405"/>
              <a:ext cx="2743200" cy="3877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defTabSz="804863">
                <a:buClr>
                  <a:srgbClr val="FF0000"/>
                </a:buClr>
                <a:tabLst>
                  <a:tab pos="173038" algn="l"/>
                  <a:tab pos="630238" algn="l"/>
                  <a:tab pos="1719263" algn="l"/>
                </a:tabLst>
              </a:pPr>
              <a:r>
                <a:rPr lang="en-US" sz="2800" i="1" dirty="0">
                  <a:solidFill>
                    <a:srgbClr val="FFFF00"/>
                  </a:solidFill>
                  <a:latin typeface="Calibri" pitchFamily="34" charset="0"/>
                  <a:cs typeface="Calibri" pitchFamily="34" charset="0"/>
                  <a:sym typeface="Symbol" pitchFamily="18" charset="2"/>
                </a:rPr>
                <a:t> 150 nm  device</a:t>
              </a:r>
            </a:p>
          </p:txBody>
        </p:sp>
      </p:grpSp>
      <p:sp>
        <p:nvSpPr>
          <p:cNvPr id="17" name="Oval 16"/>
          <p:cNvSpPr/>
          <p:nvPr/>
        </p:nvSpPr>
        <p:spPr bwMode="auto">
          <a:xfrm>
            <a:off x="2459726" y="5694895"/>
            <a:ext cx="1152149" cy="1124700"/>
          </a:xfrm>
          <a:prstGeom prst="ellipse">
            <a:avLst/>
          </a:prstGeom>
          <a:noFill/>
          <a:ln w="38100">
            <a:solidFill>
              <a:schemeClr val="tx2"/>
            </a:solidFill>
            <a:round/>
            <a:headEnd/>
            <a:tailEnd/>
          </a:ln>
        </p:spPr>
        <p:txBody>
          <a:bodyPr wrap="square" lIns="0" tIns="0" rIns="0" bIns="0" rtlCol="0" anchor="ctr">
            <a:noAutofit/>
          </a:bodyPr>
          <a:lstStyle/>
          <a:p>
            <a:pPr algn="ctr"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HBT Fabrication Process Must Change... Greatly  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533400" y="2895600"/>
            <a:ext cx="8382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width base &amp; emitter contacts...self-aligned</a:t>
            </a:r>
          </a:p>
        </p:txBody>
      </p:sp>
      <p:pic>
        <p:nvPicPr>
          <p:cNvPr id="38916" name="Picture 3" descr="HBT_color_section.jpg"/>
          <p:cNvPicPr>
            <a:picLocks noChangeAspect="1"/>
          </p:cNvPicPr>
          <p:nvPr/>
        </p:nvPicPr>
        <p:blipFill>
          <a:blip r:embed="rId3" cstate="print"/>
          <a:srcRect l="26129" r="25992" b="50237"/>
          <a:stretch>
            <a:fillRect/>
          </a:stretch>
        </p:blipFill>
        <p:spPr bwMode="auto">
          <a:xfrm>
            <a:off x="609600" y="838200"/>
            <a:ext cx="3302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3352800"/>
            <a:ext cx="8001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width emitter semiconductor junctions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533400" y="3824288"/>
            <a:ext cx="79248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Contacts:</a:t>
            </a:r>
            <a:b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1 </a:t>
            </a:r>
            <a:r>
              <a:rPr lang="en-US" sz="2800" i="1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en-US" sz="2800" i="1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i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resistivities</a:t>
            </a:r>
            <a:b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70 mA/</a:t>
            </a:r>
            <a:r>
              <a:rPr lang="en-US" sz="2800" i="1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i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 </a:t>
            </a: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current density</a:t>
            </a:r>
            <a:b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~1 nm penetration depths</a:t>
            </a:r>
            <a:b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→ refractory contacts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1000" y="6400800"/>
            <a:ext cx="83820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nm III-V FET, Si FET processes have similar requirements</a:t>
            </a: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Needed: Greatly Improved Ohmic Contacts 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Needed: Greatly Improved Ohmic Contacts </a:t>
            </a: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6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21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25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32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40979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Pt/Ti/Pd/Au</a:t>
            </a:r>
          </a:p>
        </p:txBody>
      </p:sp>
      <p:sp>
        <p:nvSpPr>
          <p:cNvPr id="2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Ultra Low-Resistivity Refractory Contacts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4775" y="777875"/>
          <a:ext cx="3071813" cy="3838575"/>
        </p:xfrm>
        <a:graphic>
          <a:graphicData uri="http://schemas.openxmlformats.org/presentationml/2006/ole">
            <p:oleObj spid="_x0000_s78850" name="KGPlot" r:id="rId5" imgW="4314600" imgH="594036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189288" y="762000"/>
          <a:ext cx="2220912" cy="3844925"/>
        </p:xfrm>
        <a:graphic>
          <a:graphicData uri="http://schemas.openxmlformats.org/presentationml/2006/ole">
            <p:oleObj spid="_x0000_s78851" name="KGPlot" r:id="rId6" imgW="3429000" imgH="594036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8800" y="766763"/>
          <a:ext cx="2220913" cy="3824287"/>
        </p:xfrm>
        <a:graphic>
          <a:graphicData uri="http://schemas.openxmlformats.org/presentationml/2006/ole">
            <p:oleObj spid="_x0000_s78852" name="KGPlot" r:id="rId7" imgW="3429000" imgH="5905440" progId="KGraph_Plot">
              <p:embed/>
            </p:oleObj>
          </a:graphicData>
        </a:graphic>
      </p:graphicFrame>
      <p:sp>
        <p:nvSpPr>
          <p:cNvPr id="5126" name="Text Box 44"/>
          <p:cNvSpPr txBox="1">
            <a:spLocks noChangeArrowheads="1"/>
          </p:cNvSpPr>
          <p:nvPr/>
        </p:nvSpPr>
        <p:spPr bwMode="auto">
          <a:xfrm>
            <a:off x="9906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7" name="Text Box 44"/>
          <p:cNvSpPr txBox="1">
            <a:spLocks noChangeArrowheads="1"/>
          </p:cNvSpPr>
          <p:nvPr/>
        </p:nvSpPr>
        <p:spPr bwMode="auto">
          <a:xfrm>
            <a:off x="38100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Barasakar et al</a:t>
            </a:r>
            <a:b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IPRM 2012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69938" y="3028950"/>
            <a:ext cx="795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7797800" y="2468563"/>
            <a:ext cx="1308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node requirements</a:t>
            </a: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155575" y="60928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Contact performance sufficient for 32 nm /2.8 THz node.</a:t>
            </a:r>
          </a:p>
        </p:txBody>
      </p:sp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155575" y="561816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penetration depth, ~ 1 nm</a:t>
            </a:r>
          </a:p>
        </p:txBody>
      </p:sp>
      <p:sp>
        <p:nvSpPr>
          <p:cNvPr id="17" name="Text Box 44"/>
          <p:cNvSpPr txBox="1">
            <a:spLocks noChangeArrowheads="1"/>
          </p:cNvSpPr>
          <p:nvPr/>
        </p:nvSpPr>
        <p:spPr bwMode="auto">
          <a:xfrm>
            <a:off x="155575" y="4619625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In-situ: avoids surface contaminants</a:t>
            </a: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155575" y="5103813"/>
            <a:ext cx="8839200" cy="514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Refractory: robust under high-current operation</a:t>
            </a:r>
          </a:p>
        </p:txBody>
      </p: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Ultra Low-Resistivity Refractory Contacts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4775" y="777875"/>
          <a:ext cx="3071813" cy="3838575"/>
        </p:xfrm>
        <a:graphic>
          <a:graphicData uri="http://schemas.openxmlformats.org/presentationml/2006/ole">
            <p:oleObj spid="_x0000_s521218" name="KGPlot" r:id="rId5" imgW="4314600" imgH="594036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189288" y="762000"/>
          <a:ext cx="2220912" cy="3844925"/>
        </p:xfrm>
        <a:graphic>
          <a:graphicData uri="http://schemas.openxmlformats.org/presentationml/2006/ole">
            <p:oleObj spid="_x0000_s521219" name="KGPlot" r:id="rId6" imgW="3429000" imgH="594036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8800" y="766763"/>
          <a:ext cx="2220913" cy="3824287"/>
        </p:xfrm>
        <a:graphic>
          <a:graphicData uri="http://schemas.openxmlformats.org/presentationml/2006/ole">
            <p:oleObj spid="_x0000_s521220" name="KGPlot" r:id="rId7" imgW="3429000" imgH="5905440" progId="KGraph_Plot">
              <p:embed/>
            </p:oleObj>
          </a:graphicData>
        </a:graphic>
      </p:graphicFrame>
      <p:sp>
        <p:nvSpPr>
          <p:cNvPr id="5126" name="Text Box 44"/>
          <p:cNvSpPr txBox="1">
            <a:spLocks noChangeArrowheads="1"/>
          </p:cNvSpPr>
          <p:nvPr/>
        </p:nvSpPr>
        <p:spPr bwMode="auto">
          <a:xfrm>
            <a:off x="9906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7" name="Text Box 44"/>
          <p:cNvSpPr txBox="1">
            <a:spLocks noChangeArrowheads="1"/>
          </p:cNvSpPr>
          <p:nvPr/>
        </p:nvSpPr>
        <p:spPr bwMode="auto">
          <a:xfrm>
            <a:off x="38100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Barasakar et al</a:t>
            </a:r>
            <a:b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IPRM 2012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69938" y="3028950"/>
            <a:ext cx="795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7797800" y="2468563"/>
            <a:ext cx="1308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node requirements</a:t>
            </a:r>
          </a:p>
        </p:txBody>
      </p:sp>
      <p:cxnSp>
        <p:nvCxnSpPr>
          <p:cNvPr id="20" name="Straight Connector 21"/>
          <p:cNvCxnSpPr>
            <a:cxnSpLocks noChangeShapeType="1"/>
          </p:cNvCxnSpPr>
          <p:nvPr/>
        </p:nvCxnSpPr>
        <p:spPr bwMode="auto">
          <a:xfrm>
            <a:off x="36513" y="4724400"/>
            <a:ext cx="8915400" cy="0"/>
          </a:xfrm>
          <a:prstGeom prst="line">
            <a:avLst/>
          </a:prstGeom>
          <a:noFill/>
          <a:ln w="381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1805" y="4926013"/>
            <a:ext cx="579913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Schottky Barrier is about one lattice constant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811430" y="5348288"/>
            <a:ext cx="510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what  is setting contact resistivity ?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849530" y="5732463"/>
            <a:ext cx="51069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sz="2000" dirty="0">
                <a:latin typeface="Calibri" pitchFamily="34" charset="0"/>
                <a:ea typeface="Calibri" pitchFamily="34" charset="0"/>
                <a:cs typeface="Calibri" pitchFamily="34" charset="0"/>
              </a:rPr>
              <a:t>what resistivity should we expect ?</a:t>
            </a:r>
          </a:p>
        </p:txBody>
      </p: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 cstate="print"/>
          <a:srcRect l="27560" t="28508" r="8049" b="26118"/>
          <a:stretch>
            <a:fillRect/>
          </a:stretch>
        </p:blipFill>
        <p:spPr bwMode="auto">
          <a:xfrm>
            <a:off x="6100763" y="4953000"/>
            <a:ext cx="30432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8534400" cy="398463"/>
          </a:xfrm>
        </p:spPr>
        <p:txBody>
          <a:bodyPr/>
          <a:lstStyle/>
          <a:p>
            <a:pPr eaLnBrk="1" hangingPunct="1"/>
            <a:r>
              <a:rPr lang="en-US" sz="2900" dirty="0" smtClean="0"/>
              <a:t>Ultra Low-Resistivity Refractory Contacts</a:t>
            </a: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-104775" y="777875"/>
          <a:ext cx="3071813" cy="3838575"/>
        </p:xfrm>
        <a:graphic>
          <a:graphicData uri="http://schemas.openxmlformats.org/presentationml/2006/ole">
            <p:oleObj spid="_x0000_s522242" name="KGPlot" r:id="rId5" imgW="4314600" imgH="5940360" progId="KGraph_Plo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3189288" y="762000"/>
          <a:ext cx="2220912" cy="3844925"/>
        </p:xfrm>
        <a:graphic>
          <a:graphicData uri="http://schemas.openxmlformats.org/presentationml/2006/ole">
            <p:oleObj spid="_x0000_s522243" name="KGPlot" r:id="rId6" imgW="3429000" imgH="5940360" progId="KGraph_Plo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5638800" y="766763"/>
          <a:ext cx="2220913" cy="3824287"/>
        </p:xfrm>
        <a:graphic>
          <a:graphicData uri="http://schemas.openxmlformats.org/presentationml/2006/ole">
            <p:oleObj spid="_x0000_s522244" name="KGPlot" r:id="rId7" imgW="3429000" imgH="5905440" progId="KGraph_Plot">
              <p:embed/>
            </p:oleObj>
          </a:graphicData>
        </a:graphic>
      </p:graphicFrame>
      <p:sp>
        <p:nvSpPr>
          <p:cNvPr id="5126" name="Text Box 44"/>
          <p:cNvSpPr txBox="1">
            <a:spLocks noChangeArrowheads="1"/>
          </p:cNvSpPr>
          <p:nvPr/>
        </p:nvSpPr>
        <p:spPr bwMode="auto">
          <a:xfrm>
            <a:off x="9906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7" name="Text Box 44"/>
          <p:cNvSpPr txBox="1">
            <a:spLocks noChangeArrowheads="1"/>
          </p:cNvSpPr>
          <p:nvPr/>
        </p:nvSpPr>
        <p:spPr bwMode="auto">
          <a:xfrm>
            <a:off x="3810000" y="1371600"/>
            <a:ext cx="685800" cy="37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dirty="0">
                <a:solidFill>
                  <a:srgbClr val="000000"/>
                </a:solidFill>
                <a:latin typeface="Arial" charset="0"/>
              </a:rPr>
              <a:t>Mo</a:t>
            </a:r>
          </a:p>
        </p:txBody>
      </p:sp>
      <p:sp>
        <p:nvSpPr>
          <p:cNvPr id="5128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Barasakar et al</a:t>
            </a:r>
            <a:b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IPRM 2012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69938" y="3028950"/>
            <a:ext cx="7950200" cy="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ash"/>
            <a:round/>
            <a:headEnd/>
            <a:tailEnd/>
          </a:ln>
        </p:spPr>
      </p:cxnSp>
      <p:sp>
        <p:nvSpPr>
          <p:cNvPr id="14" name="Text Box 44"/>
          <p:cNvSpPr txBox="1">
            <a:spLocks noChangeArrowheads="1"/>
          </p:cNvSpPr>
          <p:nvPr/>
        </p:nvSpPr>
        <p:spPr bwMode="auto">
          <a:xfrm>
            <a:off x="7797800" y="2468563"/>
            <a:ext cx="130810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6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32 nm node requirements</a:t>
            </a:r>
          </a:p>
        </p:txBody>
      </p:sp>
      <p:cxnSp>
        <p:nvCxnSpPr>
          <p:cNvPr id="20" name="Straight Connector 21"/>
          <p:cNvCxnSpPr>
            <a:cxnSpLocks noChangeShapeType="1"/>
          </p:cNvCxnSpPr>
          <p:nvPr/>
        </p:nvCxnSpPr>
        <p:spPr bwMode="auto">
          <a:xfrm>
            <a:off x="36513" y="4724400"/>
            <a:ext cx="8915400" cy="0"/>
          </a:xfrm>
          <a:prstGeom prst="line">
            <a:avLst/>
          </a:prstGeom>
          <a:noFill/>
          <a:ln w="38100" algn="ctr">
            <a:solidFill>
              <a:srgbClr val="EAEAEA"/>
            </a:solidFill>
            <a:round/>
            <a:headEnd/>
            <a:tailEnd/>
          </a:ln>
        </p:spPr>
      </p:cxnSp>
      <p:pic>
        <p:nvPicPr>
          <p:cNvPr id="24" name="Picture 11"/>
          <p:cNvPicPr>
            <a:picLocks noChangeAspect="1" noChangeArrowheads="1"/>
          </p:cNvPicPr>
          <p:nvPr/>
        </p:nvPicPr>
        <p:blipFill>
          <a:blip r:embed="rId8" cstate="print"/>
          <a:srcRect l="27560" t="28508" r="8049" b="26118"/>
          <a:stretch>
            <a:fillRect/>
          </a:stretch>
        </p:blipFill>
        <p:spPr bwMode="auto">
          <a:xfrm>
            <a:off x="6100763" y="4953000"/>
            <a:ext cx="3043237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2245" name="Object 12"/>
          <p:cNvGraphicFramePr>
            <a:graphicFrameLocks noChangeAspect="1"/>
          </p:cNvGraphicFramePr>
          <p:nvPr/>
        </p:nvGraphicFramePr>
        <p:xfrm>
          <a:off x="76200" y="4879975"/>
          <a:ext cx="2970213" cy="987425"/>
        </p:xfrm>
        <a:graphic>
          <a:graphicData uri="http://schemas.openxmlformats.org/presentationml/2006/ole">
            <p:oleObj spid="_x0000_s522245" name="Equation" r:id="rId9" imgW="1993680" imgH="660240" progId="Equation.3">
              <p:embed/>
            </p:oleObj>
          </a:graphicData>
        </a:graphic>
      </p:graphicFrame>
      <p:graphicFrame>
        <p:nvGraphicFramePr>
          <p:cNvPr id="522246" name="Object 6"/>
          <p:cNvGraphicFramePr>
            <a:graphicFrameLocks noChangeAspect="1"/>
          </p:cNvGraphicFramePr>
          <p:nvPr/>
        </p:nvGraphicFramePr>
        <p:xfrm>
          <a:off x="3071813" y="4910138"/>
          <a:ext cx="3328987" cy="1785937"/>
        </p:xfrm>
        <a:graphic>
          <a:graphicData uri="http://schemas.openxmlformats.org/presentationml/2006/ole">
            <p:oleObj spid="_x0000_s522246" name="Equation" r:id="rId10" imgW="2234880" imgH="1193760" progId="Equation.3">
              <p:embed/>
            </p:oleObj>
          </a:graphicData>
        </a:graphic>
      </p:graphicFrame>
      <p:sp>
        <p:nvSpPr>
          <p:cNvPr id="1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 descr="a1p2_b-0p3_OA4_13_Mo.jpg"/>
          <p:cNvPicPr>
            <a:picLocks noChangeAspect="1"/>
          </p:cNvPicPr>
          <p:nvPr/>
        </p:nvPicPr>
        <p:blipFill>
          <a:blip r:embed="rId4" cstate="print"/>
          <a:srcRect r="4240"/>
          <a:stretch>
            <a:fillRect/>
          </a:stretch>
        </p:blipFill>
        <p:spPr bwMode="auto">
          <a:xfrm>
            <a:off x="1588" y="0"/>
            <a:ext cx="65674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Needed: Greatly Improved Ohmic Contacts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b="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Refractory Emitter Contacts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 rot="-2195480">
            <a:off x="144463" y="4600575"/>
            <a:ext cx="3230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cap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negligible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 rot="-2195480">
            <a:off x="1873250" y="5219700"/>
            <a:ext cx="3230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</a:t>
            </a: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 rot="-2195480">
            <a:off x="-77788" y="15827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Mo</a:t>
            </a:r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 rot="-2195480">
            <a:off x="133350" y="4562475"/>
            <a:ext cx="32305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cap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 rot="-2195480">
            <a:off x="1862138" y="5181600"/>
            <a:ext cx="32305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 </a:t>
            </a: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5" descr="hbt_thermal_resistance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775" y="1366838"/>
            <a:ext cx="3756025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3"/>
          <p:cNvSpPr>
            <a:spLocks noGrp="1" noChangeArrowheads="1"/>
          </p:cNvSpPr>
          <p:nvPr>
            <p:ph type="title"/>
          </p:nvPr>
        </p:nvSpPr>
        <p:spPr>
          <a:xfrm>
            <a:off x="228600" y="134938"/>
            <a:ext cx="8686800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HBT Fabrication Process Must Change... Greatly  </a:t>
            </a: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6200" y="4565650"/>
            <a:ext cx="8839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Undercutting of emitter ends</a:t>
            </a:r>
          </a:p>
        </p:txBody>
      </p:sp>
      <p:pic>
        <p:nvPicPr>
          <p:cNvPr id="43013" name="Picture 11" descr="D35_V1"/>
          <p:cNvPicPr>
            <a:picLocks noChangeAspect="1" noChangeArrowheads="1"/>
          </p:cNvPicPr>
          <p:nvPr/>
        </p:nvPicPr>
        <p:blipFill>
          <a:blip r:embed="rId4" cstate="print"/>
          <a:srcRect b="11539"/>
          <a:stretch>
            <a:fillRect/>
          </a:stretch>
        </p:blipFill>
        <p:spPr bwMode="auto">
          <a:xfrm>
            <a:off x="4876800" y="2133600"/>
            <a:ext cx="36988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14" name="Straight Arrow Connector 19"/>
          <p:cNvCxnSpPr>
            <a:cxnSpLocks noChangeShapeType="1"/>
          </p:cNvCxnSpPr>
          <p:nvPr/>
        </p:nvCxnSpPr>
        <p:spPr bwMode="auto">
          <a:xfrm>
            <a:off x="1268413" y="2084388"/>
            <a:ext cx="685800" cy="6096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15" name="Text Box 5"/>
          <p:cNvSpPr txBox="1">
            <a:spLocks noChangeArrowheads="1"/>
          </p:cNvSpPr>
          <p:nvPr/>
        </p:nvSpPr>
        <p:spPr bwMode="auto">
          <a:xfrm>
            <a:off x="39688" y="1568450"/>
            <a:ext cx="20574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control undercut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thinner emitter</a:t>
            </a:r>
          </a:p>
        </p:txBody>
      </p:sp>
      <p:cxnSp>
        <p:nvCxnSpPr>
          <p:cNvPr id="43016" name="Straight Arrow Connector 21"/>
          <p:cNvCxnSpPr>
            <a:cxnSpLocks noChangeShapeType="1"/>
          </p:cNvCxnSpPr>
          <p:nvPr/>
        </p:nvCxnSpPr>
        <p:spPr bwMode="auto">
          <a:xfrm flipH="1">
            <a:off x="2963863" y="2046288"/>
            <a:ext cx="111125" cy="711200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17" name="Text Box 5"/>
          <p:cNvSpPr txBox="1">
            <a:spLocks noChangeArrowheads="1"/>
          </p:cNvSpPr>
          <p:nvPr/>
        </p:nvSpPr>
        <p:spPr bwMode="auto">
          <a:xfrm>
            <a:off x="2819400" y="1568450"/>
            <a:ext cx="25908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thinner emitter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thinner base metal</a:t>
            </a:r>
          </a:p>
        </p:txBody>
      </p:sp>
      <p:sp>
        <p:nvSpPr>
          <p:cNvPr id="43018" name="Text Box 5"/>
          <p:cNvSpPr txBox="1">
            <a:spLocks noChangeArrowheads="1"/>
          </p:cNvSpPr>
          <p:nvPr/>
        </p:nvSpPr>
        <p:spPr bwMode="auto">
          <a:xfrm>
            <a:off x="5562600" y="1198563"/>
            <a:ext cx="33528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thinner base metal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excess base metal resistance</a:t>
            </a:r>
          </a:p>
        </p:txBody>
      </p:sp>
      <p:cxnSp>
        <p:nvCxnSpPr>
          <p:cNvPr id="43019" name="Straight Arrow Connector 27"/>
          <p:cNvCxnSpPr>
            <a:cxnSpLocks noChangeShapeType="1"/>
          </p:cNvCxnSpPr>
          <p:nvPr/>
        </p:nvCxnSpPr>
        <p:spPr bwMode="auto">
          <a:xfrm rot="16200000" flipH="1">
            <a:off x="5807075" y="2019300"/>
            <a:ext cx="1066800" cy="533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304800" y="51816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{101}A planes: fast</a:t>
            </a:r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600200" y="6248400"/>
            <a:ext cx="2590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{111}A planes: slow</a:t>
            </a:r>
          </a:p>
        </p:txBody>
      </p:sp>
      <p:pic>
        <p:nvPicPr>
          <p:cNvPr id="34" name="Picture 33" descr="hbt_thermal_resistance2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562600"/>
            <a:ext cx="3652838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8" descr="026"/>
          <p:cNvPicPr>
            <a:picLocks noChangeAspect="1" noChangeArrowheads="1"/>
          </p:cNvPicPr>
          <p:nvPr/>
        </p:nvPicPr>
        <p:blipFill>
          <a:blip r:embed="rId6" cstate="print"/>
          <a:srcRect l="8170" t="24518" b="13622"/>
          <a:stretch>
            <a:fillRect/>
          </a:stretch>
        </p:blipFill>
        <p:spPr bwMode="auto">
          <a:xfrm>
            <a:off x="4648200" y="4572000"/>
            <a:ext cx="4038600" cy="203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3024" name="Straight Arrow Connector 21"/>
          <p:cNvCxnSpPr>
            <a:cxnSpLocks noChangeShapeType="1"/>
          </p:cNvCxnSpPr>
          <p:nvPr/>
        </p:nvCxnSpPr>
        <p:spPr bwMode="auto">
          <a:xfrm>
            <a:off x="2190750" y="1123950"/>
            <a:ext cx="76200" cy="231775"/>
          </a:xfrm>
          <a:prstGeom prst="straightConnector1">
            <a:avLst/>
          </a:prstGeom>
          <a:noFill/>
          <a:ln w="190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43025" name="Text Box 5"/>
          <p:cNvSpPr txBox="1">
            <a:spLocks noChangeArrowheads="1"/>
          </p:cNvSpPr>
          <p:nvPr/>
        </p:nvSpPr>
        <p:spPr bwMode="auto">
          <a:xfrm>
            <a:off x="117475" y="885825"/>
            <a:ext cx="493236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tall, narrow contacts: liftoff fails !</a:t>
            </a:r>
          </a:p>
        </p:txBody>
      </p:sp>
      <p:sp>
        <p:nvSpPr>
          <p:cNvPr id="1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9" grpId="0"/>
      <p:bldP spid="32" grpId="0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4036" name="Text Box 5"/>
          <p:cNvSpPr txBox="1">
            <a:spLocks noChangeArrowheads="1"/>
          </p:cNvSpPr>
          <p:nvPr/>
        </p:nvSpPr>
        <p:spPr bwMode="auto">
          <a:xfrm>
            <a:off x="5455315" y="6653146"/>
            <a:ext cx="364899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400" b="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1400" b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HBT: V. Jain. Process: Jain &amp; Lobisser</a:t>
            </a:r>
          </a:p>
        </p:txBody>
      </p:sp>
      <p:pic>
        <p:nvPicPr>
          <p:cNvPr id="44037" name="Picture 3" descr="Frame"/>
          <p:cNvPicPr>
            <a:picLocks noChangeAspect="1" noChangeArrowheads="1"/>
          </p:cNvPicPr>
          <p:nvPr/>
        </p:nvPicPr>
        <p:blipFill>
          <a:blip r:embed="rId3" cstate="print"/>
          <a:srcRect l="11725" t="5032" r="10893"/>
          <a:stretch>
            <a:fillRect/>
          </a:stretch>
        </p:blipFill>
        <p:spPr bwMode="auto">
          <a:xfrm rot="1114744">
            <a:off x="4667835" y="936510"/>
            <a:ext cx="4252913" cy="521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4"/>
          <p:cNvSpPr txBox="1">
            <a:spLocks noChangeArrowheads="1"/>
          </p:cNvSpPr>
          <p:nvPr/>
        </p:nvSpPr>
        <p:spPr bwMode="auto">
          <a:xfrm>
            <a:off x="6627576" y="2955810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TiW</a:t>
            </a:r>
          </a:p>
        </p:txBody>
      </p:sp>
      <p:sp>
        <p:nvSpPr>
          <p:cNvPr id="44039" name="Text Box 5"/>
          <p:cNvSpPr txBox="1">
            <a:spLocks noChangeArrowheads="1"/>
          </p:cNvSpPr>
          <p:nvPr/>
        </p:nvSpPr>
        <p:spPr bwMode="auto">
          <a:xfrm>
            <a:off x="6754576" y="4632210"/>
            <a:ext cx="6635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W</a:t>
            </a:r>
          </a:p>
        </p:txBody>
      </p:sp>
      <p:sp>
        <p:nvSpPr>
          <p:cNvPr id="44040" name="Line 12"/>
          <p:cNvSpPr>
            <a:spLocks noChangeShapeType="1"/>
          </p:cNvSpPr>
          <p:nvPr/>
        </p:nvSpPr>
        <p:spPr bwMode="auto">
          <a:xfrm>
            <a:off x="5205176" y="5013210"/>
            <a:ext cx="60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44041" name="Text Box 13"/>
          <p:cNvSpPr txBox="1">
            <a:spLocks noChangeArrowheads="1"/>
          </p:cNvSpPr>
          <p:nvPr/>
        </p:nvSpPr>
        <p:spPr bwMode="auto">
          <a:xfrm>
            <a:off x="5095638" y="4705235"/>
            <a:ext cx="9906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400" dirty="0">
                <a:solidFill>
                  <a:srgbClr val="000000"/>
                </a:solidFill>
                <a:latin typeface="Arial" charset="0"/>
              </a:rPr>
              <a:t>100 nm</a:t>
            </a:r>
          </a:p>
        </p:txBody>
      </p:sp>
      <p:sp>
        <p:nvSpPr>
          <p:cNvPr id="44042" name="Text Box 5"/>
          <p:cNvSpPr txBox="1">
            <a:spLocks noChangeArrowheads="1"/>
          </p:cNvSpPr>
          <p:nvPr/>
        </p:nvSpPr>
        <p:spPr bwMode="auto">
          <a:xfrm>
            <a:off x="6695838" y="5292610"/>
            <a:ext cx="66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Mo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6162438" y="5427547"/>
            <a:ext cx="5603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162438" y="5513272"/>
            <a:ext cx="569913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6" name="Text Box 5"/>
          <p:cNvSpPr txBox="1">
            <a:spLocks noChangeArrowheads="1"/>
          </p:cNvSpPr>
          <p:nvPr/>
        </p:nvSpPr>
        <p:spPr bwMode="auto">
          <a:xfrm>
            <a:off x="8089663" y="3870210"/>
            <a:ext cx="968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dirty="0">
                <a:solidFill>
                  <a:srgbClr val="FF0000"/>
                </a:solidFill>
                <a:latin typeface="Arial" charset="0"/>
              </a:rPr>
              <a:t>SiN</a:t>
            </a:r>
            <a:r>
              <a:rPr lang="en-US" sz="1800" baseline="-25000" dirty="0">
                <a:solidFill>
                  <a:srgbClr val="FF0000"/>
                </a:solidFill>
                <a:latin typeface="Arial" charset="0"/>
              </a:rPr>
              <a:t>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6086238" y="4054360"/>
            <a:ext cx="2003425" cy="577850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endCxn id="44046" idx="1"/>
          </p:cNvCxnSpPr>
          <p:nvPr/>
        </p:nvCxnSpPr>
        <p:spPr>
          <a:xfrm flipV="1">
            <a:off x="7762638" y="4054360"/>
            <a:ext cx="327025" cy="650875"/>
          </a:xfrm>
          <a:prstGeom prst="line">
            <a:avLst/>
          </a:prstGeom>
          <a:ln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9" name="Text Box 5"/>
          <p:cNvSpPr txBox="1">
            <a:spLocks noChangeArrowheads="1"/>
          </p:cNvSpPr>
          <p:nvPr/>
        </p:nvSpPr>
        <p:spPr bwMode="auto">
          <a:xfrm>
            <a:off x="269874" y="663575"/>
            <a:ext cx="6145565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0" dirty="0">
                <a:solidFill>
                  <a:srgbClr val="FFFF00"/>
                </a:solidFill>
                <a:latin typeface="Arial" charset="0"/>
                <a:cs typeface="Arial" charset="0"/>
              </a:rPr>
              <a:t>Refractory </a:t>
            </a:r>
            <a:r>
              <a:rPr lang="en-US" sz="1800" b="0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contact, refractory post→  </a:t>
            </a:r>
            <a:r>
              <a:rPr lang="en-US" sz="1800" b="0" dirty="0">
                <a:solidFill>
                  <a:srgbClr val="FFFF00"/>
                </a:solidFill>
                <a:latin typeface="Arial" charset="0"/>
                <a:cs typeface="Arial" charset="0"/>
              </a:rPr>
              <a:t>high-J operation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32235" y="990616"/>
            <a:ext cx="5265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Sputter+dry etch→ </a:t>
            </a:r>
            <a:r>
              <a:rPr lang="en-US" sz="18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50-200nm </a:t>
            </a:r>
            <a:r>
              <a:rPr lang="en-US" sz="1800" b="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contacts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>
                <a:solidFill>
                  <a:srgbClr val="FFFF00"/>
                </a:solidFill>
              </a:rPr>
              <a:t>Sub-200-nm Emitter Contact &amp; Post</a:t>
            </a: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155425" y="1374666"/>
            <a:ext cx="5265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Liftoff aided by TiW/W interface undercut</a:t>
            </a:r>
            <a:endParaRPr lang="en-US" sz="18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665" y="3621025"/>
            <a:ext cx="2646363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17020" y="1758716"/>
            <a:ext cx="5265120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1800" b="0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Dielectric sidewalls</a:t>
            </a:r>
            <a:endParaRPr lang="en-US" sz="1800" b="0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55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>
                <a:solidFill>
                  <a:srgbClr val="FFFF00"/>
                </a:solidFill>
              </a:rPr>
              <a:t>RF Data: 25 nm thick base, 75 nm Thick Collector </a:t>
            </a:r>
          </a:p>
        </p:txBody>
      </p:sp>
      <p:pic>
        <p:nvPicPr>
          <p:cNvPr id="6149" name="Picture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564197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146" name="Object 3"/>
          <p:cNvGraphicFramePr>
            <a:graphicFrameLocks noChangeAspect="1"/>
          </p:cNvGraphicFramePr>
          <p:nvPr/>
        </p:nvGraphicFramePr>
        <p:xfrm>
          <a:off x="5715000" y="2922588"/>
          <a:ext cx="3281363" cy="3097212"/>
        </p:xfrm>
        <a:graphic>
          <a:graphicData uri="http://schemas.openxmlformats.org/presentationml/2006/ole">
            <p:oleObj spid="_x0000_s79874" name="KGPlot" r:id="rId5" imgW="6324480" imgH="5968800" progId="KGraph_Plot">
              <p:embed/>
            </p:oleObj>
          </a:graphicData>
        </a:graphic>
      </p:graphicFrame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057400" y="6151563"/>
            <a:ext cx="3810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  <a:defRPr/>
            </a:pP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Required dimensions obtained</a:t>
            </a:r>
            <a:b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</a:br>
            <a:r>
              <a:rPr lang="en-US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  <a:sym typeface="Symbol" pitchFamily="18" charset="2"/>
              </a:rPr>
              <a:t>but poor base contacts on this run</a:t>
            </a:r>
          </a:p>
        </p:txBody>
      </p:sp>
      <p:pic>
        <p:nvPicPr>
          <p:cNvPr id="6151" name="Picture 11" descr="Picture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38600" y="914400"/>
            <a:ext cx="4059238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4953000" y="6386185"/>
            <a:ext cx="4151313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 b="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E. Lobisser, ISCS 2012, August, Santa Barbara</a:t>
            </a:r>
          </a:p>
        </p:txBody>
      </p:sp>
      <p:sp>
        <p:nvSpPr>
          <p:cNvPr id="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29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 l="7143" t="6570" r="3714" b="4286"/>
          <a:stretch>
            <a:fillRect/>
          </a:stretch>
        </p:blipFill>
        <p:spPr bwMode="auto">
          <a:xfrm>
            <a:off x="76200" y="838200"/>
            <a:ext cx="79248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>
          <a:xfrm>
            <a:off x="5334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dirty="0" smtClean="0"/>
              <a:t>THz Transistors: Not Just For THz Circuits</a:t>
            </a:r>
          </a:p>
        </p:txBody>
      </p:sp>
      <p:cxnSp>
        <p:nvCxnSpPr>
          <p:cNvPr id="37892" name="Straight Arrow Connector 23"/>
          <p:cNvCxnSpPr>
            <a:cxnSpLocks noChangeShapeType="1"/>
          </p:cNvCxnSpPr>
          <p:nvPr/>
        </p:nvCxnSpPr>
        <p:spPr bwMode="auto">
          <a:xfrm flipH="1">
            <a:off x="6858000" y="3889375"/>
            <a:ext cx="709613" cy="75882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pic>
        <p:nvPicPr>
          <p:cNvPr id="37895" name="Picture 10" descr="SLZT_diff_R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111625"/>
            <a:ext cx="1981200" cy="16795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37896" name="Straight Arrow Connector 29"/>
          <p:cNvCxnSpPr>
            <a:cxnSpLocks noChangeShapeType="1"/>
          </p:cNvCxnSpPr>
          <p:nvPr/>
        </p:nvCxnSpPr>
        <p:spPr bwMode="auto">
          <a:xfrm rot="16200000" flipV="1">
            <a:off x="2857500" y="1943100"/>
            <a:ext cx="1524000" cy="990600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7" name="Straight Arrow Connector 30"/>
          <p:cNvCxnSpPr>
            <a:cxnSpLocks noChangeShapeType="1"/>
          </p:cNvCxnSpPr>
          <p:nvPr/>
        </p:nvCxnSpPr>
        <p:spPr bwMode="auto">
          <a:xfrm rot="5400000">
            <a:off x="5524501" y="3009900"/>
            <a:ext cx="1143000" cy="3175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cxnSp>
        <p:nvCxnSpPr>
          <p:cNvPr id="37898" name="Straight Arrow Connector 34"/>
          <p:cNvCxnSpPr>
            <a:cxnSpLocks noChangeShapeType="1"/>
          </p:cNvCxnSpPr>
          <p:nvPr/>
        </p:nvCxnSpPr>
        <p:spPr bwMode="auto">
          <a:xfrm rot="5400000" flipH="1" flipV="1">
            <a:off x="1485900" y="2095500"/>
            <a:ext cx="1752600" cy="762000"/>
          </a:xfrm>
          <a:prstGeom prst="straightConnector1">
            <a:avLst/>
          </a:prstGeom>
          <a:noFill/>
          <a:ln w="57150" algn="ctr">
            <a:solidFill>
              <a:schemeClr val="tx2"/>
            </a:solidFill>
            <a:round/>
            <a:headEnd/>
            <a:tailEnd type="triangle" w="med" len="med"/>
          </a:ln>
        </p:spPr>
      </p:cxnSp>
      <p:sp>
        <p:nvSpPr>
          <p:cNvPr id="37899" name="Text Box 5"/>
          <p:cNvSpPr txBox="1">
            <a:spLocks noChangeArrowheads="1"/>
          </p:cNvSpPr>
          <p:nvPr/>
        </p:nvSpPr>
        <p:spPr bwMode="auto">
          <a:xfrm>
            <a:off x="1066800" y="3352800"/>
            <a:ext cx="25146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i="1" dirty="0">
                <a:solidFill>
                  <a:srgbClr val="000000"/>
                </a:solidFill>
              </a:rPr>
              <a:t>precision analog design </a:t>
            </a:r>
            <a:br>
              <a:rPr lang="en-US" sz="1600" b="0" i="1" dirty="0">
                <a:solidFill>
                  <a:srgbClr val="000000"/>
                </a:solidFill>
              </a:rPr>
            </a:br>
            <a:r>
              <a:rPr lang="en-US" sz="1600" b="0" i="1" dirty="0">
                <a:solidFill>
                  <a:srgbClr val="000000"/>
                </a:solidFill>
              </a:rPr>
              <a:t>at microwave frequencies</a:t>
            </a:r>
            <a:br>
              <a:rPr lang="en-US" sz="1600" b="0" i="1" dirty="0">
                <a:solidFill>
                  <a:srgbClr val="000000"/>
                </a:solidFill>
              </a:rPr>
            </a:br>
            <a:r>
              <a:rPr lang="en-US" sz="1600" b="0" i="1" dirty="0">
                <a:solidFill>
                  <a:srgbClr val="000000"/>
                </a:solidFill>
              </a:rPr>
              <a:t>→ high-performance receivers</a:t>
            </a:r>
          </a:p>
        </p:txBody>
      </p:sp>
      <p:pic>
        <p:nvPicPr>
          <p:cNvPr id="37900" name="Picture 8" descr="div2_onl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1001713"/>
            <a:ext cx="1524000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1" name="Text Box 5"/>
          <p:cNvSpPr txBox="1">
            <a:spLocks noChangeArrowheads="1"/>
          </p:cNvSpPr>
          <p:nvPr/>
        </p:nvSpPr>
        <p:spPr bwMode="auto">
          <a:xfrm>
            <a:off x="5029200" y="544513"/>
            <a:ext cx="2070100" cy="4429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i="1" dirty="0">
                <a:solidFill>
                  <a:srgbClr val="000000"/>
                </a:solidFill>
              </a:rPr>
              <a:t>500 GHz digital logic</a:t>
            </a:r>
            <a:br>
              <a:rPr lang="en-US" sz="1600" b="0" i="1" dirty="0">
                <a:solidFill>
                  <a:srgbClr val="000000"/>
                </a:solidFill>
              </a:rPr>
            </a:br>
            <a:r>
              <a:rPr lang="en-US" sz="1600" b="0" i="1" dirty="0">
                <a:solidFill>
                  <a:srgbClr val="000000"/>
                </a:solidFill>
              </a:rPr>
              <a:t>→ fiber optics </a:t>
            </a:r>
          </a:p>
        </p:txBody>
      </p:sp>
      <p:sp>
        <p:nvSpPr>
          <p:cNvPr id="37902" name="Text Box 5"/>
          <p:cNvSpPr txBox="1">
            <a:spLocks noChangeArrowheads="1"/>
          </p:cNvSpPr>
          <p:nvPr/>
        </p:nvSpPr>
        <p:spPr bwMode="auto">
          <a:xfrm>
            <a:off x="3733800" y="3352800"/>
            <a:ext cx="19812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i="1" dirty="0">
                <a:solidFill>
                  <a:srgbClr val="000000"/>
                </a:solidFill>
              </a:rPr>
              <a:t>Higher-Resolution </a:t>
            </a:r>
            <a:br>
              <a:rPr lang="en-US" sz="1600" b="0" i="1" dirty="0">
                <a:solidFill>
                  <a:srgbClr val="000000"/>
                </a:solidFill>
              </a:rPr>
            </a:br>
            <a:r>
              <a:rPr lang="en-US" sz="1600" b="0" i="1" dirty="0">
                <a:solidFill>
                  <a:srgbClr val="000000"/>
                </a:solidFill>
              </a:rPr>
              <a:t>Microwave ADCs, DACs, DDSs</a:t>
            </a:r>
          </a:p>
        </p:txBody>
      </p:sp>
      <p:pic>
        <p:nvPicPr>
          <p:cNvPr id="16" name="Picture 15" descr="Picture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89350" y="4005263"/>
            <a:ext cx="2128838" cy="173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4" descr="Picture7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2600" y="3489325"/>
            <a:ext cx="21748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6645275" y="2968625"/>
            <a:ext cx="2362200" cy="4429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i="1" dirty="0">
                <a:solidFill>
                  <a:srgbClr val="000000"/>
                </a:solidFill>
              </a:rPr>
              <a:t>THz amplifiers→ THz radios</a:t>
            </a:r>
            <a:br>
              <a:rPr lang="en-US" sz="1600" b="0" i="1" dirty="0">
                <a:solidFill>
                  <a:srgbClr val="000000"/>
                </a:solidFill>
              </a:rPr>
            </a:br>
            <a:r>
              <a:rPr lang="en-US" sz="1600" b="0" i="1" dirty="0">
                <a:solidFill>
                  <a:srgbClr val="000000"/>
                </a:solidFill>
              </a:rPr>
              <a:t>→ imaging, communications</a:t>
            </a:r>
          </a:p>
        </p:txBody>
      </p:sp>
      <p:sp>
        <p:nvSpPr>
          <p:cNvPr id="2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DC, RF Data: 100 nm Thick Collector </a:t>
            </a:r>
          </a:p>
        </p:txBody>
      </p:sp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58738" y="930275"/>
          <a:ext cx="5243512" cy="4879975"/>
        </p:xfrm>
        <a:graphic>
          <a:graphicData uri="http://schemas.openxmlformats.org/presentationml/2006/ole">
            <p:oleObj spid="_x0000_s80898" name="KGPlot" r:id="rId4" imgW="5854680" imgH="5448240" progId="KGraph_Plot">
              <p:embed/>
            </p:oleObj>
          </a:graphicData>
        </a:graphic>
      </p:graphicFrame>
      <p:graphicFrame>
        <p:nvGraphicFramePr>
          <p:cNvPr id="7171" name="Object 5"/>
          <p:cNvGraphicFramePr>
            <a:graphicFrameLocks noChangeAspect="1"/>
          </p:cNvGraphicFramePr>
          <p:nvPr/>
        </p:nvGraphicFramePr>
        <p:xfrm>
          <a:off x="5454650" y="817563"/>
          <a:ext cx="3316288" cy="2611437"/>
        </p:xfrm>
        <a:graphic>
          <a:graphicData uri="http://schemas.openxmlformats.org/presentationml/2006/ole">
            <p:oleObj spid="_x0000_s80899" name="KGPlot" r:id="rId5" imgW="9331200" imgH="7340400" progId="KGraph_Plot">
              <p:embed/>
            </p:oleObj>
          </a:graphicData>
        </a:graphic>
      </p:graphicFrame>
      <p:graphicFrame>
        <p:nvGraphicFramePr>
          <p:cNvPr id="7172" name="Object 6"/>
          <p:cNvGraphicFramePr>
            <a:graphicFrameLocks noChangeAspect="1"/>
          </p:cNvGraphicFramePr>
          <p:nvPr/>
        </p:nvGraphicFramePr>
        <p:xfrm>
          <a:off x="5403850" y="3494088"/>
          <a:ext cx="3740150" cy="2584450"/>
        </p:xfrm>
        <a:graphic>
          <a:graphicData uri="http://schemas.openxmlformats.org/presentationml/2006/ole">
            <p:oleObj spid="_x0000_s80900" name="KGPlot" r:id="rId6" imgW="10140696" imgH="7008876" progId="KGraph_Plot">
              <p:embed/>
            </p:oleObj>
          </a:graphicData>
        </a:graphic>
      </p:graphicFrame>
      <p:sp>
        <p:nvSpPr>
          <p:cNvPr id="7174" name="Text Box 43"/>
          <p:cNvSpPr txBox="1">
            <a:spLocks noChangeArrowheads="1"/>
          </p:cNvSpPr>
          <p:nvPr/>
        </p:nvSpPr>
        <p:spPr bwMode="auto">
          <a:xfrm>
            <a:off x="7721600" y="779463"/>
            <a:ext cx="1184275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Jain et al</a:t>
            </a:r>
            <a:b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200" b="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IEEE DRC 2011</a:t>
            </a:r>
          </a:p>
        </p:txBody>
      </p:sp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25475" y="76200"/>
            <a:ext cx="7772400" cy="914400"/>
          </a:xfrm>
        </p:spPr>
        <p:txBody>
          <a:bodyPr/>
          <a:lstStyle/>
          <a:p>
            <a:r>
              <a:rPr lang="en-US" dirty="0" smtClean="0"/>
              <a:t>THz InP HBTs From Teledyne</a:t>
            </a:r>
          </a:p>
        </p:txBody>
      </p:sp>
      <p:sp>
        <p:nvSpPr>
          <p:cNvPr id="48131" name="Text Box 16"/>
          <p:cNvSpPr txBox="1">
            <a:spLocks noChangeArrowheads="1"/>
          </p:cNvSpPr>
          <p:nvPr/>
        </p:nvSpPr>
        <p:spPr bwMode="auto">
          <a:xfrm>
            <a:off x="1192213" y="6308725"/>
            <a:ext cx="3763962" cy="415925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1706" tIns="40851" rIns="81706" bIns="40851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2400" dirty="0">
                <a:solidFill>
                  <a:srgbClr val="000000"/>
                </a:solidFill>
              </a:rPr>
              <a:t>Urteaga et al,  DRC 2011, June</a:t>
            </a:r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95888"/>
            <a:ext cx="5486400" cy="63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775" y="1308100"/>
            <a:ext cx="4448175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94338" y="1163638"/>
            <a:ext cx="327818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5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2813" y="4005263"/>
            <a:ext cx="2841625" cy="252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Towards &amp; Beyond the 32 nm /2.8 THz Node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3988" y="1470025"/>
            <a:ext cx="8566150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Base contact process: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Present contacts too resistive (4</a:t>
            </a:r>
            <a:r>
              <a:rPr lang="en-US" sz="2400" i="1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W-m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i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Present contacts sink too deep (5 nm) for target 15 nm base </a:t>
            </a:r>
          </a:p>
        </p:txBody>
      </p:sp>
      <p:sp>
        <p:nvSpPr>
          <p:cNvPr id="4915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5575" y="2520950"/>
            <a:ext cx="85661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refractory base contacts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155575" y="3505200"/>
            <a:ext cx="8566150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Emitter Degeneracy: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Target current density is almost  0.1 Amp/</a:t>
            </a:r>
            <a:r>
              <a:rPr lang="en-US" sz="2400" i="1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m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400" i="1" baseline="30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(!)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Injected electron density becomes degenerate.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transconductance is reduced. 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55575" y="4902200"/>
            <a:ext cx="856615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→ Increased electron mass  in emitter</a:t>
            </a:r>
          </a:p>
        </p:txBody>
      </p:sp>
      <p:sp>
        <p:nvSpPr>
          <p:cNvPr id="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0179" name="Picture 8" descr="a1p2_b-0p3_OA4_5_exbase.jpg"/>
          <p:cNvPicPr>
            <a:picLocks noChangeAspect="1"/>
          </p:cNvPicPr>
          <p:nvPr/>
        </p:nvPicPr>
        <p:blipFill>
          <a:blip r:embed="rId4" cstate="print"/>
          <a:srcRect r="2533"/>
          <a:stretch>
            <a:fillRect/>
          </a:stretch>
        </p:blipFill>
        <p:spPr bwMode="auto">
          <a:xfrm>
            <a:off x="0" y="0"/>
            <a:ext cx="6684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0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Base Ohmic Contact Penetration</a:t>
            </a:r>
          </a:p>
        </p:txBody>
      </p:sp>
      <p:sp>
        <p:nvSpPr>
          <p:cNvPr id="50181" name="Text Box 4"/>
          <p:cNvSpPr txBox="1">
            <a:spLocks noChangeArrowheads="1"/>
          </p:cNvSpPr>
          <p:nvPr/>
        </p:nvSpPr>
        <p:spPr bwMode="auto">
          <a:xfrm rot="-2195480">
            <a:off x="3227388" y="4568825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50182" name="Text Box 4"/>
          <p:cNvSpPr txBox="1">
            <a:spLocks noChangeArrowheads="1"/>
          </p:cNvSpPr>
          <p:nvPr/>
        </p:nvSpPr>
        <p:spPr bwMode="auto">
          <a:xfrm rot="-2195480">
            <a:off x="4340225" y="904875"/>
            <a:ext cx="19526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50183" name="Text Box 4"/>
          <p:cNvSpPr txBox="1">
            <a:spLocks noChangeArrowheads="1"/>
          </p:cNvSpPr>
          <p:nvPr/>
        </p:nvSpPr>
        <p:spPr bwMode="auto">
          <a:xfrm rot="-2195480">
            <a:off x="730250" y="3975100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50184" name="Text Box 4"/>
          <p:cNvSpPr txBox="1">
            <a:spLocks noChangeArrowheads="1"/>
          </p:cNvSpPr>
          <p:nvPr/>
        </p:nvSpPr>
        <p:spPr bwMode="auto">
          <a:xfrm rot="-2195480">
            <a:off x="346075" y="3206750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50185" name="Text Box 4"/>
          <p:cNvSpPr txBox="1">
            <a:spLocks noChangeArrowheads="1"/>
          </p:cNvSpPr>
          <p:nvPr/>
        </p:nvSpPr>
        <p:spPr bwMode="auto">
          <a:xfrm rot="-2195480">
            <a:off x="-66675" y="1620838"/>
            <a:ext cx="302736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50186" name="Text Box 4"/>
          <p:cNvSpPr txBox="1">
            <a:spLocks noChangeArrowheads="1"/>
          </p:cNvSpPr>
          <p:nvPr/>
        </p:nvSpPr>
        <p:spPr bwMode="auto">
          <a:xfrm rot="-2195480">
            <a:off x="681038" y="397510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</a:p>
        </p:txBody>
      </p:sp>
      <p:sp>
        <p:nvSpPr>
          <p:cNvPr id="50187" name="Text Box 4"/>
          <p:cNvSpPr txBox="1">
            <a:spLocks noChangeArrowheads="1"/>
          </p:cNvSpPr>
          <p:nvPr/>
        </p:nvSpPr>
        <p:spPr bwMode="auto">
          <a:xfrm rot="-2195480">
            <a:off x="296863" y="3206750"/>
            <a:ext cx="302736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Pd</a:t>
            </a:r>
          </a:p>
        </p:txBody>
      </p:sp>
      <p:sp>
        <p:nvSpPr>
          <p:cNvPr id="50188" name="Text Box 4"/>
          <p:cNvSpPr txBox="1">
            <a:spLocks noChangeArrowheads="1"/>
          </p:cNvSpPr>
          <p:nvPr/>
        </p:nvSpPr>
        <p:spPr bwMode="auto">
          <a:xfrm rot="-2195480">
            <a:off x="-114300" y="1620838"/>
            <a:ext cx="30257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Au</a:t>
            </a:r>
          </a:p>
        </p:txBody>
      </p:sp>
      <p:sp>
        <p:nvSpPr>
          <p:cNvPr id="50189" name="Text Box 4"/>
          <p:cNvSpPr txBox="1">
            <a:spLocks noChangeArrowheads="1"/>
          </p:cNvSpPr>
          <p:nvPr/>
        </p:nvSpPr>
        <p:spPr bwMode="auto">
          <a:xfrm rot="-2195480">
            <a:off x="3187700" y="4551363"/>
            <a:ext cx="3027363" cy="60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</a:p>
        </p:txBody>
      </p:sp>
      <p:sp>
        <p:nvSpPr>
          <p:cNvPr id="50190" name="Text Box 4"/>
          <p:cNvSpPr txBox="1">
            <a:spLocks noChangeArrowheads="1"/>
          </p:cNvSpPr>
          <p:nvPr/>
        </p:nvSpPr>
        <p:spPr bwMode="auto">
          <a:xfrm rot="-2195480">
            <a:off x="4303713" y="895350"/>
            <a:ext cx="1919287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4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</a:p>
        </p:txBody>
      </p:sp>
      <p:sp>
        <p:nvSpPr>
          <p:cNvPr id="50191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34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~5 nm  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Pt contact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(into 25 nm  base)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0192" name="Straight Connector 24"/>
          <p:cNvCxnSpPr>
            <a:cxnSpLocks noChangeShapeType="1"/>
          </p:cNvCxnSpPr>
          <p:nvPr/>
        </p:nvCxnSpPr>
        <p:spPr bwMode="auto">
          <a:xfrm flipV="1">
            <a:off x="3227388" y="4005263"/>
            <a:ext cx="3225800" cy="2457450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50193" name="Straight Connector 31"/>
          <p:cNvCxnSpPr>
            <a:cxnSpLocks noChangeShapeType="1"/>
          </p:cNvCxnSpPr>
          <p:nvPr/>
        </p:nvCxnSpPr>
        <p:spPr bwMode="auto">
          <a:xfrm flipH="1">
            <a:off x="3035300" y="3467100"/>
            <a:ext cx="3341688" cy="1076325"/>
          </a:xfrm>
          <a:prstGeom prst="line">
            <a:avLst/>
          </a:prstGeom>
          <a:noFill/>
          <a:ln w="38100" algn="ctr">
            <a:solidFill>
              <a:srgbClr val="FFFF00"/>
            </a:solidFill>
            <a:round/>
            <a:headEnd/>
            <a:tailEnd type="oval" w="lg" len="lg"/>
          </a:ln>
        </p:spPr>
      </p:cxn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347663" y="165100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3200" kern="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Base Ohmic Contact Penetration</a:t>
            </a:r>
          </a:p>
        </p:txBody>
      </p: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Refractory Base Process (1)</a:t>
            </a:r>
          </a:p>
        </p:txBody>
      </p:sp>
      <p:sp>
        <p:nvSpPr>
          <p:cNvPr id="51203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422400" y="4773613"/>
            <a:ext cx="2919413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</a:t>
            </a:r>
            <a:b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</a:t>
            </a: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5197475" y="4792663"/>
            <a:ext cx="27543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bulk access resistivity</a:t>
            </a:r>
          </a:p>
        </p:txBody>
      </p:sp>
      <p:sp>
        <p:nvSpPr>
          <p:cNvPr id="20" name="Text Box 4"/>
          <p:cNvSpPr txBox="1">
            <a:spLocks noChangeArrowheads="1"/>
          </p:cNvSpPr>
          <p:nvPr/>
        </p:nvSpPr>
        <p:spPr bwMode="auto">
          <a:xfrm>
            <a:off x="117475" y="5848350"/>
            <a:ext cx="8991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 surface not exposed to photoresist chemistry: no contamination 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contact resistivity, shallow contacts</a:t>
            </a:r>
            <a:b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low penetration depth allows thin base, pulsed-doped base contacts</a:t>
            </a:r>
          </a:p>
        </p:txBody>
      </p:sp>
      <p:pic>
        <p:nvPicPr>
          <p:cNvPr id="51207" name="Picture 21" descr="2012_8_21_FCRP_HBT_HEMT_draw.jpg"/>
          <p:cNvPicPr>
            <a:picLocks noChangeAspect="1"/>
          </p:cNvPicPr>
          <p:nvPr/>
        </p:nvPicPr>
        <p:blipFill>
          <a:blip r:embed="rId3" cstate="print"/>
          <a:srcRect r="52924"/>
          <a:stretch>
            <a:fillRect/>
          </a:stretch>
        </p:blipFill>
        <p:spPr bwMode="auto">
          <a:xfrm>
            <a:off x="968375" y="1047750"/>
            <a:ext cx="3449638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8" name="Text Box 4"/>
          <p:cNvSpPr txBox="1">
            <a:spLocks noChangeArrowheads="1"/>
          </p:cNvSpPr>
          <p:nvPr/>
        </p:nvSpPr>
        <p:spPr bwMode="auto">
          <a:xfrm>
            <a:off x="461963" y="779463"/>
            <a:ext cx="3841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Blanket liftoff; refractory base metal 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5148263" y="779463"/>
            <a:ext cx="32845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Patterned liftoff; Thick  Ti/Au </a:t>
            </a:r>
          </a:p>
        </p:txBody>
      </p:sp>
      <p:pic>
        <p:nvPicPr>
          <p:cNvPr id="13" name="Picture 12" descr="2012_8_21_FCRP_HBT_HEMT_draw.jpg"/>
          <p:cNvPicPr>
            <a:picLocks noChangeAspect="1"/>
          </p:cNvPicPr>
          <p:nvPr/>
        </p:nvPicPr>
        <p:blipFill>
          <a:blip r:embed="rId3" cstate="print"/>
          <a:srcRect l="50827"/>
          <a:stretch>
            <a:fillRect/>
          </a:stretch>
        </p:blipFill>
        <p:spPr bwMode="auto">
          <a:xfrm>
            <a:off x="4687888" y="1047750"/>
            <a:ext cx="3603625" cy="3687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Refractory Base Process (2)</a:t>
            </a:r>
          </a:p>
        </p:txBody>
      </p:sp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pic>
        <p:nvPicPr>
          <p:cNvPr id="8198" name="Picture 21" descr="2012_8_21_FCRP_HBT_HEMT_draw.jpg"/>
          <p:cNvPicPr>
            <a:picLocks noChangeAspect="1"/>
          </p:cNvPicPr>
          <p:nvPr/>
        </p:nvPicPr>
        <p:blipFill>
          <a:blip r:embed="rId4" cstate="print"/>
          <a:srcRect l="50745"/>
          <a:stretch>
            <a:fillRect/>
          </a:stretch>
        </p:blipFill>
        <p:spPr bwMode="auto">
          <a:xfrm>
            <a:off x="577850" y="855663"/>
            <a:ext cx="2970213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2818" name="Object 2"/>
          <p:cNvGraphicFramePr>
            <a:graphicFrameLocks noChangeAspect="1"/>
          </p:cNvGraphicFramePr>
          <p:nvPr/>
        </p:nvGraphicFramePr>
        <p:xfrm>
          <a:off x="1588" y="4159250"/>
          <a:ext cx="4397375" cy="2687638"/>
        </p:xfrm>
        <a:graphic>
          <a:graphicData uri="http://schemas.openxmlformats.org/presentationml/2006/ole">
            <p:oleObj spid="_x0000_s81922" name="KGPlot" r:id="rId5" imgW="5888736" imgH="3593592" progId="KGraph_Plot">
              <p:embed/>
            </p:oleObj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4879975" y="663575"/>
          <a:ext cx="2533650" cy="3729038"/>
        </p:xfrm>
        <a:graphic>
          <a:graphicData uri="http://schemas.openxmlformats.org/presentationml/2006/ole">
            <p:oleObj spid="_x0000_s81923" name="KGPlot" r:id="rId6" imgW="5308560" imgH="7810200" progId="KGraph_Plot">
              <p:embed/>
            </p:oleObj>
          </a:graphicData>
        </a:graphic>
      </p:graphicFrame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>
            <a:off x="5532438" y="2698750"/>
            <a:ext cx="2419350" cy="0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683500" y="2200275"/>
            <a:ext cx="1228725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32 nm node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requirement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648200" y="4619625"/>
            <a:ext cx="4378325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Increased surface doping: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reduced contact resistivity,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    but increased Auger recombination.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Surface doping spike at most 2-5 thick.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Refractory contacts do not penetrate; compatible with pulse doping.</a:t>
            </a:r>
          </a:p>
        </p:txBody>
      </p:sp>
      <p:cxnSp>
        <p:nvCxnSpPr>
          <p:cNvPr id="19" name="Straight Connector 18"/>
          <p:cNvCxnSpPr>
            <a:cxnSpLocks noChangeShapeType="1"/>
          </p:cNvCxnSpPr>
          <p:nvPr/>
        </p:nvCxnSpPr>
        <p:spPr bwMode="auto">
          <a:xfrm flipH="1">
            <a:off x="6797675" y="2622550"/>
            <a:ext cx="1588" cy="1304925"/>
          </a:xfrm>
          <a:prstGeom prst="line">
            <a:avLst/>
          </a:prstGeom>
          <a:noFill/>
          <a:ln w="19050" algn="ctr">
            <a:solidFill>
              <a:srgbClr val="FF0000"/>
            </a:solidFill>
            <a:prstDash val="dash"/>
            <a:round/>
            <a:headEnd/>
            <a:tailEnd/>
          </a:ln>
        </p:spPr>
      </p:cxn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11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4" name="Picture 23" descr="Picture1.jpg"/>
          <p:cNvPicPr>
            <a:picLocks noChangeAspect="1"/>
          </p:cNvPicPr>
          <p:nvPr/>
        </p:nvPicPr>
        <p:blipFill>
          <a:blip r:embed="rId4" cstate="print"/>
          <a:srcRect r="3679"/>
          <a:stretch>
            <a:fillRect/>
          </a:stretch>
        </p:blipFill>
        <p:spPr>
          <a:xfrm>
            <a:off x="1805" y="0"/>
            <a:ext cx="6605660" cy="6858000"/>
          </a:xfrm>
          <a:prstGeom prst="rect">
            <a:avLst/>
          </a:prstGeom>
        </p:spPr>
      </p:pic>
      <p:sp>
        <p:nvSpPr>
          <p:cNvPr id="40964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88913"/>
            <a:ext cx="8535988" cy="398462"/>
          </a:xfrm>
        </p:spPr>
        <p:txBody>
          <a:bodyPr/>
          <a:lstStyle/>
          <a:p>
            <a:pPr eaLnBrk="1" hangingPunct="1"/>
            <a:r>
              <a:rPr lang="en-US" sz="2900" b="1" dirty="0" smtClean="0"/>
              <a:t>Refractory Base Ohmic Contacts 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47663" y="164575"/>
            <a:ext cx="8535987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defTabSz="927100" eaLnBrk="1" hangingPunct="1">
              <a:lnSpc>
                <a:spcPct val="87000"/>
              </a:lnSpc>
              <a:spcBef>
                <a:spcPct val="0"/>
              </a:spcBef>
              <a:buClrTx/>
              <a:defRPr/>
            </a:pPr>
            <a:r>
              <a:rPr lang="en-US" sz="2900" kern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Refractory Base </a:t>
            </a:r>
            <a:r>
              <a:rPr lang="en-US" sz="2900" kern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Ohmic Contacts </a:t>
            </a:r>
          </a:p>
        </p:txBody>
      </p:sp>
      <p:cxnSp>
        <p:nvCxnSpPr>
          <p:cNvPr id="26" name="Straight Connector 25"/>
          <p:cNvCxnSpPr>
            <a:cxnSpLocks noChangeShapeType="1"/>
          </p:cNvCxnSpPr>
          <p:nvPr/>
        </p:nvCxnSpPr>
        <p:spPr bwMode="auto">
          <a:xfrm flipV="1">
            <a:off x="1730030" y="3198570"/>
            <a:ext cx="614480" cy="161301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34" name="Straight Connector 33"/>
          <p:cNvCxnSpPr>
            <a:cxnSpLocks noChangeShapeType="1"/>
          </p:cNvCxnSpPr>
          <p:nvPr/>
        </p:nvCxnSpPr>
        <p:spPr bwMode="auto">
          <a:xfrm>
            <a:off x="2229295" y="3160165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36" name="Text Box 4"/>
          <p:cNvSpPr txBox="1">
            <a:spLocks noChangeArrowheads="1"/>
          </p:cNvSpPr>
          <p:nvPr/>
        </p:nvSpPr>
        <p:spPr bwMode="auto">
          <a:xfrm rot="17543810">
            <a:off x="1388810" y="41099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36.2 nm</a:t>
            </a:r>
            <a:endParaRPr lang="en-US" sz="11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>
            <a:off x="3573470" y="3659430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V="1">
            <a:off x="3189420" y="3736239"/>
            <a:ext cx="614480" cy="161301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42" name="Text Box 4"/>
          <p:cNvSpPr txBox="1">
            <a:spLocks noChangeArrowheads="1"/>
          </p:cNvSpPr>
          <p:nvPr/>
        </p:nvSpPr>
        <p:spPr bwMode="auto">
          <a:xfrm rot="17543810">
            <a:off x="2841661" y="46291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35.5 nm</a:t>
            </a:r>
            <a:endParaRPr lang="en-US" sz="11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V="1">
            <a:off x="3919115" y="3928265"/>
            <a:ext cx="652885" cy="1689821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45" name="Straight Connector 44"/>
          <p:cNvCxnSpPr>
            <a:cxnSpLocks noChangeShapeType="1"/>
          </p:cNvCxnSpPr>
          <p:nvPr/>
        </p:nvCxnSpPr>
        <p:spPr bwMode="auto">
          <a:xfrm>
            <a:off x="4341570" y="3851455"/>
            <a:ext cx="345645" cy="115215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46" name="Text Box 4"/>
          <p:cNvSpPr txBox="1">
            <a:spLocks noChangeArrowheads="1"/>
          </p:cNvSpPr>
          <p:nvPr/>
        </p:nvSpPr>
        <p:spPr bwMode="auto">
          <a:xfrm rot="17543810">
            <a:off x="3616300" y="4781579"/>
            <a:ext cx="957814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38.1 nm</a:t>
            </a:r>
            <a:endParaRPr lang="en-US" sz="11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47" name="Straight Connector 46"/>
          <p:cNvCxnSpPr>
            <a:cxnSpLocks noChangeShapeType="1"/>
          </p:cNvCxnSpPr>
          <p:nvPr/>
        </p:nvCxnSpPr>
        <p:spPr bwMode="auto">
          <a:xfrm>
            <a:off x="2229295" y="3121760"/>
            <a:ext cx="2457920" cy="84491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cxnSp>
        <p:nvCxnSpPr>
          <p:cNvPr id="49" name="Straight Connector 48"/>
          <p:cNvCxnSpPr>
            <a:cxnSpLocks noChangeShapeType="1"/>
          </p:cNvCxnSpPr>
          <p:nvPr/>
        </p:nvCxnSpPr>
        <p:spPr bwMode="auto">
          <a:xfrm flipV="1">
            <a:off x="2344510" y="2737710"/>
            <a:ext cx="154840" cy="421237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1" name="Text Box 4"/>
          <p:cNvSpPr txBox="1">
            <a:spLocks noChangeArrowheads="1"/>
          </p:cNvSpPr>
          <p:nvPr/>
        </p:nvSpPr>
        <p:spPr bwMode="auto">
          <a:xfrm rot="17543810">
            <a:off x="2217844" y="2070499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2.0 nm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3" name="Straight Connector 52"/>
          <p:cNvCxnSpPr>
            <a:cxnSpLocks noChangeShapeType="1"/>
          </p:cNvCxnSpPr>
          <p:nvPr/>
        </p:nvCxnSpPr>
        <p:spPr bwMode="auto">
          <a:xfrm flipV="1">
            <a:off x="3802680" y="3238193"/>
            <a:ext cx="154840" cy="421237"/>
          </a:xfrm>
          <a:prstGeom prst="line">
            <a:avLst/>
          </a:prstGeom>
          <a:noFill/>
          <a:ln w="38100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57" name="Text Box 4"/>
          <p:cNvSpPr txBox="1">
            <a:spLocks noChangeArrowheads="1"/>
          </p:cNvSpPr>
          <p:nvPr/>
        </p:nvSpPr>
        <p:spPr bwMode="auto">
          <a:xfrm rot="17543810">
            <a:off x="3677234" y="2573257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2.6 nm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58" name="Text Box 4"/>
          <p:cNvSpPr txBox="1">
            <a:spLocks noChangeArrowheads="1"/>
          </p:cNvSpPr>
          <p:nvPr/>
        </p:nvSpPr>
        <p:spPr bwMode="auto">
          <a:xfrm rot="17543810">
            <a:off x="3638829" y="2569764"/>
            <a:ext cx="1029867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2.6 nm</a:t>
            </a:r>
            <a:endParaRPr lang="en-US" sz="24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59" name="Straight Connector 58"/>
          <p:cNvCxnSpPr>
            <a:cxnSpLocks noChangeShapeType="1"/>
          </p:cNvCxnSpPr>
          <p:nvPr/>
        </p:nvCxnSpPr>
        <p:spPr bwMode="auto">
          <a:xfrm flipV="1">
            <a:off x="3803900" y="3238193"/>
            <a:ext cx="154840" cy="421237"/>
          </a:xfrm>
          <a:prstGeom prst="line">
            <a:avLst/>
          </a:prstGeom>
          <a:noFill/>
          <a:ln w="19050" algn="ctr">
            <a:solidFill>
              <a:srgbClr val="FFFF00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61" name="Text Box 4"/>
          <p:cNvSpPr txBox="1">
            <a:spLocks noChangeArrowheads="1"/>
          </p:cNvSpPr>
          <p:nvPr/>
        </p:nvSpPr>
        <p:spPr bwMode="auto">
          <a:xfrm rot="1207508">
            <a:off x="555407" y="2899664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2" name="Text Box 4"/>
          <p:cNvSpPr txBox="1">
            <a:spLocks noChangeArrowheads="1"/>
          </p:cNvSpPr>
          <p:nvPr/>
        </p:nvSpPr>
        <p:spPr bwMode="auto">
          <a:xfrm rot="1207508">
            <a:off x="4799180" y="3313237"/>
            <a:ext cx="165820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723063" y="2162175"/>
            <a:ext cx="249555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&lt;2  </a:t>
            </a: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nm  </a:t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 contact</a:t>
            </a: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36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penetration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/>
            </a:r>
            <a:br>
              <a:rPr lang="en-US" sz="2400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(surface removal</a:t>
            </a:r>
            <a:br>
              <a:rPr lang="en-US" sz="24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during cleaning)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6723063" y="893763"/>
            <a:ext cx="2420937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 / Ti / Au</a:t>
            </a:r>
            <a:endParaRPr lang="en-US" sz="3600" i="1" dirty="0">
              <a:solidFill>
                <a:srgbClr val="FFFF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cxnSp>
        <p:nvCxnSpPr>
          <p:cNvPr id="65" name="Straight Connector 64"/>
          <p:cNvCxnSpPr>
            <a:cxnSpLocks noChangeShapeType="1"/>
          </p:cNvCxnSpPr>
          <p:nvPr/>
        </p:nvCxnSpPr>
        <p:spPr bwMode="auto">
          <a:xfrm>
            <a:off x="193830" y="3390595"/>
            <a:ext cx="1305770" cy="460860"/>
          </a:xfrm>
          <a:prstGeom prst="line">
            <a:avLst/>
          </a:prstGeom>
          <a:noFill/>
          <a:ln w="6350" algn="ctr">
            <a:solidFill>
              <a:srgbClr val="FFFF00"/>
            </a:solidFill>
            <a:prstDash val="lgDash"/>
            <a:round/>
            <a:headEnd/>
            <a:tailEnd/>
          </a:ln>
        </p:spPr>
      </p:cxnSp>
      <p:sp>
        <p:nvSpPr>
          <p:cNvPr id="67" name="Text Box 4"/>
          <p:cNvSpPr txBox="1">
            <a:spLocks noChangeArrowheads="1"/>
          </p:cNvSpPr>
          <p:nvPr/>
        </p:nvSpPr>
        <p:spPr bwMode="auto">
          <a:xfrm rot="1207508">
            <a:off x="991471" y="201634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Ru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8" name="Text Box 4"/>
          <p:cNvSpPr txBox="1">
            <a:spLocks noChangeArrowheads="1"/>
          </p:cNvSpPr>
          <p:nvPr/>
        </p:nvSpPr>
        <p:spPr bwMode="auto">
          <a:xfrm rot="1207508">
            <a:off x="1529141" y="94100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69" name="Text Box 4"/>
          <p:cNvSpPr txBox="1">
            <a:spLocks noChangeArrowheads="1"/>
          </p:cNvSpPr>
          <p:nvPr/>
        </p:nvSpPr>
        <p:spPr bwMode="auto">
          <a:xfrm rot="1207508">
            <a:off x="517002" y="2899664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base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0" name="Text Box 4"/>
          <p:cNvSpPr txBox="1">
            <a:spLocks noChangeArrowheads="1"/>
          </p:cNvSpPr>
          <p:nvPr/>
        </p:nvSpPr>
        <p:spPr bwMode="auto">
          <a:xfrm rot="1207508">
            <a:off x="4760775" y="3313237"/>
            <a:ext cx="1658206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emitter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1" name="Text Box 4"/>
          <p:cNvSpPr txBox="1">
            <a:spLocks noChangeArrowheads="1"/>
          </p:cNvSpPr>
          <p:nvPr/>
        </p:nvSpPr>
        <p:spPr bwMode="auto">
          <a:xfrm rot="1207508">
            <a:off x="953066" y="201634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Ru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72" name="Text Box 4"/>
          <p:cNvSpPr txBox="1">
            <a:spLocks noChangeArrowheads="1"/>
          </p:cNvSpPr>
          <p:nvPr/>
        </p:nvSpPr>
        <p:spPr bwMode="auto">
          <a:xfrm rot="1207508">
            <a:off x="1490736" y="941008"/>
            <a:ext cx="1029867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Ti</a:t>
            </a:r>
            <a:endParaRPr lang="en-US" sz="3600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3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2" grpId="0"/>
      <p:bldP spid="46" grpId="0"/>
      <p:bldP spid="51" grpId="0"/>
      <p:bldP spid="57" grpId="0"/>
      <p:bldP spid="58" grpId="0"/>
      <p:bldP spid="6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6" descr="degenerate_injectoin.jpg"/>
          <p:cNvPicPr>
            <a:picLocks noChangeAspect="1"/>
          </p:cNvPicPr>
          <p:nvPr/>
        </p:nvPicPr>
        <p:blipFill>
          <a:blip r:embed="rId4" cstate="print"/>
          <a:srcRect b="67819"/>
          <a:stretch>
            <a:fillRect/>
          </a:stretch>
        </p:blipFill>
        <p:spPr bwMode="auto">
          <a:xfrm>
            <a:off x="193675" y="1616075"/>
            <a:ext cx="4070350" cy="145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Degenerate Injection→ Reduced Transconductance</a:t>
            </a:r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82946" name="KGPlot" r:id="rId5" imgW="3666960" imgH="3654360" progId="KGraph_Plot">
              <p:embed/>
            </p:oleObj>
          </a:graphicData>
        </a:graphic>
      </p:graphicFrame>
      <p:graphicFrame>
        <p:nvGraphicFramePr>
          <p:cNvPr id="9219" name="Object 12"/>
          <p:cNvGraphicFramePr>
            <a:graphicFrameLocks noChangeAspect="1"/>
          </p:cNvGraphicFramePr>
          <p:nvPr/>
        </p:nvGraphicFramePr>
        <p:xfrm>
          <a:off x="461963" y="3835400"/>
          <a:ext cx="2320925" cy="400050"/>
        </p:xfrm>
        <a:graphic>
          <a:graphicData uri="http://schemas.openxmlformats.org/presentationml/2006/ole">
            <p:oleObj spid="_x0000_s82947" name="Equation" r:id="rId6" imgW="1333440" imgH="228600" progId="Equation.3">
              <p:embed/>
            </p:oleObj>
          </a:graphicData>
        </a:graphic>
      </p:graphicFrame>
      <p:cxnSp>
        <p:nvCxnSpPr>
          <p:cNvPr id="9224" name="Straight Arrow Connector 15"/>
          <p:cNvCxnSpPr>
            <a:cxnSpLocks noChangeShapeType="1"/>
          </p:cNvCxnSpPr>
          <p:nvPr/>
        </p:nvCxnSpPr>
        <p:spPr bwMode="auto">
          <a:xfrm flipH="1">
            <a:off x="693738" y="1470025"/>
            <a:ext cx="498475" cy="376238"/>
          </a:xfrm>
          <a:prstGeom prst="straightConnector1">
            <a:avLst/>
          </a:prstGeom>
          <a:noFill/>
          <a:ln w="762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225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is high</a:t>
            </a:r>
          </a:p>
        </p:txBody>
      </p:sp>
      <p:cxnSp>
        <p:nvCxnSpPr>
          <p:cNvPr id="9226" name="Straight Arrow Connector 21"/>
          <p:cNvCxnSpPr>
            <a:cxnSpLocks noChangeShapeType="1"/>
          </p:cNvCxnSpPr>
          <p:nvPr/>
        </p:nvCxnSpPr>
        <p:spPr bwMode="auto">
          <a:xfrm>
            <a:off x="1652588" y="1816100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9220" name="Object 12"/>
          <p:cNvGraphicFramePr>
            <a:graphicFrameLocks noChangeAspect="1"/>
          </p:cNvGraphicFramePr>
          <p:nvPr/>
        </p:nvGraphicFramePr>
        <p:xfrm>
          <a:off x="5646738" y="2890838"/>
          <a:ext cx="2320925" cy="400050"/>
        </p:xfrm>
        <a:graphic>
          <a:graphicData uri="http://schemas.openxmlformats.org/presentationml/2006/ole">
            <p:oleObj spid="_x0000_s82948" name="Equation" r:id="rId7" imgW="1333440" imgH="228600" progId="Equation.3">
              <p:embed/>
            </p:oleObj>
          </a:graphicData>
        </a:graphic>
      </p:graphicFrame>
      <p:cxnSp>
        <p:nvCxnSpPr>
          <p:cNvPr id="9227" name="Straight Arrow Connector 24"/>
          <p:cNvCxnSpPr>
            <a:cxnSpLocks noChangeShapeType="1"/>
          </p:cNvCxnSpPr>
          <p:nvPr/>
        </p:nvCxnSpPr>
        <p:spPr bwMode="auto">
          <a:xfrm>
            <a:off x="1576388" y="1739900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9228" name="Straight Arrow Connector 25"/>
          <p:cNvCxnSpPr>
            <a:cxnSpLocks noChangeShapeType="1"/>
          </p:cNvCxnSpPr>
          <p:nvPr/>
        </p:nvCxnSpPr>
        <p:spPr bwMode="auto">
          <a:xfrm>
            <a:off x="1500188" y="1662113"/>
            <a:ext cx="998537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9221" name="Object 12"/>
          <p:cNvGraphicFramePr>
            <a:graphicFrameLocks noChangeAspect="1"/>
          </p:cNvGraphicFramePr>
          <p:nvPr/>
        </p:nvGraphicFramePr>
        <p:xfrm>
          <a:off x="423863" y="5064125"/>
          <a:ext cx="1304925" cy="400050"/>
        </p:xfrm>
        <a:graphic>
          <a:graphicData uri="http://schemas.openxmlformats.org/presentationml/2006/ole">
            <p:oleObj spid="_x0000_s82949" name="Equation" r:id="rId8" imgW="749160" imgH="228600" progId="Equation.3">
              <p:embed/>
            </p:oleObj>
          </a:graphicData>
        </a:graphic>
      </p:graphicFrame>
      <p:sp>
        <p:nvSpPr>
          <p:cNvPr id="9229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exponentially with V</a:t>
            </a:r>
            <a:r>
              <a:rPr lang="en-US" sz="2000" b="0" i="1" baseline="-25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be</a:t>
            </a:r>
          </a:p>
        </p:txBody>
      </p:sp>
      <p:sp>
        <p:nvSpPr>
          <p:cNvPr id="1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42" name="Object 12"/>
          <p:cNvGraphicFramePr>
            <a:graphicFrameLocks noChangeAspect="1"/>
          </p:cNvGraphicFramePr>
          <p:nvPr/>
        </p:nvGraphicFramePr>
        <p:xfrm>
          <a:off x="461963" y="3835400"/>
          <a:ext cx="2320925" cy="400050"/>
        </p:xfrm>
        <a:graphic>
          <a:graphicData uri="http://schemas.openxmlformats.org/presentationml/2006/ole">
            <p:oleObj spid="_x0000_s83970" name="Equation" r:id="rId4" imgW="1333440" imgH="228600" progId="Equation.3">
              <p:embed/>
            </p:oleObj>
          </a:graphicData>
        </a:graphic>
      </p:graphicFrame>
      <p:pic>
        <p:nvPicPr>
          <p:cNvPr id="10244" name="Picture 13" descr="degenerate_injectoin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Degenerate Injection→ Reduced Transconductance</a:t>
            </a:r>
          </a:p>
        </p:txBody>
      </p:sp>
      <p:graphicFrame>
        <p:nvGraphicFramePr>
          <p:cNvPr id="10243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83971" name="KGPlot" r:id="rId6" imgW="3666960" imgH="3654360" progId="KGraph_Plot">
              <p:embed/>
            </p:oleObj>
          </a:graphicData>
        </a:graphic>
      </p:graphicFrame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0247" name="Straight Connector 10"/>
          <p:cNvCxnSpPr>
            <a:cxnSpLocks noChangeShapeType="1"/>
          </p:cNvCxnSpPr>
          <p:nvPr/>
        </p:nvCxnSpPr>
        <p:spPr bwMode="auto">
          <a:xfrm>
            <a:off x="501650" y="3927475"/>
            <a:ext cx="2189163" cy="269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8" name="Straight Connector 11"/>
          <p:cNvCxnSpPr>
            <a:cxnSpLocks noChangeShapeType="1"/>
          </p:cNvCxnSpPr>
          <p:nvPr/>
        </p:nvCxnSpPr>
        <p:spPr bwMode="auto">
          <a:xfrm flipV="1">
            <a:off x="539750" y="3927475"/>
            <a:ext cx="2189163" cy="2698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49" name="Straight Arrow Connector 17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0" name="Straight Arrow Connector 19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1" name="Straight Arrow Connector 20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2" name="Straight Arrow Connector 21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0253" name="Straight Arrow Connector 22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0254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is reduced</a:t>
            </a:r>
          </a:p>
        </p:txBody>
      </p:sp>
      <p:sp>
        <p:nvSpPr>
          <p:cNvPr id="10255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exponentially with V</a:t>
            </a:r>
            <a:r>
              <a:rPr lang="en-US" sz="2000" b="0" i="1" baseline="-25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be</a:t>
            </a:r>
          </a:p>
        </p:txBody>
      </p:sp>
      <p:cxnSp>
        <p:nvCxnSpPr>
          <p:cNvPr id="10256" name="Straight Connector 11"/>
          <p:cNvCxnSpPr>
            <a:cxnSpLocks noChangeShapeType="1"/>
          </p:cNvCxnSpPr>
          <p:nvPr/>
        </p:nvCxnSpPr>
        <p:spPr bwMode="auto">
          <a:xfrm flipV="1">
            <a:off x="500063" y="3467100"/>
            <a:ext cx="4033837" cy="3079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10257" name="Straight Connector 11"/>
          <p:cNvCxnSpPr>
            <a:cxnSpLocks noChangeShapeType="1"/>
          </p:cNvCxnSpPr>
          <p:nvPr/>
        </p:nvCxnSpPr>
        <p:spPr bwMode="auto">
          <a:xfrm>
            <a:off x="501650" y="3467100"/>
            <a:ext cx="4032250" cy="307975"/>
          </a:xfrm>
          <a:prstGeom prst="line">
            <a:avLst/>
          </a:prstGeom>
          <a:noFill/>
          <a:ln w="12700" algn="ctr">
            <a:solidFill>
              <a:srgbClr val="FF0000"/>
            </a:solidFill>
            <a:round/>
            <a:headEnd/>
            <a:tailEnd/>
          </a:ln>
        </p:spPr>
      </p:cxnSp>
      <p:sp>
        <p:nvSpPr>
          <p:cNvPr id="1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7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Degenerate Injection→ Reduced Transconductance</a:t>
            </a:r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84994" name="KGPlot" r:id="rId5" imgW="3666960" imgH="3654360" progId="KGraph_Plot">
              <p:embed/>
            </p:oleObj>
          </a:graphicData>
        </a:graphic>
      </p:graphicFrame>
      <p:sp>
        <p:nvSpPr>
          <p:cNvPr id="11271" name="Text Box 4"/>
          <p:cNvSpPr txBox="1">
            <a:spLocks noChangeArrowheads="1"/>
          </p:cNvSpPr>
          <p:nvPr/>
        </p:nvSpPr>
        <p:spPr bwMode="auto">
          <a:xfrm>
            <a:off x="231775" y="3074988"/>
            <a:ext cx="2881313" cy="277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Highly degenerate limit:</a:t>
            </a:r>
          </a:p>
        </p:txBody>
      </p:sp>
      <p:graphicFrame>
        <p:nvGraphicFramePr>
          <p:cNvPr id="11267" name="Object 4"/>
          <p:cNvGraphicFramePr>
            <a:graphicFrameLocks noChangeAspect="1"/>
          </p:cNvGraphicFramePr>
          <p:nvPr/>
        </p:nvGraphicFramePr>
        <p:xfrm>
          <a:off x="6530975" y="3736975"/>
          <a:ext cx="2266950" cy="730250"/>
        </p:xfrm>
        <a:graphic>
          <a:graphicData uri="http://schemas.openxmlformats.org/presentationml/2006/ole">
            <p:oleObj spid="_x0000_s84995" name="Equation" r:id="rId6" imgW="1307880" imgH="419040" progId="Equation.3">
              <p:embed/>
            </p:oleObj>
          </a:graphicData>
        </a:graphic>
      </p:graphicFrame>
      <p:cxnSp>
        <p:nvCxnSpPr>
          <p:cNvPr id="11272" name="Straight Arrow Connector 13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3" name="Straight Arrow Connector 14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4" name="Straight Arrow Connector 15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5" name="Straight Arrow Connector 16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1276" name="Straight Arrow Connector 17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1268" name="Object 12"/>
          <p:cNvGraphicFramePr>
            <a:graphicFrameLocks noChangeAspect="1"/>
          </p:cNvGraphicFramePr>
          <p:nvPr/>
        </p:nvGraphicFramePr>
        <p:xfrm>
          <a:off x="704850" y="3824288"/>
          <a:ext cx="1835150" cy="422275"/>
        </p:xfrm>
        <a:graphic>
          <a:graphicData uri="http://schemas.openxmlformats.org/presentationml/2006/ole">
            <p:oleObj spid="_x0000_s84996" name="Equation" r:id="rId7" imgW="1054080" imgH="241200" progId="Equation.3">
              <p:embed/>
            </p:oleObj>
          </a:graphicData>
        </a:graphic>
      </p:graphicFrame>
      <p:sp>
        <p:nvSpPr>
          <p:cNvPr id="11277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78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as the square of bias</a:t>
            </a:r>
            <a:endParaRPr lang="en-US" sz="2000" b="0" i="1" baseline="-25000" dirty="0">
              <a:solidFill>
                <a:srgbClr val="000000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39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animBg="1"/>
      <p:bldP spid="11277" grpId="0" animBg="1"/>
      <p:bldP spid="112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610600" cy="398462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THz Communications Needs High Power, Low Noise</a:t>
            </a:r>
          </a:p>
        </p:txBody>
      </p:sp>
      <p:pic>
        <p:nvPicPr>
          <p:cNvPr id="27" name="Picture 26" descr="syste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779463"/>
            <a:ext cx="60150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55575" y="5159375"/>
            <a:ext cx="87630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Real systems with real-world weather &amp; design margins, 500-1000m range: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55575" y="6043613"/>
            <a:ext cx="8994775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3-7 dB Noise figure, 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50mW- 1W  output/element</a:t>
            </a: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, 64-256 element arrays</a:t>
            </a:r>
          </a:p>
        </p:txBody>
      </p:sp>
      <p:pic>
        <p:nvPicPr>
          <p:cNvPr id="32" name="Picture 31" descr="system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2852738"/>
            <a:ext cx="476091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3675" y="5537200"/>
            <a:ext cx="1997075" cy="387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Will require:</a:t>
            </a:r>
            <a:endParaRPr lang="en-US" sz="22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638" y="6348413"/>
            <a:ext cx="8994775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→ InP or GaN PAs and LNAs, Silicon beamformer ICs</a:t>
            </a: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7" descr="degenerate_injectoin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675" y="1216025"/>
            <a:ext cx="4079875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Degenerate Injection→ Reduced Transconductance</a:t>
            </a:r>
          </a:p>
        </p:txBody>
      </p:sp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4211638" y="625475"/>
          <a:ext cx="4930775" cy="4916488"/>
        </p:xfrm>
        <a:graphic>
          <a:graphicData uri="http://schemas.openxmlformats.org/presentationml/2006/ole">
            <p:oleObj spid="_x0000_s86018" name="KGPlot" r:id="rId5" imgW="3666960" imgH="3654360" progId="KGraph_Plot">
              <p:embed/>
            </p:oleObj>
          </a:graphicData>
        </a:graphic>
      </p:graphicFrame>
      <p:sp>
        <p:nvSpPr>
          <p:cNvPr id="12296" name="Text Box 4"/>
          <p:cNvSpPr txBox="1">
            <a:spLocks noChangeArrowheads="1"/>
          </p:cNvSpPr>
          <p:nvPr/>
        </p:nvSpPr>
        <p:spPr bwMode="auto">
          <a:xfrm>
            <a:off x="231775" y="3074988"/>
            <a:ext cx="2881313" cy="27781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Highly degenerate limit:</a:t>
            </a:r>
          </a:p>
        </p:txBody>
      </p:sp>
      <p:graphicFrame>
        <p:nvGraphicFramePr>
          <p:cNvPr id="12291" name="Object 4"/>
          <p:cNvGraphicFramePr>
            <a:graphicFrameLocks noChangeAspect="1"/>
          </p:cNvGraphicFramePr>
          <p:nvPr/>
        </p:nvGraphicFramePr>
        <p:xfrm>
          <a:off x="6530975" y="3736975"/>
          <a:ext cx="2266950" cy="730250"/>
        </p:xfrm>
        <a:graphic>
          <a:graphicData uri="http://schemas.openxmlformats.org/presentationml/2006/ole">
            <p:oleObj spid="_x0000_s86019" name="Equation" r:id="rId6" imgW="1307880" imgH="419040" progId="Equation.3">
              <p:embed/>
            </p:oleObj>
          </a:graphicData>
        </a:graphic>
      </p:graphicFrame>
      <p:cxnSp>
        <p:nvCxnSpPr>
          <p:cNvPr id="12297" name="Straight Arrow Connector 13"/>
          <p:cNvCxnSpPr>
            <a:cxnSpLocks noChangeShapeType="1"/>
          </p:cNvCxnSpPr>
          <p:nvPr/>
        </p:nvCxnSpPr>
        <p:spPr bwMode="auto">
          <a:xfrm>
            <a:off x="1460500" y="18542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8" name="Straight Arrow Connector 14"/>
          <p:cNvCxnSpPr>
            <a:cxnSpLocks noChangeShapeType="1"/>
          </p:cNvCxnSpPr>
          <p:nvPr/>
        </p:nvCxnSpPr>
        <p:spPr bwMode="auto">
          <a:xfrm>
            <a:off x="1384300" y="1778000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299" name="Straight Arrow Connector 15"/>
          <p:cNvCxnSpPr>
            <a:cxnSpLocks noChangeShapeType="1"/>
          </p:cNvCxnSpPr>
          <p:nvPr/>
        </p:nvCxnSpPr>
        <p:spPr bwMode="auto">
          <a:xfrm>
            <a:off x="1268413" y="17002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0" name="Straight Arrow Connector 16"/>
          <p:cNvCxnSpPr>
            <a:cxnSpLocks noChangeShapeType="1"/>
          </p:cNvCxnSpPr>
          <p:nvPr/>
        </p:nvCxnSpPr>
        <p:spPr bwMode="auto">
          <a:xfrm>
            <a:off x="1154113" y="16240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12301" name="Straight Arrow Connector 17"/>
          <p:cNvCxnSpPr>
            <a:cxnSpLocks noChangeShapeType="1"/>
          </p:cNvCxnSpPr>
          <p:nvPr/>
        </p:nvCxnSpPr>
        <p:spPr bwMode="auto">
          <a:xfrm>
            <a:off x="1038225" y="1547813"/>
            <a:ext cx="346075" cy="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</p:spPr>
      </p:cxnSp>
      <p:graphicFrame>
        <p:nvGraphicFramePr>
          <p:cNvPr id="12292" name="Object 12"/>
          <p:cNvGraphicFramePr>
            <a:graphicFrameLocks noChangeAspect="1"/>
          </p:cNvGraphicFramePr>
          <p:nvPr/>
        </p:nvGraphicFramePr>
        <p:xfrm>
          <a:off x="704850" y="3824288"/>
          <a:ext cx="1835150" cy="422275"/>
        </p:xfrm>
        <a:graphic>
          <a:graphicData uri="http://schemas.openxmlformats.org/presentationml/2006/ole">
            <p:oleObj spid="_x0000_s86020" name="Equation" r:id="rId7" imgW="1054080" imgH="241200" progId="Equation.3">
              <p:embed/>
            </p:oleObj>
          </a:graphicData>
        </a:graphic>
      </p:graphicFrame>
      <p:sp>
        <p:nvSpPr>
          <p:cNvPr id="12302" name="Rectangle 6"/>
          <p:cNvSpPr>
            <a:spLocks noChangeArrowheads="1"/>
          </p:cNvSpPr>
          <p:nvPr/>
        </p:nvSpPr>
        <p:spPr bwMode="auto">
          <a:xfrm>
            <a:off x="501650" y="3582988"/>
            <a:ext cx="268288" cy="3444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303" name="Text Box 4"/>
          <p:cNvSpPr txBox="1">
            <a:spLocks noChangeArrowheads="1"/>
          </p:cNvSpPr>
          <p:nvPr/>
        </p:nvSpPr>
        <p:spPr bwMode="auto">
          <a:xfrm>
            <a:off x="385763" y="4765675"/>
            <a:ext cx="3919537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Transconductance varies as J</a:t>
            </a:r>
            <a:r>
              <a:rPr lang="en-US" sz="2000" b="0" i="1" baseline="30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1/2</a:t>
            </a:r>
          </a:p>
        </p:txBody>
      </p:sp>
      <p:sp>
        <p:nvSpPr>
          <p:cNvPr id="12304" name="Text Box 4"/>
          <p:cNvSpPr txBox="1">
            <a:spLocks noChangeArrowheads="1"/>
          </p:cNvSpPr>
          <p:nvPr/>
        </p:nvSpPr>
        <p:spPr bwMode="auto">
          <a:xfrm>
            <a:off x="385763" y="3467100"/>
            <a:ext cx="4224337" cy="27781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current varies as the square of bias</a:t>
            </a:r>
            <a:endParaRPr lang="en-US" sz="2000" b="0" i="1" baseline="-25000" dirty="0">
              <a:solidFill>
                <a:srgbClr val="000000"/>
              </a:solidFill>
              <a:latin typeface="Arial" charset="0"/>
              <a:cs typeface="Arial" charset="0"/>
              <a:sym typeface="Symbol" pitchFamily="18" charset="2"/>
            </a:endParaRPr>
          </a:p>
        </p:txBody>
      </p:sp>
      <p:graphicFrame>
        <p:nvGraphicFramePr>
          <p:cNvPr id="12293" name="Object 12"/>
          <p:cNvGraphicFramePr>
            <a:graphicFrameLocks noChangeAspect="1"/>
          </p:cNvGraphicFramePr>
          <p:nvPr/>
        </p:nvGraphicFramePr>
        <p:xfrm>
          <a:off x="585788" y="5135563"/>
          <a:ext cx="1835150" cy="488950"/>
        </p:xfrm>
        <a:graphic>
          <a:graphicData uri="http://schemas.openxmlformats.org/presentationml/2006/ole">
            <p:oleObj spid="_x0000_s86021" name="Equation" r:id="rId8" imgW="1054080" imgH="279360" progId="Equation.3">
              <p:embed/>
            </p:oleObj>
          </a:graphicData>
        </a:graphic>
      </p:graphicFrame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152400" y="6270625"/>
            <a:ext cx="8991600" cy="3333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 increase the emitter effective  mass.</a:t>
            </a:r>
          </a:p>
        </p:txBody>
      </p:sp>
      <p:sp>
        <p:nvSpPr>
          <p:cNvPr id="12306" name="Text Box 4"/>
          <p:cNvSpPr txBox="1">
            <a:spLocks noChangeArrowheads="1"/>
          </p:cNvSpPr>
          <p:nvPr/>
        </p:nvSpPr>
        <p:spPr bwMode="auto">
          <a:xfrm>
            <a:off x="1881188" y="5648325"/>
            <a:ext cx="2000250" cy="27622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0" i="1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...and as (m*)</a:t>
            </a:r>
            <a:r>
              <a:rPr lang="en-US" sz="2000" b="0" i="1" baseline="30000" dirty="0">
                <a:solidFill>
                  <a:srgbClr val="000000"/>
                </a:solidFill>
                <a:latin typeface="Arial" charset="0"/>
                <a:cs typeface="Arial" charset="0"/>
                <a:sym typeface="Symbol" pitchFamily="18" charset="2"/>
              </a:rPr>
              <a:t>1/2</a:t>
            </a:r>
          </a:p>
        </p:txBody>
      </p:sp>
      <p:sp>
        <p:nvSpPr>
          <p:cNvPr id="19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1138"/>
            <a:ext cx="8416925" cy="398462"/>
          </a:xfrm>
        </p:spPr>
        <p:txBody>
          <a:bodyPr/>
          <a:lstStyle/>
          <a:p>
            <a:pPr eaLnBrk="1" hangingPunct="1"/>
            <a:r>
              <a:rPr lang="en-US" sz="2900" dirty="0" smtClean="0"/>
              <a:t>Degenerate Injection→Solutions</a:t>
            </a:r>
          </a:p>
        </p:txBody>
      </p:sp>
      <p:pic>
        <p:nvPicPr>
          <p:cNvPr id="9" name="Picture 8" descr="2012_8_9_aug_quantum_dot_HBT.jpg"/>
          <p:cNvPicPr>
            <a:picLocks noChangeAspect="1"/>
          </p:cNvPicPr>
          <p:nvPr/>
        </p:nvPicPr>
        <p:blipFill>
          <a:blip r:embed="rId3" cstate="print"/>
          <a:srcRect t="70840"/>
          <a:stretch>
            <a:fillRect/>
          </a:stretch>
        </p:blipFill>
        <p:spPr bwMode="auto">
          <a:xfrm>
            <a:off x="4226355" y="4879975"/>
            <a:ext cx="4349750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14300" y="830263"/>
            <a:ext cx="8991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At &amp; beyond 32 nm, we must </a:t>
            </a:r>
            <a:r>
              <a:rPr lang="en-US" sz="2000" i="1" u="sng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increase </a:t>
            </a: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the emitter (transverse) effective  mass.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2713" y="1431925"/>
            <a:ext cx="89916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Other emitter semiconductors: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no obvious good choices (band offsets, etc.).</a:t>
            </a:r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79375" y="2347913"/>
            <a:ext cx="89916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Emitter-base superlattice: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increases transverse mass in junction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evidence that InAlAs/InGaAs grades are beneficial</a:t>
            </a: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 cstate="print"/>
          <a:srcRect l="27296" t="21201" r="6757" b="16400"/>
          <a:stretch>
            <a:fillRect/>
          </a:stretch>
        </p:blipFill>
        <p:spPr bwMode="auto">
          <a:xfrm>
            <a:off x="6051550" y="2200275"/>
            <a:ext cx="3052763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17475" y="4287838"/>
            <a:ext cx="8991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Extreme solution (10 years from now):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partition the emitter into small sub-junctions, ~ 5 nm x 5 nm.</a:t>
            </a:r>
            <a:b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</a:br>
            <a:r>
              <a:rPr lang="en-US" sz="20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		parasitic resistivity is reduced progressively as sub-junction areas are  reduced.</a:t>
            </a:r>
          </a:p>
        </p:txBody>
      </p:sp>
      <p:sp>
        <p:nvSpPr>
          <p:cNvPr id="10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664578" name="AutoShape 2" descr="imap://rodwell@imap.ece.ucsb.edu:993/fetch%3EUID%3E.INBOX%3E32275?part=1.5&amp;type=image/jpeg&amp;filename=pic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4580" name="AutoShape 4" descr="imap://rodwell@imap.ece.ucsb.edu:993/fetch%3EUID%3E.INBOX%3E32275?part=1.5&amp;type=image/jpeg&amp;filename=pic00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3-4 THz Bipolar Transistors are Feasible.</a:t>
            </a:r>
          </a:p>
        </p:txBody>
      </p:sp>
      <p:pic>
        <p:nvPicPr>
          <p:cNvPr id="7171" name="Picture 13" descr="2012_8_21_FCRP_HBT_dra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0538" y="1123950"/>
            <a:ext cx="2420937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454525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4 THz HBTs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Extremely low resistivity contacts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Extreme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Processes scaled to 16 nm junctions</a:t>
            </a:r>
          </a:p>
        </p:txBody>
      </p:sp>
      <p:pic>
        <p:nvPicPr>
          <p:cNvPr id="717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1225" y="3927475"/>
            <a:ext cx="4229100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133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efficient power amplifiers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and complex signal processing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7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3074205" y="2276850"/>
            <a:ext cx="318761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731500" y="3505810"/>
            <a:ext cx="3456450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31499" y="3851455"/>
            <a:ext cx="4032525" cy="345645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>
              <a:buClr>
                <a:srgbClr val="FF0000"/>
              </a:buClr>
            </a:pPr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34938"/>
            <a:ext cx="8453437" cy="398462"/>
          </a:xfrm>
        </p:spPr>
        <p:txBody>
          <a:bodyPr/>
          <a:lstStyle/>
          <a:p>
            <a:r>
              <a:rPr lang="en-US" sz="2900" dirty="0" smtClean="0"/>
              <a:t>InP HBT: Key Features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3988" y="932675"/>
            <a:ext cx="856615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512 nm node: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high-yield "pilot-line" process, ~4000 HBTs/IC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08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5425" y="1932539"/>
            <a:ext cx="856615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256 nm node:  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Power Amplifiers: &gt;0.5 W/mm  @ 220 GHz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highly competitive mm-wave / THz power technology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5425" y="3213150"/>
            <a:ext cx="8566150" cy="132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128 nm node: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&gt;500 GHz 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en-US" sz="2400" i="1" baseline="-25000" dirty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, &gt;1.1 THz f</a:t>
            </a:r>
            <a:r>
              <a:rPr lang="en-US" sz="2400" i="1" baseline="-250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 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 ~3.5 V breakdown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breakdown* f</a:t>
            </a:r>
            <a:r>
              <a:rPr lang="en-US" sz="2400" i="1" baseline="-25000" dirty="0" smtClean="0">
                <a:solidFill>
                  <a:srgbClr val="000000"/>
                </a:solidFill>
                <a:latin typeface="Symbol" pitchFamily="18" charset="2"/>
                <a:cs typeface="Calibri" pitchFamily="34" charset="0"/>
              </a:rPr>
              <a:t>t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= 1.75 THz*Volts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</a:t>
            </a:r>
            <a:r>
              <a:rPr lang="en-US" sz="24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highly competitive mm-wave / THz power technology</a:t>
            </a: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17019" y="4941375"/>
            <a:ext cx="8794745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64 nm (2 THz) &amp; 32 nm (2.8 THz) nodes: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	Development needs major effort, but no serious scaling barriers</a:t>
            </a:r>
            <a:endParaRPr lang="en-US" sz="24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7020" y="5963730"/>
            <a:ext cx="8794745" cy="49859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36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1.5 THz monolithic ICs are feasible.</a:t>
            </a:r>
            <a:endParaRPr lang="en-US" sz="3600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5"/>
          <p:cNvSpPr>
            <a:spLocks noChangeArrowheads="1"/>
          </p:cNvSpPr>
          <p:nvPr/>
        </p:nvSpPr>
        <p:spPr bwMode="auto">
          <a:xfrm>
            <a:off x="4572000" y="2895600"/>
            <a:ext cx="4343400" cy="1066800"/>
          </a:xfrm>
          <a:prstGeom prst="rect">
            <a:avLst/>
          </a:prstGeom>
          <a:solidFill>
            <a:srgbClr val="FFFF00">
              <a:alpha val="41960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1" name="Rectangle 28"/>
          <p:cNvSpPr>
            <a:spLocks noChangeArrowheads="1"/>
          </p:cNvSpPr>
          <p:nvPr/>
        </p:nvSpPr>
        <p:spPr bwMode="auto">
          <a:xfrm>
            <a:off x="4572000" y="838200"/>
            <a:ext cx="4343400" cy="914400"/>
          </a:xfrm>
          <a:prstGeom prst="rect">
            <a:avLst/>
          </a:prstGeom>
          <a:solidFill>
            <a:srgbClr val="FF000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8686800" cy="398463"/>
          </a:xfrm>
          <a:noFill/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Can we make a 1 THz SiGe Bipolar Transistor ?</a:t>
            </a:r>
          </a:p>
        </p:txBody>
      </p:sp>
      <p:sp>
        <p:nvSpPr>
          <p:cNvPr id="32773" name="Text Box 22"/>
          <p:cNvSpPr txBox="1">
            <a:spLocks noChangeArrowheads="1"/>
          </p:cNvSpPr>
          <p:nvPr/>
        </p:nvSpPr>
        <p:spPr bwMode="auto">
          <a:xfrm>
            <a:off x="4645025" y="838200"/>
            <a:ext cx="4419600" cy="5314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InP	SiGe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emitter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64	18	nm width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2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0.6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m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access </a:t>
            </a:r>
            <a:r>
              <a:rPr lang="en-US" sz="2000" b="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r</a:t>
            </a:r>
            <a:endParaRPr lang="en-US" sz="2000" b="0" dirty="0">
              <a:solidFill>
                <a:srgbClr val="000000"/>
              </a:solidFill>
              <a:latin typeface="Symbol" pitchFamily="18" charset="2"/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base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64	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18	nm contact width,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2.5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0.7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m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contact </a:t>
            </a:r>
            <a:r>
              <a:rPr lang="en-US" sz="2000" b="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  <a:sym typeface="Symbol" pitchFamily="18" charset="2"/>
              </a:rPr>
              <a:t>r</a:t>
            </a: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/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u="sng" dirty="0">
                <a:solidFill>
                  <a:srgbClr val="000000"/>
                </a:solidFill>
                <a:ea typeface="ＭＳ Ｐゴシック" pitchFamily="34" charset="-128"/>
              </a:rPr>
              <a:t>collector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53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15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nm thick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36	125	mA/m</a:t>
            </a:r>
            <a:r>
              <a:rPr lang="en-US" sz="2000" b="0" baseline="30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2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2.75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1.3?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	V, breakdown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latin typeface="Symbol" pitchFamily="18" charset="2"/>
                <a:ea typeface="ＭＳ Ｐゴシック" pitchFamily="34" charset="-128"/>
              </a:rPr>
              <a:t>t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 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1000	1000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 GHz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f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</a:rPr>
              <a:t>max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r>
              <a:rPr lang="en-US" sz="2000" baseline="-25000" dirty="0">
                <a:solidFill>
                  <a:srgbClr val="000000"/>
                </a:solidFill>
                <a:ea typeface="ＭＳ Ｐゴシック" pitchFamily="34" charset="-128"/>
              </a:rPr>
              <a:t>	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</a:rPr>
              <a:t>2000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	 GHz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PAs	1000	1000	 GHz 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digital	480	480	GHz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</a:rPr>
              <a:t>(2:1 static divider metric)</a:t>
            </a:r>
            <a:endParaRPr lang="el-GR" sz="2000" b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32774" name="Text Box 23"/>
          <p:cNvSpPr txBox="1">
            <a:spLocks noChangeArrowheads="1"/>
          </p:cNvSpPr>
          <p:nvPr/>
        </p:nvSpPr>
        <p:spPr bwMode="auto">
          <a:xfrm>
            <a:off x="4724400" y="6149975"/>
            <a:ext cx="4343400" cy="631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</a:rPr>
              <a:t>Assumes </a:t>
            </a: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collector junction 3:1 wider than emitter.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8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Assumes SiGe contacts no wider than junctions</a:t>
            </a:r>
            <a:endParaRPr lang="el-GR" sz="1800" b="0" baseline="-2500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2775" name="Text Box 25"/>
          <p:cNvSpPr txBox="1">
            <a:spLocks noChangeArrowheads="1"/>
          </p:cNvSpPr>
          <p:nvPr/>
        </p:nvSpPr>
        <p:spPr bwMode="auto">
          <a:xfrm>
            <a:off x="0" y="1066800"/>
            <a:ext cx="4648200" cy="4699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Simple physics clearly drives scaling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/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transit times,  C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cb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/I</a:t>
            </a:r>
            <a:r>
              <a:rPr lang="en-US" sz="2000" b="0" baseline="-25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</a:t>
            </a: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       → thinner layers, higher current density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high power density → narrow junctions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small junctions→ low resistance contacts 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endParaRPr lang="en-US" b="0" dirty="0" smtClean="0">
              <a:solidFill>
                <a:srgbClr val="000000"/>
              </a:solidFill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 smtClean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Key </a:t>
            </a: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challenge: Breakdown  </a:t>
            </a:r>
            <a:endParaRPr lang="en-US" sz="2000" i="1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15 nm collector → very low breakdown</a:t>
            </a: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Also required:</a:t>
            </a:r>
            <a:endParaRPr lang="en-US" sz="2000" i="1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low resistivity Ohmic contacts to Si</a:t>
            </a:r>
            <a:b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</a:br>
            <a:r>
              <a:rPr lang="en-US" sz="2000" b="0" dirty="0">
                <a:solidFill>
                  <a:srgbClr val="000000"/>
                </a:solidFill>
                <a:ea typeface="ＭＳ Ｐゴシック" pitchFamily="34" charset="-128"/>
                <a:sym typeface="Symbol" pitchFamily="18" charset="2"/>
              </a:rPr>
              <a:t>      very high current densities: heat</a:t>
            </a: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r>
              <a:rPr lang="en-US" b="0" dirty="0">
                <a:solidFill>
                  <a:srgbClr val="000000"/>
                </a:solidFill>
                <a:sym typeface="Symbol" pitchFamily="18" charset="2"/>
              </a:rPr>
              <a:t/>
            </a:r>
            <a:br>
              <a:rPr lang="en-US" b="0" dirty="0">
                <a:solidFill>
                  <a:srgbClr val="000000"/>
                </a:solidFill>
                <a:sym typeface="Symbol" pitchFamily="18" charset="2"/>
              </a:rPr>
            </a:br>
            <a:endParaRPr lang="en-US" b="0" dirty="0">
              <a:solidFill>
                <a:srgbClr val="000000"/>
              </a:solidFill>
              <a:sym typeface="Symbol" pitchFamily="18" charset="2"/>
            </a:endParaRPr>
          </a:p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endParaRPr lang="en-US" sz="2000" b="0" dirty="0">
              <a:solidFill>
                <a:srgbClr val="000000"/>
              </a:solidFill>
              <a:ea typeface="ＭＳ Ｐゴシック" pitchFamily="34" charset="-128"/>
              <a:sym typeface="Symbol" pitchFamily="18" charset="2"/>
            </a:endParaRPr>
          </a:p>
        </p:txBody>
      </p:sp>
      <p:pic>
        <p:nvPicPr>
          <p:cNvPr id="32776" name="Picture 27" descr="smallsign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06738" y="5881688"/>
            <a:ext cx="33337" cy="1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7" name="Rectangle 34"/>
          <p:cNvSpPr>
            <a:spLocks noChangeArrowheads="1"/>
          </p:cNvSpPr>
          <p:nvPr/>
        </p:nvSpPr>
        <p:spPr bwMode="auto">
          <a:xfrm>
            <a:off x="4572000" y="1828800"/>
            <a:ext cx="4343400" cy="990600"/>
          </a:xfrm>
          <a:prstGeom prst="rect">
            <a:avLst/>
          </a:prstGeom>
          <a:solidFill>
            <a:srgbClr val="FF9900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8" name="Rectangle 36"/>
          <p:cNvSpPr>
            <a:spLocks noChangeArrowheads="1"/>
          </p:cNvSpPr>
          <p:nvPr/>
        </p:nvSpPr>
        <p:spPr bwMode="auto">
          <a:xfrm>
            <a:off x="4572000" y="4114800"/>
            <a:ext cx="4343400" cy="762000"/>
          </a:xfrm>
          <a:prstGeom prst="rect">
            <a:avLst/>
          </a:prstGeom>
          <a:solidFill>
            <a:srgbClr val="33CC33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32779" name="Rectangle 37"/>
          <p:cNvSpPr>
            <a:spLocks noChangeArrowheads="1"/>
          </p:cNvSpPr>
          <p:nvPr/>
        </p:nvSpPr>
        <p:spPr bwMode="auto">
          <a:xfrm>
            <a:off x="4572000" y="5029200"/>
            <a:ext cx="4343400" cy="990600"/>
          </a:xfrm>
          <a:prstGeom prst="rect">
            <a:avLst/>
          </a:prstGeom>
          <a:solidFill>
            <a:srgbClr val="0000FF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32780" name="Rectangle 38"/>
          <p:cNvSpPr>
            <a:spLocks noChangeArrowheads="1"/>
          </p:cNvSpPr>
          <p:nvPr/>
        </p:nvSpPr>
        <p:spPr bwMode="auto">
          <a:xfrm>
            <a:off x="4572000" y="6096000"/>
            <a:ext cx="4267200" cy="762000"/>
          </a:xfrm>
          <a:prstGeom prst="rect">
            <a:avLst/>
          </a:prstGeom>
          <a:solidFill>
            <a:srgbClr val="CC00CC">
              <a:alpha val="23921"/>
            </a:srgbClr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b="0" dirty="0">
              <a:solidFill>
                <a:srgbClr val="000000"/>
              </a:solidFill>
            </a:endParaRPr>
          </a:p>
        </p:txBody>
      </p:sp>
      <p:sp>
        <p:nvSpPr>
          <p:cNvPr id="13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 algn="r">
                <a:defRPr/>
              </a:pPr>
              <a:t>44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-1805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915400" cy="457200"/>
          </a:xfrm>
        </p:spPr>
        <p:txBody>
          <a:bodyPr/>
          <a:lstStyle/>
          <a:p>
            <a:r>
              <a:rPr lang="en-US" sz="2800" smtClean="0">
                <a:solidFill>
                  <a:srgbClr val="FFFFCC"/>
                </a:solidFill>
                <a:sym typeface="Symbol" pitchFamily="18" charset="2"/>
              </a:rPr>
              <a:t>THz InP Bipolar Transistor Technology</a:t>
            </a:r>
            <a:endParaRPr lang="en-US" sz="2800" dirty="0" smtClean="0">
              <a:solidFill>
                <a:srgbClr val="FF0000"/>
              </a:solidFill>
              <a:sym typeface="Symbol" pitchFamily="18" charset="2"/>
            </a:endParaRPr>
          </a:p>
        </p:txBody>
      </p:sp>
      <p:pic>
        <p:nvPicPr>
          <p:cNvPr id="54298" name="Picture 194" descr="UCSB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58200" y="152400"/>
            <a:ext cx="609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4" cstate="print"/>
          <a:srcRect l="4754"/>
          <a:stretch>
            <a:fillRect/>
          </a:stretch>
        </p:blipFill>
        <p:spPr bwMode="auto">
          <a:xfrm>
            <a:off x="40210" y="2161635"/>
            <a:ext cx="1744142" cy="1830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3842304" y="587030"/>
            <a:ext cx="5301695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FFFF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Goal</a:t>
            </a:r>
            <a:r>
              <a:rPr lang="en-US" sz="2400" i="1" smtClean="0">
                <a:solidFill>
                  <a:srgbClr val="FFFF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: </a:t>
            </a:r>
            <a:br>
              <a:rPr lang="en-US" sz="2400" i="1" smtClean="0">
                <a:solidFill>
                  <a:srgbClr val="FFFF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</a:br>
            <a:r>
              <a:rPr lang="en-US" sz="2400" i="1" smtClean="0">
                <a:solidFill>
                  <a:srgbClr val="FFFF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extend </a:t>
            </a:r>
            <a:r>
              <a:rPr lang="en-US" sz="2400" i="1" dirty="0" smtClean="0">
                <a:solidFill>
                  <a:srgbClr val="FFFFCC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rPr>
              <a:t>the operation of electronics to the highest feasible frequencies</a:t>
            </a:r>
            <a:endParaRPr lang="en-US" sz="2400" i="1" dirty="0">
              <a:solidFill>
                <a:srgbClr val="FFFFCC"/>
              </a:solidFill>
              <a:latin typeface="Arial" pitchFamily="34" charset="0"/>
              <a:ea typeface="ＭＳ Ｐゴシック" pitchFamily="34" charset="-128"/>
              <a:cs typeface="Arial" pitchFamily="34" charset="0"/>
            </a:endParaRPr>
          </a:p>
        </p:txBody>
      </p:sp>
      <p:sp>
        <p:nvSpPr>
          <p:cNvPr id="42" name="Text Box 19"/>
          <p:cNvSpPr txBox="1">
            <a:spLocks noChangeArrowheads="1"/>
          </p:cNvSpPr>
          <p:nvPr/>
        </p:nvSpPr>
        <p:spPr bwMode="auto">
          <a:xfrm>
            <a:off x="40210" y="1880522"/>
            <a:ext cx="2438400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1 THz  device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43" name="Picture 9" descr="Picture1.jpg"/>
          <p:cNvPicPr>
            <a:picLocks noChangeAspect="1"/>
          </p:cNvPicPr>
          <p:nvPr/>
        </p:nvPicPr>
        <p:blipFill>
          <a:blip r:embed="rId5" cstate="print"/>
          <a:srcRect r="5373"/>
          <a:stretch>
            <a:fillRect/>
          </a:stretch>
        </p:blipFill>
        <p:spPr bwMode="auto">
          <a:xfrm>
            <a:off x="1806840" y="2161635"/>
            <a:ext cx="3044246" cy="185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5" name="Straight Arrow Connector 44"/>
          <p:cNvCxnSpPr/>
          <p:nvPr/>
        </p:nvCxnSpPr>
        <p:spPr bwMode="auto">
          <a:xfrm>
            <a:off x="1998865" y="3352190"/>
            <a:ext cx="2573135" cy="0"/>
          </a:xfrm>
          <a:prstGeom prst="straightConnector1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46" name="Text Box 19"/>
          <p:cNvSpPr txBox="1">
            <a:spLocks noChangeArrowheads="1"/>
          </p:cNvSpPr>
          <p:nvPr/>
        </p:nvSpPr>
        <p:spPr bwMode="auto">
          <a:xfrm>
            <a:off x="2037270" y="1901631"/>
            <a:ext cx="2649945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Scaling roadmap through 3 THz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1" name="Text Box 19"/>
          <p:cNvSpPr txBox="1">
            <a:spLocks noChangeArrowheads="1"/>
          </p:cNvSpPr>
          <p:nvPr/>
        </p:nvSpPr>
        <p:spPr bwMode="auto">
          <a:xfrm>
            <a:off x="5109670" y="1943980"/>
            <a:ext cx="1113745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>220 </a:t>
            </a: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GHz 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power amplifiers </a:t>
            </a:r>
            <a:endParaRPr lang="en-US" sz="11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5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7036" y="2315255"/>
            <a:ext cx="1228960" cy="979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4" name="Straight Connector 53"/>
          <p:cNvCxnSpPr/>
          <p:nvPr/>
        </p:nvCxnSpPr>
        <p:spPr bwMode="auto">
          <a:xfrm>
            <a:off x="4994455" y="1892800"/>
            <a:ext cx="0" cy="2227490"/>
          </a:xfrm>
          <a:prstGeom prst="line">
            <a:avLst/>
          </a:prstGeom>
          <a:noFill/>
          <a:ln w="952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5" name="Text Box 19"/>
          <p:cNvSpPr txBox="1">
            <a:spLocks noChangeArrowheads="1"/>
          </p:cNvSpPr>
          <p:nvPr/>
        </p:nvSpPr>
        <p:spPr bwMode="auto">
          <a:xfrm>
            <a:off x="6377035" y="1931205"/>
            <a:ext cx="122896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ultra-efficient 85 GHz 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power amplifiers</a:t>
            </a:r>
            <a:endParaRPr lang="en-US" sz="11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6" name="Text Box 19"/>
          <p:cNvSpPr txBox="1">
            <a:spLocks noChangeArrowheads="1"/>
          </p:cNvSpPr>
          <p:nvPr/>
        </p:nvSpPr>
        <p:spPr bwMode="auto">
          <a:xfrm>
            <a:off x="40210" y="1662370"/>
            <a:ext cx="3494856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</a:rPr>
              <a:t>THz InP Heterojunction Bipolar Transistors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7" name="Text Box 19"/>
          <p:cNvSpPr txBox="1">
            <a:spLocks noChangeArrowheads="1"/>
          </p:cNvSpPr>
          <p:nvPr/>
        </p:nvSpPr>
        <p:spPr bwMode="auto">
          <a:xfrm>
            <a:off x="5109670" y="1671201"/>
            <a:ext cx="391731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FFFFCC"/>
                </a:solidFill>
                <a:ea typeface="ＭＳ Ｐゴシック" pitchFamily="34" charset="-128"/>
              </a:rPr>
              <a:t>60-600 GHz IC examples; demonstrated &amp; in fab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59" name="Text Box 19"/>
          <p:cNvSpPr txBox="1">
            <a:spLocks noChangeArrowheads="1"/>
          </p:cNvSpPr>
          <p:nvPr/>
        </p:nvSpPr>
        <p:spPr bwMode="auto">
          <a:xfrm>
            <a:off x="5148075" y="3352190"/>
            <a:ext cx="1230180" cy="15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50 GHz sample/hold</a:t>
            </a:r>
            <a:endParaRPr lang="en-US" sz="11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60" name="Picture 10" descr="SLZT_diff_R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7035" y="3659430"/>
            <a:ext cx="1041383" cy="88331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1" name="Text Box 19"/>
          <p:cNvSpPr txBox="1">
            <a:spLocks noChangeArrowheads="1"/>
          </p:cNvSpPr>
          <p:nvPr/>
        </p:nvSpPr>
        <p:spPr bwMode="auto">
          <a:xfrm>
            <a:off x="6338630" y="3352190"/>
            <a:ext cx="1230180" cy="15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40 GHz op-amp</a:t>
            </a:r>
            <a:endParaRPr lang="en-US" sz="11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63" name="Picture 62" descr="photo.JPG"/>
          <p:cNvPicPr>
            <a:picLocks noChangeAspect="1"/>
          </p:cNvPicPr>
          <p:nvPr/>
        </p:nvPicPr>
        <p:blipFill>
          <a:blip r:embed="rId8" cstate="print"/>
          <a:srcRect l="39080" t="33760" r="33620" b="36000"/>
          <a:stretch>
            <a:fillRect/>
          </a:stretch>
        </p:blipFill>
        <p:spPr>
          <a:xfrm>
            <a:off x="5186480" y="3655885"/>
            <a:ext cx="1113745" cy="925265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71266" y="3579075"/>
            <a:ext cx="921720" cy="751884"/>
          </a:xfrm>
          <a:prstGeom prst="rect">
            <a:avLst/>
          </a:prstGeom>
        </p:spPr>
      </p:pic>
      <p:cxnSp>
        <p:nvCxnSpPr>
          <p:cNvPr id="65" name="Straight Connector 64"/>
          <p:cNvCxnSpPr/>
          <p:nvPr/>
        </p:nvCxnSpPr>
        <p:spPr bwMode="auto">
          <a:xfrm>
            <a:off x="155425" y="4657960"/>
            <a:ext cx="8756340" cy="0"/>
          </a:xfrm>
          <a:prstGeom prst="line">
            <a:avLst/>
          </a:prstGeom>
          <a:noFill/>
          <a:ln w="9525" cap="flat" cmpd="sng" algn="ctr">
            <a:solidFill>
              <a:srgbClr val="FFFF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1" name="Picture 70" descr="Picture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604525" y="2123230"/>
            <a:ext cx="394456" cy="1178755"/>
          </a:xfrm>
          <a:prstGeom prst="rect">
            <a:avLst/>
          </a:prstGeom>
        </p:spPr>
      </p:pic>
      <p:sp>
        <p:nvSpPr>
          <p:cNvPr id="72" name="Text Box 19"/>
          <p:cNvSpPr txBox="1">
            <a:spLocks noChangeArrowheads="1"/>
          </p:cNvSpPr>
          <p:nvPr/>
        </p:nvSpPr>
        <p:spPr bwMode="auto">
          <a:xfrm>
            <a:off x="7682805" y="1969610"/>
            <a:ext cx="1461195" cy="76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 100 GHz ICs for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*electronic* 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demultiplexing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of WDM optical  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communications</a:t>
            </a:r>
            <a:endParaRPr lang="en-US" sz="1100" i="1" u="sng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73" name="内容占位符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819" r="28609"/>
          <a:stretch>
            <a:fillRect/>
          </a:stretch>
        </p:blipFill>
        <p:spPr bwMode="auto">
          <a:xfrm>
            <a:off x="7644400" y="3655881"/>
            <a:ext cx="1045014" cy="902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Text Box 19"/>
          <p:cNvSpPr txBox="1">
            <a:spLocks noChangeArrowheads="1"/>
          </p:cNvSpPr>
          <p:nvPr/>
        </p:nvSpPr>
        <p:spPr bwMode="auto">
          <a:xfrm>
            <a:off x="7567590" y="3352190"/>
            <a:ext cx="157641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40 Gb/s phase-locked </a:t>
            </a:r>
            <a: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  <a:t/>
            </a:r>
            <a:br>
              <a:rPr lang="en-US" sz="1100" i="1" dirty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coherent optical receivers</a:t>
            </a:r>
          </a:p>
        </p:txBody>
      </p:sp>
      <p:sp>
        <p:nvSpPr>
          <p:cNvPr id="76" name="Text Box 19"/>
          <p:cNvSpPr txBox="1">
            <a:spLocks noChangeArrowheads="1"/>
          </p:cNvSpPr>
          <p:nvPr/>
        </p:nvSpPr>
        <p:spPr bwMode="auto">
          <a:xfrm>
            <a:off x="78615" y="4081885"/>
            <a:ext cx="4800625" cy="45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Enabling Technologies :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~30 nm fabrication processes,  extremely low resistivity (epitaxial, refractory) contacts,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extreme current densities, doping at solubility limits, few-nm-thick junctions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sp>
        <p:nvSpPr>
          <p:cNvPr id="77" name="Text Box 19"/>
          <p:cNvSpPr txBox="1">
            <a:spLocks noChangeArrowheads="1"/>
          </p:cNvSpPr>
          <p:nvPr/>
        </p:nvSpPr>
        <p:spPr bwMode="auto">
          <a:xfrm>
            <a:off x="117020" y="4696365"/>
            <a:ext cx="8602720" cy="22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smtClean="0">
                <a:solidFill>
                  <a:srgbClr val="FFFFCC"/>
                </a:solidFill>
                <a:ea typeface="ＭＳ Ｐゴシック" pitchFamily="34" charset="-128"/>
              </a:rPr>
              <a:t> Teledyne Scientific: moving THz IC Technology  towards aerospace applications</a:t>
            </a:r>
            <a:endParaRPr lang="en-US" sz="16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79" name="Picture 6"/>
          <p:cNvPicPr>
            <a:picLocks noChangeAspect="1" noChangeArrowheads="1"/>
          </p:cNvPicPr>
          <p:nvPr/>
        </p:nvPicPr>
        <p:blipFill>
          <a:blip r:embed="rId12" cstate="print"/>
          <a:srcRect b="5371"/>
          <a:stretch>
            <a:fillRect/>
          </a:stretch>
        </p:blipFill>
        <p:spPr bwMode="auto">
          <a:xfrm>
            <a:off x="155425" y="5182492"/>
            <a:ext cx="1651415" cy="1311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" name="Text Box 19"/>
          <p:cNvSpPr txBox="1">
            <a:spLocks noChangeArrowheads="1"/>
          </p:cNvSpPr>
          <p:nvPr/>
        </p:nvSpPr>
        <p:spPr bwMode="auto">
          <a:xfrm>
            <a:off x="155425" y="4965200"/>
            <a:ext cx="2342705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1.1 THz pilot IC process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81" name="Picture 2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74099" y="5195630"/>
            <a:ext cx="1905965" cy="1305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Text Box 19"/>
          <p:cNvSpPr txBox="1">
            <a:spLocks noChangeArrowheads="1"/>
          </p:cNvSpPr>
          <p:nvPr/>
        </p:nvSpPr>
        <p:spPr bwMode="auto">
          <a:xfrm>
            <a:off x="2075676" y="4965200"/>
            <a:ext cx="1997060" cy="15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204 GHz digital logic (M/S latch)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84" name="Picture 54" descr="Picture7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072735" y="5157225"/>
            <a:ext cx="1997060" cy="43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 Box 19"/>
          <p:cNvSpPr txBox="1">
            <a:spLocks noChangeArrowheads="1"/>
          </p:cNvSpPr>
          <p:nvPr/>
        </p:nvSpPr>
        <p:spPr bwMode="auto">
          <a:xfrm>
            <a:off x="4034330" y="4965200"/>
            <a:ext cx="1997060" cy="15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670 GHz amplifier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87" name="Picture 32" descr="Picture1.jpg"/>
          <p:cNvPicPr>
            <a:picLocks noChangeAspect="1"/>
          </p:cNvPicPr>
          <p:nvPr/>
        </p:nvPicPr>
        <p:blipFill>
          <a:blip r:embed="rId15" cstate="print"/>
          <a:srcRect l="8041" t="2762" r="1048" b="13663"/>
          <a:stretch>
            <a:fillRect/>
          </a:stretch>
        </p:blipFill>
        <p:spPr bwMode="auto">
          <a:xfrm>
            <a:off x="6248400" y="5157225"/>
            <a:ext cx="28956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Text Box 19"/>
          <p:cNvSpPr txBox="1">
            <a:spLocks noChangeArrowheads="1"/>
          </p:cNvSpPr>
          <p:nvPr/>
        </p:nvSpPr>
        <p:spPr bwMode="auto">
          <a:xfrm>
            <a:off x="6223415" y="4965200"/>
            <a:ext cx="2765160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300 GHz fundamental phase-lock-loop 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90" name="Picture 46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917645" y="5656490"/>
            <a:ext cx="1152150" cy="85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Text Box 19"/>
          <p:cNvSpPr txBox="1">
            <a:spLocks noChangeArrowheads="1"/>
          </p:cNvSpPr>
          <p:nvPr/>
        </p:nvSpPr>
        <p:spPr bwMode="auto">
          <a:xfrm>
            <a:off x="4187950" y="5694895"/>
            <a:ext cx="1997060" cy="60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614 GHz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fundamental 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oscillator</a:t>
            </a:r>
            <a:b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</a:br>
            <a:r>
              <a:rPr lang="en-US" sz="1100" i="1" dirty="0" smtClean="0">
                <a:solidFill>
                  <a:srgbClr val="FFFFCC"/>
                </a:solidFill>
                <a:ea typeface="ＭＳ Ｐゴシック" pitchFamily="34" charset="-128"/>
              </a:rPr>
              <a:t>(VCO)</a:t>
            </a:r>
            <a:endParaRPr lang="en-US" sz="1100" i="1" dirty="0">
              <a:solidFill>
                <a:srgbClr val="FFFFCC"/>
              </a:solidFill>
              <a:ea typeface="ＭＳ Ｐゴシック" pitchFamily="34" charset="-128"/>
            </a:endParaRPr>
          </a:p>
        </p:txBody>
      </p:sp>
      <p:pic>
        <p:nvPicPr>
          <p:cNvPr id="93" name="Picture 193" descr="TSC_Logo_Small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24800" y="6359282"/>
            <a:ext cx="1219200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3" descr="Picture4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8615" y="548625"/>
            <a:ext cx="3725285" cy="1088343"/>
          </a:xfrm>
          <a:prstGeom prst="rect">
            <a:avLst/>
          </a:prstGeom>
        </p:spPr>
      </p:pic>
      <p:pic>
        <p:nvPicPr>
          <p:cNvPr id="47" name="Picture 46" descr="Picture2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109670" y="2238445"/>
            <a:ext cx="921720" cy="1048719"/>
          </a:xfrm>
          <a:prstGeom prst="rect">
            <a:avLst/>
          </a:prstGeom>
        </p:spPr>
      </p:pic>
      <p:sp>
        <p:nvSpPr>
          <p:cNvPr id="48" name="Text Box 19"/>
          <p:cNvSpPr txBox="1">
            <a:spLocks noChangeArrowheads="1"/>
          </p:cNvSpPr>
          <p:nvPr/>
        </p:nvSpPr>
        <p:spPr bwMode="auto">
          <a:xfrm>
            <a:off x="5186481" y="2701846"/>
            <a:ext cx="614480" cy="15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smtClean="0">
                <a:ea typeface="ＭＳ Ｐゴシック" pitchFamily="34" charset="-128"/>
              </a:rPr>
              <a:t>182 mW</a:t>
            </a:r>
            <a:endParaRPr lang="en-US" sz="1100" i="1" u="sng" dirty="0">
              <a:ea typeface="ＭＳ Ｐゴシック" pitchFamily="34" charset="-128"/>
            </a:endParaRPr>
          </a:p>
        </p:txBody>
      </p:sp>
      <p:sp>
        <p:nvSpPr>
          <p:cNvPr id="50" name="Text Box 19"/>
          <p:cNvSpPr txBox="1">
            <a:spLocks noChangeArrowheads="1"/>
          </p:cNvSpPr>
          <p:nvPr/>
        </p:nvSpPr>
        <p:spPr bwMode="auto">
          <a:xfrm>
            <a:off x="6569060" y="2584090"/>
            <a:ext cx="614480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100" i="1" smtClean="0">
                <a:solidFill>
                  <a:srgbClr val="FFFFCC"/>
                </a:solidFill>
                <a:ea typeface="ＭＳ Ｐゴシック" pitchFamily="34" charset="-128"/>
              </a:rPr>
              <a:t>188 mW, 33% PAE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6" grpId="0"/>
      <p:bldP spid="51" grpId="0"/>
      <p:bldP spid="55" grpId="0"/>
      <p:bldP spid="56" grpId="0"/>
      <p:bldP spid="57" grpId="0"/>
      <p:bldP spid="59" grpId="0"/>
      <p:bldP spid="61" grpId="0"/>
      <p:bldP spid="72" grpId="0"/>
      <p:bldP spid="74" grpId="0"/>
      <p:bldP spid="76" grpId="0"/>
      <p:bldP spid="77" grpId="0"/>
      <p:bldP spid="80" grpId="0"/>
      <p:bldP spid="83" grpId="0"/>
      <p:bldP spid="85" grpId="0"/>
      <p:bldP spid="89" grpId="0"/>
      <p:bldP spid="91" grpId="0"/>
      <p:bldP spid="48" grpId="0"/>
      <p:bldP spid="5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299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THz InP </a:t>
            </a: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HEMTs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and</a:t>
            </a:r>
            <a:b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III-V MOSFETs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14" descr="HBT_color_section.jpg"/>
          <p:cNvPicPr>
            <a:picLocks noChangeAspect="1"/>
          </p:cNvPicPr>
          <p:nvPr/>
        </p:nvPicPr>
        <p:blipFill>
          <a:blip r:embed="rId4" cstate="print"/>
          <a:srcRect l="26129" r="25992" b="50237"/>
          <a:stretch>
            <a:fillRect/>
          </a:stretch>
        </p:blipFill>
        <p:spPr bwMode="auto">
          <a:xfrm>
            <a:off x="533400" y="4389438"/>
            <a:ext cx="266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55395" name="Group 3"/>
          <p:cNvGraphicFramePr>
            <a:graphicFrameLocks noGrp="1"/>
          </p:cNvGraphicFramePr>
          <p:nvPr/>
        </p:nvGraphicFramePr>
        <p:xfrm>
          <a:off x="3810000" y="838200"/>
          <a:ext cx="5212080" cy="3015060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FET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 length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m), g</a:t>
                      </a:r>
                      <a:r>
                        <a:rPr kumimoji="0" lang="en-US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(mS/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CC"/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transport effective mass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channel 2DEG  electron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gate-channel capacitance density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dielectric equivalent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     channel density of states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source &amp; drain contact resistivities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Changes required to double transistor bandwidth</a:t>
            </a:r>
          </a:p>
        </p:txBody>
      </p:sp>
      <p:pic>
        <p:nvPicPr>
          <p:cNvPr id="9259" name="Picture 16" descr="fet_scaling_draw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331913"/>
            <a:ext cx="354488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218" name="Object 10"/>
          <p:cNvGraphicFramePr>
            <a:graphicFrameLocks noChangeAspect="1"/>
          </p:cNvGraphicFramePr>
          <p:nvPr/>
        </p:nvGraphicFramePr>
        <p:xfrm>
          <a:off x="1219200" y="3008313"/>
          <a:ext cx="1498600" cy="344487"/>
        </p:xfrm>
        <a:graphic>
          <a:graphicData uri="http://schemas.openxmlformats.org/presentationml/2006/ole">
            <p:oleObj spid="_x0000_s519170" name="Equation" r:id="rId6" imgW="990360" imgH="228600" progId="Equation.3">
              <p:embed/>
            </p:oleObj>
          </a:graphicData>
        </a:graphic>
      </p:graphicFrame>
      <p:cxnSp>
        <p:nvCxnSpPr>
          <p:cNvPr id="9260" name="Straight Arrow Connector 21"/>
          <p:cNvCxnSpPr>
            <a:cxnSpLocks noChangeShapeType="1"/>
          </p:cNvCxnSpPr>
          <p:nvPr/>
        </p:nvCxnSpPr>
        <p:spPr bwMode="auto">
          <a:xfrm rot="10800000">
            <a:off x="1447800" y="1639888"/>
            <a:ext cx="914400" cy="1587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stealth" w="lg" len="lg"/>
            <a:tailEnd type="stealth" w="lg" len="lg"/>
          </a:ln>
        </p:spPr>
      </p:cxnSp>
      <p:graphicFrame>
        <p:nvGraphicFramePr>
          <p:cNvPr id="9219" name="Object 10"/>
          <p:cNvGraphicFramePr>
            <a:graphicFrameLocks noChangeAspect="1"/>
          </p:cNvGraphicFramePr>
          <p:nvPr/>
        </p:nvGraphicFramePr>
        <p:xfrm>
          <a:off x="1752600" y="1143000"/>
          <a:ext cx="306388" cy="344488"/>
        </p:xfrm>
        <a:graphic>
          <a:graphicData uri="http://schemas.openxmlformats.org/presentationml/2006/ole">
            <p:oleObj spid="_x0000_s519171" name="Equation" r:id="rId7" imgW="203040" imgH="228600" progId="Equation.3">
              <p:embed/>
            </p:oleObj>
          </a:graphicData>
        </a:graphic>
      </p:graphicFrame>
      <p:graphicFrame>
        <p:nvGraphicFramePr>
          <p:cNvPr id="16" name="Group 3"/>
          <p:cNvGraphicFramePr>
            <a:graphicFrameLocks noGrp="1"/>
          </p:cNvGraphicFramePr>
          <p:nvPr/>
        </p:nvGraphicFramePr>
        <p:xfrm>
          <a:off x="3810000" y="4313238"/>
          <a:ext cx="5212080" cy="2110542"/>
        </p:xfrm>
        <a:graphic>
          <a:graphicData uri="http://schemas.openxmlformats.org/drawingml/2006/table">
            <a:tbl>
              <a:tblPr/>
              <a:tblGrid>
                <a:gridCol w="3657600"/>
                <a:gridCol w="1554480"/>
              </a:tblGrid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HBT parameter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change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collector  junction widths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increase 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current density (mA/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m) 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constant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collector depletion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2:1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base thickness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1.4:1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emitter &amp; base contact resistivities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006475" rtl="0" eaLnBrk="0" fontAlgn="base" latinLnBrk="0" hangingPunct="0">
                        <a:lnSpc>
                          <a:spcPct val="9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decrease 4:1</a:t>
                      </a:r>
                    </a:p>
                  </a:txBody>
                  <a:tcPr marL="82048" marR="82048" marT="41025" marB="4102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20" name="Object 4"/>
          <p:cNvGraphicFramePr>
            <a:graphicFrameLocks noChangeAspect="1"/>
          </p:cNvGraphicFramePr>
          <p:nvPr/>
        </p:nvGraphicFramePr>
        <p:xfrm>
          <a:off x="2660650" y="4527550"/>
          <a:ext cx="311150" cy="349250"/>
        </p:xfrm>
        <a:graphic>
          <a:graphicData uri="http://schemas.openxmlformats.org/presentationml/2006/ole">
            <p:oleObj spid="_x0000_s519172" name="Equation" r:id="rId8" imgW="203040" imgH="228600" progId="Equation.3">
              <p:embed/>
            </p:oleObj>
          </a:graphicData>
        </a:graphic>
      </p:graphicFrame>
      <p:graphicFrame>
        <p:nvGraphicFramePr>
          <p:cNvPr id="9221" name="Object 10"/>
          <p:cNvGraphicFramePr>
            <a:graphicFrameLocks noChangeAspect="1"/>
          </p:cNvGraphicFramePr>
          <p:nvPr/>
        </p:nvGraphicFramePr>
        <p:xfrm>
          <a:off x="914400" y="6142038"/>
          <a:ext cx="1787525" cy="325437"/>
        </p:xfrm>
        <a:graphic>
          <a:graphicData uri="http://schemas.openxmlformats.org/presentationml/2006/ole">
            <p:oleObj spid="_x0000_s519173" name="Equation" r:id="rId9" imgW="1180800" imgH="215640" progId="Equation.3">
              <p:embed/>
            </p:oleObj>
          </a:graphicData>
        </a:graphic>
      </p:graphicFrame>
      <p:cxnSp>
        <p:nvCxnSpPr>
          <p:cNvPr id="9287" name="Straight Arrow Connector 21"/>
          <p:cNvCxnSpPr>
            <a:cxnSpLocks noChangeShapeType="1"/>
          </p:cNvCxnSpPr>
          <p:nvPr/>
        </p:nvCxnSpPr>
        <p:spPr bwMode="auto">
          <a:xfrm rot="10800000" flipV="1">
            <a:off x="2133600" y="4679950"/>
            <a:ext cx="457200" cy="0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cxnSp>
        <p:nvCxnSpPr>
          <p:cNvPr id="9288" name="Straight Arrow Connector 21"/>
          <p:cNvCxnSpPr>
            <a:cxnSpLocks noChangeShapeType="1"/>
          </p:cNvCxnSpPr>
          <p:nvPr/>
        </p:nvCxnSpPr>
        <p:spPr bwMode="auto">
          <a:xfrm>
            <a:off x="1066800" y="4679950"/>
            <a:ext cx="533400" cy="1588"/>
          </a:xfrm>
          <a:prstGeom prst="straightConnector1">
            <a:avLst/>
          </a:prstGeom>
          <a:noFill/>
          <a:ln w="28575" algn="ctr">
            <a:solidFill>
              <a:schemeClr val="tx1"/>
            </a:solidFill>
            <a:round/>
            <a:headEnd type="none" w="lg" len="lg"/>
            <a:tailEnd type="stealth" w="lg" len="lg"/>
          </a:ln>
        </p:spPr>
      </p:cxnSp>
      <p:sp>
        <p:nvSpPr>
          <p:cNvPr id="9289" name="Text Box 44"/>
          <p:cNvSpPr txBox="1">
            <a:spLocks noChangeArrowheads="1"/>
          </p:cNvSpPr>
          <p:nvPr/>
        </p:nvSpPr>
        <p:spPr bwMode="auto">
          <a:xfrm>
            <a:off x="0" y="6483350"/>
            <a:ext cx="3200400" cy="298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constant voltage, constant velocity scaling</a:t>
            </a:r>
          </a:p>
        </p:txBody>
      </p:sp>
      <p:sp>
        <p:nvSpPr>
          <p:cNvPr id="1095" name="Text Box 44"/>
          <p:cNvSpPr txBox="1">
            <a:spLocks noChangeArrowheads="1"/>
          </p:cNvSpPr>
          <p:nvPr/>
        </p:nvSpPr>
        <p:spPr bwMode="auto">
          <a:xfrm>
            <a:off x="3352800" y="6483350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nearly constant junction temperature → linewidths vary as (1 / bandwidth)</a:t>
            </a:r>
            <a:r>
              <a:rPr lang="en-US" sz="1400" b="1" i="1" baseline="30000" dirty="0">
                <a:solidFill>
                  <a:srgbClr val="000000"/>
                </a:solidFill>
              </a:rPr>
              <a:t>2</a:t>
            </a:r>
            <a:r>
              <a:rPr lang="en-US" sz="1400" b="1" i="1" dirty="0">
                <a:solidFill>
                  <a:srgbClr val="000000"/>
                </a:solidFill>
              </a:rPr>
              <a:t>  </a:t>
            </a:r>
          </a:p>
        </p:txBody>
      </p:sp>
      <p:sp>
        <p:nvSpPr>
          <p:cNvPr id="1096" name="Text Box 44"/>
          <p:cNvSpPr txBox="1">
            <a:spLocks noChangeArrowheads="1"/>
          </p:cNvSpPr>
          <p:nvPr/>
        </p:nvSpPr>
        <p:spPr bwMode="auto">
          <a:xfrm>
            <a:off x="3352800" y="3892550"/>
            <a:ext cx="5638800" cy="2984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1400" b="1" i="1" dirty="0">
                <a:solidFill>
                  <a:srgbClr val="000000"/>
                </a:solidFill>
              </a:rPr>
              <a:t>fringing capacitance does not scale → linewidths scale as (1 / bandwidth ) </a:t>
            </a:r>
          </a:p>
        </p:txBody>
      </p:sp>
      <p:sp>
        <p:nvSpPr>
          <p:cNvPr id="17" name="Rectangle 16"/>
          <p:cNvSpPr/>
          <p:nvPr/>
        </p:nvSpPr>
        <p:spPr bwMode="auto">
          <a:xfrm>
            <a:off x="0" y="4197100"/>
            <a:ext cx="9144000" cy="26609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chemeClr val="tx2"/>
              </a:buClr>
              <a:buSzTx/>
              <a:buFontTx/>
              <a:buNone/>
              <a:tabLst/>
            </a:pPr>
            <a:endParaRPr kumimoji="0" lang="en-US" sz="1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 Narrow" pitchFamily="34" charset="0"/>
            </a:endParaRPr>
          </a:p>
        </p:txBody>
      </p:sp>
      <p:sp>
        <p:nvSpPr>
          <p:cNvPr id="18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8" name="Rectangle 3"/>
          <p:cNvSpPr>
            <a:spLocks noChangeArrowheads="1"/>
          </p:cNvSpPr>
          <p:nvPr/>
        </p:nvSpPr>
        <p:spPr bwMode="auto">
          <a:xfrm>
            <a:off x="381000" y="1524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FET scaling challenges...and solutions</a:t>
            </a:r>
            <a:endParaRPr lang="en-US" sz="2900" b="0" dirty="0">
              <a:solidFill>
                <a:srgbClr val="0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3" cstate="print"/>
          <a:srcRect r="9088"/>
          <a:stretch>
            <a:fillRect/>
          </a:stretch>
        </p:blipFill>
        <p:spPr>
          <a:xfrm>
            <a:off x="155425" y="971080"/>
            <a:ext cx="2189085" cy="2462784"/>
          </a:xfrm>
          <a:prstGeom prst="rect">
            <a:avLst/>
          </a:prstGeom>
        </p:spPr>
      </p:pic>
      <p:pic>
        <p:nvPicPr>
          <p:cNvPr id="24" name="Picture 23" descr="2013_1_2_feb_THz_HBT_HEMT_draw.jpg"/>
          <p:cNvPicPr>
            <a:picLocks noChangeAspect="1"/>
          </p:cNvPicPr>
          <p:nvPr/>
        </p:nvPicPr>
        <p:blipFill>
          <a:blip r:embed="rId4" cstate="print"/>
          <a:srcRect r="7729"/>
          <a:stretch>
            <a:fillRect/>
          </a:stretch>
        </p:blipFill>
        <p:spPr>
          <a:xfrm>
            <a:off x="2277155" y="971080"/>
            <a:ext cx="2179630" cy="2462784"/>
          </a:xfrm>
          <a:prstGeom prst="rect">
            <a:avLst/>
          </a:prstGeom>
        </p:spPr>
      </p:pic>
      <p:pic>
        <p:nvPicPr>
          <p:cNvPr id="25" name="Picture 24" descr="2013_1_2_feb_THz_HBT_HEMT_draw.jpg"/>
          <p:cNvPicPr>
            <a:picLocks noChangeAspect="1"/>
          </p:cNvPicPr>
          <p:nvPr/>
        </p:nvPicPr>
        <p:blipFill>
          <a:blip r:embed="rId5" cstate="print"/>
          <a:srcRect r="7729"/>
          <a:stretch>
            <a:fillRect/>
          </a:stretch>
        </p:blipFill>
        <p:spPr>
          <a:xfrm>
            <a:off x="4687215" y="971080"/>
            <a:ext cx="2179630" cy="2462784"/>
          </a:xfrm>
          <a:prstGeom prst="rect">
            <a:avLst/>
          </a:prstGeom>
        </p:spPr>
      </p:pic>
      <p:sp>
        <p:nvSpPr>
          <p:cNvPr id="26" name="Text Box 25"/>
          <p:cNvSpPr txBox="1">
            <a:spLocks noChangeArrowheads="1"/>
          </p:cNvSpPr>
          <p:nvPr/>
        </p:nvSpPr>
        <p:spPr bwMode="auto">
          <a:xfrm>
            <a:off x="-1" y="3621025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Gate barrier under S/D contacts → high S/D access resistance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7" name="Text Box 25"/>
          <p:cNvSpPr txBox="1">
            <a:spLocks noChangeArrowheads="1"/>
          </p:cNvSpPr>
          <p:nvPr/>
        </p:nvSpPr>
        <p:spPr bwMode="auto">
          <a:xfrm>
            <a:off x="1805" y="3921717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	addressed by S/D regrowth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28" name="Text Box 25"/>
          <p:cNvSpPr txBox="1">
            <a:spLocks noChangeArrowheads="1"/>
          </p:cNvSpPr>
          <p:nvPr/>
        </p:nvSpPr>
        <p:spPr bwMode="auto">
          <a:xfrm>
            <a:off x="1805" y="4305767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High gate leakage from thin barrier, high channel charge density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0" name="Text Box 25"/>
          <p:cNvSpPr txBox="1">
            <a:spLocks noChangeArrowheads="1"/>
          </p:cNvSpPr>
          <p:nvPr/>
        </p:nvSpPr>
        <p:spPr bwMode="auto">
          <a:xfrm>
            <a:off x="1805" y="4619555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	(almost) eliminated by ALD high-K gate dielectric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1805" y="5118820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Other scaling considerations: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3" name="Text Box 25"/>
          <p:cNvSpPr txBox="1">
            <a:spLocks noChangeArrowheads="1"/>
          </p:cNvSpPr>
          <p:nvPr/>
        </p:nvSpPr>
        <p:spPr bwMode="auto">
          <a:xfrm>
            <a:off x="1805" y="5387655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	low InAs electron mass→ low state density capacitance → g</a:t>
            </a:r>
            <a:r>
              <a:rPr lang="en-US" sz="2000" baseline="-25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 fails to scale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4" name="Text Box 25"/>
          <p:cNvSpPr txBox="1">
            <a:spLocks noChangeArrowheads="1"/>
          </p:cNvSpPr>
          <p:nvPr/>
        </p:nvSpPr>
        <p:spPr bwMode="auto">
          <a:xfrm>
            <a:off x="1805" y="5663038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	increased m* , hence reduced velocity in thin channels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5" name="Text Box 25"/>
          <p:cNvSpPr txBox="1">
            <a:spLocks noChangeArrowheads="1"/>
          </p:cNvSpPr>
          <p:nvPr/>
        </p:nvSpPr>
        <p:spPr bwMode="auto">
          <a:xfrm>
            <a:off x="1805" y="5963730"/>
            <a:ext cx="8911765" cy="39059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000" dirty="0" smtClean="0">
                <a:solidFill>
                  <a:srgbClr val="000000"/>
                </a:solidFill>
                <a:latin typeface="Calibri" pitchFamily="34" charset="0"/>
                <a:ea typeface="ＭＳ Ｐゴシック" pitchFamily="34" charset="-128"/>
                <a:sym typeface="Symbol" pitchFamily="18" charset="2"/>
              </a:rPr>
              <a:t>	minimum feasible thickness of gate dielectric (tunneling) and channel</a:t>
            </a:r>
            <a:endParaRPr lang="en-US" sz="2000" b="0" dirty="0">
              <a:solidFill>
                <a:srgbClr val="000000"/>
              </a:solidFill>
              <a:latin typeface="Calibri" pitchFamily="34" charset="0"/>
              <a:ea typeface="ＭＳ Ｐゴシック" pitchFamily="34" charset="-128"/>
              <a:sym typeface="Symbol" pitchFamily="18" charset="2"/>
            </a:endParaRPr>
          </a:p>
        </p:txBody>
      </p:sp>
      <p:sp>
        <p:nvSpPr>
          <p:cNvPr id="3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0" grpId="0"/>
      <p:bldP spid="31" grpId="0"/>
      <p:bldP spid="33" grpId="0"/>
      <p:bldP spid="34" grpId="0"/>
      <p:bldP spid="3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978571535"/>
              </p:ext>
            </p:extLst>
          </p:nvPr>
        </p:nvGraphicFramePr>
        <p:xfrm>
          <a:off x="-76200" y="3352190"/>
          <a:ext cx="3292475" cy="2925763"/>
        </p:xfrm>
        <a:graphic>
          <a:graphicData uri="http://schemas.openxmlformats.org/presentationml/2006/ole">
            <p:oleObj spid="_x0000_s762882" name="Graph" r:id="rId4" imgW="3291840" imgH="2926080" progId="">
              <p:embed/>
            </p:oleObj>
          </a:graphicData>
        </a:graphic>
      </p:graphicFrame>
      <p:sp>
        <p:nvSpPr>
          <p:cNvPr id="2055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34938"/>
            <a:ext cx="8610600" cy="398462"/>
          </a:xfrm>
        </p:spPr>
        <p:txBody>
          <a:bodyPr/>
          <a:lstStyle/>
          <a:p>
            <a:pPr eaLnBrk="1" hangingPunct="1"/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MOS</a:t>
            </a:r>
          </a:p>
        </p:txBody>
      </p:sp>
      <p:sp>
        <p:nvSpPr>
          <p:cNvPr id="2057" name="Text Box 5"/>
          <p:cNvSpPr txBox="1">
            <a:spLocks noChangeArrowheads="1"/>
          </p:cNvSpPr>
          <p:nvPr/>
        </p:nvSpPr>
        <p:spPr bwMode="auto">
          <a:xfrm>
            <a:off x="155425" y="894270"/>
            <a:ext cx="560713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Peak transconductance; VLSI-style FET: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		2.5 mS/micron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		~85% of best THz InAs HEMTs</a:t>
            </a:r>
            <a:endParaRPr lang="en-US" sz="2400" baseline="30000" dirty="0">
              <a:solidFill>
                <a:srgbClr val="000000"/>
              </a:solidFill>
              <a:latin typeface="Calibri" pitchFamily="34" charset="0"/>
              <a:sym typeface="Symbol" pitchFamily="18" charset="2"/>
            </a:endParaRPr>
          </a:p>
        </p:txBody>
      </p:sp>
      <p:graphicFrame>
        <p:nvGraphicFramePr>
          <p:cNvPr id="315396" name="Object 4"/>
          <p:cNvGraphicFramePr>
            <a:graphicFrameLocks noChangeAspect="1"/>
          </p:cNvGraphicFramePr>
          <p:nvPr/>
        </p:nvGraphicFramePr>
        <p:xfrm>
          <a:off x="3304635" y="3349970"/>
          <a:ext cx="3289300" cy="2921000"/>
        </p:xfrm>
        <a:graphic>
          <a:graphicData uri="http://schemas.openxmlformats.org/presentationml/2006/ole">
            <p:oleObj spid="_x0000_s762883" name="Graph" r:id="rId5" imgW="3291840" imgH="2926080" progId="">
              <p:embed/>
            </p:oleObj>
          </a:graphicData>
        </a:graphic>
      </p:graphicFrame>
      <p:sp>
        <p:nvSpPr>
          <p:cNvPr id="9" name="Rectangle 8"/>
          <p:cNvSpPr/>
          <p:nvPr/>
        </p:nvSpPr>
        <p:spPr>
          <a:xfrm>
            <a:off x="539475" y="4385153"/>
            <a:ext cx="960125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latin typeface="Calibri" pitchFamily="34" charset="0"/>
                <a:cs typeface="Arial" pitchFamily="34" charset="0"/>
              </a:rPr>
              <a:t>L</a:t>
            </a:r>
            <a:r>
              <a:rPr lang="en-US" sz="1400" b="1" baseline="-25000" dirty="0" smtClean="0">
                <a:latin typeface="Calibri" pitchFamily="34" charset="0"/>
                <a:cs typeface="Arial" pitchFamily="34" charset="0"/>
              </a:rPr>
              <a:t>g</a:t>
            </a:r>
            <a:r>
              <a:rPr lang="en-US" sz="1400" b="1" dirty="0" smtClean="0">
                <a:latin typeface="Calibri" pitchFamily="34" charset="0"/>
                <a:cs typeface="Arial" pitchFamily="34" charset="0"/>
              </a:rPr>
              <a:t> = 40 nm</a:t>
            </a:r>
            <a:br>
              <a:rPr lang="en-US" sz="1400" b="1" dirty="0" smtClean="0">
                <a:latin typeface="Calibri" pitchFamily="34" charset="0"/>
                <a:cs typeface="Arial" pitchFamily="34" charset="0"/>
              </a:rPr>
            </a:br>
            <a:r>
              <a:rPr lang="en-US" sz="1400" b="1" dirty="0" smtClean="0">
                <a:latin typeface="Calibri" pitchFamily="34" charset="0"/>
                <a:cs typeface="Arial" pitchFamily="34" charset="0"/>
              </a:rPr>
              <a:t> (SEM)  </a:t>
            </a:r>
          </a:p>
        </p:txBody>
      </p:sp>
      <p:pic>
        <p:nvPicPr>
          <p:cNvPr id="11" name="Picture 3" descr="Picture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225" y="3610070"/>
            <a:ext cx="2743200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55425" y="2321004"/>
            <a:ext cx="560713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III-V MOS will soon surpass HEMTs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in RF performance</a:t>
            </a:r>
            <a:endParaRPr lang="en-US" sz="2400" i="1" baseline="30000" dirty="0">
              <a:solidFill>
                <a:srgbClr val="0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9045" y="6194160"/>
            <a:ext cx="1305770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200" b="0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Sanghoon Lee</a:t>
            </a:r>
            <a:endParaRPr lang="en-US" sz="1200" b="0" baseline="30000" dirty="0">
              <a:solidFill>
                <a:srgbClr val="0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381445" y="6301211"/>
            <a:ext cx="322602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lnSpc>
                <a:spcPct val="100000"/>
              </a:lnSpc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i="1" dirty="0" smtClean="0">
                <a:solidFill>
                  <a:srgbClr val="000000"/>
                </a:solidFill>
                <a:latin typeface="Calibri" pitchFamily="34" charset="0"/>
                <a:sym typeface="Symbol" pitchFamily="18" charset="2"/>
              </a:rPr>
              <a:t>40 nm devices are nearly ballistic</a:t>
            </a:r>
            <a:endParaRPr lang="en-US" sz="1600" i="1" baseline="30000" dirty="0">
              <a:solidFill>
                <a:srgbClr val="000000"/>
              </a:solidFill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49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3"/>
          <p:cNvSpPr>
            <a:spLocks noGrp="1" noChangeArrowheads="1"/>
          </p:cNvSpPr>
          <p:nvPr>
            <p:ph type="title"/>
          </p:nvPr>
        </p:nvSpPr>
        <p:spPr>
          <a:xfrm>
            <a:off x="461963" y="150813"/>
            <a:ext cx="8610600" cy="398462"/>
          </a:xfrm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THz Communications Needs High Power, Low Noise</a:t>
            </a:r>
          </a:p>
        </p:txBody>
      </p:sp>
      <p:pic>
        <p:nvPicPr>
          <p:cNvPr id="27" name="Picture 26" descr="system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088" y="779463"/>
            <a:ext cx="6015037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155575" y="5159375"/>
            <a:ext cx="8763000" cy="304800"/>
          </a:xfrm>
          <a:prstGeom prst="rect">
            <a:avLst/>
          </a:prstGeom>
          <a:solidFill>
            <a:srgbClr val="FFCCCC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Real </a:t>
            </a: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systems→ LNAs with low Fmin, PAs with high Psat &amp; high PAE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55575" y="5925325"/>
            <a:ext cx="8994775" cy="3046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InP HEMTs give the best noise.   InP HBT &amp; GaN HEMT compete for the PA. 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pic>
        <p:nvPicPr>
          <p:cNvPr id="32" name="Picture 31" descr="system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75" y="2852738"/>
            <a:ext cx="4760913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93675" y="5537200"/>
            <a:ext cx="4147895" cy="3873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Comparing technologies</a:t>
            </a:r>
            <a:endParaRPr lang="en-US" sz="2200" i="1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47638" y="6230125"/>
            <a:ext cx="8994775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CMOS is great for signal processing, but noise, power, PAE are poor.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55425" y="6503840"/>
            <a:ext cx="8994775" cy="3048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  <a:sym typeface="Symbol" pitchFamily="18" charset="2"/>
              </a:rPr>
              <a:t>Harmonic generation is low power, inefficient. Harmonic mixing is noisy.</a:t>
            </a:r>
            <a:endParaRPr lang="en-US" sz="2200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Symbol" pitchFamily="18" charset="2"/>
            </a:endParaRPr>
          </a:p>
        </p:txBody>
      </p:sp>
      <p:sp>
        <p:nvSpPr>
          <p:cNvPr id="1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0" y="5791200"/>
            <a:ext cx="9144000" cy="685800"/>
          </a:xfrm>
          <a:prstGeom prst="rect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6025560"/>
            <a:ext cx="9144000" cy="8214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In ballistic limit, current and transconductance are set by: </a:t>
            </a:r>
            <a:b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400" i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channel &amp; dielectric thickness, transport mass, state density </a:t>
            </a:r>
            <a:endParaRPr lang="en-US" sz="2400" b="1" i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18434" name="Object 12"/>
          <p:cNvGraphicFramePr>
            <a:graphicFrameLocks noChangeAspect="1"/>
          </p:cNvGraphicFramePr>
          <p:nvPr/>
        </p:nvGraphicFramePr>
        <p:xfrm>
          <a:off x="1249363" y="798513"/>
          <a:ext cx="7289800" cy="823912"/>
        </p:xfrm>
        <a:graphic>
          <a:graphicData uri="http://schemas.openxmlformats.org/presentationml/2006/ole">
            <p:oleObj spid="_x0000_s526338" name="Equation" r:id="rId4" imgW="4863960" imgH="545760" progId="Equation.3">
              <p:embed/>
            </p:oleObj>
          </a:graphicData>
        </a:graphic>
      </p:graphicFrame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52400"/>
            <a:ext cx="8643540" cy="398463"/>
          </a:xfrm>
          <a:noFill/>
        </p:spPr>
        <p:txBody>
          <a:bodyPr/>
          <a:lstStyle/>
          <a:p>
            <a:pPr eaLnBrk="1" hangingPunct="1"/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FET Drain Current in the Ballistic Limit</a:t>
            </a:r>
          </a:p>
        </p:txBody>
      </p:sp>
      <p:cxnSp>
        <p:nvCxnSpPr>
          <p:cNvPr id="18440" name="Straight Connector 21"/>
          <p:cNvCxnSpPr>
            <a:cxnSpLocks noChangeShapeType="1"/>
          </p:cNvCxnSpPr>
          <p:nvPr/>
        </p:nvCxnSpPr>
        <p:spPr bwMode="auto">
          <a:xfrm>
            <a:off x="1676400" y="1354138"/>
            <a:ext cx="228600" cy="1587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cxnSp>
        <p:nvCxnSpPr>
          <p:cNvPr id="18441" name="Straight Connector 10"/>
          <p:cNvCxnSpPr>
            <a:cxnSpLocks noChangeShapeType="1"/>
          </p:cNvCxnSpPr>
          <p:nvPr/>
        </p:nvCxnSpPr>
        <p:spPr bwMode="auto">
          <a:xfrm>
            <a:off x="5029200" y="1370013"/>
            <a:ext cx="228600" cy="1587"/>
          </a:xfrm>
          <a:prstGeom prst="line">
            <a:avLst/>
          </a:prstGeom>
          <a:noFill/>
          <a:ln w="28575" algn="ctr">
            <a:solidFill>
              <a:schemeClr val="tx2"/>
            </a:solidFill>
            <a:round/>
            <a:headEnd/>
            <a:tailEnd/>
          </a:ln>
        </p:spPr>
      </p:cxnSp>
      <p:graphicFrame>
        <p:nvGraphicFramePr>
          <p:cNvPr id="18435" name="Object 5"/>
          <p:cNvGraphicFramePr>
            <a:graphicFrameLocks noChangeAspect="1"/>
          </p:cNvGraphicFramePr>
          <p:nvPr/>
        </p:nvGraphicFramePr>
        <p:xfrm>
          <a:off x="838200" y="1524000"/>
          <a:ext cx="6705600" cy="4446588"/>
        </p:xfrm>
        <a:graphic>
          <a:graphicData uri="http://schemas.openxmlformats.org/presentationml/2006/ole">
            <p:oleObj spid="_x0000_s526339" name="KGPlot" r:id="rId5" imgW="4825800" imgH="3200400" progId="KGraph_Plot">
              <p:embed/>
            </p:oleObj>
          </a:graphicData>
        </a:graphic>
      </p:graphicFrame>
      <p:graphicFrame>
        <p:nvGraphicFramePr>
          <p:cNvPr id="18436" name="Object 12"/>
          <p:cNvGraphicFramePr>
            <a:graphicFrameLocks noChangeAspect="1"/>
          </p:cNvGraphicFramePr>
          <p:nvPr/>
        </p:nvGraphicFramePr>
        <p:xfrm>
          <a:off x="7070725" y="2589213"/>
          <a:ext cx="1862138" cy="638175"/>
        </p:xfrm>
        <a:graphic>
          <a:graphicData uri="http://schemas.openxmlformats.org/presentationml/2006/ole">
            <p:oleObj spid="_x0000_s526340" name="Equation" r:id="rId6" imgW="1485720" imgH="507960" progId="Equation.3">
              <p:embed/>
            </p:oleObj>
          </a:graphicData>
        </a:graphic>
      </p:graphicFrame>
      <p:graphicFrame>
        <p:nvGraphicFramePr>
          <p:cNvPr id="526341" name="Object 12"/>
          <p:cNvGraphicFramePr>
            <a:graphicFrameLocks noChangeAspect="1"/>
          </p:cNvGraphicFramePr>
          <p:nvPr/>
        </p:nvGraphicFramePr>
        <p:xfrm>
          <a:off x="7529185" y="3736240"/>
          <a:ext cx="1471613" cy="320675"/>
        </p:xfrm>
        <a:graphic>
          <a:graphicData uri="http://schemas.openxmlformats.org/presentationml/2006/ole">
            <p:oleObj spid="_x0000_s526341" name="Equation" r:id="rId7" imgW="1168200" imgH="253800" progId="Equation.3">
              <p:embed/>
            </p:oleObj>
          </a:graphicData>
        </a:graphic>
      </p:graphicFrame>
      <p:graphicFrame>
        <p:nvGraphicFramePr>
          <p:cNvPr id="526342" name="Object 12"/>
          <p:cNvGraphicFramePr>
            <a:graphicFrameLocks noChangeAspect="1"/>
          </p:cNvGraphicFramePr>
          <p:nvPr/>
        </p:nvGraphicFramePr>
        <p:xfrm>
          <a:off x="7255087" y="3352800"/>
          <a:ext cx="1541463" cy="255588"/>
        </p:xfrm>
        <a:graphic>
          <a:graphicData uri="http://schemas.openxmlformats.org/presentationml/2006/ole">
            <p:oleObj spid="_x0000_s526342" name="Equation" r:id="rId8" imgW="1231560" imgH="203040" progId="Equation.3">
              <p:embed/>
            </p:oleObj>
          </a:graphicData>
        </a:graphic>
      </p:graphicFrame>
      <p:sp>
        <p:nvSpPr>
          <p:cNvPr id="1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10"/>
          <p:cNvSpPr>
            <a:spLocks noChangeArrowheads="1"/>
          </p:cNvSpPr>
          <p:nvPr/>
        </p:nvSpPr>
        <p:spPr bwMode="auto">
          <a:xfrm>
            <a:off x="0" y="5791200"/>
            <a:ext cx="9144000" cy="685800"/>
          </a:xfrm>
          <a:prstGeom prst="rect">
            <a:avLst/>
          </a:prstGeom>
          <a:noFill/>
          <a:ln w="38100" algn="ctr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0" y="6025560"/>
            <a:ext cx="9144000" cy="45215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21" tIns="41010" rIns="82021" bIns="41010">
            <a:spAutoFit/>
          </a:bodyPr>
          <a:lstStyle/>
          <a:p>
            <a:pPr defTabSz="820738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2400" i="1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Low m* gives lowest transit time, lowest Cgs at any EOT.</a:t>
            </a:r>
            <a:endParaRPr lang="en-US" sz="2400" i="1" dirty="0" smtClean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52400"/>
            <a:ext cx="8643540" cy="398463"/>
          </a:xfrm>
          <a:noFill/>
        </p:spPr>
        <p:txBody>
          <a:bodyPr/>
          <a:lstStyle/>
          <a:p>
            <a:pPr eaLnBrk="1" hangingPunct="1"/>
            <a:r>
              <a:rPr lang="en-US" sz="2900" smtClean="0">
                <a:latin typeface="Tahoma" pitchFamily="34" charset="0"/>
                <a:ea typeface="Tahoma" pitchFamily="34" charset="0"/>
                <a:cs typeface="Tahoma" pitchFamily="34" charset="0"/>
              </a:rPr>
              <a:t>Transit delay  versus mass, # valleys, and EOT</a:t>
            </a:r>
            <a:endParaRPr lang="en-US" sz="2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51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graphicFrame>
        <p:nvGraphicFramePr>
          <p:cNvPr id="743431" name="Object 12"/>
          <p:cNvGraphicFramePr>
            <a:graphicFrameLocks noChangeAspect="1"/>
          </p:cNvGraphicFramePr>
          <p:nvPr/>
        </p:nvGraphicFramePr>
        <p:xfrm>
          <a:off x="157163" y="766763"/>
          <a:ext cx="8910637" cy="909637"/>
        </p:xfrm>
        <a:graphic>
          <a:graphicData uri="http://schemas.openxmlformats.org/presentationml/2006/ole">
            <p:oleObj spid="_x0000_s743431" name="Equation" r:id="rId4" imgW="5384520" imgH="545760" progId="Equation.3">
              <p:embed/>
            </p:oleObj>
          </a:graphicData>
        </a:graphic>
      </p:graphicFrame>
      <p:graphicFrame>
        <p:nvGraphicFramePr>
          <p:cNvPr id="743432" name="Object 5"/>
          <p:cNvGraphicFramePr>
            <a:graphicFrameLocks noChangeAspect="1"/>
          </p:cNvGraphicFramePr>
          <p:nvPr/>
        </p:nvGraphicFramePr>
        <p:xfrm>
          <a:off x="503238" y="1631950"/>
          <a:ext cx="7375525" cy="4676775"/>
        </p:xfrm>
        <a:graphic>
          <a:graphicData uri="http://schemas.openxmlformats.org/presentationml/2006/ole">
            <p:oleObj spid="_x0000_s743432" name="KGPlot" r:id="rId5" imgW="5308560" imgH="3365280" progId="KGraph_Plot">
              <p:embed/>
            </p:oleObj>
          </a:graphicData>
        </a:graphic>
      </p:graphicFrame>
      <p:graphicFrame>
        <p:nvGraphicFramePr>
          <p:cNvPr id="743433" name="Object 12"/>
          <p:cNvGraphicFramePr>
            <a:graphicFrameLocks noChangeAspect="1"/>
          </p:cNvGraphicFramePr>
          <p:nvPr/>
        </p:nvGraphicFramePr>
        <p:xfrm>
          <a:off x="7162800" y="3705225"/>
          <a:ext cx="1828800" cy="638175"/>
        </p:xfrm>
        <a:graphic>
          <a:graphicData uri="http://schemas.openxmlformats.org/presentationml/2006/ole">
            <p:oleObj spid="_x0000_s743433" name="Equation" r:id="rId6" imgW="1460160" imgH="507960" progId="Equation.3">
              <p:embed/>
            </p:oleObj>
          </a:graphicData>
        </a:graphic>
      </p:graphicFrame>
      <p:cxnSp>
        <p:nvCxnSpPr>
          <p:cNvPr id="18" name="Straight Connector 17"/>
          <p:cNvCxnSpPr/>
          <p:nvPr/>
        </p:nvCxnSpPr>
        <p:spPr bwMode="auto">
          <a:xfrm flipH="1" flipV="1">
            <a:off x="2229295" y="3966670"/>
            <a:ext cx="1" cy="103693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2920585" y="3966670"/>
            <a:ext cx="0" cy="729695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flipV="1">
            <a:off x="4303165" y="2737710"/>
            <a:ext cx="0" cy="1420986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2190890" y="3966670"/>
            <a:ext cx="772969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InGaAs</a:t>
            </a:r>
            <a:endParaRPr lang="en-US" sz="1600"/>
          </a:p>
        </p:txBody>
      </p:sp>
      <p:sp>
        <p:nvSpPr>
          <p:cNvPr id="24" name="TextBox 23"/>
          <p:cNvSpPr txBox="1"/>
          <p:nvPr/>
        </p:nvSpPr>
        <p:spPr>
          <a:xfrm>
            <a:off x="3880710" y="2392065"/>
            <a:ext cx="78258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/>
              <a:t>Si, GaN</a:t>
            </a:r>
            <a:endParaRPr lang="en-US" sz="16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9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52400"/>
            <a:ext cx="8643540" cy="398463"/>
          </a:xfrm>
          <a:noFill/>
        </p:spPr>
        <p:txBody>
          <a:bodyPr/>
          <a:lstStyle/>
          <a:p>
            <a:pPr eaLnBrk="1" hangingPunct="1"/>
            <a:r>
              <a:rPr lang="en-US" sz="2900" smtClean="0">
                <a:latin typeface="Tahoma" pitchFamily="34" charset="0"/>
                <a:ea typeface="Tahoma" pitchFamily="34" charset="0"/>
                <a:cs typeface="Tahoma" pitchFamily="34" charset="0"/>
              </a:rPr>
              <a:t>FET Scaling: fixed vs. increasing state density</a:t>
            </a:r>
            <a:endParaRPr lang="en-US" sz="29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52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/>
        </p:nvGraphicFramePr>
        <p:xfrm>
          <a:off x="-34925" y="900113"/>
          <a:ext cx="4868863" cy="2670175"/>
        </p:xfrm>
        <a:graphic>
          <a:graphicData uri="http://schemas.openxmlformats.org/presentationml/2006/ole">
            <p:oleObj spid="_x0000_s612359" name="KGPlot" r:id="rId4" imgW="5143320" imgH="2819160" progId="KGraph_Plot">
              <p:embed/>
            </p:oleObj>
          </a:graphicData>
        </a:graphic>
      </p:graphicFrame>
      <p:graphicFrame>
        <p:nvGraphicFramePr>
          <p:cNvPr id="14" name="Object 3"/>
          <p:cNvGraphicFramePr>
            <a:graphicFrameLocks noChangeAspect="1"/>
          </p:cNvGraphicFramePr>
          <p:nvPr/>
        </p:nvGraphicFramePr>
        <p:xfrm>
          <a:off x="4495800" y="935038"/>
          <a:ext cx="4538663" cy="2593975"/>
        </p:xfrm>
        <a:graphic>
          <a:graphicData uri="http://schemas.openxmlformats.org/presentationml/2006/ole">
            <p:oleObj spid="_x0000_s612360" name="KGPlot" r:id="rId5" imgW="4800600" imgH="2743200" progId="KGraph_Plot">
              <p:embed/>
            </p:oleObj>
          </a:graphicData>
        </a:graphic>
      </p:graphicFrame>
      <p:graphicFrame>
        <p:nvGraphicFramePr>
          <p:cNvPr id="15" name="Object 4"/>
          <p:cNvGraphicFramePr>
            <a:graphicFrameLocks noChangeAspect="1"/>
          </p:cNvGraphicFramePr>
          <p:nvPr/>
        </p:nvGraphicFramePr>
        <p:xfrm>
          <a:off x="112713" y="3429000"/>
          <a:ext cx="4497387" cy="2968625"/>
        </p:xfrm>
        <a:graphic>
          <a:graphicData uri="http://schemas.openxmlformats.org/presentationml/2006/ole">
            <p:oleObj spid="_x0000_s612361" name="KGPlot" r:id="rId6" imgW="4711680" imgH="3111480" progId="KGraph_Plot">
              <p:embed/>
            </p:oleObj>
          </a:graphicData>
        </a:graphic>
      </p:graphicFrame>
      <p:graphicFrame>
        <p:nvGraphicFramePr>
          <p:cNvPr id="17" name="Object 5"/>
          <p:cNvGraphicFramePr>
            <a:graphicFrameLocks noChangeAspect="1"/>
          </p:cNvGraphicFramePr>
          <p:nvPr/>
        </p:nvGraphicFramePr>
        <p:xfrm>
          <a:off x="4598988" y="3429000"/>
          <a:ext cx="4581525" cy="2968625"/>
        </p:xfrm>
        <a:graphic>
          <a:graphicData uri="http://schemas.openxmlformats.org/presentationml/2006/ole">
            <p:oleObj spid="_x0000_s612362" name="KGPlot" r:id="rId7" imgW="4800600" imgH="3111480" progId="KGraph_Plot">
              <p:embed/>
            </p:oleObj>
          </a:graphicData>
        </a:graphic>
      </p:graphicFrame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2076450" y="1739900"/>
            <a:ext cx="538163" cy="3746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 eaLnBrk="1" hangingPunct="1">
              <a:lnSpc>
                <a:spcPct val="100000"/>
              </a:lnSpc>
              <a:spcBef>
                <a:spcPct val="0"/>
              </a:spcBef>
              <a:buClrTx/>
            </a:pPr>
            <a:r>
              <a:rPr lang="en-US" sz="1900" i="1">
                <a:solidFill>
                  <a:srgbClr val="000000"/>
                </a:solidFill>
              </a:rPr>
              <a:t> f</a:t>
            </a:r>
            <a:r>
              <a:rPr lang="en-US" sz="1900" i="1" baseline="-25000">
                <a:solidFill>
                  <a:srgbClr val="000000"/>
                </a:solidFill>
                <a:latin typeface="Symbol" pitchFamily="18" charset="2"/>
              </a:rPr>
              <a:t>t</a:t>
            </a:r>
            <a:endParaRPr lang="en-US" sz="1900" i="1">
              <a:solidFill>
                <a:srgbClr val="000000"/>
              </a:solidFill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7027863" y="1700213"/>
            <a:ext cx="539750" cy="376237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 eaLnBrk="1" hangingPunct="1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1900" i="1">
                <a:solidFill>
                  <a:srgbClr val="000000"/>
                </a:solidFill>
              </a:rPr>
              <a:t>f</a:t>
            </a:r>
            <a:r>
              <a:rPr lang="en-US" sz="1900" i="1" baseline="-25000">
                <a:solidFill>
                  <a:srgbClr val="000000"/>
                </a:solidFill>
                <a:latin typeface="+mn-lt"/>
              </a:rPr>
              <a:t>max</a:t>
            </a:r>
            <a:endParaRPr lang="en-US" sz="1900" i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1922463" y="3851275"/>
            <a:ext cx="2495550" cy="3746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 eaLnBrk="1" hangingPunct="1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1900" i="1">
                <a:solidFill>
                  <a:srgbClr val="000000"/>
                </a:solidFill>
              </a:rPr>
              <a:t>mA/</a:t>
            </a:r>
            <a:r>
              <a:rPr lang="en-US" sz="1900" i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900" i="1">
                <a:solidFill>
                  <a:srgbClr val="000000"/>
                </a:solidFill>
              </a:rPr>
              <a:t>m→ VLSI metric</a:t>
            </a:r>
            <a:endParaRPr lang="en-US" sz="1900" i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6723063" y="3736975"/>
            <a:ext cx="2035175" cy="374650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 eaLnBrk="1" hangingPunct="1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1900" i="1">
                <a:solidFill>
                  <a:srgbClr val="000000"/>
                </a:solidFill>
              </a:rPr>
              <a:t>SCFL divider speed</a:t>
            </a:r>
            <a:endParaRPr lang="en-US" sz="1900" i="1">
              <a:solidFill>
                <a:srgbClr val="000000"/>
              </a:solidFill>
              <a:latin typeface="+mn-lt"/>
            </a:endParaRPr>
          </a:p>
        </p:txBody>
      </p:sp>
      <p:sp>
        <p:nvSpPr>
          <p:cNvPr id="22" name="Text Box 44"/>
          <p:cNvSpPr txBox="1">
            <a:spLocks noChangeArrowheads="1"/>
          </p:cNvSpPr>
          <p:nvPr/>
        </p:nvSpPr>
        <p:spPr bwMode="auto">
          <a:xfrm>
            <a:off x="0" y="6483350"/>
            <a:ext cx="9144000" cy="390525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 eaLnBrk="1" hangingPunct="1">
              <a:lnSpc>
                <a:spcPct val="100000"/>
              </a:lnSpc>
              <a:spcBef>
                <a:spcPct val="0"/>
              </a:spcBef>
              <a:buClrTx/>
              <a:defRPr/>
            </a:pPr>
            <a:r>
              <a:rPr lang="en-US" sz="2000" i="1" smtClean="0">
                <a:solidFill>
                  <a:srgbClr val="000000"/>
                </a:solidFill>
              </a:rPr>
              <a:t>Need higher state density for ~10 nm node</a:t>
            </a:r>
            <a:endParaRPr lang="en-US" sz="2000" i="1">
              <a:solidFill>
                <a:srgbClr val="00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2-3 THz Field-Effect Transistors are Feasible.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650" y="3889375"/>
            <a:ext cx="4362450" cy="282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5"/>
          <p:cNvSpPr txBox="1">
            <a:spLocks noChangeArrowheads="1"/>
          </p:cNvSpPr>
          <p:nvPr/>
        </p:nvSpPr>
        <p:spPr bwMode="auto">
          <a:xfrm>
            <a:off x="117475" y="1547813"/>
            <a:ext cx="4454525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THz FETs realized by: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Ultra low resistivity source/drain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High operating current densities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Very thin barriers &amp; dielectrics</a:t>
            </a:r>
          </a:p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Gates scaled to 9 nm junctions</a:t>
            </a:r>
          </a:p>
        </p:txBody>
      </p:sp>
      <p:pic>
        <p:nvPicPr>
          <p:cNvPr id="8197" name="Picture 12" descr="2012_8_21_FCRP_HBT_HEMT_draw.jpg"/>
          <p:cNvPicPr>
            <a:picLocks noChangeAspect="1"/>
          </p:cNvPicPr>
          <p:nvPr/>
        </p:nvPicPr>
        <p:blipFill>
          <a:blip r:embed="rId4" cstate="print"/>
          <a:srcRect r="7391"/>
          <a:stretch>
            <a:fillRect/>
          </a:stretch>
        </p:blipFill>
        <p:spPr bwMode="auto">
          <a:xfrm>
            <a:off x="6678613" y="971550"/>
            <a:ext cx="227171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14" descr="2012_8_21_FCRP_HBT_HEMT_draw.jpg"/>
          <p:cNvPicPr>
            <a:picLocks noChangeAspect="1"/>
          </p:cNvPicPr>
          <p:nvPr/>
        </p:nvPicPr>
        <p:blipFill>
          <a:blip r:embed="rId5" cstate="print"/>
          <a:srcRect r="7329"/>
          <a:stretch>
            <a:fillRect/>
          </a:stretch>
        </p:blipFill>
        <p:spPr bwMode="auto">
          <a:xfrm>
            <a:off x="4303713" y="962025"/>
            <a:ext cx="2189162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5"/>
          <p:cNvSpPr txBox="1">
            <a:spLocks noChangeArrowheads="1"/>
          </p:cNvSpPr>
          <p:nvPr/>
        </p:nvSpPr>
        <p:spPr bwMode="auto">
          <a:xfrm>
            <a:off x="6837363" y="3313113"/>
            <a:ext cx="19970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high-barrier HEMT</a:t>
            </a:r>
          </a:p>
        </p:txBody>
      </p:sp>
      <p:sp>
        <p:nvSpPr>
          <p:cNvPr id="8200" name="Text Box 5"/>
          <p:cNvSpPr txBox="1">
            <a:spLocks noChangeArrowheads="1"/>
          </p:cNvSpPr>
          <p:nvPr/>
        </p:nvSpPr>
        <p:spPr bwMode="auto">
          <a:xfrm>
            <a:off x="4379913" y="3313113"/>
            <a:ext cx="1997075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600" b="0" dirty="0" smtClean="0">
                <a:solidFill>
                  <a:srgbClr val="000000"/>
                </a:solidFill>
                <a:latin typeface="Calibri" pitchFamily="34" charset="0"/>
              </a:rPr>
              <a:t>MOSFET</a:t>
            </a:r>
          </a:p>
        </p:txBody>
      </p:sp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79375" y="4694238"/>
            <a:ext cx="44545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Impact: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Sensitive, low-noise receivers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from 100-1000 GHz.</a:t>
            </a:r>
          </a:p>
        </p:txBody>
      </p:sp>
      <p:sp>
        <p:nvSpPr>
          <p:cNvPr id="8202" name="Text Box 5"/>
          <p:cNvSpPr txBox="1">
            <a:spLocks noChangeArrowheads="1"/>
          </p:cNvSpPr>
          <p:nvPr/>
        </p:nvSpPr>
        <p:spPr bwMode="auto">
          <a:xfrm>
            <a:off x="79375" y="6143625"/>
            <a:ext cx="44545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3 dB less noise → </a:t>
            </a:r>
            <a:b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need 3 dB less transmit power.</a:t>
            </a:r>
          </a:p>
        </p:txBody>
      </p:sp>
      <p:sp>
        <p:nvSpPr>
          <p:cNvPr id="8203" name="Text Box 5"/>
          <p:cNvSpPr txBox="1">
            <a:spLocks noChangeArrowheads="1"/>
          </p:cNvSpPr>
          <p:nvPr/>
        </p:nvSpPr>
        <p:spPr bwMode="auto">
          <a:xfrm>
            <a:off x="6491288" y="2751138"/>
            <a:ext cx="423862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0" dirty="0" smtClean="0">
                <a:solidFill>
                  <a:srgbClr val="000000"/>
                </a:solidFill>
                <a:latin typeface="Calibri" pitchFamily="34" charset="0"/>
              </a:rPr>
              <a:t>or</a:t>
            </a:r>
          </a:p>
        </p:txBody>
      </p:sp>
      <p:sp>
        <p:nvSpPr>
          <p:cNvPr id="1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53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3"/>
          <p:cNvSpPr>
            <a:spLocks noGrp="1" noChangeArrowheads="1"/>
          </p:cNvSpPr>
          <p:nvPr>
            <p:ph type="title"/>
          </p:nvPr>
        </p:nvSpPr>
        <p:spPr>
          <a:xfrm>
            <a:off x="381000" y="134938"/>
            <a:ext cx="8763000" cy="398462"/>
          </a:xfrm>
        </p:spPr>
        <p:txBody>
          <a:bodyPr/>
          <a:lstStyle/>
          <a:p>
            <a:r>
              <a:rPr lang="en-US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4-nm / 5-THz FETs:  Challenges</a:t>
            </a:r>
          </a:p>
        </p:txBody>
      </p:sp>
      <p:pic>
        <p:nvPicPr>
          <p:cNvPr id="22531" name="Picture 12" descr="fet_scaling_draw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960" y="1415338"/>
            <a:ext cx="7291387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6" name="Text Box 5"/>
          <p:cNvSpPr txBox="1">
            <a:spLocks noChangeArrowheads="1"/>
          </p:cNvSpPr>
          <p:nvPr/>
        </p:nvSpPr>
        <p:spPr bwMode="auto">
          <a:xfrm>
            <a:off x="3813147" y="740650"/>
            <a:ext cx="12192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</a:rPr>
              <a:t>4 nm</a:t>
            </a:r>
            <a:endParaRPr lang="en-US" sz="36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2539" name="Straight Arrow Connector 25"/>
          <p:cNvCxnSpPr>
            <a:cxnSpLocks noChangeShapeType="1"/>
          </p:cNvCxnSpPr>
          <p:nvPr/>
        </p:nvCxnSpPr>
        <p:spPr bwMode="auto">
          <a:xfrm rot="10800000">
            <a:off x="3355947" y="1197850"/>
            <a:ext cx="1981200" cy="158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triangle" w="med" len="med"/>
            <a:tailEnd type="triangle" w="med" len="med"/>
          </a:ln>
        </p:spPr>
      </p:cxnSp>
      <p:pic>
        <p:nvPicPr>
          <p:cNvPr id="14" name="Picture 13" descr="fet_scaling_draw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4992" y="3889861"/>
            <a:ext cx="7513888" cy="2803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5"/>
          <p:cNvCxnSpPr>
            <a:cxnSpLocks noChangeShapeType="1"/>
          </p:cNvCxnSpPr>
          <p:nvPr/>
        </p:nvCxnSpPr>
        <p:spPr bwMode="auto">
          <a:xfrm>
            <a:off x="5391997" y="2699305"/>
            <a:ext cx="569365" cy="110276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oval" w="lg" len="lg"/>
            <a:tailEnd/>
          </a:ln>
        </p:spPr>
      </p:cxn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146605" y="3160165"/>
            <a:ext cx="2841971" cy="155119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u="sng" dirty="0" smtClean="0">
                <a:solidFill>
                  <a:srgbClr val="000000"/>
                </a:solidFill>
                <a:latin typeface="Calibri" pitchFamily="34" charset="0"/>
              </a:rPr>
              <a:t>Channel  thickness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0.8 nm: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UTB 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	1.6 nm: fin</a:t>
            </a: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b="1" i="1" dirty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	atomically </a:t>
            </a: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</a:rPr>
              <a:t>flat  </a:t>
            </a:r>
          </a:p>
        </p:txBody>
      </p:sp>
      <p:cxnSp>
        <p:nvCxnSpPr>
          <p:cNvPr id="17" name="Straight Arrow Connector 5"/>
          <p:cNvCxnSpPr>
            <a:cxnSpLocks noChangeShapeType="1"/>
          </p:cNvCxnSpPr>
          <p:nvPr/>
        </p:nvCxnSpPr>
        <p:spPr bwMode="auto">
          <a:xfrm flipV="1">
            <a:off x="5391997" y="3813049"/>
            <a:ext cx="569365" cy="1574606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oval" w="lg" len="lg"/>
            <a:tailEnd/>
          </a:ln>
        </p:spPr>
      </p:cxn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78615" y="3160165"/>
            <a:ext cx="2841971" cy="116339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800" i="1" u="sng" dirty="0" smtClean="0">
                <a:solidFill>
                  <a:srgbClr val="000000"/>
                </a:solidFill>
                <a:latin typeface="Calibri" pitchFamily="34" charset="0"/>
              </a:rPr>
              <a:t>Gate dielectric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	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0.1 </a:t>
            </a:r>
            <a:r>
              <a:rPr lang="en-US" sz="2800" b="1" i="1" dirty="0">
                <a:solidFill>
                  <a:srgbClr val="000000"/>
                </a:solidFill>
                <a:latin typeface="Calibri" pitchFamily="34" charset="0"/>
              </a:rPr>
              <a:t>nm 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EOT: </a:t>
            </a:r>
            <a:r>
              <a:rPr lang="en-US" sz="2800" i="1" dirty="0" smtClean="0">
                <a:solidFill>
                  <a:srgbClr val="000000"/>
                </a:solidFill>
                <a:latin typeface="Calibri" pitchFamily="34" charset="0"/>
              </a:rPr>
              <a:t>UTB</a:t>
            </a: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/>
            </a:r>
            <a:b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800" b="1" i="1" dirty="0" smtClean="0">
                <a:solidFill>
                  <a:srgbClr val="000000"/>
                </a:solidFill>
                <a:latin typeface="Calibri" pitchFamily="34" charset="0"/>
              </a:rPr>
              <a:t>	0.2 nm EOT: fin</a:t>
            </a:r>
            <a:endParaRPr lang="en-US" sz="28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2" name="Straight Arrow Connector 5"/>
          <p:cNvCxnSpPr>
            <a:cxnSpLocks noChangeShapeType="1"/>
          </p:cNvCxnSpPr>
          <p:nvPr/>
        </p:nvCxnSpPr>
        <p:spPr bwMode="auto">
          <a:xfrm flipH="1">
            <a:off x="2958990" y="2430470"/>
            <a:ext cx="499265" cy="107534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oval" w="lg" len="lg"/>
            <a:tailEnd/>
          </a:ln>
        </p:spPr>
      </p:cxnSp>
      <p:cxnSp>
        <p:nvCxnSpPr>
          <p:cNvPr id="23" name="Straight Arrow Connector 5"/>
          <p:cNvCxnSpPr>
            <a:cxnSpLocks noChangeShapeType="1"/>
          </p:cNvCxnSpPr>
          <p:nvPr/>
        </p:nvCxnSpPr>
        <p:spPr bwMode="auto">
          <a:xfrm flipH="1" flipV="1">
            <a:off x="2958991" y="3467406"/>
            <a:ext cx="499264" cy="1382579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oval" w="lg" len="lg"/>
            <a:tailEnd/>
          </a:ln>
        </p:spPr>
      </p:cxn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117020" y="5939238"/>
            <a:ext cx="3072400" cy="830997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Estimated (WKB) tunneling current is just acceptable at 0.2 nm  EOT.</a:t>
            </a:r>
            <a:endParaRPr lang="en-US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Text Box 5"/>
          <p:cNvSpPr txBox="1">
            <a:spLocks noChangeArrowheads="1"/>
          </p:cNvSpPr>
          <p:nvPr/>
        </p:nvSpPr>
        <p:spPr bwMode="auto">
          <a:xfrm>
            <a:off x="5916175" y="5963730"/>
            <a:ext cx="3072400" cy="830997"/>
          </a:xfrm>
          <a:prstGeom prst="rect">
            <a:avLst/>
          </a:prstGeom>
          <a:solidFill>
            <a:srgbClr val="FF9999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How can we make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a 1.6 nm  thick fin, </a:t>
            </a:r>
            <a:b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000" i="1" dirty="0" smtClean="0">
                <a:solidFill>
                  <a:srgbClr val="000000"/>
                </a:solidFill>
                <a:latin typeface="Calibri" pitchFamily="34" charset="0"/>
              </a:rPr>
              <a:t>or a 0.8 nm thick body ?</a:t>
            </a:r>
            <a:endParaRPr lang="en-US" sz="2000" b="1" i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1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54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Thin wells have high scattering rate</a:t>
            </a:r>
            <a:endParaRPr lang="en-US" sz="3200"/>
          </a:p>
        </p:txBody>
      </p:sp>
      <p:pic>
        <p:nvPicPr>
          <p:cNvPr id="3" name="Picture 9" descr="fet_scaling_draw3.jpg"/>
          <p:cNvPicPr>
            <a:picLocks noChangeAspect="1"/>
          </p:cNvPicPr>
          <p:nvPr/>
        </p:nvPicPr>
        <p:blipFill>
          <a:blip r:embed="rId3" cstate="print"/>
          <a:srcRect r="1897"/>
          <a:stretch>
            <a:fillRect/>
          </a:stretch>
        </p:blipFill>
        <p:spPr bwMode="auto">
          <a:xfrm>
            <a:off x="155425" y="1124700"/>
            <a:ext cx="5791200" cy="333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838200" y="5872993"/>
            <a:ext cx="7315200" cy="85883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Need single-atomic-layer control of thickness </a:t>
            </a:r>
            <a:b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Need high </a:t>
            </a:r>
            <a:r>
              <a:rPr lang="en-US" sz="28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quantization </a:t>
            </a: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mass </a:t>
            </a:r>
            <a:r>
              <a:rPr lang="en-US" sz="2800" b="1" i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2800" b="1" i="1" baseline="-25000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q</a:t>
            </a: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.    </a:t>
            </a:r>
            <a:endParaRPr lang="en-US" sz="2800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90890" y="4888390"/>
            <a:ext cx="228600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628" tIns="41315" rIns="82628" bIns="41315">
            <a:spAutoFit/>
          </a:bodyPr>
          <a:lstStyle/>
          <a:p>
            <a:pPr defTabSz="820738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1F497D"/>
              </a:buClr>
            </a:pPr>
            <a:r>
              <a:rPr lang="da-DK" sz="1600" b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Sakaki  </a:t>
            </a:r>
            <a:br>
              <a:rPr lang="da-DK" sz="1600" b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da-DK" sz="1100" b="1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APL 51, 1934 (1987).</a:t>
            </a:r>
            <a:endParaRPr lang="da-DK" sz="1600" b="1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309045" y="4440238"/>
          <a:ext cx="4865687" cy="588962"/>
        </p:xfrm>
        <a:graphic>
          <a:graphicData uri="http://schemas.openxmlformats.org/presentationml/2006/ole">
            <p:oleObj spid="_x0000_s726018" name="Equation" r:id="rId4" imgW="2095018" imgH="254092" progId="Equation.3">
              <p:embed/>
            </p:oleObj>
          </a:graphicData>
        </a:graphic>
      </p:graphicFrame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686800" y="6594475"/>
            <a:ext cx="457200" cy="249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58" tIns="41029" rIns="82058" bIns="41029">
            <a:spAutoFit/>
          </a:bodyPr>
          <a:lstStyle/>
          <a:p>
            <a:pPr algn="r" defTabSz="820738" eaLnBrk="0" hangingPunct="0">
              <a:lnSpc>
                <a:spcPct val="90000"/>
              </a:lnSpc>
              <a:spcBef>
                <a:spcPct val="50000"/>
              </a:spcBef>
              <a:buClr>
                <a:schemeClr val="tx2"/>
              </a:buClr>
            </a:pPr>
            <a:r>
              <a:rPr lang="en-US" sz="1200" b="0" i="1" smtClean="0">
                <a:latin typeface="Arial" charset="0"/>
              </a:rPr>
              <a:t> </a:t>
            </a:r>
            <a:fld id="{71F51ED9-982A-422A-9DBE-30B2DB8C8F8A}" type="slidenum">
              <a:rPr lang="en-US" sz="1200" b="0" i="1">
                <a:latin typeface="Arial" charset="0"/>
              </a:rPr>
              <a:pPr algn="r" defTabSz="820738" eaLnBrk="0" hangingPunct="0">
                <a:lnSpc>
                  <a:spcPct val="90000"/>
                </a:lnSpc>
                <a:spcBef>
                  <a:spcPct val="50000"/>
                </a:spcBef>
                <a:buClr>
                  <a:schemeClr val="tx2"/>
                </a:buClr>
              </a:pPr>
              <a:t>55</a:t>
            </a:fld>
            <a:endParaRPr lang="en-US" sz="1200" b="0" i="1" dirty="0">
              <a:latin typeface="Arial" charset="0"/>
            </a:endParaRPr>
          </a:p>
        </p:txBody>
      </p:sp>
      <p:pic>
        <p:nvPicPr>
          <p:cNvPr id="12" name="Picture 11" descr="2011_12_16_dec_DOS_engineering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6605" y="2066495"/>
            <a:ext cx="2640013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2"/>
          <p:cNvSpPr>
            <a:spLocks noGrp="1" noChangeArrowheads="1"/>
          </p:cNvSpPr>
          <p:nvPr>
            <p:ph type="title"/>
          </p:nvPr>
        </p:nvSpPr>
        <p:spPr>
          <a:xfrm>
            <a:off x="424260" y="152400"/>
            <a:ext cx="8643540" cy="398463"/>
          </a:xfrm>
          <a:noFill/>
        </p:spPr>
        <p:txBody>
          <a:bodyPr/>
          <a:lstStyle/>
          <a:p>
            <a:r>
              <a:rPr lang="en-US" sz="29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vs. CMOS: A false comparison ?</a:t>
            </a:r>
          </a:p>
        </p:txBody>
      </p:sp>
      <p:pic>
        <p:nvPicPr>
          <p:cNvPr id="14" name="Picture 13" descr="2013_1_2_feb_THz_HBT_HEMT_draw.jpg"/>
          <p:cNvPicPr>
            <a:picLocks noChangeAspect="1"/>
          </p:cNvPicPr>
          <p:nvPr/>
        </p:nvPicPr>
        <p:blipFill>
          <a:blip r:embed="rId3" cstate="print"/>
          <a:srcRect r="9587"/>
          <a:stretch>
            <a:fillRect/>
          </a:stretch>
        </p:blipFill>
        <p:spPr>
          <a:xfrm>
            <a:off x="193830" y="2857809"/>
            <a:ext cx="1805035" cy="1377696"/>
          </a:xfrm>
          <a:prstGeom prst="rect">
            <a:avLst/>
          </a:prstGeom>
        </p:spPr>
      </p:pic>
      <p:pic>
        <p:nvPicPr>
          <p:cNvPr id="16" name="Picture 15" descr="2013_1_2_feb_THz_HBT_HEMT_draw.jpg"/>
          <p:cNvPicPr>
            <a:picLocks noChangeAspect="1"/>
          </p:cNvPicPr>
          <p:nvPr/>
        </p:nvPicPr>
        <p:blipFill>
          <a:blip r:embed="rId4" cstate="print"/>
          <a:srcRect r="9088"/>
          <a:stretch>
            <a:fillRect/>
          </a:stretch>
        </p:blipFill>
        <p:spPr>
          <a:xfrm>
            <a:off x="3919115" y="1809298"/>
            <a:ext cx="2189085" cy="2618232"/>
          </a:xfrm>
          <a:prstGeom prst="rect">
            <a:avLst/>
          </a:prstGeom>
        </p:spPr>
      </p:pic>
      <p:pic>
        <p:nvPicPr>
          <p:cNvPr id="18" name="Picture 17" descr="2013_1_2_feb_THz_HBT_HEMT_draw.jpg"/>
          <p:cNvPicPr>
            <a:picLocks noChangeAspect="1"/>
          </p:cNvPicPr>
          <p:nvPr/>
        </p:nvPicPr>
        <p:blipFill>
          <a:blip r:embed="rId5" cstate="print"/>
          <a:srcRect r="9844"/>
          <a:stretch>
            <a:fillRect/>
          </a:stretch>
        </p:blipFill>
        <p:spPr>
          <a:xfrm>
            <a:off x="2083610" y="2891330"/>
            <a:ext cx="1758695" cy="1377696"/>
          </a:xfrm>
          <a:prstGeom prst="rect">
            <a:avLst/>
          </a:prstGeom>
        </p:spPr>
      </p:pic>
      <p:pic>
        <p:nvPicPr>
          <p:cNvPr id="19" name="Picture 18" descr="2013_1_2_feb_THz_HBT_HEMT_draw.jpg"/>
          <p:cNvPicPr>
            <a:picLocks noChangeAspect="1"/>
          </p:cNvPicPr>
          <p:nvPr/>
        </p:nvPicPr>
        <p:blipFill>
          <a:blip r:embed="rId6" cstate="print"/>
          <a:srcRect r="7826"/>
          <a:stretch>
            <a:fillRect/>
          </a:stretch>
        </p:blipFill>
        <p:spPr>
          <a:xfrm>
            <a:off x="6189290" y="1815990"/>
            <a:ext cx="2261615" cy="2462784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271095" y="4325561"/>
            <a:ext cx="161255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UTB Si MOS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1998865" y="4325561"/>
            <a:ext cx="1804580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UTB III-V MOS</a:t>
            </a: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4072735" y="4325561"/>
            <a:ext cx="1804580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THz 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MOS/HEMT</a:t>
            </a: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6377034" y="4312315"/>
            <a:ext cx="2035465" cy="33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THz HEMT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270640" y="5195630"/>
            <a:ext cx="8602720" cy="3323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III-V MOS has a reasonable chance of future use in VLSI</a:t>
            </a:r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32235" y="5669736"/>
            <a:ext cx="8602720" cy="997196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The real THz / VLSI distinction: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Device geometry optimized for high-frequency gain</a:t>
            </a:r>
            <a:b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Calibri" pitchFamily="34" charset="0"/>
              </a:rPr>
              <a:t>		vs. optimized for small footprint and high DC on/off ratio.</a:t>
            </a:r>
          </a:p>
        </p:txBody>
      </p:sp>
      <p:sp>
        <p:nvSpPr>
          <p:cNvPr id="1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56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 animBg="1"/>
      <p:bldP spid="2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7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Conclusion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183562" cy="398462"/>
          </a:xfrm>
        </p:spPr>
        <p:txBody>
          <a:bodyPr/>
          <a:lstStyle/>
          <a:p>
            <a:pPr eaLnBrk="1" hangingPunct="1"/>
            <a:r>
              <a:rPr lang="en-US" sz="3200" dirty="0" smtClean="0"/>
              <a:t>THz and Far-Infrared Electronics</a:t>
            </a:r>
          </a:p>
        </p:txBody>
      </p:sp>
      <p:sp>
        <p:nvSpPr>
          <p:cNvPr id="58371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IR today→  lasers &amp; bolometers → generate &amp; detect</a:t>
            </a:r>
          </a:p>
        </p:txBody>
      </p:sp>
      <p:cxnSp>
        <p:nvCxnSpPr>
          <p:cNvPr id="5" name="Straight Arrow Connector 4"/>
          <p:cNvCxnSpPr>
            <a:cxnSpLocks noChangeShapeType="1"/>
          </p:cNvCxnSpPr>
          <p:nvPr/>
        </p:nvCxnSpPr>
        <p:spPr bwMode="auto">
          <a:xfrm>
            <a:off x="1441450" y="5689600"/>
            <a:ext cx="76835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2400" y="4364038"/>
            <a:ext cx="3581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It's all about classic scaling: </a:t>
            </a:r>
            <a:b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contact and gate dielectrics...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228600" y="25908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Far-infrared ICs: </a:t>
            </a:r>
            <a:r>
              <a:rPr lang="en-US" sz="2400" i="1" u="sng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classic</a:t>
            </a: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device physics, </a:t>
            </a:r>
            <a:r>
              <a:rPr lang="en-US" sz="2400" i="1" u="sng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classic</a:t>
            </a: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 circuit design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3733800" y="44688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...wire resistance,...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3733800" y="49260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...heat,...</a:t>
            </a:r>
          </a:p>
        </p:txBody>
      </p:sp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3592513" y="5349875"/>
            <a:ext cx="22860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...&amp; charge density.</a:t>
            </a:r>
          </a:p>
        </p:txBody>
      </p:sp>
      <p:sp>
        <p:nvSpPr>
          <p:cNvPr id="19" name="Text Box 4"/>
          <p:cNvSpPr txBox="1">
            <a:spLocks noChangeArrowheads="1"/>
          </p:cNvSpPr>
          <p:nvPr/>
        </p:nvSpPr>
        <p:spPr bwMode="auto">
          <a:xfrm>
            <a:off x="3611563" y="5694363"/>
            <a:ext cx="2343150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band structure and density of quantum states </a:t>
            </a:r>
            <a:br>
              <a:rPr lang="en-US" sz="18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18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(new!).</a:t>
            </a:r>
          </a:p>
        </p:txBody>
      </p:sp>
      <p:pic>
        <p:nvPicPr>
          <p:cNvPr id="25" name="Picture 11" descr="TT_dra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3048000"/>
            <a:ext cx="1990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0"/>
          <p:cNvPicPr>
            <a:picLocks noChangeAspect="1" noChangeArrowheads="1"/>
          </p:cNvPicPr>
          <p:nvPr/>
        </p:nvPicPr>
        <p:blipFill>
          <a:blip r:embed="rId4" cstate="print"/>
          <a:srcRect l="25610" t="27313" r="10976" b="27315"/>
          <a:stretch>
            <a:fillRect/>
          </a:stretch>
        </p:blipFill>
        <p:spPr bwMode="auto">
          <a:xfrm>
            <a:off x="381000" y="2971800"/>
            <a:ext cx="1828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icture14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5080000"/>
            <a:ext cx="11763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76" name="Picture 29" descr="Picture15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5156200"/>
            <a:ext cx="70167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3" name="Picture 30" descr="Picture16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219200"/>
            <a:ext cx="20367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4" name="Picture 31" descr="Picture1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0" y="1371600"/>
            <a:ext cx="13525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5" name="Picture 32" descr="Picture18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0288" y="1204913"/>
            <a:ext cx="161131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 descr="Picture19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7438" y="2962275"/>
            <a:ext cx="1096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TT_draw2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876800" y="2971800"/>
            <a:ext cx="106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5" descr="TT_draw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48400" y="2913063"/>
            <a:ext cx="6000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 Box 4"/>
          <p:cNvSpPr txBox="1">
            <a:spLocks noChangeArrowheads="1"/>
          </p:cNvSpPr>
          <p:nvPr/>
        </p:nvSpPr>
        <p:spPr bwMode="auto">
          <a:xfrm>
            <a:off x="6453188" y="4619625"/>
            <a:ext cx="2286000" cy="6651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Even 1-3 THz ICs </a:t>
            </a:r>
            <a:b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</a:br>
            <a:r>
              <a:rPr lang="en-US" sz="2400" i="1" dirty="0">
                <a:solidFill>
                  <a:srgbClr val="000000"/>
                </a:solidFill>
                <a:cs typeface="Arial" charset="0"/>
                <a:sym typeface="Symbol" pitchFamily="18" charset="2"/>
              </a:rPr>
              <a:t>will be  feasible</a:t>
            </a:r>
          </a:p>
        </p:txBody>
      </p:sp>
      <p:sp>
        <p:nvSpPr>
          <p:cNvPr id="2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228600" y="0"/>
            <a:ext cx="861060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800" dirty="0">
                <a:solidFill>
                  <a:srgbClr val="FFFFFF"/>
                </a:solidFill>
              </a:rPr>
              <a:t>(backup slides follow)</a:t>
            </a: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59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itle 1"/>
          <p:cNvSpPr>
            <a:spLocks noGrp="1"/>
          </p:cNvSpPr>
          <p:nvPr>
            <p:ph type="title"/>
          </p:nvPr>
        </p:nvSpPr>
        <p:spPr>
          <a:xfrm>
            <a:off x="385855" y="226972"/>
            <a:ext cx="8604525" cy="398463"/>
          </a:xfrm>
        </p:spPr>
        <p:txBody>
          <a:bodyPr/>
          <a:lstStyle/>
          <a:p>
            <a:r>
              <a:rPr lang="en-US" sz="2700" smtClean="0">
                <a:latin typeface="Tahoma" pitchFamily="34" charset="0"/>
                <a:ea typeface="Tahoma" pitchFamily="34" charset="0"/>
                <a:cs typeface="Tahoma" pitchFamily="34" charset="0"/>
              </a:rPr>
              <a:t>III-V PAs and LNAs in today's wireless systems...</a:t>
            </a:r>
            <a:endParaRPr lang="en-US" sz="2700" baseline="-250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8450" name="Picture 2" descr="http://www.chipworks.com/blog/recentteardowns/files/2012/09/2.4ghz-front-end-150x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470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2" name="Picture 4" descr="http://www.chipworks.com/blog/recentteardowns/files/2012/09/24ghzfrontend-150x1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14705" y="2814520"/>
            <a:ext cx="1428750" cy="1428750"/>
          </a:xfrm>
          <a:prstGeom prst="rect">
            <a:avLst/>
          </a:prstGeom>
          <a:noFill/>
        </p:spPr>
      </p:pic>
      <p:pic>
        <p:nvPicPr>
          <p:cNvPr id="488454" name="Picture 6" descr="http://www.chipworks.com/blog/recentteardowns/files/2012/09/sky-front-end-lna-150x1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1265" y="1201510"/>
            <a:ext cx="1428750" cy="1428750"/>
          </a:xfrm>
          <a:prstGeom prst="rect">
            <a:avLst/>
          </a:prstGeom>
          <a:noFill/>
        </p:spPr>
      </p:pic>
      <p:pic>
        <p:nvPicPr>
          <p:cNvPr id="488456" name="Picture 8" descr="http://www.chipworks.com/blog/recentteardowns/files/2012/09/skyworkd5-pwramp-150x1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9670" y="2806755"/>
            <a:ext cx="1428750" cy="142875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4379975" y="6424590"/>
            <a:ext cx="4283545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http://www.chipworks.com/blog/recentteardowns/2012/10/02/apple-iphone-5-the-rf/</a:t>
            </a:r>
            <a:endParaRPr lang="en-US"/>
          </a:p>
        </p:txBody>
      </p:sp>
      <p:pic>
        <p:nvPicPr>
          <p:cNvPr id="17" name="Picture 16" descr="Picture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4260" y="1239915"/>
            <a:ext cx="4005072" cy="400507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34938"/>
            <a:ext cx="8307387" cy="398462"/>
          </a:xfrm>
        </p:spPr>
        <p:txBody>
          <a:bodyPr/>
          <a:lstStyle/>
          <a:p>
            <a:r>
              <a:rPr lang="en-US" sz="2800" dirty="0" smtClean="0"/>
              <a:t>Electron Plasma Resonance: Not a Dominant Limit</a:t>
            </a:r>
          </a:p>
        </p:txBody>
      </p:sp>
      <p:pic>
        <p:nvPicPr>
          <p:cNvPr id="12305" name="Picture 5" descr="device_physics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75" y="960438"/>
            <a:ext cx="1127125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7"/>
          <p:cNvGraphicFramePr>
            <a:graphicFrameLocks noChangeAspect="1"/>
          </p:cNvGraphicFramePr>
          <p:nvPr/>
        </p:nvGraphicFramePr>
        <p:xfrm>
          <a:off x="3670300" y="950913"/>
          <a:ext cx="2192338" cy="844550"/>
        </p:xfrm>
        <a:graphic>
          <a:graphicData uri="http://schemas.openxmlformats.org/presentationml/2006/ole">
            <p:oleObj spid="_x0000_s103426" name="Equation" r:id="rId5" imgW="1091880" imgH="419040" progId="Equation.3">
              <p:embed/>
            </p:oleObj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7078663" y="914400"/>
          <a:ext cx="1912937" cy="792163"/>
        </p:xfrm>
        <a:graphic>
          <a:graphicData uri="http://schemas.openxmlformats.org/presentationml/2006/ole">
            <p:oleObj spid="_x0000_s103427" name="Equation" r:id="rId6" imgW="952200" imgH="393480" progId="Equation.3">
              <p:embed/>
            </p:oleObj>
          </a:graphicData>
        </a:graphic>
      </p:graphicFrame>
      <p:cxnSp>
        <p:nvCxnSpPr>
          <p:cNvPr id="12306" name="Straight Arrow Connector 9"/>
          <p:cNvCxnSpPr>
            <a:cxnSpLocks noChangeShapeType="1"/>
          </p:cNvCxnSpPr>
          <p:nvPr/>
        </p:nvCxnSpPr>
        <p:spPr bwMode="auto">
          <a:xfrm>
            <a:off x="2819400" y="1600200"/>
            <a:ext cx="60960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graphicFrame>
        <p:nvGraphicFramePr>
          <p:cNvPr id="12292" name="Object 7"/>
          <p:cNvGraphicFramePr>
            <a:graphicFrameLocks noChangeAspect="1"/>
          </p:cNvGraphicFramePr>
          <p:nvPr/>
        </p:nvGraphicFramePr>
        <p:xfrm>
          <a:off x="4645025" y="3248025"/>
          <a:ext cx="1898650" cy="1652588"/>
        </p:xfrm>
        <a:graphic>
          <a:graphicData uri="http://schemas.openxmlformats.org/presentationml/2006/ole">
            <p:oleObj spid="_x0000_s103428" name="Equation" r:id="rId7" imgW="1269720" imgH="1104840" progId="Equation.3">
              <p:embed/>
            </p:oleObj>
          </a:graphicData>
        </a:graphic>
      </p:graphicFrame>
      <p:graphicFrame>
        <p:nvGraphicFramePr>
          <p:cNvPr id="12293" name="Object 7"/>
          <p:cNvGraphicFramePr>
            <a:graphicFrameLocks noChangeAspect="1"/>
          </p:cNvGraphicFramePr>
          <p:nvPr/>
        </p:nvGraphicFramePr>
        <p:xfrm>
          <a:off x="3657600" y="1816100"/>
          <a:ext cx="2320925" cy="869950"/>
        </p:xfrm>
        <a:graphic>
          <a:graphicData uri="http://schemas.openxmlformats.org/presentationml/2006/ole">
            <p:oleObj spid="_x0000_s103429" name="Equation" r:id="rId8" imgW="1155600" imgH="431640" progId="Equation.3">
              <p:embed/>
            </p:oleObj>
          </a:graphicData>
        </a:graphic>
      </p:graphicFrame>
      <p:graphicFrame>
        <p:nvGraphicFramePr>
          <p:cNvPr id="12294" name="Object 7"/>
          <p:cNvGraphicFramePr>
            <a:graphicFrameLocks noChangeAspect="1"/>
          </p:cNvGraphicFramePr>
          <p:nvPr/>
        </p:nvGraphicFramePr>
        <p:xfrm>
          <a:off x="1752600" y="3276600"/>
          <a:ext cx="2847975" cy="1597025"/>
        </p:xfrm>
        <a:graphic>
          <a:graphicData uri="http://schemas.openxmlformats.org/presentationml/2006/ole">
            <p:oleObj spid="_x0000_s103430" name="Equation" r:id="rId9" imgW="1904760" imgH="1066680" progId="Equation.3">
              <p:embed/>
            </p:oleObj>
          </a:graphicData>
        </a:graphic>
      </p:graphicFrame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6716713" y="3276600"/>
          <a:ext cx="2427287" cy="1025525"/>
        </p:xfrm>
        <a:graphic>
          <a:graphicData uri="http://schemas.openxmlformats.org/presentationml/2006/ole">
            <p:oleObj spid="_x0000_s103431" name="Equation" r:id="rId10" imgW="1625400" imgH="685800" progId="Equation.3">
              <p:embed/>
            </p:oleObj>
          </a:graphicData>
        </a:graphic>
      </p:graphicFrame>
      <p:cxnSp>
        <p:nvCxnSpPr>
          <p:cNvPr id="12307" name="Straight Connector 22"/>
          <p:cNvCxnSpPr>
            <a:cxnSpLocks noChangeShapeType="1"/>
          </p:cNvCxnSpPr>
          <p:nvPr/>
        </p:nvCxnSpPr>
        <p:spPr bwMode="auto">
          <a:xfrm>
            <a:off x="228600" y="5029200"/>
            <a:ext cx="8763000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08" name="Straight Connector 26"/>
          <p:cNvCxnSpPr>
            <a:cxnSpLocks noChangeShapeType="1"/>
          </p:cNvCxnSpPr>
          <p:nvPr/>
        </p:nvCxnSpPr>
        <p:spPr bwMode="auto">
          <a:xfrm rot="5400000" flipH="1" flipV="1">
            <a:off x="2971007" y="4877594"/>
            <a:ext cx="32004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09" name="Straight Connector 29"/>
          <p:cNvCxnSpPr>
            <a:cxnSpLocks noChangeShapeType="1"/>
          </p:cNvCxnSpPr>
          <p:nvPr/>
        </p:nvCxnSpPr>
        <p:spPr bwMode="auto">
          <a:xfrm rot="5400000" flipH="1" flipV="1">
            <a:off x="5030787" y="4875213"/>
            <a:ext cx="31988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10" name="Straight Connector 30"/>
          <p:cNvCxnSpPr>
            <a:cxnSpLocks noChangeShapeType="1"/>
          </p:cNvCxnSpPr>
          <p:nvPr/>
        </p:nvCxnSpPr>
        <p:spPr bwMode="auto">
          <a:xfrm rot="5400000" flipH="1" flipV="1">
            <a:off x="77787" y="4875213"/>
            <a:ext cx="31988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2311" name="Straight Connector 32"/>
          <p:cNvCxnSpPr>
            <a:cxnSpLocks noChangeShapeType="1"/>
          </p:cNvCxnSpPr>
          <p:nvPr/>
        </p:nvCxnSpPr>
        <p:spPr bwMode="auto">
          <a:xfrm>
            <a:off x="228600" y="5789613"/>
            <a:ext cx="8763000" cy="1587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graphicFrame>
        <p:nvGraphicFramePr>
          <p:cNvPr id="12296" name="Object 7"/>
          <p:cNvGraphicFramePr>
            <a:graphicFrameLocks noChangeAspect="1"/>
          </p:cNvGraphicFramePr>
          <p:nvPr/>
        </p:nvGraphicFramePr>
        <p:xfrm>
          <a:off x="2422525" y="5181600"/>
          <a:ext cx="854075" cy="266700"/>
        </p:xfrm>
        <a:graphic>
          <a:graphicData uri="http://schemas.openxmlformats.org/presentationml/2006/ole">
            <p:oleObj spid="_x0000_s103432" name="Equation" r:id="rId11" imgW="571320" imgH="177480" progId="Equation.3">
              <p:embed/>
            </p:oleObj>
          </a:graphicData>
        </a:graphic>
      </p:graphicFrame>
      <p:graphicFrame>
        <p:nvGraphicFramePr>
          <p:cNvPr id="12297" name="Object 7"/>
          <p:cNvGraphicFramePr>
            <a:graphicFrameLocks noChangeAspect="1"/>
          </p:cNvGraphicFramePr>
          <p:nvPr/>
        </p:nvGraphicFramePr>
        <p:xfrm>
          <a:off x="5221288" y="5191125"/>
          <a:ext cx="646112" cy="247650"/>
        </p:xfrm>
        <a:graphic>
          <a:graphicData uri="http://schemas.openxmlformats.org/presentationml/2006/ole">
            <p:oleObj spid="_x0000_s103433" name="Equation" r:id="rId12" imgW="431640" imgH="164880" progId="Equation.3">
              <p:embed/>
            </p:oleObj>
          </a:graphicData>
        </a:graphic>
      </p:graphicFrame>
      <p:pic>
        <p:nvPicPr>
          <p:cNvPr id="12312" name="Picture 35" descr="device_physics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2400" y="762000"/>
            <a:ext cx="16605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13" name="Picture 37" descr="device_physics2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57400" y="1295400"/>
            <a:ext cx="579438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8" name="Object 7"/>
          <p:cNvGraphicFramePr>
            <a:graphicFrameLocks noChangeAspect="1"/>
          </p:cNvGraphicFramePr>
          <p:nvPr/>
        </p:nvGraphicFramePr>
        <p:xfrm>
          <a:off x="7405688" y="5172075"/>
          <a:ext cx="758825" cy="266700"/>
        </p:xfrm>
        <a:graphic>
          <a:graphicData uri="http://schemas.openxmlformats.org/presentationml/2006/ole">
            <p:oleObj spid="_x0000_s103434" name="Equation" r:id="rId15" imgW="507960" imgH="177480" progId="Equation.3">
              <p:embed/>
            </p:oleObj>
          </a:graphicData>
        </a:graphic>
      </p:graphicFrame>
      <p:graphicFrame>
        <p:nvGraphicFramePr>
          <p:cNvPr id="12299" name="Object 7"/>
          <p:cNvGraphicFramePr>
            <a:graphicFrameLocks noChangeAspect="1"/>
          </p:cNvGraphicFramePr>
          <p:nvPr/>
        </p:nvGraphicFramePr>
        <p:xfrm>
          <a:off x="279400" y="5105400"/>
          <a:ext cx="1292225" cy="609600"/>
        </p:xfrm>
        <a:graphic>
          <a:graphicData uri="http://schemas.openxmlformats.org/presentationml/2006/ole">
            <p:oleObj spid="_x0000_s103435" name="Equation" r:id="rId16" imgW="863280" imgH="406080" progId="Equation.3">
              <p:embed/>
            </p:oleObj>
          </a:graphicData>
        </a:graphic>
      </p:graphicFrame>
      <p:graphicFrame>
        <p:nvGraphicFramePr>
          <p:cNvPr id="12300" name="Object 7"/>
          <p:cNvGraphicFramePr>
            <a:graphicFrameLocks noChangeAspect="1"/>
          </p:cNvGraphicFramePr>
          <p:nvPr/>
        </p:nvGraphicFramePr>
        <p:xfrm>
          <a:off x="304800" y="5867400"/>
          <a:ext cx="1139825" cy="609600"/>
        </p:xfrm>
        <a:graphic>
          <a:graphicData uri="http://schemas.openxmlformats.org/presentationml/2006/ole">
            <p:oleObj spid="_x0000_s103436" name="Equation" r:id="rId17" imgW="761760" imgH="406080" progId="Equation.3">
              <p:embed/>
            </p:oleObj>
          </a:graphicData>
        </a:graphic>
      </p:graphicFrame>
      <p:graphicFrame>
        <p:nvGraphicFramePr>
          <p:cNvPr id="12301" name="Object 7"/>
          <p:cNvGraphicFramePr>
            <a:graphicFrameLocks noChangeAspect="1"/>
          </p:cNvGraphicFramePr>
          <p:nvPr/>
        </p:nvGraphicFramePr>
        <p:xfrm>
          <a:off x="2466975" y="6029325"/>
          <a:ext cx="741363" cy="266700"/>
        </p:xfrm>
        <a:graphic>
          <a:graphicData uri="http://schemas.openxmlformats.org/presentationml/2006/ole">
            <p:oleObj spid="_x0000_s103437" name="Equation" r:id="rId18" imgW="495000" imgH="177480" progId="Equation.3">
              <p:embed/>
            </p:oleObj>
          </a:graphicData>
        </a:graphic>
      </p:graphicFrame>
      <p:graphicFrame>
        <p:nvGraphicFramePr>
          <p:cNvPr id="12302" name="Object 7"/>
          <p:cNvGraphicFramePr>
            <a:graphicFrameLocks noChangeAspect="1"/>
          </p:cNvGraphicFramePr>
          <p:nvPr/>
        </p:nvGraphicFramePr>
        <p:xfrm>
          <a:off x="5202238" y="6038850"/>
          <a:ext cx="741362" cy="247650"/>
        </p:xfrm>
        <a:graphic>
          <a:graphicData uri="http://schemas.openxmlformats.org/presentationml/2006/ole">
            <p:oleObj spid="_x0000_s103438" name="Equation" r:id="rId19" imgW="495000" imgH="164880" progId="Equation.3">
              <p:embed/>
            </p:oleObj>
          </a:graphicData>
        </a:graphic>
      </p:graphicFrame>
      <p:graphicFrame>
        <p:nvGraphicFramePr>
          <p:cNvPr id="12303" name="Object 7"/>
          <p:cNvGraphicFramePr>
            <a:graphicFrameLocks noChangeAspect="1"/>
          </p:cNvGraphicFramePr>
          <p:nvPr/>
        </p:nvGraphicFramePr>
        <p:xfrm>
          <a:off x="7404100" y="6019800"/>
          <a:ext cx="739775" cy="266700"/>
        </p:xfrm>
        <a:graphic>
          <a:graphicData uri="http://schemas.openxmlformats.org/presentationml/2006/ole">
            <p:oleObj spid="_x0000_s103439" name="Equation" r:id="rId20" imgW="495000" imgH="177480" progId="Equation.3">
              <p:embed/>
            </p:oleObj>
          </a:graphicData>
        </a:graphic>
      </p:graphicFrame>
      <p:sp>
        <p:nvSpPr>
          <p:cNvPr id="26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60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0" tIns="0" rIns="0" bIns="0" anchor="ctr">
            <a:spAutoFit/>
          </a:bodyPr>
          <a:lstStyle/>
          <a:p>
            <a:pPr>
              <a:buClr>
                <a:srgbClr val="FF0000"/>
              </a:buCl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28600" y="838200"/>
            <a:ext cx="8610600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7200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THz Device Scaling</a:t>
            </a:r>
            <a:endParaRPr lang="en-US" sz="72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7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2" y="134938"/>
            <a:ext cx="8494557" cy="398462"/>
          </a:xfrm>
        </p:spPr>
        <p:txBody>
          <a:bodyPr/>
          <a:lstStyle/>
          <a:p>
            <a:r>
              <a:rPr lang="en-US" sz="2800" dirty="0" smtClean="0"/>
              <a:t>nm Transistors, Far-Infrared Integrated Circuits</a:t>
            </a:r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381000" y="8382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IR today→  lasers &amp; bolometers → generate &amp; detect</a:t>
            </a:r>
          </a:p>
        </p:txBody>
      </p:sp>
      <p:cxnSp>
        <p:nvCxnSpPr>
          <p:cNvPr id="57348" name="Straight Arrow Connector 4"/>
          <p:cNvCxnSpPr>
            <a:cxnSpLocks noChangeShapeType="1"/>
          </p:cNvCxnSpPr>
          <p:nvPr/>
        </p:nvCxnSpPr>
        <p:spPr bwMode="auto">
          <a:xfrm>
            <a:off x="1441450" y="5715000"/>
            <a:ext cx="768350" cy="1588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sp>
        <p:nvSpPr>
          <p:cNvPr id="57349" name="Text Box 4"/>
          <p:cNvSpPr txBox="1">
            <a:spLocks noChangeArrowheads="1"/>
          </p:cNvSpPr>
          <p:nvPr/>
        </p:nvSpPr>
        <p:spPr bwMode="auto">
          <a:xfrm>
            <a:off x="152400" y="4364038"/>
            <a:ext cx="3581400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It's all about the interfaces: </a:t>
            </a:r>
            <a:b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</a:b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contact and gate dielectrics...</a:t>
            </a:r>
          </a:p>
        </p:txBody>
      </p:sp>
      <p:sp>
        <p:nvSpPr>
          <p:cNvPr id="57350" name="Text Box 4"/>
          <p:cNvSpPr txBox="1">
            <a:spLocks noChangeArrowheads="1"/>
          </p:cNvSpPr>
          <p:nvPr/>
        </p:nvSpPr>
        <p:spPr bwMode="auto">
          <a:xfrm>
            <a:off x="228600" y="2590800"/>
            <a:ext cx="8610600" cy="3317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Far-infrared ICs: classic device physics, classic circuit design</a:t>
            </a:r>
          </a:p>
        </p:txBody>
      </p:sp>
      <p:sp>
        <p:nvSpPr>
          <p:cNvPr id="57351" name="Text Box 4"/>
          <p:cNvSpPr txBox="1">
            <a:spLocks noChangeArrowheads="1"/>
          </p:cNvSpPr>
          <p:nvPr/>
        </p:nvSpPr>
        <p:spPr bwMode="auto">
          <a:xfrm>
            <a:off x="3733800" y="44688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...wire resistance,...</a:t>
            </a:r>
          </a:p>
        </p:txBody>
      </p:sp>
      <p:sp>
        <p:nvSpPr>
          <p:cNvPr id="57352" name="Text Box 4"/>
          <p:cNvSpPr txBox="1">
            <a:spLocks noChangeArrowheads="1"/>
          </p:cNvSpPr>
          <p:nvPr/>
        </p:nvSpPr>
        <p:spPr bwMode="auto">
          <a:xfrm>
            <a:off x="3733800" y="4926013"/>
            <a:ext cx="23622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...heat,...</a:t>
            </a:r>
          </a:p>
        </p:txBody>
      </p:sp>
      <p:sp>
        <p:nvSpPr>
          <p:cNvPr id="57353" name="Text Box 4"/>
          <p:cNvSpPr txBox="1">
            <a:spLocks noChangeArrowheads="1"/>
          </p:cNvSpPr>
          <p:nvPr/>
        </p:nvSpPr>
        <p:spPr bwMode="auto">
          <a:xfrm>
            <a:off x="6324600" y="4343400"/>
            <a:ext cx="2286000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...&amp; charge density.</a:t>
            </a:r>
          </a:p>
        </p:txBody>
      </p:sp>
      <p:pic>
        <p:nvPicPr>
          <p:cNvPr id="57354" name="Picture 19" descr="X_L_Gamm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0" y="4876800"/>
            <a:ext cx="1135063" cy="1147763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7355" name="Text Box 4"/>
          <p:cNvSpPr txBox="1">
            <a:spLocks noChangeArrowheads="1"/>
          </p:cNvSpPr>
          <p:nvPr/>
        </p:nvSpPr>
        <p:spPr bwMode="auto">
          <a:xfrm>
            <a:off x="6477000" y="6192838"/>
            <a:ext cx="23622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b="1" i="1" dirty="0">
                <a:solidFill>
                  <a:srgbClr val="000000"/>
                </a:solidFill>
                <a:cs typeface="Arial" pitchFamily="34" charset="0"/>
                <a:sym typeface="Symbol" pitchFamily="18" charset="2"/>
              </a:rPr>
              <a:t>band structure and density of states !</a:t>
            </a:r>
          </a:p>
        </p:txBody>
      </p:sp>
      <p:pic>
        <p:nvPicPr>
          <p:cNvPr id="57356" name="Picture 11" descr="TT_dra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0" y="3048000"/>
            <a:ext cx="19907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7" name="Picture 10"/>
          <p:cNvPicPr>
            <a:picLocks noChangeAspect="1" noChangeArrowheads="1"/>
          </p:cNvPicPr>
          <p:nvPr/>
        </p:nvPicPr>
        <p:blipFill>
          <a:blip r:embed="rId5" cstate="print"/>
          <a:srcRect l="25610" t="27313" r="10976" b="27315"/>
          <a:stretch>
            <a:fillRect/>
          </a:stretch>
        </p:blipFill>
        <p:spPr bwMode="auto">
          <a:xfrm>
            <a:off x="381000" y="2971800"/>
            <a:ext cx="1828800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8" name="Picture 28" descr="Picture14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5105400"/>
            <a:ext cx="1176338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9" name="Picture 29" descr="Picture15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9800" y="5181600"/>
            <a:ext cx="70167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0" name="Picture 30" descr="Picture16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219200"/>
            <a:ext cx="2036763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1" name="Picture 31" descr="Picture17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19800" y="1371600"/>
            <a:ext cx="13525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2" name="Picture 32" descr="Picture18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0288" y="1204913"/>
            <a:ext cx="1611312" cy="1233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3" name="Picture 33" descr="Picture19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37438" y="2962275"/>
            <a:ext cx="1096962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4" name="Picture 34" descr="TT_draw2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876800" y="2971800"/>
            <a:ext cx="10668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65" name="Picture 25" descr="TT_draw2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48400" y="2913063"/>
            <a:ext cx="600075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8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Rectangle 3"/>
          <p:cNvSpPr>
            <a:spLocks noChangeArrowheads="1"/>
          </p:cNvSpPr>
          <p:nvPr/>
        </p:nvSpPr>
        <p:spPr bwMode="auto">
          <a:xfrm>
            <a:off x="381000" y="76200"/>
            <a:ext cx="8499475" cy="466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1134" tIns="45567" rIns="91134" bIns="45567" anchor="ctr"/>
          <a:lstStyle/>
          <a:p>
            <a:pPr defTabSz="927100">
              <a:lnSpc>
                <a:spcPct val="87000"/>
              </a:lnSpc>
              <a:spcBef>
                <a:spcPct val="0"/>
              </a:spcBef>
              <a:buClrTx/>
            </a:pPr>
            <a:r>
              <a:rPr lang="en-US" sz="2900" b="0" dirty="0" smtClean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Transistor scaling laws: ( V,I,R,C,t ) vs. geometry</a:t>
            </a:r>
          </a:p>
        </p:txBody>
      </p:sp>
      <p:pic>
        <p:nvPicPr>
          <p:cNvPr id="2063" name="Picture 17" descr="device_physic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88" y="4913313"/>
            <a:ext cx="1095375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7" descr="device_physic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5388" y="5251450"/>
            <a:ext cx="865187" cy="103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6" descr="device_physics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09788" y="5251450"/>
            <a:ext cx="1624012" cy="86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" name="Object 4"/>
          <p:cNvGraphicFramePr>
            <a:graphicFrameLocks noChangeAspect="1"/>
          </p:cNvGraphicFramePr>
          <p:nvPr/>
        </p:nvGraphicFramePr>
        <p:xfrm>
          <a:off x="762000" y="6365875"/>
          <a:ext cx="1306513" cy="339725"/>
        </p:xfrm>
        <a:graphic>
          <a:graphicData uri="http://schemas.openxmlformats.org/presentationml/2006/ole">
            <p:oleObj spid="_x0000_s465922" name="Equation" r:id="rId7" imgW="876240" imgH="228600" progId="Equation.3">
              <p:embed/>
            </p:oleObj>
          </a:graphicData>
        </a:graphic>
      </p:graphicFrame>
      <p:sp>
        <p:nvSpPr>
          <p:cNvPr id="2066" name="Text Box 44"/>
          <p:cNvSpPr txBox="1">
            <a:spLocks noChangeArrowheads="1"/>
          </p:cNvSpPr>
          <p:nvPr/>
        </p:nvSpPr>
        <p:spPr bwMode="auto">
          <a:xfrm>
            <a:off x="304800" y="4572000"/>
            <a:ext cx="32004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i="1" dirty="0" smtClean="0">
                <a:solidFill>
                  <a:srgbClr val="000000"/>
                </a:solidFill>
              </a:rPr>
              <a:t>Bulk and Contact Resistances</a:t>
            </a:r>
          </a:p>
        </p:txBody>
      </p:sp>
      <p:sp>
        <p:nvSpPr>
          <p:cNvPr id="2067" name="Text Box 44"/>
          <p:cNvSpPr txBox="1">
            <a:spLocks noChangeArrowheads="1"/>
          </p:cNvSpPr>
          <p:nvPr/>
        </p:nvSpPr>
        <p:spPr bwMode="auto">
          <a:xfrm>
            <a:off x="152400" y="762000"/>
            <a:ext cx="32004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i="1" dirty="0" smtClean="0">
                <a:solidFill>
                  <a:srgbClr val="000000"/>
                </a:solidFill>
              </a:rPr>
              <a:t>Depletion Layers</a:t>
            </a:r>
          </a:p>
        </p:txBody>
      </p:sp>
      <p:graphicFrame>
        <p:nvGraphicFramePr>
          <p:cNvPr id="2051" name="Object 4"/>
          <p:cNvGraphicFramePr>
            <a:graphicFrameLocks noChangeAspect="1"/>
          </p:cNvGraphicFramePr>
          <p:nvPr/>
        </p:nvGraphicFramePr>
        <p:xfrm>
          <a:off x="1368425" y="1517650"/>
          <a:ext cx="904875" cy="596900"/>
        </p:xfrm>
        <a:graphic>
          <a:graphicData uri="http://schemas.openxmlformats.org/presentationml/2006/ole">
            <p:oleObj spid="_x0000_s465923" name="Equation" r:id="rId8" imgW="596880" imgH="393480" progId="Equation.3">
              <p:embed/>
            </p:oleObj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1368425" y="2508250"/>
          <a:ext cx="695325" cy="596900"/>
        </p:xfrm>
        <a:graphic>
          <a:graphicData uri="http://schemas.openxmlformats.org/presentationml/2006/ole">
            <p:oleObj spid="_x0000_s465924" name="Equation" r:id="rId9" imgW="457200" imgH="393480" progId="Equation.3">
              <p:embed/>
            </p:oleObj>
          </a:graphicData>
        </a:graphic>
      </p:graphicFrame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1368425" y="3498850"/>
          <a:ext cx="2136775" cy="614363"/>
        </p:xfrm>
        <a:graphic>
          <a:graphicData uri="http://schemas.openxmlformats.org/presentationml/2006/ole">
            <p:oleObj spid="_x0000_s465925" name="Equation" r:id="rId10" imgW="1409400" imgH="406080" progId="Equation.3">
              <p:embed/>
            </p:oleObj>
          </a:graphicData>
        </a:graphic>
      </p:graphicFrame>
      <p:pic>
        <p:nvPicPr>
          <p:cNvPr id="2069" name="Picture 16" descr="device_physics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9225" y="1136650"/>
            <a:ext cx="1058863" cy="122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35" descr="device_physics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1625" y="2425700"/>
            <a:ext cx="8651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36" descr="device_physics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0988" y="3422650"/>
            <a:ext cx="1011237" cy="99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2" name="Text Box 44"/>
          <p:cNvSpPr txBox="1">
            <a:spLocks noChangeArrowheads="1"/>
          </p:cNvSpPr>
          <p:nvPr/>
        </p:nvSpPr>
        <p:spPr bwMode="auto">
          <a:xfrm>
            <a:off x="4226355" y="2622495"/>
            <a:ext cx="3200400" cy="390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i="1" dirty="0" smtClean="0">
                <a:solidFill>
                  <a:srgbClr val="000000"/>
                </a:solidFill>
              </a:rPr>
              <a:t>Thermal Resistance</a:t>
            </a:r>
          </a:p>
        </p:txBody>
      </p:sp>
      <p:pic>
        <p:nvPicPr>
          <p:cNvPr id="2077" name="Picture 7" descr="device_physics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114800" y="1047890"/>
            <a:ext cx="1730164" cy="973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8" descr="device_physics.jpg"/>
          <p:cNvPicPr>
            <a:picLocks noChangeAspect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10653" y="1331200"/>
            <a:ext cx="2982522" cy="631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79" name="Text Box 44"/>
          <p:cNvSpPr txBox="1">
            <a:spLocks noChangeArrowheads="1"/>
          </p:cNvSpPr>
          <p:nvPr/>
        </p:nvSpPr>
        <p:spPr bwMode="auto">
          <a:xfrm>
            <a:off x="4397064" y="702245"/>
            <a:ext cx="3200621" cy="3907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82048" tIns="41025" rIns="82048" bIns="41025">
            <a:spAutoFit/>
          </a:bodyPr>
          <a:lstStyle/>
          <a:p>
            <a:pPr defTabSz="820738">
              <a:lnSpc>
                <a:spcPct val="100000"/>
              </a:lnSpc>
              <a:buClrTx/>
            </a:pPr>
            <a:r>
              <a:rPr lang="en-US" sz="2000" i="1" dirty="0" smtClean="0">
                <a:solidFill>
                  <a:srgbClr val="000000"/>
                </a:solidFill>
              </a:rPr>
              <a:t>Fringing Capacitances</a:t>
            </a:r>
          </a:p>
        </p:txBody>
      </p:sp>
      <p:graphicFrame>
        <p:nvGraphicFramePr>
          <p:cNvPr id="90119" name="Object 4"/>
          <p:cNvGraphicFramePr>
            <a:graphicFrameLocks noChangeAspect="1"/>
          </p:cNvGraphicFramePr>
          <p:nvPr/>
        </p:nvGraphicFramePr>
        <p:xfrm>
          <a:off x="6568914" y="2046420"/>
          <a:ext cx="1295489" cy="365221"/>
        </p:xfrm>
        <a:graphic>
          <a:graphicData uri="http://schemas.openxmlformats.org/presentationml/2006/ole">
            <p:oleObj spid="_x0000_s465929" name="Equation" r:id="rId16" imgW="850680" imgH="241200" progId="Equation.3">
              <p:embed/>
            </p:oleObj>
          </a:graphicData>
        </a:graphic>
      </p:graphicFrame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4473270" y="2046420"/>
          <a:ext cx="1295489" cy="365221"/>
        </p:xfrm>
        <a:graphic>
          <a:graphicData uri="http://schemas.openxmlformats.org/presentationml/2006/ole">
            <p:oleObj spid="_x0000_s465930" name="Equation" r:id="rId17" imgW="850680" imgH="241200" progId="Equation.3">
              <p:embed/>
            </p:oleObj>
          </a:graphicData>
        </a:graphic>
      </p:graphicFrame>
      <p:cxnSp>
        <p:nvCxnSpPr>
          <p:cNvPr id="2074" name="Straight Connector 24"/>
          <p:cNvCxnSpPr>
            <a:cxnSpLocks noChangeShapeType="1"/>
          </p:cNvCxnSpPr>
          <p:nvPr/>
        </p:nvCxnSpPr>
        <p:spPr bwMode="auto">
          <a:xfrm rot="5400000">
            <a:off x="1181100" y="3771900"/>
            <a:ext cx="57150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075" name="Straight Connector 25"/>
          <p:cNvCxnSpPr>
            <a:cxnSpLocks noChangeShapeType="1"/>
          </p:cNvCxnSpPr>
          <p:nvPr/>
        </p:nvCxnSpPr>
        <p:spPr bwMode="auto">
          <a:xfrm rot="10800000">
            <a:off x="152400" y="4565650"/>
            <a:ext cx="36576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cxnSp>
        <p:nvCxnSpPr>
          <p:cNvPr id="2076" name="Straight Connector 29"/>
          <p:cNvCxnSpPr>
            <a:cxnSpLocks noChangeShapeType="1"/>
          </p:cNvCxnSpPr>
          <p:nvPr/>
        </p:nvCxnSpPr>
        <p:spPr bwMode="auto">
          <a:xfrm rot="10800000">
            <a:off x="4343400" y="2507281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12988" y="6472238"/>
          <a:ext cx="1490662" cy="182562"/>
        </p:xfrm>
        <a:graphic>
          <a:graphicData uri="http://schemas.openxmlformats.org/presentationml/2006/ole">
            <p:oleObj spid="_x0000_s465926" name="Equation" r:id="rId18" imgW="1447560" imgH="177480" progId="Equation.3">
              <p:embed/>
            </p:oleObj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/>
        </p:nvGraphicFramePr>
        <p:xfrm>
          <a:off x="7086600" y="740650"/>
          <a:ext cx="1817688" cy="207963"/>
        </p:xfrm>
        <a:graphic>
          <a:graphicData uri="http://schemas.openxmlformats.org/presentationml/2006/ole">
            <p:oleObj spid="_x0000_s465927" name="Equation" r:id="rId19" imgW="1765080" imgH="203040" progId="Equation.3">
              <p:embed/>
            </p:oleObj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/>
        </p:nvGraphicFramePr>
        <p:xfrm>
          <a:off x="7086600" y="989888"/>
          <a:ext cx="1987550" cy="207962"/>
        </p:xfrm>
        <a:graphic>
          <a:graphicData uri="http://schemas.openxmlformats.org/presentationml/2006/ole">
            <p:oleObj spid="_x0000_s465928" name="Equation" r:id="rId20" imgW="1930320" imgH="203040" progId="Equation.3">
              <p:embed/>
            </p:oleObj>
          </a:graphicData>
        </a:graphic>
      </p:graphicFrame>
      <p:pic>
        <p:nvPicPr>
          <p:cNvPr id="32" name="Picture 18" descr="hbt_thermal_resistance3.jpg"/>
          <p:cNvPicPr>
            <a:picLocks noChangeAspect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318275" y="2965700"/>
            <a:ext cx="145415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5963660" y="3851455"/>
          <a:ext cx="2333625" cy="666750"/>
        </p:xfrm>
        <a:graphic>
          <a:graphicData uri="http://schemas.openxmlformats.org/presentationml/2006/ole">
            <p:oleObj spid="_x0000_s465931" name="Equation" r:id="rId22" imgW="1549080" imgH="444240" progId="Equation.3">
              <p:embed/>
            </p:oleObj>
          </a:graphicData>
        </a:graphic>
      </p:graphicFrame>
      <p:graphicFrame>
        <p:nvGraphicFramePr>
          <p:cNvPr id="34" name="Object 6"/>
          <p:cNvGraphicFramePr>
            <a:graphicFrameLocks noChangeAspect="1"/>
          </p:cNvGraphicFramePr>
          <p:nvPr/>
        </p:nvGraphicFramePr>
        <p:xfrm>
          <a:off x="5923238" y="2889500"/>
          <a:ext cx="1220787" cy="647700"/>
        </p:xfrm>
        <a:graphic>
          <a:graphicData uri="http://schemas.openxmlformats.org/presentationml/2006/ole">
            <p:oleObj spid="_x0000_s465932" name="Equation" r:id="rId23" imgW="812520" imgH="431640" progId="Equation.3">
              <p:embed/>
            </p:oleObj>
          </a:graphicData>
        </a:graphic>
      </p:graphicFrame>
      <p:pic>
        <p:nvPicPr>
          <p:cNvPr id="35" name="Picture 10" descr="Picture1.jpg"/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7220225" y="2770062"/>
            <a:ext cx="1384300" cy="104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6" name="Straight Arrow Connector 35"/>
          <p:cNvCxnSpPr>
            <a:cxnSpLocks noChangeShapeType="1"/>
          </p:cNvCxnSpPr>
          <p:nvPr/>
        </p:nvCxnSpPr>
        <p:spPr bwMode="auto">
          <a:xfrm>
            <a:off x="7067825" y="3118100"/>
            <a:ext cx="9906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7" name="Straight Arrow Connector 36"/>
          <p:cNvCxnSpPr>
            <a:cxnSpLocks noChangeShapeType="1"/>
          </p:cNvCxnSpPr>
          <p:nvPr/>
        </p:nvCxnSpPr>
        <p:spPr bwMode="auto">
          <a:xfrm flipH="1">
            <a:off x="5039570" y="4081885"/>
            <a:ext cx="838200" cy="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7982225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/>
            <a:tailEnd type="triangle" w="med" len="med"/>
          </a:ln>
        </p:spPr>
      </p:cxnSp>
      <p:cxnSp>
        <p:nvCxnSpPr>
          <p:cNvPr id="39" name="Straight Arrow Connector 38"/>
          <p:cNvCxnSpPr>
            <a:cxnSpLocks noChangeShapeType="1"/>
          </p:cNvCxnSpPr>
          <p:nvPr/>
        </p:nvCxnSpPr>
        <p:spPr bwMode="auto">
          <a:xfrm>
            <a:off x="7220225" y="2660900"/>
            <a:ext cx="609600" cy="0"/>
          </a:xfrm>
          <a:prstGeom prst="straightConnector1">
            <a:avLst/>
          </a:prstGeom>
          <a:noFill/>
          <a:ln w="6350" algn="ctr">
            <a:solidFill>
              <a:srgbClr val="FF0000"/>
            </a:solidFill>
            <a:round/>
            <a:headEnd type="triangle" w="med" len="med"/>
            <a:tailEnd/>
          </a:ln>
        </p:spPr>
      </p:cxn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4572000" y="4856163"/>
            <a:ext cx="39624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Available quantum states to carry current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1" name="Picture 55" descr="E_K_dispersion.jp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629400" y="5105400"/>
            <a:ext cx="180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58" descr="E_K_dispersion.jpg"/>
          <p:cNvPicPr>
            <a:picLocks noChangeAspect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4800600" y="5181600"/>
            <a:ext cx="144780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6172200" y="6096000"/>
            <a:ext cx="2743200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→ capacitance,     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transconductance</a:t>
            </a:r>
            <a:b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i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contact resistance</a:t>
            </a:r>
            <a:endParaRPr lang="en-US" sz="1800" i="1" baseline="30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4" name="Straight Connector 29"/>
          <p:cNvCxnSpPr>
            <a:cxnSpLocks noChangeShapeType="1"/>
          </p:cNvCxnSpPr>
          <p:nvPr/>
        </p:nvCxnSpPr>
        <p:spPr bwMode="auto">
          <a:xfrm rot="10800000">
            <a:off x="4379975" y="4734770"/>
            <a:ext cx="4495800" cy="0"/>
          </a:xfrm>
          <a:prstGeom prst="line">
            <a:avLst/>
          </a:prstGeom>
          <a:noFill/>
          <a:ln w="76200" algn="ctr">
            <a:solidFill>
              <a:srgbClr val="EAEAEA"/>
            </a:solidFill>
            <a:round/>
            <a:headEnd/>
            <a:tailEnd/>
          </a:ln>
        </p:spPr>
      </p:cxnSp>
      <p:sp>
        <p:nvSpPr>
          <p:cNvPr id="45" name="矩形 13"/>
          <p:cNvSpPr/>
          <p:nvPr/>
        </p:nvSpPr>
        <p:spPr>
          <a:xfrm>
            <a:off x="8610600" y="6599284"/>
            <a:ext cx="533400" cy="2585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fld id="{AA4CBDCF-8067-4BFA-99DB-4F511E78DD77}" type="slidenum">
              <a:rPr lang="en-US" sz="1200" b="0">
                <a:solidFill>
                  <a:srgbClr val="7F7F7F"/>
                </a:solidFill>
                <a:latin typeface="Calibri" pitchFamily="34" charset="0"/>
              </a:rPr>
              <a:pPr>
                <a:defRPr/>
              </a:pPr>
              <a:t>9</a:t>
            </a:fld>
            <a:endParaRPr lang="en-US" sz="1200" b="0" dirty="0">
              <a:solidFill>
                <a:srgbClr val="7F7F7F"/>
              </a:solidFill>
              <a:latin typeface="Calibri" pitchFamily="34" charset="0"/>
            </a:endParaRPr>
          </a:p>
        </p:txBody>
      </p:sp>
      <p:graphicFrame>
        <p:nvGraphicFramePr>
          <p:cNvPr id="28" name="Object 6"/>
          <p:cNvGraphicFramePr>
            <a:graphicFrameLocks noChangeAspect="1"/>
          </p:cNvGraphicFramePr>
          <p:nvPr/>
        </p:nvGraphicFramePr>
        <p:xfrm>
          <a:off x="7798020" y="2545685"/>
          <a:ext cx="209550" cy="247650"/>
        </p:xfrm>
        <a:graphic>
          <a:graphicData uri="http://schemas.openxmlformats.org/presentationml/2006/ole">
            <p:oleObj spid="_x0000_s465933" name="Equation" r:id="rId27" imgW="139680" imgH="164880" progId="Equation.3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M_SLIDE_ROLE" val="jpmPage"/>
</p:tagLst>
</file>

<file path=ppt/theme/theme1.xml><?xml version="1.0" encoding="utf-8"?>
<a:theme xmlns:a="http://schemas.openxmlformats.org/drawingml/2006/main" name="bold_titl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RSC_PPT_Tmplt1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RSC_PPT_Tmplt1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folHlink"/>
        </a:solidFill>
        <a:ln w="63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RSC_PPT_Tmpl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SC_PPT_Tmplt1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66"/>
        </a:solidFill>
        <a:ln w="9525">
          <a:noFill/>
          <a:round/>
          <a:headEnd/>
          <a:tailEnd/>
        </a:ln>
      </a:spPr>
      <a:bodyPr wrap="square" lIns="0" tIns="0" rIns="0" bIns="0" anchor="ctr">
        <a:noAutofit/>
      </a:bodyPr>
      <a:lstStyle>
        <a:defPPr>
          <a:buClr>
            <a:srgbClr val="FF0000"/>
          </a:buClr>
          <a:defRPr>
            <a:solidFill>
              <a:srgbClr val="000000"/>
            </a:solidFill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thin_line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thin_text_template">
  <a:themeElements>
    <a:clrScheme name="">
      <a:dk1>
        <a:srgbClr val="000000"/>
      </a:dk1>
      <a:lt1>
        <a:srgbClr val="FFFFFF"/>
      </a:lt1>
      <a:dk2>
        <a:srgbClr val="FF0000"/>
      </a:dk2>
      <a:lt2>
        <a:srgbClr val="969696"/>
      </a:lt2>
      <a:accent1>
        <a:srgbClr val="0000FF"/>
      </a:accent1>
      <a:accent2>
        <a:srgbClr val="FF9900"/>
      </a:accent2>
      <a:accent3>
        <a:srgbClr val="FFFFFF"/>
      </a:accent3>
      <a:accent4>
        <a:srgbClr val="000000"/>
      </a:accent4>
      <a:accent5>
        <a:srgbClr val="AAAAFF"/>
      </a:accent5>
      <a:accent6>
        <a:srgbClr val="E78A00"/>
      </a:accent6>
      <a:hlink>
        <a:srgbClr val="33CC33"/>
      </a:hlink>
      <a:folHlink>
        <a:srgbClr val="FFFF00"/>
      </a:folHlink>
    </a:clrScheme>
    <a:fontScheme name="bold_title_template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rtlCol="0" anchor="ctr" anchorCtr="0" compatLnSpc="1">
        <a:prstTxWarp prst="textNoShape">
          <a:avLst/>
        </a:prstTxWarp>
        <a:no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50000"/>
          </a:spcBef>
          <a:spcAft>
            <a:spcPct val="0"/>
          </a:spcAft>
          <a:buClr>
            <a:schemeClr val="tx2"/>
          </a:buClr>
          <a:buSzTx/>
          <a:buFontTx/>
          <a:buNone/>
          <a:tabLst/>
          <a:defRPr kumimoji="0" lang="en-US" sz="1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bold_title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3300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FFADAA"/>
        </a:accent5>
        <a:accent6>
          <a:srgbClr val="E78A00"/>
        </a:accent6>
        <a:hlink>
          <a:srgbClr val="969696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_title_template 2">
        <a:dk1>
          <a:srgbClr val="000000"/>
        </a:dk1>
        <a:lt1>
          <a:srgbClr val="FFFFFF"/>
        </a:lt1>
        <a:dk2>
          <a:srgbClr val="CC0000"/>
        </a:dk2>
        <a:lt2>
          <a:srgbClr val="969696"/>
        </a:lt2>
        <a:accent1>
          <a:srgbClr val="0000FF"/>
        </a:accent1>
        <a:accent2>
          <a:srgbClr val="FF9900"/>
        </a:accent2>
        <a:accent3>
          <a:srgbClr val="FFFFFF"/>
        </a:accent3>
        <a:accent4>
          <a:srgbClr val="000000"/>
        </a:accent4>
        <a:accent5>
          <a:srgbClr val="AAAAFF"/>
        </a:accent5>
        <a:accent6>
          <a:srgbClr val="E78A00"/>
        </a:accent6>
        <a:hlink>
          <a:srgbClr val="33CC33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bold_title_template</Template>
  <TotalTime>6823</TotalTime>
  <Pages>2</Pages>
  <Words>1964</Words>
  <Application>Microsoft Office PowerPoint</Application>
  <PresentationFormat>On-screen Show (4:3)</PresentationFormat>
  <Paragraphs>521</Paragraphs>
  <Slides>60</Slides>
  <Notes>59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60</vt:i4>
      </vt:variant>
    </vt:vector>
  </HeadingPairs>
  <TitlesOfParts>
    <vt:vector size="69" baseType="lpstr">
      <vt:lpstr>bold_title_template</vt:lpstr>
      <vt:lpstr>thin_line_template</vt:lpstr>
      <vt:lpstr>RSC_PPT_Tmplt1</vt:lpstr>
      <vt:lpstr>1_thin_line_template</vt:lpstr>
      <vt:lpstr>2_thin_line_template</vt:lpstr>
      <vt:lpstr>thin_text_template</vt:lpstr>
      <vt:lpstr>KGPlot</vt:lpstr>
      <vt:lpstr>Equation</vt:lpstr>
      <vt:lpstr>Graph</vt:lpstr>
      <vt:lpstr>Transistors for THz Systems</vt:lpstr>
      <vt:lpstr>DC to Daylight.   Far-Infrared Electronics</vt:lpstr>
      <vt:lpstr>THz Transistors: Not Just For THz Circuits</vt:lpstr>
      <vt:lpstr>THz Communications Needs High Power, Low Noise</vt:lpstr>
      <vt:lpstr>THz Communications Needs High Power, Low Noise</vt:lpstr>
      <vt:lpstr>III-V PAs and LNAs in today's wireless systems...</vt:lpstr>
      <vt:lpstr>Slide 7</vt:lpstr>
      <vt:lpstr>nm Transistors, Far-Infrared Integrated Circuits</vt:lpstr>
      <vt:lpstr>Slide 9</vt:lpstr>
      <vt:lpstr>THz &amp; nm Transistors: State Density Limits</vt:lpstr>
      <vt:lpstr>Slide 11</vt:lpstr>
      <vt:lpstr>Slide 12</vt:lpstr>
      <vt:lpstr>Breakdown: Never Less than the Bandgap</vt:lpstr>
      <vt:lpstr>Slide 14</vt:lpstr>
      <vt:lpstr>Slide 15</vt:lpstr>
      <vt:lpstr>Slide 16</vt:lpstr>
      <vt:lpstr>Slide 17</vt:lpstr>
      <vt:lpstr>THz &amp; nm Transistors: what needs to be done</vt:lpstr>
      <vt:lpstr>Slide 19</vt:lpstr>
      <vt:lpstr>Slide 20</vt:lpstr>
      <vt:lpstr>HBT Fabrication Process Must Change... Greatly  </vt:lpstr>
      <vt:lpstr>Needed: Greatly Improved Ohmic Contacts </vt:lpstr>
      <vt:lpstr>Ultra Low-Resistivity Refractory Contacts</vt:lpstr>
      <vt:lpstr>Ultra Low-Resistivity Refractory Contacts</vt:lpstr>
      <vt:lpstr>Ultra Low-Resistivity Refractory Contacts</vt:lpstr>
      <vt:lpstr>Needed: Greatly Improved Ohmic Contacts </vt:lpstr>
      <vt:lpstr>HBT Fabrication Process Must Change... Greatly  </vt:lpstr>
      <vt:lpstr>Sub-200-nm Emitter Contact &amp; Post</vt:lpstr>
      <vt:lpstr>RF Data: 25 nm thick base, 75 nm Thick Collector </vt:lpstr>
      <vt:lpstr>DC, RF Data: 100 nm Thick Collector </vt:lpstr>
      <vt:lpstr>THz InP HBTs From Teledyne</vt:lpstr>
      <vt:lpstr>Towards &amp; Beyond the 32 nm /2.8 THz Node</vt:lpstr>
      <vt:lpstr>Base Ohmic Contact Penetration</vt:lpstr>
      <vt:lpstr>Refractory Base Process (1)</vt:lpstr>
      <vt:lpstr>Refractory Base Process (2)</vt:lpstr>
      <vt:lpstr>Refractory Base Ohmic Contacts </vt:lpstr>
      <vt:lpstr>Degenerate Injection→ Reduced Transconductance</vt:lpstr>
      <vt:lpstr>Degenerate Injection→ Reduced Transconductance</vt:lpstr>
      <vt:lpstr>Degenerate Injection→ Reduced Transconductance</vt:lpstr>
      <vt:lpstr>Degenerate Injection→ Reduced Transconductance</vt:lpstr>
      <vt:lpstr>Degenerate Injection→Solutions</vt:lpstr>
      <vt:lpstr>3-4 THz Bipolar Transistors are Feasible.</vt:lpstr>
      <vt:lpstr>InP HBT: Key Features</vt:lpstr>
      <vt:lpstr>Can we make a 1 THz SiGe Bipolar Transistor ?</vt:lpstr>
      <vt:lpstr>THz InP Bipolar Transistor Technology</vt:lpstr>
      <vt:lpstr>Slide 46</vt:lpstr>
      <vt:lpstr>Slide 47</vt:lpstr>
      <vt:lpstr>Slide 48</vt:lpstr>
      <vt:lpstr>III-V MOS</vt:lpstr>
      <vt:lpstr>FET Drain Current in the Ballistic Limit</vt:lpstr>
      <vt:lpstr>Transit delay  versus mass, # valleys, and EOT</vt:lpstr>
      <vt:lpstr>FET Scaling: fixed vs. increasing state density</vt:lpstr>
      <vt:lpstr>2-3 THz Field-Effect Transistors are Feasible.</vt:lpstr>
      <vt:lpstr>4-nm / 5-THz FETs:  Challenges</vt:lpstr>
      <vt:lpstr>Thin wells have high scattering rate</vt:lpstr>
      <vt:lpstr>III-V vs. CMOS: A false comparison ?</vt:lpstr>
      <vt:lpstr>Slide 57</vt:lpstr>
      <vt:lpstr>THz and Far-Infrared Electronics</vt:lpstr>
      <vt:lpstr>Slide 59</vt:lpstr>
      <vt:lpstr>Electron Plasma Resonance: Not a Dominant Limit</vt:lpstr>
    </vt:vector>
  </TitlesOfParts>
  <Company>U.C. Santa Barbara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asdfasdfasdf</dc:title>
  <dc:creator>mark_rodwell</dc:creator>
  <cp:lastModifiedBy>mark rodwell</cp:lastModifiedBy>
  <cp:revision>536</cp:revision>
  <cp:lastPrinted>2002-08-11T02:20:55Z</cp:lastPrinted>
  <dcterms:created xsi:type="dcterms:W3CDTF">2006-09-21T15:40:46Z</dcterms:created>
  <dcterms:modified xsi:type="dcterms:W3CDTF">2013-06-03T22:14:41Z</dcterms:modified>
</cp:coreProperties>
</file>