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60" r:id="rId1"/>
    <p:sldMasterId id="2147483672" r:id="rId2"/>
    <p:sldMasterId id="2147483693" r:id="rId3"/>
    <p:sldMasterId id="2147483741" r:id="rId4"/>
    <p:sldMasterId id="2147483750" r:id="rId5"/>
    <p:sldMasterId id="2147483759" r:id="rId6"/>
    <p:sldMasterId id="2147483772" r:id="rId7"/>
    <p:sldMasterId id="2147483781" r:id="rId8"/>
    <p:sldMasterId id="2147483794" r:id="rId9"/>
  </p:sldMasterIdLst>
  <p:notesMasterIdLst>
    <p:notesMasterId r:id="rId42"/>
  </p:notesMasterIdLst>
  <p:handoutMasterIdLst>
    <p:handoutMasterId r:id="rId43"/>
  </p:handoutMasterIdLst>
  <p:sldIdLst>
    <p:sldId id="647" r:id="rId10"/>
    <p:sldId id="669" r:id="rId11"/>
    <p:sldId id="728" r:id="rId12"/>
    <p:sldId id="675" r:id="rId13"/>
    <p:sldId id="676" r:id="rId14"/>
    <p:sldId id="678" r:id="rId15"/>
    <p:sldId id="679" r:id="rId16"/>
    <p:sldId id="680" r:id="rId17"/>
    <p:sldId id="681" r:id="rId18"/>
    <p:sldId id="682" r:id="rId19"/>
    <p:sldId id="685" r:id="rId20"/>
    <p:sldId id="686" r:id="rId21"/>
    <p:sldId id="692" r:id="rId22"/>
    <p:sldId id="684" r:id="rId23"/>
    <p:sldId id="727" r:id="rId24"/>
    <p:sldId id="693" r:id="rId25"/>
    <p:sldId id="714" r:id="rId26"/>
    <p:sldId id="696" r:id="rId27"/>
    <p:sldId id="701" r:id="rId28"/>
    <p:sldId id="702" r:id="rId29"/>
    <p:sldId id="698" r:id="rId30"/>
    <p:sldId id="699" r:id="rId31"/>
    <p:sldId id="703" r:id="rId32"/>
    <p:sldId id="704" r:id="rId33"/>
    <p:sldId id="723" r:id="rId34"/>
    <p:sldId id="650" r:id="rId35"/>
    <p:sldId id="651" r:id="rId36"/>
    <p:sldId id="700" r:id="rId37"/>
    <p:sldId id="713" r:id="rId38"/>
    <p:sldId id="726" r:id="rId39"/>
    <p:sldId id="688" r:id="rId40"/>
    <p:sldId id="690" r:id="rId41"/>
  </p:sldIdLst>
  <p:sldSz cx="9144000" cy="6858000" type="screen4x3"/>
  <p:notesSz cx="6997700" cy="9271000"/>
  <p:embeddedFontLst>
    <p:embeddedFont>
      <p:font typeface="Tahoma" pitchFamily="34" charset="0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Arial Narrow" pitchFamily="34" charset="0"/>
      <p:regular r:id="rId50"/>
      <p:bold r:id="rId51"/>
      <p:italic r:id="rId52"/>
      <p:boldItalic r:id="rId53"/>
    </p:embeddedFont>
    <p:embeddedFont>
      <p:font typeface="ＭＳ Ｐゴシック" pitchFamily="34" charset="-128"/>
      <p:regular r:id="rId54"/>
    </p:embeddedFont>
    <p:embeddedFont>
      <p:font typeface="Impact" pitchFamily="34" charset="0"/>
      <p:regular r:id="rId55"/>
    </p:embeddedFont>
    <p:embeddedFont>
      <p:font typeface="Wingdings 3" pitchFamily="18" charset="2"/>
      <p:regular r:id="rId56"/>
    </p:embeddedFont>
    <p:embeddedFont>
      <p:font typeface="Trebuchet MS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FFCC"/>
    <a:srgbClr val="FFFFFF"/>
    <a:srgbClr val="FFFF99"/>
    <a:srgbClr val="00B050"/>
    <a:srgbClr val="FFC000"/>
    <a:srgbClr val="EAEAEA"/>
    <a:srgbClr val="0000FF"/>
    <a:srgbClr val="FFCCCC"/>
    <a:srgbClr val="996633"/>
    <a:srgbClr val="00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42543" autoAdjust="0"/>
    <p:restoredTop sz="61667" autoAdjust="0"/>
  </p:normalViewPr>
  <p:slideViewPr>
    <p:cSldViewPr>
      <p:cViewPr varScale="1">
        <p:scale>
          <a:sx n="96" d="100"/>
          <a:sy n="96" d="100"/>
        </p:scale>
        <p:origin x="-1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448" y="-78"/>
      </p:cViewPr>
      <p:guideLst>
        <p:guide orient="horz" pos="2920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6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461963"/>
            <a:ext cx="5253038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lIns="92958" tIns="46479" rIns="92958" bIns="46479"/>
          <a:lstStyle/>
          <a:p>
            <a:pPr>
              <a:defRPr/>
            </a:pPr>
            <a:fld id="{F8F476E3-4DCC-4171-9F3B-A55971B1E5E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3192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lIns="92958" tIns="46479" rIns="92958" bIns="46479"/>
          <a:lstStyle/>
          <a:p>
            <a:pPr>
              <a:defRPr/>
            </a:pPr>
            <a:fld id="{F8F476E3-4DCC-4171-9F3B-A55971B1E5E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018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897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2813" cy="5103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6019800" y="6421438"/>
            <a:ext cx="2743200" cy="360362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fld id="{7435E1F9-C0AA-4E07-8372-09D0AD2891D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781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82575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8972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2813" cy="5103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6019800" y="6421438"/>
            <a:ext cx="2743200" cy="360362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fld id="{7435E1F9-C0AA-4E07-8372-09D0AD2891D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781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825758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89413" cy="5103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295400"/>
            <a:ext cx="4191000" cy="5103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0"/>
          </p:nvPr>
        </p:nvSpPr>
        <p:spPr>
          <a:xfrm>
            <a:off x="4876800" y="6421438"/>
            <a:ext cx="3200400" cy="360362"/>
          </a:xfrm>
          <a:prstGeom prst="rect">
            <a:avLst/>
          </a:prstGeom>
          <a:ln/>
        </p:spPr>
        <p:txBody>
          <a:bodyPr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 sz="1600"/>
            </a:lvl1pPr>
          </a:lstStyle>
          <a:p>
            <a:fld id="{7435E1F9-C0AA-4E07-8372-09D0AD2891D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8972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2813" cy="5103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6019800" y="6421438"/>
            <a:ext cx="2743200" cy="360362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fld id="{7435E1F9-C0AA-4E07-8372-09D0AD2891D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781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82575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972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2813" cy="5103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6019800" y="6421438"/>
            <a:ext cx="2743200" cy="360362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fld id="{7435E1F9-C0AA-4E07-8372-09D0AD2891D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78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25758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17103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070488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4739562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609166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480819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15409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8313323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2103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568323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861039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34703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9721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25758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6.jpe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9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229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0" r:id="rId7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9" r:id="rId5"/>
    <p:sldLayoutId id="2147483700" r:id="rId6"/>
    <p:sldLayoutId id="2147483701" r:id="rId7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6" r:id="rId5"/>
    <p:sldLayoutId id="2147483757" r:id="rId6"/>
    <p:sldLayoutId id="2147483758" r:id="rId7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455613" y="685800"/>
            <a:ext cx="818515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49703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8" r:id="rId5"/>
    <p:sldLayoutId id="2147483780" r:id="rId6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4" descr="Picture1"/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172200" y="109538"/>
            <a:ext cx="12192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033" name="Picture 8" descr="ucsbwave_144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935675" y="6412670"/>
            <a:ext cx="726869" cy="38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9" descr="350px-MIT_logo"/>
          <p:cNvPicPr>
            <a:picLocks noChangeAspect="1" noChangeArrowheads="1"/>
          </p:cNvPicPr>
          <p:nvPr userDrawn="1"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4085112" y="6450793"/>
            <a:ext cx="629393" cy="34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0" descr="lehigh-logoLowResJPEG"/>
          <p:cNvPicPr>
            <a:picLocks noChangeAspect="1" noChangeArrowheads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6919915" y="6489999"/>
            <a:ext cx="1119680" cy="29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157-primaryorange200"/>
          <p:cNvPicPr>
            <a:picLocks noChangeAspect="1" noChangeArrowheads="1"/>
          </p:cNvPicPr>
          <p:nvPr userDrawn="1"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2662239" y="6318600"/>
            <a:ext cx="544100" cy="54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images"/>
          <p:cNvPicPr>
            <a:picLocks noChangeAspect="1" noChangeArrowheads="1"/>
          </p:cNvPicPr>
          <p:nvPr userDrawn="1"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5467350" y="6280808"/>
            <a:ext cx="600941" cy="60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5" name="Group 15"/>
          <p:cNvGrpSpPr/>
          <p:nvPr userDrawn="1"/>
        </p:nvGrpSpPr>
        <p:grpSpPr>
          <a:xfrm>
            <a:off x="7528956" y="29498"/>
            <a:ext cx="1603169" cy="766149"/>
            <a:chOff x="7148945" y="1442623"/>
            <a:chExt cx="1852555" cy="92805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7148947" y="1828775"/>
              <a:ext cx="1852551" cy="541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7148945" y="1442623"/>
              <a:ext cx="1852555" cy="39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8001000" y="641316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470B463-E56B-44BF-9CB9-45E9E86D5EFA}" type="slidenum">
              <a:rPr lang="en-US" sz="2400" smtClean="0">
                <a:solidFill>
                  <a:srgbClr val="000000"/>
                </a:solidFill>
                <a:latin typeface="Arial" charset="0"/>
                <a:cs typeface="+mn-cs"/>
              </a:rPr>
              <a:pPr algn="r"/>
              <a:t>‹#›</a:t>
            </a:fld>
            <a:endParaRPr lang="en-US" sz="24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22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0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emf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eg"/><Relationship Id="rId3" Type="http://schemas.openxmlformats.org/officeDocument/2006/relationships/image" Target="../media/image67.emf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1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8534400" cy="2743200"/>
          </a:xfrm>
        </p:spPr>
        <p:txBody>
          <a:bodyPr/>
          <a:lstStyle/>
          <a:p>
            <a:pPr eaLnBrk="1" hangingPunct="1">
              <a:lnSpc>
                <a:spcPct val="117000"/>
              </a:lnSpc>
            </a:pPr>
            <a:r>
              <a:rPr lang="en-US" sz="3600" smtClean="0"/>
              <a:t>Optical Phase-Locking </a:t>
            </a:r>
            <a:br>
              <a:rPr lang="en-US" sz="3600" smtClean="0"/>
            </a:br>
            <a:r>
              <a:rPr lang="en-US" sz="3600" smtClean="0"/>
              <a:t>and Wavelength Synthesis</a:t>
            </a:r>
            <a:endParaRPr lang="en-US" sz="360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733800"/>
            <a:ext cx="8305800" cy="2179058"/>
          </a:xfrm>
        </p:spPr>
        <p:txBody>
          <a:bodyPr/>
          <a:lstStyle/>
          <a:p>
            <a:pPr algn="l" eaLnBrk="1" hangingPunct="1"/>
            <a:r>
              <a:rPr lang="en-US" dirty="0" smtClean="0"/>
              <a:t>M.J.W. Rodwell, H.C. Park, M. Piels, M. Lu</a:t>
            </a:r>
            <a:r>
              <a:rPr lang="en-US" smtClean="0"/>
              <a:t>, </a:t>
            </a:r>
            <a:r>
              <a:rPr lang="en-US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A. Sivananthan,  E. Bloch, Z. Griffith</a:t>
            </a:r>
            <a:r>
              <a:rPr lang="en-US" smtClean="0"/>
              <a:t>,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>
                <a:solidFill>
                  <a:srgbClr val="FF0000"/>
                </a:solidFill>
              </a:rPr>
              <a:t>L</a:t>
            </a:r>
            <a:r>
              <a:rPr lang="en-US" smtClean="0">
                <a:solidFill>
                  <a:srgbClr val="FF0000"/>
                </a:solidFill>
              </a:rPr>
              <a:t>. </a:t>
            </a:r>
            <a:r>
              <a:rPr lang="en-US" smtClean="0">
                <a:solidFill>
                  <a:srgbClr val="FF0000"/>
                </a:solidFill>
              </a:rPr>
              <a:t>Johansson</a:t>
            </a:r>
            <a:r>
              <a:rPr lang="en-US" smtClean="0"/>
              <a:t>, </a:t>
            </a:r>
            <a:r>
              <a:rPr lang="en-US" smtClean="0">
                <a:solidFill>
                  <a:schemeClr val="tx2"/>
                </a:solidFill>
              </a:rPr>
              <a:t>J</a:t>
            </a:r>
            <a:r>
              <a:rPr lang="en-US" dirty="0" smtClean="0">
                <a:solidFill>
                  <a:schemeClr val="tx2"/>
                </a:solidFill>
              </a:rPr>
              <a:t>. E. Bowers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L.A. Coldren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i="1" dirty="0" smtClean="0"/>
              <a:t>University of California, Santa Barbara </a:t>
            </a:r>
          </a:p>
          <a:p>
            <a:pPr algn="l" eaLnBrk="1" hangingPunct="1"/>
            <a:r>
              <a:rPr lang="en-US" dirty="0" smtClean="0"/>
              <a:t>Z. Griffith, M. Urteaga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i="1" dirty="0" smtClean="0"/>
              <a:t>Teledyne Scientific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6200" y="0"/>
            <a:ext cx="7543800" cy="262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300" b="0" i="1" smtClean="0">
                <a:solidFill>
                  <a:srgbClr val="000000"/>
                </a:solidFill>
                <a:latin typeface="Arial" charset="0"/>
              </a:rPr>
              <a:t>2014 IEEE Compound Semiconductor Integrated Circuits Symposium, October 21-23, La Jolla, CA. </a:t>
            </a:r>
            <a:endParaRPr lang="en-US" sz="1300" b="0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OPLL Components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81600" y="2438400"/>
            <a:ext cx="3733800" cy="2743200"/>
            <a:chOff x="5181600" y="2438400"/>
            <a:chExt cx="3733800" cy="27432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438400"/>
              <a:ext cx="37338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5704669" y="2721367"/>
              <a:ext cx="2277581" cy="515831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690866" y="3721744"/>
              <a:ext cx="717783" cy="762679"/>
            </a:xfrm>
            <a:prstGeom prst="rec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644530" y="3439792"/>
              <a:ext cx="2270870" cy="1741808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52400" y="762000"/>
            <a:ext cx="180250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Photonic  IC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Coldren group</a:t>
            </a: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InP integration</a:t>
            </a:r>
          </a:p>
        </p:txBody>
      </p:sp>
      <p:pic>
        <p:nvPicPr>
          <p:cNvPr id="15" name="Picture 3" descr="C:\Users\mlu\Desktop\meetings\QPR_Feb2012\OPL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659" b="25209"/>
          <a:stretch>
            <a:fillRect/>
          </a:stretch>
        </p:blipFill>
        <p:spPr bwMode="auto">
          <a:xfrm>
            <a:off x="2362200" y="4648200"/>
            <a:ext cx="1676400" cy="16002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cture1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62200" y="2438400"/>
            <a:ext cx="2590800" cy="2040171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02498" y="2514600"/>
            <a:ext cx="210730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Fast electrical  IC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Design: Rodwell group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Fab: </a:t>
            </a:r>
            <a:r>
              <a:rPr lang="en-US" sz="16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Teledyne</a:t>
            </a: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InP HBT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details to follow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6200" y="4668560"/>
            <a:ext cx="2286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Hybrid loop filter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slow/fast design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slow: op-amp integrator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fast: passive feedforward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821239" y="685800"/>
            <a:ext cx="7017961" cy="1632368"/>
            <a:chOff x="1821239" y="685800"/>
            <a:chExt cx="7017961" cy="1632368"/>
          </a:xfrm>
        </p:grpSpPr>
        <p:pic>
          <p:nvPicPr>
            <p:cNvPr id="8" name="Picture 2" descr="D:\Dropbox\Paper writing\OE_offset_locking\PIC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39" y="685800"/>
              <a:ext cx="7017961" cy="163236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1828800" y="1066800"/>
              <a:ext cx="6781800" cy="8382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 bwMode="auto">
          <a:xfrm flipV="1">
            <a:off x="6705600" y="1986870"/>
            <a:ext cx="0" cy="7563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4953000" y="40386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4114800" y="5867400"/>
            <a:ext cx="2514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6629400" y="5181600"/>
            <a:ext cx="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Hyunchul\Dropbox\BPSK\08032012\10Gbps_75km_2.jpg"/>
          <p:cNvPicPr>
            <a:picLocks noChangeAspect="1" noChangeArrowheads="1"/>
          </p:cNvPicPr>
          <p:nvPr/>
        </p:nvPicPr>
        <p:blipFill>
          <a:blip r:embed="rId3" cstate="print"/>
          <a:srcRect l="18900" t="24589" r="14433" b="28188"/>
          <a:stretch>
            <a:fillRect/>
          </a:stretch>
        </p:blipFill>
        <p:spPr bwMode="auto">
          <a:xfrm>
            <a:off x="2438400" y="3581400"/>
            <a:ext cx="243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Phase-Locked  </a:t>
            </a:r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r>
              <a:rPr lang="en-US" sz="2800" dirty="0" smtClean="0"/>
              <a:t>PSK Receiver</a:t>
            </a:r>
          </a:p>
        </p:txBody>
      </p:sp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8" name="Picture 8" descr="C:\Users\Hyunchul\Dropbox\BPSK\08032012\40Gbps_0km.jpg"/>
          <p:cNvPicPr>
            <a:picLocks noChangeAspect="1" noChangeArrowheads="1"/>
          </p:cNvPicPr>
          <p:nvPr/>
        </p:nvPicPr>
        <p:blipFill>
          <a:blip r:embed="rId5" cstate="print"/>
          <a:srcRect l="19261" t="24476" r="14937" b="29927"/>
          <a:stretch>
            <a:fillRect/>
          </a:stretch>
        </p:blipFill>
        <p:spPr bwMode="auto">
          <a:xfrm>
            <a:off x="0" y="5089588"/>
            <a:ext cx="2406770" cy="125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4793386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40Gb/s  0 km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0" name="Picture 6" descr="C:\Users\Hyunchul\Dropbox\BPSK\08032012\10Gbps_0km.jpg"/>
          <p:cNvPicPr>
            <a:picLocks noChangeAspect="1" noChangeArrowheads="1"/>
          </p:cNvPicPr>
          <p:nvPr/>
        </p:nvPicPr>
        <p:blipFill>
          <a:blip r:embed="rId6" cstate="print"/>
          <a:srcRect l="18603" t="23008" r="14887" b="27621"/>
          <a:stretch>
            <a:fillRect/>
          </a:stretch>
        </p:blipFill>
        <p:spPr bwMode="auto">
          <a:xfrm>
            <a:off x="0" y="3493707"/>
            <a:ext cx="2432649" cy="135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168690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10Gb/s  0 km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774830" y="3165812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10Gb/s  75 km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3" name="内容占位符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19" r="28609"/>
          <a:stretch>
            <a:fillRect/>
          </a:stretch>
        </p:blipFill>
        <p:spPr bwMode="auto">
          <a:xfrm>
            <a:off x="5158596" y="900285"/>
            <a:ext cx="3985404" cy="344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081212_locking_speed_1KHz3.jpg"/>
          <p:cNvPicPr>
            <a:picLocks noChangeAspect="1"/>
          </p:cNvPicPr>
          <p:nvPr/>
        </p:nvPicPr>
        <p:blipFill>
          <a:blip r:embed="rId8" cstate="print"/>
          <a:srcRect l="8336" t="15181" r="2017" b="24321"/>
          <a:stretch>
            <a:fillRect/>
          </a:stretch>
        </p:blipFill>
        <p:spPr>
          <a:xfrm>
            <a:off x="5175832" y="4347720"/>
            <a:ext cx="4002657" cy="2027207"/>
          </a:xfrm>
          <a:prstGeom prst="rect">
            <a:avLst/>
          </a:prstGeom>
        </p:spPr>
      </p:pic>
      <p:pic>
        <p:nvPicPr>
          <p:cNvPr id="15" name="Picture 4" descr="C:\Users\Hyunchul\Dropbox\BPSK\08032012\40Gbps_50km.jpg"/>
          <p:cNvPicPr>
            <a:picLocks noChangeAspect="1" noChangeArrowheads="1"/>
          </p:cNvPicPr>
          <p:nvPr/>
        </p:nvPicPr>
        <p:blipFill>
          <a:blip r:embed="rId9" cstate="print"/>
          <a:srcRect l="18553" t="23558" r="15173" b="30530"/>
          <a:stretch>
            <a:fillRect/>
          </a:stretch>
        </p:blipFill>
        <p:spPr bwMode="auto">
          <a:xfrm>
            <a:off x="2441294" y="5080957"/>
            <a:ext cx="2424004" cy="12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64294" y="4799139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40Gb/s  50 km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5204619" y="5244837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PLL locks in 650 ns</a:t>
            </a: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4_2_9_optical_draw.jpg"/>
          <p:cNvPicPr>
            <a:picLocks noChangeAspect="1"/>
          </p:cNvPicPr>
          <p:nvPr/>
        </p:nvPicPr>
        <p:blipFill>
          <a:blip r:embed="rId3" cstate="print"/>
          <a:srcRect r="6604"/>
          <a:stretch>
            <a:fillRect/>
          </a:stretch>
        </p:blipFill>
        <p:spPr>
          <a:xfrm>
            <a:off x="1143000" y="762000"/>
            <a:ext cx="4267200" cy="2212848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Phase-Locked </a:t>
            </a:r>
            <a:r>
              <a:rPr lang="en-US" sz="2800" b="1" dirty="0" smtClean="0">
                <a:solidFill>
                  <a:srgbClr val="FF0000"/>
                </a:solidFill>
              </a:rPr>
              <a:t>Q</a:t>
            </a:r>
            <a:r>
              <a:rPr lang="en-US" sz="2800" dirty="0" smtClean="0"/>
              <a:t>PSK Receiver</a:t>
            </a:r>
          </a:p>
        </p:txBody>
      </p:sp>
      <p:pic>
        <p:nvPicPr>
          <p:cNvPr id="4" name="Picture 3" descr="asddfasddfasddf.jpg"/>
          <p:cNvPicPr>
            <a:picLocks noChangeAspect="1"/>
          </p:cNvPicPr>
          <p:nvPr/>
        </p:nvPicPr>
        <p:blipFill>
          <a:blip r:embed="rId4" cstate="print"/>
          <a:srcRect r="4478"/>
          <a:stretch>
            <a:fillRect/>
          </a:stretch>
        </p:blipFill>
        <p:spPr>
          <a:xfrm>
            <a:off x="838200" y="3124200"/>
            <a:ext cx="4876800" cy="2637709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4898" y="6019800"/>
            <a:ext cx="6222102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Designs attempted, ICs did not work properly</a:t>
            </a:r>
          </a:p>
        </p:txBody>
      </p:sp>
      <p:pic>
        <p:nvPicPr>
          <p:cNvPr id="6" name="Picture 5" descr="BPSK PD2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721048"/>
            <a:ext cx="3124200" cy="240315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984647"/>
            <a:ext cx="1143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PSK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receiver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2400" y="3270647"/>
            <a:ext cx="1143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PSK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receiver</a:t>
            </a:r>
          </a:p>
        </p:txBody>
      </p:sp>
      <p:pic>
        <p:nvPicPr>
          <p:cNvPr id="34" name="Picture 33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3352800"/>
            <a:ext cx="2667000" cy="2159732"/>
          </a:xfrm>
          <a:prstGeom prst="rect">
            <a:avLst/>
          </a:prstGeom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38200" y="6474023"/>
            <a:ext cx="56125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simply a design failure, should work just fine...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Phase-Locked  </a:t>
            </a:r>
            <a:r>
              <a:rPr lang="en-US" sz="2800" b="1" dirty="0" smtClean="0">
                <a:solidFill>
                  <a:srgbClr val="FF0000"/>
                </a:solidFill>
              </a:rPr>
              <a:t>B/Q</a:t>
            </a:r>
            <a:r>
              <a:rPr lang="en-US" sz="2800" dirty="0" smtClean="0"/>
              <a:t>PSK Receivers: Good and Bad</a:t>
            </a:r>
          </a:p>
        </p:txBody>
      </p:sp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16" name="Picture 12" descr="C:\Users\Hyunchul\Dropbox\BPSK\07302012\073012_BER_VS_OSNR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838200"/>
            <a:ext cx="3048000" cy="233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02498" y="3276600"/>
            <a:ext cx="888910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Present coherent receivers: DSP coherent detection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DSP compensates dispersion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DSP compensates LO phase &amp; frequency errors.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sophisticated, high DC power, expensive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Phase-locked receivers in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short-range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links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No DSP required !  → reduced cost, reduced DC power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Phase-locked receivers in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long-range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fiber dispersion will close eye→ optical PLL will not lock</a:t>
            </a:r>
          </a:p>
        </p:txBody>
      </p:sp>
      <p:pic>
        <p:nvPicPr>
          <p:cNvPr id="18" name="Picture 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72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562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50392"/>
            <a:ext cx="4020312" cy="2883408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Offset Locking → Wavelength Synthesis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2498" y="3657600"/>
            <a:ext cx="43171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Offset locking to generate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	any optical frequency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0" y="3810000"/>
            <a:ext cx="2909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Mingzhi Lu, et. al, – Tu2H.4, OFC2014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8150" y="831850"/>
            <a:ext cx="22034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2498" y="4413647"/>
            <a:ext cx="43171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Simple OPLL cannot distinguish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+/-  frequency offsets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02498" y="5181600"/>
            <a:ext cx="43171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(0</a:t>
            </a:r>
            <a:r>
              <a:rPr lang="en-US" sz="2000" i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/90</a:t>
            </a:r>
            <a:r>
              <a:rPr lang="en-US" sz="2000" i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optical mixing: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no lost  optical information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	IC digital single-sideband  mixing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02498" y="6242447"/>
            <a:ext cx="43171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300+ GHz offsets possible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fast UTC photodiodes, fast electronics</a:t>
            </a:r>
          </a:p>
        </p:txBody>
      </p:sp>
      <p:pic>
        <p:nvPicPr>
          <p:cNvPr id="21" name="Picture 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251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514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 bwMode="auto">
          <a:xfrm>
            <a:off x="6705600" y="838200"/>
            <a:ext cx="0" cy="25908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4" cstate="print"/>
          <a:srcRect b="32440"/>
          <a:stretch>
            <a:fillRect/>
          </a:stretch>
        </p:blipFill>
        <p:spPr bwMode="auto">
          <a:xfrm>
            <a:off x="4419600" y="838200"/>
            <a:ext cx="2203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876800" y="2514600"/>
            <a:ext cx="659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2400" i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419600" y="4112974"/>
            <a:ext cx="4572000" cy="2244636"/>
            <a:chOff x="4419600" y="4112974"/>
            <a:chExt cx="4572000" cy="224463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b="7137"/>
            <a:stretch>
              <a:fillRect/>
            </a:stretch>
          </p:blipFill>
          <p:spPr bwMode="auto">
            <a:xfrm>
              <a:off x="4419600" y="4112974"/>
              <a:ext cx="4572000" cy="1983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6400800" y="6096000"/>
              <a:ext cx="11288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libri" pitchFamily="34" charset="0"/>
                </a:rPr>
                <a:t>Frequency,  GHz</a:t>
              </a:r>
              <a:endParaRPr lang="en-US" sz="1100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smtClean="0"/>
              <a:t>IC </a:t>
            </a:r>
            <a:r>
              <a:rPr lang="en-US" sz="2800" smtClean="0"/>
              <a:t>Design Details</a:t>
            </a:r>
            <a:endParaRPr lang="en-US" sz="2800" dirty="0" smtClean="0"/>
          </a:p>
        </p:txBody>
      </p:sp>
      <p:pic>
        <p:nvPicPr>
          <p:cNvPr id="25" name="Picture 8" descr="phase freq"/>
          <p:cNvPicPr>
            <a:picLocks noChangeAspect="1" noChangeArrowheads="1"/>
          </p:cNvPicPr>
          <p:nvPr/>
        </p:nvPicPr>
        <p:blipFill>
          <a:blip r:embed="rId3" cstate="screen"/>
          <a:srcRect r="4858" b="51583"/>
          <a:stretch>
            <a:fillRect/>
          </a:stretch>
        </p:blipFill>
        <p:spPr bwMode="auto">
          <a:xfrm>
            <a:off x="163902" y="3767940"/>
            <a:ext cx="2760453" cy="126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84672" y="3315671"/>
            <a:ext cx="4759328" cy="3559581"/>
          </a:xfrm>
          <a:prstGeom prst="rect">
            <a:avLst/>
          </a:prstGeom>
        </p:spPr>
      </p:pic>
      <p:pic>
        <p:nvPicPr>
          <p:cNvPr id="28" name="Picture 8" descr="phase freq"/>
          <p:cNvPicPr>
            <a:picLocks noChangeAspect="1" noChangeArrowheads="1"/>
          </p:cNvPicPr>
          <p:nvPr/>
        </p:nvPicPr>
        <p:blipFill>
          <a:blip r:embed="rId3" cstate="screen"/>
          <a:srcRect t="48856" r="8327"/>
          <a:stretch>
            <a:fillRect/>
          </a:stretch>
        </p:blipFill>
        <p:spPr bwMode="auto">
          <a:xfrm>
            <a:off x="161026" y="5331081"/>
            <a:ext cx="2659811" cy="134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05997" y="5019066"/>
            <a:ext cx="42417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Frequency detector test:  works over +/- 40 GHz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4503" y="3385884"/>
            <a:ext cx="403249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Phase detector test: works over  +/- 30 GHz</a:t>
            </a:r>
          </a:p>
        </p:txBody>
      </p:sp>
      <p:pic>
        <p:nvPicPr>
          <p:cNvPr id="31" name="Picture 2" descr="Description: Picture1"/>
          <p:cNvPicPr>
            <a:picLocks noChangeAspect="1" noChangeArrowheads="1"/>
          </p:cNvPicPr>
          <p:nvPr/>
        </p:nvPicPr>
        <p:blipFill>
          <a:blip r:embed="rId5" cstate="screen">
            <a:lum bright="-28000" contrast="47000"/>
          </a:blip>
          <a:srcRect/>
          <a:stretch>
            <a:fillRect/>
          </a:stretch>
        </p:blipFill>
        <p:spPr bwMode="auto">
          <a:xfrm>
            <a:off x="3429000" y="762000"/>
            <a:ext cx="332656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Connector 25"/>
          <p:cNvCxnSpPr>
            <a:cxnSpLocks noChangeShapeType="1"/>
          </p:cNvCxnSpPr>
          <p:nvPr/>
        </p:nvCxnSpPr>
        <p:spPr bwMode="auto">
          <a:xfrm flipH="1">
            <a:off x="255918" y="3159667"/>
            <a:ext cx="8784565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sp>
        <p:nvSpPr>
          <p:cNvPr id="33" name="Rectangle 32"/>
          <p:cNvSpPr/>
          <p:nvPr/>
        </p:nvSpPr>
        <p:spPr>
          <a:xfrm>
            <a:off x="212398" y="685800"/>
            <a:ext cx="403249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Features</a:t>
            </a:r>
            <a:b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      Phase detector</a:t>
            </a:r>
            <a:b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      Frequency difference detector</a:t>
            </a:r>
            <a:b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	forces loop to lock</a:t>
            </a:r>
            <a:b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500" i="1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      </a:t>
            </a:r>
            <a:r>
              <a:rPr lang="en-US" sz="1500" i="1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2-bit digital phase adder</a:t>
            </a:r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/>
            </a:r>
            <a:b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	introduces frequency shift</a:t>
            </a:r>
            <a:b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	controlled sign of shift !</a:t>
            </a:r>
            <a:b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Implementation</a:t>
            </a:r>
          </a:p>
          <a:p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      Teledyne 350 GHz, 500 nm InP HBT</a:t>
            </a:r>
            <a:b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      Robust all-digital implementation</a:t>
            </a:r>
          </a:p>
        </p:txBody>
      </p:sp>
      <p:pic>
        <p:nvPicPr>
          <p:cNvPr id="34" name="Picture 10" descr="Picture1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03982" y="951895"/>
            <a:ext cx="2363818" cy="18614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86800" cy="457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ICs Today: 670 GHz is done, 200 GHz is easy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614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04800" y="228600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5225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2013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UCSB/TSC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204 GHz static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frequency divider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(ECL master-slave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Z. Griffith,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300 GHz 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0386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220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180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038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T. Reed,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648200" y="54610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600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Integrated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Transmitter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PLL + Mixer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304800" y="543242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Integrated 300/350GHz Receivers: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LNA/Mixer/VCO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75075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49555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5700" y="3756025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6294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81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470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629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H-C Park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2014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304800" y="327660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FFFFCC"/>
                </a:solidFill>
                <a:ea typeface="ＭＳ Ｐゴシック" pitchFamily="34" charset="-128"/>
              </a:rPr>
              <a:t>Not shown: 670 GHz HBT   amplifier</a:t>
            </a:r>
            <a:endParaRPr lang="en-US" sz="16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81000" y="3505200"/>
            <a:ext cx="266700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</a:rPr>
              <a:t>J. Hacker, TSC, IMS </a:t>
            </a: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761999"/>
            <a:ext cx="8420988" cy="470645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2"/>
                </a:solidFill>
              </a:rPr>
              <a:t>Electrical</a:t>
            </a:r>
            <a:r>
              <a:rPr lang="en-US" sz="2800" dirty="0" smtClean="0"/>
              <a:t> Recovery of </a:t>
            </a:r>
            <a:r>
              <a:rPr lang="en-US" sz="2800" b="1" dirty="0" smtClean="0">
                <a:solidFill>
                  <a:schemeClr val="tx2"/>
                </a:solidFill>
              </a:rPr>
              <a:t>WDM</a:t>
            </a:r>
            <a:r>
              <a:rPr lang="en-US" sz="2800" dirty="0" smtClean="0"/>
              <a:t> for compact Tb/s Links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6200" y="5562600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365760" algn="l"/>
                <a:tab pos="731520" algn="l"/>
                <a:tab pos="1097280" algn="l"/>
                <a:tab pos="1463040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Assume: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25GHz channel spacing, DC-200 GHz ICs , DC-200 GHz photodiodes</a:t>
            </a:r>
            <a:b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→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800 Gb/s  receiver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50 Gb/s QPSK x 16 WDM channels</a:t>
            </a:r>
            <a:b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...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one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LO laser,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one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I/Q optical detector,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one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electrical receiver IC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" y="6471047"/>
            <a:ext cx="906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OPLL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 lock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optical pilot → works even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with highly dispersive channels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52400" y="6400800"/>
            <a:ext cx="8686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Optical</a:t>
            </a:r>
            <a:r>
              <a:rPr lang="en-US" b="0" dirty="0" smtClean="0"/>
              <a:t>-Domain WDM Receiver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96250" cy="288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1910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Complex photonic IC.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97623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One electrical  receiver IC for each wavelength→ many in total.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Electrical </a:t>
            </a:r>
            <a:r>
              <a:rPr lang="en-US" b="0" smtClean="0"/>
              <a:t>WDM: 2-Channel </a:t>
            </a:r>
            <a:r>
              <a:rPr lang="en-US" b="0" dirty="0" smtClean="0"/>
              <a:t>Demonstration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2844" y="789470"/>
            <a:ext cx="3359453" cy="352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860" y="853044"/>
            <a:ext cx="2796540" cy="284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3" t="7912" r="4262"/>
          <a:stretch/>
        </p:blipFill>
        <p:spPr bwMode="auto">
          <a:xfrm>
            <a:off x="121285" y="4070349"/>
            <a:ext cx="3515324" cy="17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400800"/>
            <a:ext cx="46338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Agilent </a:t>
            </a:r>
            <a:r>
              <a:rPr lang="en-US" sz="11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N4391A </a:t>
            </a:r>
            <a:endParaRPr lang="en-US" sz="1100" b="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43870" y="4070350"/>
            <a:ext cx="1243755" cy="838200"/>
          </a:xfrm>
          <a:prstGeom prst="rect">
            <a:avLst/>
          </a:prstGeom>
          <a:solidFill>
            <a:srgbClr val="FF0000">
              <a:alpha val="26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5370" y="1526659"/>
            <a:ext cx="1173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Real-time </a:t>
            </a:r>
          </a:p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oscilloscope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335370" y="2261845"/>
            <a:ext cx="16519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OMA* as PICs</a:t>
            </a:r>
          </a:p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Free space optics</a:t>
            </a:r>
          </a:p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</a:rPr>
              <a:t>90° optical hybrid</a:t>
            </a:r>
          </a:p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</a:rPr>
              <a:t>&amp; Balanced PDs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932199" y="2874149"/>
            <a:ext cx="441267" cy="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932198" y="1849824"/>
            <a:ext cx="441267" cy="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6543526" y="4293937"/>
            <a:ext cx="2313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1" dirty="0" smtClean="0">
                <a:solidFill>
                  <a:srgbClr val="000000"/>
                </a:solidFill>
                <a:latin typeface="Calibri" pitchFamily="34" charset="0"/>
              </a:rPr>
              <a:t>2-channel electrical IC</a:t>
            </a:r>
            <a:endParaRPr lang="en-US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561" y="6137978"/>
            <a:ext cx="1171536" cy="40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3524" y="4837457"/>
            <a:ext cx="2120130" cy="125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7991" y="6128310"/>
            <a:ext cx="1171536" cy="40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6209" y="5152198"/>
            <a:ext cx="1088479" cy="94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229" y="4808882"/>
            <a:ext cx="1892738" cy="1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1285" y="3701018"/>
            <a:ext cx="141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solidFill>
                  <a:srgbClr val="000000"/>
                </a:solidFill>
                <a:latin typeface="Calibri" pitchFamily="34" charset="0"/>
              </a:rPr>
              <a:t>OMA* blocks</a:t>
            </a:r>
            <a:endParaRPr lang="en-US" b="0" dirty="0"/>
          </a:p>
        </p:txBody>
      </p:sp>
      <p:sp>
        <p:nvSpPr>
          <p:cNvPr id="20" name="Rectangle 19"/>
          <p:cNvSpPr/>
          <p:nvPr/>
        </p:nvSpPr>
        <p:spPr>
          <a:xfrm>
            <a:off x="0" y="6134645"/>
            <a:ext cx="3273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</a:rPr>
              <a:t>*OMA – optical modulation analyzer</a:t>
            </a:r>
            <a:endParaRPr lang="en-US" sz="1600" b="0" dirty="0"/>
          </a:p>
        </p:txBody>
      </p:sp>
      <p:sp>
        <p:nvSpPr>
          <p:cNvPr id="21" name="Rectangle 20"/>
          <p:cNvSpPr/>
          <p:nvPr/>
        </p:nvSpPr>
        <p:spPr>
          <a:xfrm>
            <a:off x="2717061" y="4293937"/>
            <a:ext cx="86433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70640" y="188567"/>
            <a:ext cx="871793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Wavelength synthesis: precise optical spectral control </a:t>
            </a:r>
          </a:p>
        </p:txBody>
      </p:sp>
      <p:pic>
        <p:nvPicPr>
          <p:cNvPr id="8" name="Picture 7" descr="http://ii.alatest.com/product/600x400/6/d/Uniden-PC68LTW-40-Channel-CB-Radio-with-Front-Mic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25" y="740650"/>
            <a:ext cx="37957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34330" y="905821"/>
            <a:ext cx="487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1977 40-channel Citizen's band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radio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...had to purchase </a:t>
            </a:r>
            <a:r>
              <a:rPr lang="en-US" sz="14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q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uartz 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crystals </a:t>
            </a:r>
            <a:endParaRPr lang="en-US" sz="1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http://upload.wikimedia.org/wikipedia/en/thumb/d/d9/PLL_generic_inline.svg/1000px-PLL_generic_inlin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784334"/>
            <a:ext cx="46482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038600" y="1547155"/>
            <a:ext cx="4876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 1980, frequency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synthesis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reduced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this to </a:t>
            </a:r>
            <a:r>
              <a:rPr lang="en-US" sz="18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one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111140" y="2891330"/>
            <a:ext cx="487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Frequency synthesis enabled modern RF systems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Precision phase/frequency control 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efficient &amp; controlled use of the spectrum</a:t>
            </a:r>
            <a:endParaRPr lang="en-US" sz="1800" i="1" u="sng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5" name="Picture 6" descr="https://encrypted-tbn0.gstatic.com/images?q=tbn:ANd9GcSf3m5ZKaeR5EOyVr9JK2eay9umaVdyFQqZUuM4J8Xmsy7FDpbI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820"/>
          <a:stretch>
            <a:fillRect/>
          </a:stretch>
        </p:blipFill>
        <p:spPr bwMode="auto">
          <a:xfrm>
            <a:off x="78615" y="5580260"/>
            <a:ext cx="1776118" cy="11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s://encrypted-tbn1.gstatic.com/images?q=tbn:ANd9GcRlCyXdocq0zvGrm7w2Y99Yqmk5m61XNM98JfcbT1PeMbw6JOWtSQ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931"/>
          <a:stretch/>
        </p:blipFill>
        <p:spPr bwMode="auto">
          <a:xfrm>
            <a:off x="167015" y="4350720"/>
            <a:ext cx="1447800" cy="11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s://encrypted-tbn0.gstatic.com/images?q=tbn:ANd9GcSFpVO7WYSHvfPzyYXlEkA0L7hH_o96cla8HbayJgiBuacJBu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9296" y="3813051"/>
            <a:ext cx="1613009" cy="161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s://encrypted-tbn3.gstatic.com/images?q=tbn:ANd9GcR81HnCnuuS0gZPRuapEzoby1TTdRbiH0nueg5DF4P52ssVTOX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92" r="37768" b="15999"/>
          <a:stretch/>
        </p:blipFill>
        <p:spPr bwMode="auto">
          <a:xfrm>
            <a:off x="2330474" y="5470878"/>
            <a:ext cx="801685" cy="9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encrypted-tbn3.gstatic.com/images?q=tbn:ANd9GcQTe-cL7_aC0mu7y1-Nk7RvXEATSNvfA55plVqVif6azUtMdja6z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830" y="2929735"/>
            <a:ext cx="1604143" cy="118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encrypted-tbn3.gstatic.com/images?q=tbn:ANd9GcRhEEGiiyR6HFy4dP96Nzj4BZ9wjHk6hgq-ZFcoXOAba-_f63Yq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5675" y="2737710"/>
            <a:ext cx="883315" cy="11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4341568" y="5080415"/>
            <a:ext cx="3955717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control 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optical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channel spacings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over 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100's of GHz,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with sub-Hz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precision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4111140" y="4035316"/>
            <a:ext cx="4723815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Today's optical systems  look like a 1977 CB radio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4111140" y="4718442"/>
            <a:ext cx="4186145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Phase-locked coherent optical systems:</a:t>
            </a: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4341569" y="5985807"/>
            <a:ext cx="3994121" cy="5539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sensitive, compact, </a:t>
            </a:r>
            <a:r>
              <a:rPr lang="en-US" sz="1800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spectrally efficient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optical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communications</a:t>
            </a:r>
            <a:endParaRPr lang="en-US" sz="1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2-channel Tests: Opposite-sideband Suppression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44" y="900276"/>
            <a:ext cx="8699919" cy="191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814" y="4430889"/>
            <a:ext cx="185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Activated channel</a:t>
            </a:r>
            <a:endParaRPr lang="en-US" sz="1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9472" y="3175377"/>
            <a:ext cx="1004315" cy="101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1049" y="2836069"/>
            <a:ext cx="2563648" cy="135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595" y="2823370"/>
            <a:ext cx="2045632" cy="13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259" y="4793598"/>
            <a:ext cx="3999424" cy="16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93598"/>
            <a:ext cx="4007233" cy="16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73589" y="4430889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Suppressed channel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4592398" y="4419600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(+) channel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6602173" y="4419600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(-) channel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220579" y="2032000"/>
            <a:ext cx="0" cy="68665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544679" y="2032000"/>
            <a:ext cx="0" cy="68665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436979" y="2019300"/>
            <a:ext cx="0" cy="10160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7476714" y="2020514"/>
            <a:ext cx="151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(+/- channels)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I &amp; Q outputs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3-channel Test: Adjacent Channel Rejection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02" y="913061"/>
            <a:ext cx="8690397" cy="191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58" r="-210"/>
          <a:stretch/>
        </p:blipFill>
        <p:spPr bwMode="auto">
          <a:xfrm>
            <a:off x="5985217" y="4343400"/>
            <a:ext cx="2693834" cy="21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15" r="31941"/>
          <a:stretch/>
        </p:blipFill>
        <p:spPr bwMode="auto">
          <a:xfrm>
            <a:off x="3082582" y="4343400"/>
            <a:ext cx="2902635" cy="21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1708" y="3099825"/>
            <a:ext cx="1519793" cy="93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5544679" y="2109225"/>
            <a:ext cx="0" cy="68665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7436979" y="2096525"/>
            <a:ext cx="0" cy="10160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863" y="2768456"/>
            <a:ext cx="1558390" cy="128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9427" y="2854164"/>
            <a:ext cx="1519793" cy="117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3220579" y="2109225"/>
            <a:ext cx="0" cy="68665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413"/>
          <a:stretch/>
        </p:blipFill>
        <p:spPr bwMode="auto">
          <a:xfrm>
            <a:off x="268515" y="4343400"/>
            <a:ext cx="2814067" cy="21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3700" y="4045419"/>
            <a:ext cx="1449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20GHz Spacing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7818" y="4038600"/>
            <a:ext cx="1449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10GHz Spacing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89347" y="4038600"/>
            <a:ext cx="2667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5GHz </a:t>
            </a:r>
            <a:r>
              <a:rPr lang="en-US" sz="16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Spacing (2.5Gb/s BPSK)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015" y="6564868"/>
            <a:ext cx="28857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*</a:t>
            </a:r>
            <a:r>
              <a:rPr lang="en-US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spectra measured using optical spectrum analyzer</a:t>
            </a:r>
            <a:endParaRPr lang="en-US" b="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850900" y="5397367"/>
            <a:ext cx="7264400" cy="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200401" y="6457890"/>
            <a:ext cx="5867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Tested with various channel spacings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76714" y="2097739"/>
            <a:ext cx="151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(+/- channels</a:t>
            </a:r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I &amp; Q outputs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3-channel Test: Adjacent Channel Rejection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" y="762000"/>
            <a:ext cx="8178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Eye Quality with Different Transmitter/receiver filter bandwidths</a:t>
            </a:r>
            <a:endParaRPr lang="en-US" sz="2000" b="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59733"/>
            <a:ext cx="6096526" cy="494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47507" y="1905000"/>
            <a:ext cx="2120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*Filter1: transmitter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*Filter2: receiver</a:t>
            </a:r>
            <a:endParaRPr lang="en-US" sz="1600" b="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33600" y="3515281"/>
            <a:ext cx="4837528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6952523" y="3310494"/>
            <a:ext cx="1317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BER 1.0E-9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9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2.5 Gb/s BPSK per </a:t>
            </a:r>
            <a:r>
              <a:rPr lang="en-US" sz="19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channel, 5 GHz channel spacing→  minimal interchannel  interference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14400" y="1143000"/>
            <a:ext cx="1600200" cy="11430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6-channel WDM Receiver Design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762000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500nm InP HBT (350GHz f</a:t>
            </a:r>
            <a:r>
              <a:rPr lang="en-US" sz="2000" i="1" baseline="-25000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t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f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 channels: +/- 12.5, 37.5, 62.5 GHz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" y="5562600"/>
            <a:ext cx="8001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But problems: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(1) very high DC  power 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consumption (</a:t>
            </a:r>
            <a:r>
              <a:rPr lang="en-US" sz="2000" i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&gt;10W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(2) low IC yield...all ICs have at least one broken receive channel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Next steps ?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83" y="4490418"/>
            <a:ext cx="2993895" cy="10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5964" y="4508298"/>
            <a:ext cx="3010784" cy="10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9632" y="4526781"/>
            <a:ext cx="2979117" cy="101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510" y="4253295"/>
            <a:ext cx="89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±12.5GHz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2553" y="5116162"/>
            <a:ext cx="67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I-output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47979" y="5116162"/>
            <a:ext cx="7470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Q-output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0613" y="4270940"/>
            <a:ext cx="89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±37.5GHz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65656" y="5133807"/>
            <a:ext cx="67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I-output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61082" y="5133807"/>
            <a:ext cx="7470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Q-output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6511" y="4253295"/>
            <a:ext cx="89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±62.5GHz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01554" y="5116162"/>
            <a:ext cx="67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I-output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6980" y="5116162"/>
            <a:ext cx="7470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Q-output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18" descr="Picture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1981200" y="1440888"/>
            <a:ext cx="5181600" cy="2369111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52400" y="38862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Simulations look fine...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Electrical-Domain WDM Receiver: Reducing Power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911423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Replace mixer array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with analog FFT</a:t>
            </a:r>
          </a:p>
        </p:txBody>
      </p:sp>
      <p:pic>
        <p:nvPicPr>
          <p:cNvPr id="6" name="Picture 5" descr="2014_5_5_may_analog_F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780783"/>
            <a:ext cx="5105400" cy="2648217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400" y="3651647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Use charge-domain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CMOS logic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4800" y="4419600"/>
            <a:ext cx="2895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Razavi,  IEEE Custom IC Conference, Sept. 2013.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9262"/>
          <a:stretch>
            <a:fillRect/>
          </a:stretch>
        </p:blipFill>
        <p:spPr bwMode="auto">
          <a:xfrm>
            <a:off x="4677165" y="3733800"/>
            <a:ext cx="341256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04800" y="5221069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"Employing charge steering in 65-nm CMOS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technology, a 25-Gb/s CDR/deserializer consumes 5 mW"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4800" y="6123801"/>
            <a:ext cx="4114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→0.2 pJ/bit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Phase-Locked-Loops: Applications</a:t>
            </a:r>
          </a:p>
        </p:txBody>
      </p:sp>
      <p:pic>
        <p:nvPicPr>
          <p:cNvPr id="14" name="Picture 13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066800"/>
            <a:ext cx="2819400" cy="2022101"/>
          </a:xfrm>
          <a:prstGeom prst="rect">
            <a:avLst/>
          </a:prstGeom>
        </p:spPr>
      </p:pic>
      <p:pic>
        <p:nvPicPr>
          <p:cNvPr id="29" name="Picture 28" descr="2014_2_9_optical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3710410"/>
            <a:ext cx="3886200" cy="2171978"/>
          </a:xfrm>
          <a:prstGeom prst="rect">
            <a:avLst/>
          </a:prstGeom>
        </p:spPr>
      </p:pic>
      <p:pic>
        <p:nvPicPr>
          <p:cNvPr id="13" name="Picture 12" descr="2014_2_9_optical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810000"/>
            <a:ext cx="3114798" cy="1808988"/>
          </a:xfrm>
          <a:prstGeom prst="rect">
            <a:avLst/>
          </a:prstGeom>
        </p:spPr>
      </p:pic>
      <p:pic>
        <p:nvPicPr>
          <p:cNvPr id="15" name="Picture 14" descr="2014_2_9_optical_dra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8600" y="1143000"/>
            <a:ext cx="3627828" cy="1905000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85800" y="762000"/>
            <a:ext cx="289560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Wavelength synthesis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267200" y="762000"/>
            <a:ext cx="358140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Phase-locked coherent receivers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343400" y="3276600"/>
            <a:ext cx="358140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Single-chip Electrical WDM receivers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685800" y="3276600"/>
            <a:ext cx="335280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Zero-guardband WDM generation 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33400" y="6345164"/>
            <a:ext cx="3352800" cy="36043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smtClean="0">
                <a:solidFill>
                  <a:srgbClr val="000000"/>
                </a:solidFill>
                <a:latin typeface="Calibri" pitchFamily="34" charset="0"/>
              </a:rPr>
              <a:t>Electronic polarization DMUX ?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343400" y="6324600"/>
            <a:ext cx="3657600" cy="36043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smtClean="0">
                <a:solidFill>
                  <a:srgbClr val="000000"/>
                </a:solidFill>
                <a:latin typeface="Calibri" pitchFamily="34" charset="0"/>
              </a:rPr>
              <a:t>Analog polarization compensation ?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8600" y="104775"/>
            <a:ext cx="861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(end)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8600" y="656272"/>
            <a:ext cx="8610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800" b="0" dirty="0" smtClean="0">
                <a:latin typeface="Calibri" pitchFamily="34" charset="0"/>
              </a:rPr>
              <a:t>Backups</a:t>
            </a:r>
            <a:endParaRPr lang="en-US" sz="88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Electrical</a:t>
            </a:r>
            <a:r>
              <a:rPr lang="en-US" b="0" dirty="0" smtClean="0"/>
              <a:t>-Domain WDM Receiver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1910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Small and simple photonic IC.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94647"/>
            <a:ext cx="8001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One electrical receiver IC covers all wavelengths.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IC might be complex;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can we design it for low power &amp; low complexity 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97672"/>
            <a:ext cx="6550162" cy="286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2-Stage Down-Conversion: Optical, Electrical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5442" y="3066109"/>
            <a:ext cx="2071284" cy="123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6325" y="3066109"/>
            <a:ext cx="2065639" cy="123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3997" y="2900445"/>
            <a:ext cx="2776982" cy="13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974" y="2862345"/>
            <a:ext cx="2065514" cy="142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3997" y="2803417"/>
            <a:ext cx="2776982" cy="14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801" y="2821604"/>
            <a:ext cx="2071614" cy="154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9" t="4422" r="1549" b="4551"/>
          <a:stretch>
            <a:fillRect/>
          </a:stretch>
        </p:blipFill>
        <p:spPr bwMode="auto">
          <a:xfrm>
            <a:off x="152400" y="838200"/>
            <a:ext cx="8763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6" t="9064" r="67968" b="11209"/>
          <a:stretch/>
        </p:blipFill>
        <p:spPr bwMode="auto">
          <a:xfrm>
            <a:off x="7541512" y="2972128"/>
            <a:ext cx="1457041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>
            <a:off x="879231" y="1643202"/>
            <a:ext cx="0" cy="115842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536358" y="1409700"/>
            <a:ext cx="0" cy="1391929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271842" y="1409700"/>
            <a:ext cx="0" cy="1391929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8510217" y="1742148"/>
            <a:ext cx="0" cy="111067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400" y="46482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Phase-locked LO down-converts all WDM channels to RF @ 25 GHz spacing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33400" y="5251847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Electrical receiver down-converts each channel separately to baseband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33400" y="5940623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Note: OPLL can lock to narrow-spaced optical pilot tone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→ phase-locked receiver even with highly dispersive channels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smtClean="0"/>
              <a:t>Coherent </a:t>
            </a:r>
            <a:r>
              <a:rPr lang="en-US" b="0" smtClean="0"/>
              <a:t>Receivers Today: </a:t>
            </a:r>
            <a:r>
              <a:rPr lang="en-US" b="0" smtClean="0">
                <a:solidFill>
                  <a:srgbClr val="FF0000"/>
                </a:solidFill>
              </a:rPr>
              <a:t>Free-Running LO</a:t>
            </a:r>
            <a:endParaRPr lang="en-US" b="0" dirty="0" smtClean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51816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Optical LO is free-running</a:t>
            </a:r>
            <a:endParaRPr lang="en-US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5788223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DSP corrects optical dispersion</a:t>
            </a:r>
            <a:endParaRPr lang="en-US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 descr="2014_5_1_may_4QAM_2_polarization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871728"/>
            <a:ext cx="7389984" cy="4081272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3400" y="6397823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DSP corrects LO phase/frequency error</a:t>
            </a:r>
            <a:endParaRPr lang="en-US" sz="2000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8600" y="656272"/>
            <a:ext cx="86106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800" b="0" smtClean="0">
                <a:latin typeface="Calibri" pitchFamily="34" charset="0"/>
              </a:rPr>
              <a:t>Technology</a:t>
            </a:r>
            <a:br>
              <a:rPr lang="en-US" sz="8800" b="0" smtClean="0">
                <a:latin typeface="Calibri" pitchFamily="34" charset="0"/>
              </a:rPr>
            </a:br>
            <a:r>
              <a:rPr lang="en-US" sz="8800" b="0" smtClean="0">
                <a:latin typeface="Calibri" pitchFamily="34" charset="0"/>
              </a:rPr>
              <a:t>Details</a:t>
            </a:r>
            <a:endParaRPr lang="en-US" sz="88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Paper writing\OE_offset_locking\PIC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431" y="981445"/>
            <a:ext cx="5473700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ropbox\Paper writing\OE_offset_locking\P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192" y="4193372"/>
            <a:ext cx="2869988" cy="214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ropbox\Paper writing\OE_offset_locking\phase_tuni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128" y="2140586"/>
            <a:ext cx="3001933" cy="19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ropbox\Paper writing\OE_offset_locking\hybrid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6142" y="4186399"/>
            <a:ext cx="3617548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591506" y="2059639"/>
            <a:ext cx="279463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888" y="2743201"/>
            <a:ext cx="16149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Laser LIV curve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72" y="4997280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PD bandwidth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7061" y="2743201"/>
            <a:ext cx="1367682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Laser phase </a:t>
            </a:r>
          </a:p>
          <a:p>
            <a:r>
              <a:rPr lang="en-US" dirty="0"/>
              <a:t>pad tuning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9762" y="4751058"/>
            <a:ext cx="1158907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90° </a:t>
            </a:r>
            <a:r>
              <a:rPr lang="en-US" dirty="0"/>
              <a:t>hybrid</a:t>
            </a:r>
          </a:p>
          <a:p>
            <a:r>
              <a:rPr lang="en-US" dirty="0"/>
              <a:t>output</a:t>
            </a:r>
          </a:p>
          <a:p>
            <a:endParaRPr lang="en-US" dirty="0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470279" y="33136"/>
            <a:ext cx="4003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OPLL with PFD and SSBM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Photonic IC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05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8322" y="4325152"/>
            <a:ext cx="8456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Loop needs high gain at DC → op-amp needed.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Commercial op-amps too slow to support needed ~500 MHz loop bandwidth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Solution: feedforward loop filter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low frequencies: op-amp for high gain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high frequencies: passive filter for low excess phase shift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019" y="1167884"/>
            <a:ext cx="4367213" cy="262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23155" y="3699658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Schematic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07186" y="3664757"/>
            <a:ext cx="3428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Open Loop Gain Transfer Function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463" y="1167883"/>
            <a:ext cx="4305161" cy="25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2501154" y="33136"/>
            <a:ext cx="39421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Feedforward </a:t>
            </a:r>
            <a:r>
              <a:rPr lang="en-US" sz="2400" b="1" dirty="0" smtClean="0">
                <a:solidFill>
                  <a:srgbClr val="FF0000"/>
                </a:solidFill>
              </a:rPr>
              <a:t>Loop Filter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High Gain yet High Speed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01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Phase-Locked-Loops: Applications</a:t>
            </a:r>
          </a:p>
        </p:txBody>
      </p:sp>
      <p:pic>
        <p:nvPicPr>
          <p:cNvPr id="20" name="Picture 19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2468851"/>
            <a:ext cx="1600200" cy="1656713"/>
          </a:xfrm>
          <a:prstGeom prst="rect">
            <a:avLst/>
          </a:prstGeom>
        </p:spPr>
      </p:pic>
      <p:pic>
        <p:nvPicPr>
          <p:cNvPr id="29" name="Picture 28" descr="WDM_with_OPLLs2.jpg"/>
          <p:cNvPicPr>
            <a:picLocks noChangeAspect="1"/>
          </p:cNvPicPr>
          <p:nvPr/>
        </p:nvPicPr>
        <p:blipFill>
          <a:blip r:embed="rId4" cstate="print"/>
          <a:srcRect t="25000" r="8437"/>
          <a:stretch>
            <a:fillRect/>
          </a:stretch>
        </p:blipFill>
        <p:spPr>
          <a:xfrm>
            <a:off x="7086599" y="4419600"/>
            <a:ext cx="1761067" cy="1132113"/>
          </a:xfrm>
          <a:prstGeom prst="rect">
            <a:avLst/>
          </a:prstGeom>
        </p:spPr>
      </p:pic>
      <p:pic>
        <p:nvPicPr>
          <p:cNvPr id="30" name="Picture 29" descr="WDM_with_OPLLs2.jpg"/>
          <p:cNvPicPr>
            <a:picLocks noChangeAspect="1"/>
          </p:cNvPicPr>
          <p:nvPr/>
        </p:nvPicPr>
        <p:blipFill>
          <a:blip r:embed="rId5" cstate="print"/>
          <a:srcRect t="23848" r="6415"/>
          <a:stretch>
            <a:fillRect/>
          </a:stretch>
        </p:blipFill>
        <p:spPr>
          <a:xfrm>
            <a:off x="7086600" y="5524856"/>
            <a:ext cx="1848872" cy="1180744"/>
          </a:xfrm>
          <a:prstGeom prst="rect">
            <a:avLst/>
          </a:prstGeom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6200" y="4648200"/>
            <a:ext cx="431857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Tunable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Wavelength-Selection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Receivers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WDM: electronic channel selection.  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" name="Picture 33" descr="Picture1.jpg"/>
          <p:cNvPicPr>
            <a:picLocks noChangeAspect="1"/>
          </p:cNvPicPr>
          <p:nvPr/>
        </p:nvPicPr>
        <p:blipFill>
          <a:blip r:embed="rId6" cstate="print"/>
          <a:srcRect l="6194" t="4167" r="6254" b="4167"/>
          <a:stretch>
            <a:fillRect/>
          </a:stretch>
        </p:blipFill>
        <p:spPr>
          <a:xfrm>
            <a:off x="6934200" y="762000"/>
            <a:ext cx="2133600" cy="1676400"/>
          </a:xfrm>
          <a:prstGeom prst="rect">
            <a:avLst/>
          </a:prstGeom>
        </p:spPr>
      </p:pic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36261" y="933953"/>
            <a:ext cx="407701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Wideband laser locking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&amp; noise suppression.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improved spectral purity 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without external cavities.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105228" y="2805586"/>
            <a:ext cx="420531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BPSK/QPSK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Coherent Receivers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Short- to mid-range </a:t>
            </a: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links,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 DSP, 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inexpensive wide-linewidth lasers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8612188" y="5029200"/>
            <a:ext cx="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2" name="Picture 31" descr="2014_2_9_optical_dra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0" y="838200"/>
            <a:ext cx="2895600" cy="160695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 bwMode="auto">
          <a:xfrm>
            <a:off x="6374895" y="1371600"/>
            <a:ext cx="864105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7" name="Picture 36" descr="2011_8_1_aug_WDM_with_OPLLs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1399" y="4572000"/>
            <a:ext cx="3474141" cy="1981200"/>
          </a:xfrm>
          <a:prstGeom prst="rect">
            <a:avLst/>
          </a:prstGeom>
        </p:spPr>
      </p:pic>
      <p:pic>
        <p:nvPicPr>
          <p:cNvPr id="39" name="Picture 38" descr="asddfasddfasddf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2616248"/>
            <a:ext cx="3048000" cy="1574752"/>
          </a:xfrm>
          <a:prstGeom prst="rect">
            <a:avLst/>
          </a:prstGeom>
        </p:spPr>
      </p:pic>
      <p:pic>
        <p:nvPicPr>
          <p:cNvPr id="40" name="Picture 39" descr="Picture2.jpg"/>
          <p:cNvPicPr>
            <a:picLocks noChangeAspect="1"/>
          </p:cNvPicPr>
          <p:nvPr/>
        </p:nvPicPr>
        <p:blipFill>
          <a:blip r:embed="rId10" cstate="print"/>
          <a:srcRect l="47619" b="52261"/>
          <a:stretch>
            <a:fillRect/>
          </a:stretch>
        </p:blipFill>
        <p:spPr>
          <a:xfrm>
            <a:off x="6248400" y="2743200"/>
            <a:ext cx="838200" cy="533400"/>
          </a:xfrm>
          <a:prstGeom prst="rect">
            <a:avLst/>
          </a:prstGeom>
        </p:spPr>
      </p:pic>
      <p:pic>
        <p:nvPicPr>
          <p:cNvPr id="42" name="Picture 41" descr="Picture2.jpg"/>
          <p:cNvPicPr>
            <a:picLocks noChangeAspect="1"/>
          </p:cNvPicPr>
          <p:nvPr/>
        </p:nvPicPr>
        <p:blipFill>
          <a:blip r:embed="rId10" cstate="print"/>
          <a:srcRect r="52381" b="52261"/>
          <a:stretch>
            <a:fillRect/>
          </a:stretch>
        </p:blipFill>
        <p:spPr>
          <a:xfrm>
            <a:off x="6248400" y="35052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Phase-Locked-Loops: Applications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2499" y="914400"/>
            <a:ext cx="442300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Wavelength synthesis,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&amp; sweeping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digital control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 wavelength spacings.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Picture 22" descr="WDM_with_OPLLs2.jpg"/>
          <p:cNvPicPr>
            <a:picLocks noChangeAspect="1"/>
          </p:cNvPicPr>
          <p:nvPr/>
        </p:nvPicPr>
        <p:blipFill>
          <a:blip r:embed="rId3" cstate="print"/>
          <a:srcRect t="15000"/>
          <a:stretch>
            <a:fillRect/>
          </a:stretch>
        </p:blipFill>
        <p:spPr>
          <a:xfrm>
            <a:off x="6858000" y="958672"/>
            <a:ext cx="2057400" cy="1327328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 bwMode="auto">
          <a:xfrm flipV="1">
            <a:off x="5867400" y="1834469"/>
            <a:ext cx="838200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6200" y="2841845"/>
            <a:ext cx="406024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Synthesis, Sweeping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 Wavelength Combs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WDM: precise channel spacing, 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 guard bands.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76200" y="4850249"/>
            <a:ext cx="471871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Single-Chip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Multi-Wavelength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Coherent Receivers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WDM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13" descr="2014_2_9_optical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1444" y="744988"/>
            <a:ext cx="2467356" cy="1769612"/>
          </a:xfrm>
          <a:prstGeom prst="rect">
            <a:avLst/>
          </a:prstGeom>
        </p:spPr>
      </p:pic>
      <p:pic>
        <p:nvPicPr>
          <p:cNvPr id="19" name="Picture 18" descr="2011_8_1_aug_THz_WDM_IC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2280" y="2743200"/>
            <a:ext cx="2255520" cy="1688592"/>
          </a:xfrm>
          <a:prstGeom prst="rect">
            <a:avLst/>
          </a:prstGeom>
        </p:spPr>
      </p:pic>
      <p:pic>
        <p:nvPicPr>
          <p:cNvPr id="29" name="Picture 28" descr="2014_2_9_optical_dra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4548610"/>
            <a:ext cx="3886200" cy="2171978"/>
          </a:xfrm>
          <a:prstGeom prst="rect">
            <a:avLst/>
          </a:prstGeom>
        </p:spPr>
      </p:pic>
      <p:pic>
        <p:nvPicPr>
          <p:cNvPr id="30" name="Picture 29" descr="2014_2_9_optical_dra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602" y="2610612"/>
            <a:ext cx="3114798" cy="1808988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 bwMode="auto">
          <a:xfrm flipV="1">
            <a:off x="5867400" y="3581399"/>
            <a:ext cx="838200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Basics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2498" y="3429000"/>
            <a:ext cx="53077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 tunable laser to optical reference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Lock to one line + improve linewidth / SNR</a:t>
            </a: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76200" y="4267200"/>
            <a:ext cx="79248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Inexpensive laser with no external cavity ?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→ large laser linewidth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1GHz loop bandwidth for noise suppression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tight optical/electrical integration</a:t>
            </a:r>
          </a:p>
        </p:txBody>
      </p:sp>
      <p:pic>
        <p:nvPicPr>
          <p:cNvPr id="37" name="Picture 36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1352"/>
            <a:ext cx="4020312" cy="228904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Frequency-Difference-Detector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2498" y="3429000"/>
            <a:ext cx="53077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 1 GHz loop bandwidth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~20 GHz initial frequency error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→ loop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will not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acquire lock</a:t>
            </a:r>
          </a:p>
        </p:txBody>
      </p:sp>
      <p:pic>
        <p:nvPicPr>
          <p:cNvPr id="8" name="Picture 7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1352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4563070"/>
            <a:ext cx="53077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→Add frequency-difference detector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352800" y="1828800"/>
            <a:ext cx="152400" cy="23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3962400" y="1981200"/>
            <a:ext cx="152400" cy="23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3657600" y="2895600"/>
            <a:ext cx="152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200" y="5026223"/>
            <a:ext cx="53077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I/Q (0</a:t>
            </a:r>
            <a:r>
              <a:rPr lang="en-US" sz="2000" i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,90</a:t>
            </a:r>
            <a:r>
              <a:rPr lang="en-US" sz="2000" i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optical mixing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6200" y="5486400"/>
            <a:ext cx="53077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Full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information of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optical field is maintained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→ use later for other purposes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Demonstrated</a:t>
            </a:r>
          </a:p>
        </p:txBody>
      </p:sp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3363366"/>
            <a:ext cx="3810000" cy="310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352800" cy="267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38800" y="4953000"/>
            <a:ext cx="1447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~1 GHz loop bandwidth</a:t>
            </a:r>
            <a:endParaRPr lang="en-US" sz="1800" b="0" dirty="0">
              <a:latin typeface="Calibri" pitchFamily="34" charset="0"/>
            </a:endParaRPr>
          </a:p>
        </p:txBody>
      </p:sp>
      <p:grpSp>
        <p:nvGrpSpPr>
          <p:cNvPr id="20" name="Group 21"/>
          <p:cNvGrpSpPr/>
          <p:nvPr/>
        </p:nvGrpSpPr>
        <p:grpSpPr>
          <a:xfrm>
            <a:off x="5029200" y="990600"/>
            <a:ext cx="3733800" cy="2743200"/>
            <a:chOff x="5125082" y="1109708"/>
            <a:chExt cx="3926059" cy="309335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082" y="1109708"/>
              <a:ext cx="3926059" cy="3093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10"/>
            <p:cNvSpPr/>
            <p:nvPr/>
          </p:nvSpPr>
          <p:spPr bwMode="auto">
            <a:xfrm>
              <a:off x="5675085" y="1428794"/>
              <a:ext cx="2394857" cy="58167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11"/>
            <p:cNvSpPr/>
            <p:nvPr/>
          </p:nvSpPr>
          <p:spPr bwMode="auto">
            <a:xfrm>
              <a:off x="5660571" y="2556865"/>
              <a:ext cx="754743" cy="860031"/>
            </a:xfrm>
            <a:prstGeom prst="rec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12"/>
            <p:cNvSpPr/>
            <p:nvPr/>
          </p:nvSpPr>
          <p:spPr bwMode="auto">
            <a:xfrm>
              <a:off x="6663341" y="2238923"/>
              <a:ext cx="2387800" cy="1964142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81600" y="713601"/>
            <a:ext cx="3002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 smtClean="0">
                <a:latin typeface="Calibri" pitchFamily="34" charset="0"/>
              </a:rPr>
              <a:t>H. Park, M. Lu, et al, ECOC’12,  Th3A.2 (2012)</a:t>
            </a:r>
            <a:endParaRPr lang="en-US" sz="12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Frequency Acquisition</a:t>
            </a:r>
          </a:p>
        </p:txBody>
      </p:sp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1999"/>
            <a:ext cx="4114800" cy="30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38800" y="3807023"/>
            <a:ext cx="3467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H. Park, M. Lu, et al, ECOC’12,  Th3A.2 (2012)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2498" y="4486870"/>
            <a:ext cx="8889102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carrier frequency (200 THz) but limited OPLL bandwidth (1.1 GHz)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Slow frequency capture outside OPLL bandwidth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Need Optical Frequency Phase Lock Loop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Phase-Frequency Locking Demonstrated→ 50 GHz pull-in range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600ns frequency pull-in time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&lt;10 ns optical phase lock time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thin_line_template</Template>
  <TotalTime>5587</TotalTime>
  <Pages>2</Pages>
  <Words>872</Words>
  <Application>Microsoft Office PowerPoint</Application>
  <PresentationFormat>On-screen Show (4:3)</PresentationFormat>
  <Paragraphs>191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Arial</vt:lpstr>
      <vt:lpstr>Tahoma</vt:lpstr>
      <vt:lpstr>Calibri</vt:lpstr>
      <vt:lpstr>Arial Narrow</vt:lpstr>
      <vt:lpstr>Symbol</vt:lpstr>
      <vt:lpstr>ＭＳ Ｐゴシック</vt:lpstr>
      <vt:lpstr>Wingdings</vt:lpstr>
      <vt:lpstr>Times New Roman</vt:lpstr>
      <vt:lpstr>Impact</vt:lpstr>
      <vt:lpstr>Wingdings 3</vt:lpstr>
      <vt:lpstr>Trebuchet MS</vt:lpstr>
      <vt:lpstr>thin_line_template</vt:lpstr>
      <vt:lpstr>NCN_presentation_template_V15</vt:lpstr>
      <vt:lpstr>1_NCN_presentation_template_V15</vt:lpstr>
      <vt:lpstr>2_NCN_presentation_template_V15</vt:lpstr>
      <vt:lpstr>3_NCN_presentation_template_V15</vt:lpstr>
      <vt:lpstr>12_bold_title_template</vt:lpstr>
      <vt:lpstr>4_NCN_presentation_template_V15</vt:lpstr>
      <vt:lpstr>Default Design</vt:lpstr>
      <vt:lpstr>2_thin_line_template</vt:lpstr>
      <vt:lpstr>Optical Phase-Locking  and Wavelength Synthesis</vt:lpstr>
      <vt:lpstr>Wavelength synthesis: precise optical spectral control </vt:lpstr>
      <vt:lpstr>Coherent Receivers Today: Free-Running LO</vt:lpstr>
      <vt:lpstr>Optical Phase-Locked-Loops: Applications</vt:lpstr>
      <vt:lpstr>Optical Phase-Locked-Loops: Applications</vt:lpstr>
      <vt:lpstr>Optical PLLs: Basics</vt:lpstr>
      <vt:lpstr>Optical PLLs: Frequency-Difference-Detector</vt:lpstr>
      <vt:lpstr>Optical PLLs: Demonstrated</vt:lpstr>
      <vt:lpstr>Optical PLLs: Frequency Acquisition</vt:lpstr>
      <vt:lpstr>OPLL Components</vt:lpstr>
      <vt:lpstr>Optical PLLs: Phase-Locked  BPSK Receiver</vt:lpstr>
      <vt:lpstr>Optical PLLs: Phase-Locked QPSK Receiver</vt:lpstr>
      <vt:lpstr>Phase-Locked  B/QPSK Receivers: Good and Bad</vt:lpstr>
      <vt:lpstr>Offset Locking → Wavelength Synthesis</vt:lpstr>
      <vt:lpstr>IC Design Details</vt:lpstr>
      <vt:lpstr>ICs Today: 670 GHz is done, 200 GHz is easy</vt:lpstr>
      <vt:lpstr>Electrical Recovery of WDM for compact Tb/s Links</vt:lpstr>
      <vt:lpstr>Optical-Domain WDM Receiver </vt:lpstr>
      <vt:lpstr>Electrical WDM: 2-Channel Demonstration</vt:lpstr>
      <vt:lpstr>2-channel Tests: Opposite-sideband Suppression</vt:lpstr>
      <vt:lpstr>3-channel Test: Adjacent Channel Rejection</vt:lpstr>
      <vt:lpstr>3-channel Test: Adjacent Channel Rejection</vt:lpstr>
      <vt:lpstr>6-channel WDM Receiver Design</vt:lpstr>
      <vt:lpstr>Electrical-Domain WDM Receiver: Reducing Power</vt:lpstr>
      <vt:lpstr>Optical Phase-Locked-Loops: Applications</vt:lpstr>
      <vt:lpstr>Slide 26</vt:lpstr>
      <vt:lpstr>Slide 27</vt:lpstr>
      <vt:lpstr>Electrical-Domain WDM Receiver </vt:lpstr>
      <vt:lpstr>2-Stage Down-Conversion: Optical, Electrical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 rodwell</dc:creator>
  <cp:lastModifiedBy>mark rodwell</cp:lastModifiedBy>
  <cp:revision>273</cp:revision>
  <cp:lastPrinted>2002-08-11T02:20:55Z</cp:lastPrinted>
  <dcterms:created xsi:type="dcterms:W3CDTF">2012-09-18T20:06:53Z</dcterms:created>
  <dcterms:modified xsi:type="dcterms:W3CDTF">2014-10-21T18:08:09Z</dcterms:modified>
</cp:coreProperties>
</file>