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2" r:id="rId1"/>
    <p:sldMasterId id="2147484202" r:id="rId2"/>
    <p:sldMasterId id="2147484227" r:id="rId3"/>
    <p:sldMasterId id="2147484239" r:id="rId4"/>
    <p:sldMasterId id="2147484251" r:id="rId5"/>
    <p:sldMasterId id="2147484263" r:id="rId6"/>
  </p:sldMasterIdLst>
  <p:notesMasterIdLst>
    <p:notesMasterId r:id="rId44"/>
  </p:notesMasterIdLst>
  <p:handoutMasterIdLst>
    <p:handoutMasterId r:id="rId45"/>
  </p:handoutMasterIdLst>
  <p:sldIdLst>
    <p:sldId id="1438" r:id="rId7"/>
    <p:sldId id="1574" r:id="rId8"/>
    <p:sldId id="1577" r:id="rId9"/>
    <p:sldId id="1578" r:id="rId10"/>
    <p:sldId id="1579" r:id="rId11"/>
    <p:sldId id="1581" r:id="rId12"/>
    <p:sldId id="1598" r:id="rId13"/>
    <p:sldId id="1600" r:id="rId14"/>
    <p:sldId id="1582" r:id="rId15"/>
    <p:sldId id="1583" r:id="rId16"/>
    <p:sldId id="1605" r:id="rId17"/>
    <p:sldId id="1586" r:id="rId18"/>
    <p:sldId id="1587" r:id="rId19"/>
    <p:sldId id="1588" r:id="rId20"/>
    <p:sldId id="1589" r:id="rId21"/>
    <p:sldId id="1595" r:id="rId22"/>
    <p:sldId id="1606" r:id="rId23"/>
    <p:sldId id="1644" r:id="rId24"/>
    <p:sldId id="1638" r:id="rId25"/>
    <p:sldId id="1629" r:id="rId26"/>
    <p:sldId id="1632" r:id="rId27"/>
    <p:sldId id="1633" r:id="rId28"/>
    <p:sldId id="1648" r:id="rId29"/>
    <p:sldId id="1649" r:id="rId30"/>
    <p:sldId id="1641" r:id="rId31"/>
    <p:sldId id="1643" r:id="rId32"/>
    <p:sldId id="1624" r:id="rId33"/>
    <p:sldId id="1646" r:id="rId34"/>
    <p:sldId id="1637" r:id="rId35"/>
    <p:sldId id="1623" r:id="rId36"/>
    <p:sldId id="1626" r:id="rId37"/>
    <p:sldId id="1647" r:id="rId38"/>
    <p:sldId id="1640" r:id="rId39"/>
    <p:sldId id="1628" r:id="rId40"/>
    <p:sldId id="1620" r:id="rId41"/>
    <p:sldId id="1594" r:id="rId42"/>
    <p:sldId id="1580" r:id="rId4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FF00"/>
    <a:srgbClr val="FFFF99"/>
    <a:srgbClr val="FFFF66"/>
    <a:srgbClr val="FFFFCC"/>
    <a:srgbClr val="FF99FF"/>
    <a:srgbClr val="EAEAEA"/>
    <a:srgbClr val="DDDDDD"/>
    <a:srgbClr val="C0C0C0"/>
    <a:srgbClr val="CCFFFF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4" autoAdjust="0"/>
    <p:restoredTop sz="88415" autoAdjust="0"/>
  </p:normalViewPr>
  <p:slideViewPr>
    <p:cSldViewPr>
      <p:cViewPr varScale="1">
        <p:scale>
          <a:sx n="96" d="100"/>
          <a:sy n="96" d="100"/>
        </p:scale>
        <p:origin x="-4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9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7620" rIns="96881" bIns="47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477838"/>
            <a:ext cx="5441950" cy="4081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479425"/>
            <a:ext cx="5441950" cy="408146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60570"/>
            <a:ext cx="5370233" cy="432054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pPr>
              <a:buClr>
                <a:srgbClr val="1F497D"/>
              </a:buClr>
            </a:pPr>
            <a:fld id="{6754DD05-494A-4CAE-9FCC-2771BD3D338A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60570"/>
            <a:ext cx="5370233" cy="432054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60570"/>
            <a:ext cx="5370233" cy="432054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72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601913"/>
            <a:ext cx="3581400" cy="73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741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6" name="Straight Connector 8"/>
          <p:cNvCxnSpPr>
            <a:cxnSpLocks noChangeShapeType="1"/>
          </p:cNvCxnSpPr>
          <p:nvPr userDrawn="1"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434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ransition/>
  <p:txStyles>
    <p:titleStyle>
      <a:lvl1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22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33796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35844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oleObject" Target="../embeddings/oleObject17.bin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4.jpeg"/><Relationship Id="rId2" Type="http://schemas.openxmlformats.org/officeDocument/2006/relationships/tags" Target="../tags/tag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jpeg"/><Relationship Id="rId3" Type="http://schemas.openxmlformats.org/officeDocument/2006/relationships/image" Target="../media/image79.emf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5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4.png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jpe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31.jpeg"/><Relationship Id="rId10" Type="http://schemas.openxmlformats.org/officeDocument/2006/relationships/image" Target="../media/image90.jpeg"/><Relationship Id="rId4" Type="http://schemas.openxmlformats.org/officeDocument/2006/relationships/image" Target="../media/image100.jpeg"/><Relationship Id="rId9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2.jpeg"/><Relationship Id="rId9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9.jpeg"/><Relationship Id="rId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252115"/>
            <a:ext cx="8458200" cy="1524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</a:rPr>
              <a:t>50-500 GHZ Wireless: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Transistors, ICs, and System Design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04800" y="6553200"/>
            <a:ext cx="5029200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194" tIns="39884" rIns="81194" bIns="39884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rodwell@ece.ucsb.edu  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805-893-3244</a:t>
            </a:r>
            <a:endParaRPr lang="en-US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381000" y="9525"/>
            <a:ext cx="8174038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Plenary, 2014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German Microwave Conference, 10-12 March, Aachen</a:t>
            </a:r>
            <a:endParaRPr lang="de-DE" sz="14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457200" y="3071077"/>
            <a:ext cx="83820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Mark Rodwell 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University of California, Santa Barbara</a:t>
            </a:r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457200" y="6553200"/>
            <a:ext cx="861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57200" y="4301468"/>
            <a:ext cx="8229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sv-SE" sz="20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Coauthors:</a:t>
            </a:r>
          </a:p>
          <a:p>
            <a:pPr defTabSz="927100">
              <a:buClr>
                <a:srgbClr val="FF0000"/>
              </a:buClr>
            </a:pPr>
            <a:r>
              <a:rPr lang="sv-S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J. Rode, H.W. Chiang, T. Reed, S. Daneshgar, V. Jain, E. Lobisser,  </a:t>
            </a:r>
            <a:br>
              <a:rPr lang="sv-S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sv-S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A. Baraskar,  B. J. Thibeault,  B. Mitchell, A. C. Gossard, </a:t>
            </a:r>
            <a:r>
              <a:rPr lang="sv-SE" sz="20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UCSB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Munkyo Seo, Jonathan Hacker, Adam Young, Zach Griffith, Richard Pierson, Miguel Urteaga,</a:t>
            </a:r>
            <a:r>
              <a:rPr lang="sv-S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Scientific Company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462187"/>
            <a:ext cx="4762073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350 meters range in five-9's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537527"/>
            <a:ext cx="840755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24 dBm P</a:t>
            </a:r>
            <a:r>
              <a:rPr lang="en-US" sz="36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GaN or InP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113602"/>
            <a:ext cx="689252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 → InP HEMT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4957704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systems_2.jpg"/>
          <p:cNvPicPr>
            <a:picLocks noChangeAspect="1"/>
          </p:cNvPicPr>
          <p:nvPr/>
        </p:nvPicPr>
        <p:blipFill>
          <a:blip r:embed="rId3" cstate="print"/>
          <a:srcRect r="874"/>
          <a:stretch>
            <a:fillRect/>
          </a:stretch>
        </p:blipFill>
        <p:spPr>
          <a:xfrm>
            <a:off x="539475" y="779055"/>
            <a:ext cx="6375230" cy="3560583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5870222" y="3467406"/>
            <a:ext cx="3195164" cy="1310570"/>
            <a:chOff x="6300225" y="3659430"/>
            <a:chExt cx="2727008" cy="1118545"/>
          </a:xfrm>
        </p:grpSpPr>
        <p:grpSp>
          <p:nvGrpSpPr>
            <p:cNvPr id="3" name="Group 11"/>
            <p:cNvGrpSpPr/>
            <p:nvPr/>
          </p:nvGrpSpPr>
          <p:grpSpPr>
            <a:xfrm>
              <a:off x="6300225" y="3659430"/>
              <a:ext cx="2727008" cy="993993"/>
              <a:chOff x="6416992" y="932675"/>
              <a:chExt cx="2727008" cy="993993"/>
            </a:xfrm>
          </p:grpSpPr>
          <p:pic>
            <p:nvPicPr>
              <p:cNvPr id="34816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16992" y="1239915"/>
                <a:ext cx="2727008" cy="68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16992" y="1124700"/>
                <a:ext cx="2727008" cy="12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3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16992" y="932675"/>
                <a:ext cx="2727008" cy="153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816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0225" y="4657960"/>
              <a:ext cx="2727008" cy="120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4" y="188567"/>
            <a:ext cx="8410695" cy="398463"/>
          </a:xfrm>
        </p:spPr>
        <p:txBody>
          <a:bodyPr/>
          <a:lstStyle/>
          <a:p>
            <a:r>
              <a:rPr lang="en-US" dirty="0" smtClean="0"/>
              <a:t>60 GHz, 1 Tb/s Spatially-Multiplexed Base Station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" name="Picture 22" descr="2013_6_12_systems_draw6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6355" y="794516"/>
            <a:ext cx="4648649" cy="2788104"/>
          </a:xfrm>
          <a:prstGeom prst="rect">
            <a:avLst/>
          </a:prstGeom>
        </p:spPr>
      </p:pic>
      <p:pic>
        <p:nvPicPr>
          <p:cNvPr id="24" name="Picture 23" descr="2013_6_june_ERC_systems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24" y="1239915"/>
            <a:ext cx="3264425" cy="2408200"/>
          </a:xfrm>
          <a:prstGeom prst="rect">
            <a:avLst/>
          </a:prstGeom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5425" y="3621025"/>
            <a:ext cx="579915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2x64 array on each of four faces. 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2574940" y="1700775"/>
            <a:ext cx="1805035" cy="42245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55425" y="4075266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Each face supports 128 users, 128 beams: 512 total users.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55425" y="4504340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Each beam: 2Gb/s.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96193" y="4888390"/>
            <a:ext cx="5198218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meters range in 50 mm/hr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196046" y="5886920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20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 26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93830" y="6386185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3 dB noise figure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96193" y="5383907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32" grpId="0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400 GHz frequency-scanned imaging radar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Picture 27" descr="Display of RADAR 2.jpg"/>
          <p:cNvPicPr>
            <a:picLocks noChangeAspect="1"/>
          </p:cNvPicPr>
          <p:nvPr/>
        </p:nvPicPr>
        <p:blipFill>
          <a:blip r:embed="rId3" cstate="print"/>
          <a:srcRect l="24734" t="5202" r="23194" b="27168"/>
          <a:stretch>
            <a:fillRect/>
          </a:stretch>
        </p:blipFill>
        <p:spPr>
          <a:xfrm>
            <a:off x="4800600" y="1219200"/>
            <a:ext cx="3048000" cy="2971800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572000" y="827987"/>
            <a:ext cx="39624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What you see with X-band  radar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0" name="Picture 29" descr="fog_pla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" y="1231392"/>
            <a:ext cx="3901440" cy="2426208"/>
          </a:xfrm>
          <a:prstGeom prst="rect">
            <a:avLst/>
          </a:prstGeom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52400" y="827987"/>
            <a:ext cx="44958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What your eyes see-- in fog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2" name="Picture 31" descr="Picture1.jpg"/>
          <p:cNvPicPr>
            <a:picLocks noChangeAspect="1"/>
          </p:cNvPicPr>
          <p:nvPr/>
        </p:nvPicPr>
        <p:blipFill>
          <a:blip r:embed="rId5" cstate="print"/>
          <a:srcRect l="11161" b="15165"/>
          <a:stretch>
            <a:fillRect/>
          </a:stretch>
        </p:blipFill>
        <p:spPr>
          <a:xfrm>
            <a:off x="537680" y="4470816"/>
            <a:ext cx="3881920" cy="2387184"/>
          </a:xfrm>
          <a:prstGeom prst="rect">
            <a:avLst/>
          </a:prstGeom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152400" y="4104587"/>
            <a:ext cx="44958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What you would like to see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400 GHz frequency-scanned imaging car radar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Picture 23" descr="systems_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645" y="740650"/>
            <a:ext cx="8719740" cy="4899633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855" y="5272440"/>
            <a:ext cx="2375584" cy="14868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307575" y="3847219"/>
            <a:ext cx="1651415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286000" y="1561219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8599" y="2094619"/>
            <a:ext cx="3536895" cy="388591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2664" y="188567"/>
            <a:ext cx="8452735" cy="398463"/>
          </a:xfrm>
        </p:spPr>
        <p:txBody>
          <a:bodyPr/>
          <a:lstStyle/>
          <a:p>
            <a:r>
              <a:rPr lang="en-US" dirty="0" smtClean="0"/>
              <a:t>400 GHz frequency-scanned imaging car radar</a:t>
            </a:r>
          </a:p>
        </p:txBody>
      </p:sp>
      <p:pic>
        <p:nvPicPr>
          <p:cNvPr id="4099" name="Picture 2" descr="systems_3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2673" y="1981200"/>
            <a:ext cx="467892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69420"/>
            <a:ext cx="307542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Image refresh rate:  60 Hz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2116620"/>
            <a:ext cx="376671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Resolution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64×512 pixels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" y="2903225"/>
            <a:ext cx="37283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Angular resolution: 0.14 degrees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3893825"/>
            <a:ext cx="29602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Aperture: 35 cm by 35 cm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438400" y="3390019"/>
            <a:ext cx="174955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0" y="3426412"/>
            <a:ext cx="415076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Angular field of view: 9 by 73 degrees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32235" y="4625689"/>
            <a:ext cx="103693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32235" y="5171560"/>
            <a:ext cx="195865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400" y="4317609"/>
            <a:ext cx="3689905" cy="174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Component requirements: </a:t>
            </a:r>
            <a:b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50 mW peak power/element,  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3% pulse duty factor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6.5 dB noise figure, 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 dB package losses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 dB manufacturing/aging margin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93829" y="855865"/>
            <a:ext cx="764259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52400" y="885650"/>
            <a:ext cx="8991600" cy="91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Range: see </a:t>
            </a: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football at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300 meters (10 seconds warning) in heavy fog</a:t>
            </a:r>
            <a:b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(10 dB SNR, 25 dB/km,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30cm diameter target, 10% reflectivity, 100 km/Hr)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</a:p>
        </p:txBody>
      </p:sp>
      <p:pic>
        <p:nvPicPr>
          <p:cNvPr id="24" name="Picture 23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5745" y="5371183"/>
            <a:ext cx="2375584" cy="14868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  <p:bldP spid="13" grpId="0" animBg="1"/>
      <p:bldP spid="19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202980"/>
            <a:ext cx="8219372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50-500 GHz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8171" y="4734770"/>
            <a:ext cx="7208989" cy="77559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LNAs, III-V PAs → power, efficiency, noise</a:t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pic>
        <p:nvPicPr>
          <p:cNvPr id="12" name="Picture 11" descr="system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8685" y="855865"/>
            <a:ext cx="5243678" cy="372527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2190890" y="3121760"/>
            <a:ext cx="165141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95925" y="5579680"/>
            <a:ext cx="4839031" cy="3877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  <p:pic>
        <p:nvPicPr>
          <p:cNvPr id="18" name="Picture 17" descr="2013_6_12_systems_draw6 -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260" y="1355130"/>
            <a:ext cx="2643116" cy="1613010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808310" y="1009485"/>
            <a:ext cx="222749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backhaul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037270" y="1878009"/>
            <a:ext cx="222749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endpoint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8615" y="6071448"/>
            <a:ext cx="7208989" cy="77559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antenna array gain → large array area</a:t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</a:t>
            </a:r>
            <a:r>
              <a:rPr lang="en-US" sz="2800" b="1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far too 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for  monolithic integration</a:t>
            </a:r>
          </a:p>
        </p:txBody>
      </p:sp>
      <p:pic>
        <p:nvPicPr>
          <p:cNvPr id="22" name="Picture 21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665" y="3083355"/>
            <a:ext cx="1639238" cy="10259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202980"/>
            <a:ext cx="8450905" cy="398463"/>
          </a:xfrm>
        </p:spPr>
        <p:txBody>
          <a:bodyPr/>
          <a:lstStyle/>
          <a:p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PAs and LNAs in today's wireless systems...</a:t>
            </a:r>
            <a:endParaRPr lang="en-US" sz="27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8450" name="Picture 2" descr="http://www.chipworks.com/blog/recentteardowns/files/2012/09/2.4ghz-front-end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4705" y="1201510"/>
            <a:ext cx="1428750" cy="1428750"/>
          </a:xfrm>
          <a:prstGeom prst="rect">
            <a:avLst/>
          </a:prstGeom>
          <a:noFill/>
        </p:spPr>
      </p:pic>
      <p:pic>
        <p:nvPicPr>
          <p:cNvPr id="488452" name="Picture 4" descr="http://www.chipworks.com/blog/recentteardowns/files/2012/09/24ghzfrontend-150x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4705" y="2814520"/>
            <a:ext cx="1428750" cy="1428750"/>
          </a:xfrm>
          <a:prstGeom prst="rect">
            <a:avLst/>
          </a:prstGeom>
          <a:noFill/>
        </p:spPr>
      </p:pic>
      <p:pic>
        <p:nvPicPr>
          <p:cNvPr id="488454" name="Picture 6" descr="http://www.chipworks.com/blog/recentteardowns/files/2012/09/sky-front-end-lna-150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1265" y="1201510"/>
            <a:ext cx="1428750" cy="1428750"/>
          </a:xfrm>
          <a:prstGeom prst="rect">
            <a:avLst/>
          </a:prstGeom>
          <a:noFill/>
        </p:spPr>
      </p:pic>
      <p:pic>
        <p:nvPicPr>
          <p:cNvPr id="488456" name="Picture 8" descr="http://www.chipworks.com/blog/recentteardowns/files/2012/09/skyworkd5-pwramp-150x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9670" y="2806755"/>
            <a:ext cx="1428750" cy="142875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379975" y="6424590"/>
            <a:ext cx="42835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000000"/>
                </a:solidFill>
              </a:rPr>
              <a:t>http://www.chipworks.com/blog/recentteardowns/2012/10/02/apple-iphone-5-the-rf/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7" name="Picture 16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4260" y="1239915"/>
            <a:ext cx="4005072" cy="40050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Transistors </a:t>
            </a:r>
            <a:b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for </a:t>
            </a:r>
            <a:b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50-500 GHz </a:t>
            </a:r>
            <a:b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systems</a:t>
            </a:r>
            <a:br>
              <a:rPr lang="en-US" sz="7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en-US" sz="7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17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47450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THz InP HBTs: Performance @ 130 nm Node</a:t>
            </a:r>
          </a:p>
        </p:txBody>
      </p:sp>
      <p:graphicFrame>
        <p:nvGraphicFramePr>
          <p:cNvPr id="593922" name="Object 5"/>
          <p:cNvGraphicFramePr>
            <a:graphicFrameLocks noChangeAspect="1"/>
          </p:cNvGraphicFramePr>
          <p:nvPr/>
        </p:nvGraphicFramePr>
        <p:xfrm>
          <a:off x="693095" y="932675"/>
          <a:ext cx="2913063" cy="2686050"/>
        </p:xfrm>
        <a:graphic>
          <a:graphicData uri="http://schemas.openxmlformats.org/presentationml/2006/ole">
            <p:oleObj spid="_x0000_s593922" name="KGPlot" r:id="rId4" imgW="5854680" imgH="5397480" progId="KGraph_Plot">
              <p:embed/>
            </p:oleObj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 b="5405"/>
          <a:stretch>
            <a:fillRect/>
          </a:stretch>
        </p:blipFill>
        <p:spPr bwMode="auto">
          <a:xfrm>
            <a:off x="4641850" y="950365"/>
            <a:ext cx="33591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92510" y="663840"/>
            <a:ext cx="47244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solidFill>
                  <a:srgbClr val="FFFF99"/>
                </a:solidFill>
                <a:latin typeface="Calibri" pitchFamily="34" charset="0"/>
              </a:rPr>
              <a:t>UCSB: V</a:t>
            </a:r>
            <a:r>
              <a:rPr lang="en-US" sz="1600" b="1" dirty="0">
                <a:solidFill>
                  <a:srgbClr val="FFFF99"/>
                </a:solidFill>
                <a:latin typeface="Calibri" pitchFamily="34" charset="0"/>
              </a:rPr>
              <a:t>. Jain </a:t>
            </a:r>
            <a:r>
              <a:rPr lang="en-US" sz="1600" b="1" i="1" dirty="0">
                <a:solidFill>
                  <a:srgbClr val="FFFF99"/>
                </a:solidFill>
                <a:latin typeface="Calibri" pitchFamily="34" charset="0"/>
              </a:rPr>
              <a:t>et al</a:t>
            </a:r>
            <a:r>
              <a:rPr lang="en-US" sz="1600" b="1" dirty="0">
                <a:solidFill>
                  <a:srgbClr val="FFFF99"/>
                </a:solidFill>
                <a:latin typeface="Calibri" pitchFamily="34" charset="0"/>
              </a:rPr>
              <a:t>: 2011 </a:t>
            </a:r>
            <a:r>
              <a:rPr lang="en-US" sz="1600" b="1" dirty="0" smtClean="0">
                <a:solidFill>
                  <a:srgbClr val="FFFF99"/>
                </a:solidFill>
                <a:latin typeface="Calibri" pitchFamily="34" charset="0"/>
              </a:rPr>
              <a:t>DRC</a:t>
            </a:r>
            <a:endParaRPr lang="en-US" sz="1600" b="1" dirty="0">
              <a:solidFill>
                <a:srgbClr val="FFFF99"/>
              </a:solidFill>
              <a:latin typeface="Calibri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48810" y="663840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solidFill>
                  <a:srgbClr val="FFFF99"/>
                </a:solidFill>
                <a:latin typeface="Calibri" pitchFamily="34" charset="0"/>
              </a:rPr>
              <a:t>Teledyne: M</a:t>
            </a:r>
            <a:r>
              <a:rPr lang="en-US" sz="1600" b="1" dirty="0">
                <a:solidFill>
                  <a:srgbClr val="FFFF99"/>
                </a:solidFill>
                <a:latin typeface="Calibri" pitchFamily="34" charset="0"/>
              </a:rPr>
              <a:t>. Urteaga </a:t>
            </a:r>
            <a:r>
              <a:rPr lang="en-US" sz="1600" b="1" i="1" dirty="0">
                <a:solidFill>
                  <a:srgbClr val="FFFF99"/>
                </a:solidFill>
                <a:latin typeface="Calibri" pitchFamily="34" charset="0"/>
              </a:rPr>
              <a:t>et al</a:t>
            </a:r>
            <a:r>
              <a:rPr lang="en-US" sz="1600" b="1" dirty="0">
                <a:solidFill>
                  <a:srgbClr val="FFFF99"/>
                </a:solidFill>
                <a:latin typeface="Calibri" pitchFamily="34" charset="0"/>
              </a:rPr>
              <a:t>: 2011 </a:t>
            </a:r>
            <a:r>
              <a:rPr lang="en-US" sz="1600" b="1" dirty="0" smtClean="0">
                <a:solidFill>
                  <a:srgbClr val="FFFF99"/>
                </a:solidFill>
                <a:latin typeface="Calibri" pitchFamily="34" charset="0"/>
              </a:rPr>
              <a:t>DRC</a:t>
            </a:r>
            <a:endParaRPr lang="en-US" sz="1600" b="1" dirty="0">
              <a:solidFill>
                <a:srgbClr val="FFFF99"/>
              </a:solidFill>
              <a:latin typeface="Calibri" pitchFamily="34" charset="0"/>
            </a:endParaRPr>
          </a:p>
        </p:txBody>
      </p:sp>
      <p:pic>
        <p:nvPicPr>
          <p:cNvPr id="14" name="Picture 13" descr="Picture8.jpg"/>
          <p:cNvPicPr>
            <a:picLocks noChangeAspect="1"/>
          </p:cNvPicPr>
          <p:nvPr/>
        </p:nvPicPr>
        <p:blipFill>
          <a:blip r:embed="rId6" cstate="print"/>
          <a:srcRect l="8368" t="3554" r="6087" b="4227"/>
          <a:stretch>
            <a:fillRect/>
          </a:stretch>
        </p:blipFill>
        <p:spPr>
          <a:xfrm>
            <a:off x="577880" y="3966670"/>
            <a:ext cx="3123641" cy="2852925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92510" y="3744420"/>
            <a:ext cx="47244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solidFill>
                  <a:srgbClr val="FFFF99"/>
                </a:solidFill>
                <a:latin typeface="Calibri" pitchFamily="34" charset="0"/>
              </a:rPr>
              <a:t>UCSB: J. Rode </a:t>
            </a:r>
            <a:r>
              <a:rPr lang="en-US" sz="1600" b="1" i="1" dirty="0" smtClean="0">
                <a:solidFill>
                  <a:srgbClr val="FFFF99"/>
                </a:solidFill>
                <a:latin typeface="Calibri" pitchFamily="34" charset="0"/>
              </a:rPr>
              <a:t>et </a:t>
            </a:r>
            <a:r>
              <a:rPr lang="en-US" sz="1600" b="1" i="1" dirty="0">
                <a:solidFill>
                  <a:srgbClr val="FFFF99"/>
                </a:solidFill>
                <a:latin typeface="Calibri" pitchFamily="34" charset="0"/>
              </a:rPr>
              <a:t>al</a:t>
            </a:r>
            <a:r>
              <a:rPr lang="en-US" sz="1600" b="1" dirty="0">
                <a:solidFill>
                  <a:srgbClr val="FFFF99"/>
                </a:solidFill>
                <a:latin typeface="Calibri" pitchFamily="34" charset="0"/>
              </a:rPr>
              <a:t>: </a:t>
            </a:r>
            <a:r>
              <a:rPr lang="en-US" sz="1600" b="1" dirty="0" smtClean="0">
                <a:solidFill>
                  <a:srgbClr val="FFFF99"/>
                </a:solidFill>
                <a:latin typeface="Calibri" pitchFamily="34" charset="0"/>
              </a:rPr>
              <a:t>unpublished</a:t>
            </a:r>
            <a:endParaRPr lang="en-US" sz="1600" b="1" dirty="0">
              <a:solidFill>
                <a:srgbClr val="FFFF99"/>
              </a:solidFill>
              <a:latin typeface="Calibri" pitchFamily="34" charset="0"/>
            </a:endParaRPr>
          </a:p>
        </p:txBody>
      </p:sp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0405" y="4006902"/>
            <a:ext cx="3623958" cy="285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 bwMode="auto">
          <a:xfrm>
            <a:off x="5263290" y="5464465"/>
            <a:ext cx="1344175" cy="614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301110" y="5550106"/>
            <a:ext cx="184402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BVCEO=4.3 V</a:t>
            </a:r>
            <a:endParaRPr lang="en-US" sz="1600" b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3-4 THz Bipolar Transistors are Feasible.</a:t>
            </a:r>
          </a:p>
        </p:txBody>
      </p:sp>
      <p:pic>
        <p:nvPicPr>
          <p:cNvPr id="53251" name="Picture 13" descr="2012_8_21_FCRP_HBT_dr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538" y="1123950"/>
            <a:ext cx="24209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17475" y="1431940"/>
            <a:ext cx="4454525" cy="18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Needs: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very low resistivity contacts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very high current densities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narrow junctions 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225" y="3927475"/>
            <a:ext cx="42291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7337160" y="3966670"/>
            <a:ext cx="614480" cy="26115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15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Efficient power amplifiers,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complex signal processing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37160" y="5771705"/>
            <a:ext cx="614480" cy="230430"/>
          </a:xfrm>
          <a:prstGeom prst="rect">
            <a:avLst/>
          </a:prstGeom>
          <a:solidFill>
            <a:srgbClr val="FFFF00">
              <a:alpha val="3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37160" y="5080415"/>
            <a:ext cx="614480" cy="230430"/>
          </a:xfrm>
          <a:prstGeom prst="rect">
            <a:avLst/>
          </a:prstGeom>
          <a:solidFill>
            <a:srgbClr val="FFFF00">
              <a:alpha val="3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337160" y="4427530"/>
            <a:ext cx="614480" cy="230430"/>
          </a:xfrm>
          <a:prstGeom prst="rect">
            <a:avLst/>
          </a:prstGeom>
          <a:solidFill>
            <a:srgbClr val="FFFF00">
              <a:alpha val="3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3" name="Straight Arrow Connector 18"/>
          <p:cNvCxnSpPr>
            <a:cxnSpLocks noChangeShapeType="1"/>
          </p:cNvCxnSpPr>
          <p:nvPr/>
        </p:nvCxnSpPr>
        <p:spPr bwMode="auto">
          <a:xfrm>
            <a:off x="4226355" y="1047890"/>
            <a:ext cx="0" cy="5760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202980"/>
            <a:ext cx="8183562" cy="398463"/>
          </a:xfrm>
        </p:spPr>
        <p:txBody>
          <a:bodyPr/>
          <a:lstStyle/>
          <a:p>
            <a:r>
              <a:rPr lang="en-US" dirty="0" smtClean="0"/>
              <a:t>50-500 GHz Electronics: What Is It For ?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4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129" y="4693167"/>
            <a:ext cx="1421931" cy="108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Text Box 12"/>
          <p:cNvSpPr txBox="1">
            <a:spLocks noChangeArrowheads="1"/>
          </p:cNvSpPr>
          <p:nvPr/>
        </p:nvSpPr>
        <p:spPr bwMode="auto">
          <a:xfrm>
            <a:off x="3421962" y="4193352"/>
            <a:ext cx="3262313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Video-resolution radar</a:t>
            </a:r>
            <a:b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→ fly &amp; drive through fog &amp; rain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3657600"/>
            <a:ext cx="2076896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Applications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43" name="Text Box 14"/>
          <p:cNvSpPr txBox="1">
            <a:spLocks noChangeArrowheads="1"/>
          </p:cNvSpPr>
          <p:nvPr/>
        </p:nvSpPr>
        <p:spPr bwMode="auto">
          <a:xfrm>
            <a:off x="76200" y="4120290"/>
            <a:ext cx="281146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100+ Gb/s wireless networks   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40" name="Picture 34" descr="Fibreopti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348376" y="5064791"/>
            <a:ext cx="1244931" cy="188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38" descr="sing_40mV_40G"/>
          <p:cNvPicPr>
            <a:picLocks noChangeAspect="1" noChangeArrowheads="1"/>
          </p:cNvPicPr>
          <p:nvPr/>
        </p:nvPicPr>
        <p:blipFill>
          <a:blip r:embed="rId6" cstate="print"/>
          <a:srcRect l="4256" t="22655" r="17021" b="17876"/>
          <a:stretch>
            <a:fillRect/>
          </a:stretch>
        </p:blipFill>
        <p:spPr bwMode="auto">
          <a:xfrm>
            <a:off x="7337160" y="4799823"/>
            <a:ext cx="1654440" cy="91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7145135" y="4120290"/>
            <a:ext cx="183852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near-Terabit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optical fiber links</a:t>
            </a:r>
          </a:p>
        </p:txBody>
      </p:sp>
      <p:pic>
        <p:nvPicPr>
          <p:cNvPr id="25" name="Picture 24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50" y="4716051"/>
            <a:ext cx="1639238" cy="1025957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35065" y="5848515"/>
            <a:ext cx="2935891" cy="746507"/>
          </a:xfrm>
          <a:prstGeom prst="rect">
            <a:avLst/>
          </a:prstGeom>
        </p:spPr>
      </p:pic>
      <p:pic>
        <p:nvPicPr>
          <p:cNvPr id="29" name="Picture 28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8914" y="4389125"/>
            <a:ext cx="711546" cy="1508750"/>
          </a:xfrm>
          <a:prstGeom prst="rect">
            <a:avLst/>
          </a:prstGeom>
        </p:spPr>
      </p:pic>
      <p:pic>
        <p:nvPicPr>
          <p:cNvPr id="22" name="Picture 21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7020" y="5091979"/>
            <a:ext cx="711546" cy="1508750"/>
          </a:xfrm>
          <a:prstGeom prst="rect">
            <a:avLst/>
          </a:prstGeom>
        </p:spPr>
      </p:pic>
      <p:pic>
        <p:nvPicPr>
          <p:cNvPr id="23" name="Picture 22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2915" y="5053574"/>
            <a:ext cx="711546" cy="1508750"/>
          </a:xfrm>
          <a:prstGeom prst="rect">
            <a:avLst/>
          </a:prstGeom>
        </p:spPr>
      </p:pic>
      <p:pic>
        <p:nvPicPr>
          <p:cNvPr id="24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3600" y="5591244"/>
            <a:ext cx="274100" cy="76017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 bwMode="auto">
          <a:xfrm flipH="1">
            <a:off x="808310" y="477317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846715" y="484998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grpSp>
        <p:nvGrpSpPr>
          <p:cNvPr id="2" name="Group 36"/>
          <p:cNvGrpSpPr/>
          <p:nvPr/>
        </p:nvGrpSpPr>
        <p:grpSpPr>
          <a:xfrm flipH="1">
            <a:off x="1960460" y="4696365"/>
            <a:ext cx="384050" cy="268835"/>
            <a:chOff x="1998865" y="4734770"/>
            <a:chExt cx="384050" cy="268835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1998865" y="473477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2037270" y="481158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cxnSp>
        <p:nvCxnSpPr>
          <p:cNvPr id="38" name="Straight Arrow Connector 37"/>
          <p:cNvCxnSpPr/>
          <p:nvPr/>
        </p:nvCxnSpPr>
        <p:spPr bwMode="auto">
          <a:xfrm flipH="1" flipV="1">
            <a:off x="1768435" y="492679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1845245" y="492679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" name="Group 43"/>
          <p:cNvGrpSpPr/>
          <p:nvPr/>
        </p:nvGrpSpPr>
        <p:grpSpPr>
          <a:xfrm flipH="1">
            <a:off x="1077145" y="5003605"/>
            <a:ext cx="345645" cy="576074"/>
            <a:chOff x="1153955" y="5232815"/>
            <a:chExt cx="345645" cy="57607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flipH="1" flipV="1">
              <a:off x="115395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123076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45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3525" y="5629649"/>
            <a:ext cx="274100" cy="760170"/>
          </a:xfrm>
          <a:prstGeom prst="rect">
            <a:avLst/>
          </a:prstGeom>
          <a:noFill/>
        </p:spPr>
      </p:pic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769905" y="779055"/>
            <a:ext cx="3686881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820 GHz transistor ICs today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805" y="1547155"/>
          <a:ext cx="8913812" cy="2052637"/>
        </p:xfrm>
        <a:graphic>
          <a:graphicData uri="http://schemas.openxmlformats.org/presentationml/2006/ole">
            <p:oleObj spid="_x0000_s459778" name="KGPlot" r:id="rId11" imgW="6781680" imgH="1562040" progId="KGraph_Plot">
              <p:embed/>
            </p:oleObj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7001597" y="1113995"/>
            <a:ext cx="164679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*ITU band designations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63192" y="1365433"/>
            <a:ext cx="199605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** IR bands as per ISO 20473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55" name="Straight Arrow Connector 18"/>
          <p:cNvCxnSpPr>
            <a:cxnSpLocks noChangeShapeType="1"/>
          </p:cNvCxnSpPr>
          <p:nvPr/>
        </p:nvCxnSpPr>
        <p:spPr bwMode="auto">
          <a:xfrm>
            <a:off x="4879240" y="1047890"/>
            <a:ext cx="0" cy="5760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4802429" y="779055"/>
            <a:ext cx="2726755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2 THz clearly feasible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/>
      <p:bldP spid="27" grpId="0"/>
      <p:bldP spid="1043" grpId="0"/>
      <p:bldP spid="10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dirty="0" smtClean="0"/>
              <a:t>Ultra Low-Resistivity Refractory Contacts</a:t>
            </a:r>
          </a:p>
        </p:txBody>
      </p:sp>
      <p:sp>
        <p:nvSpPr>
          <p:cNvPr id="9222" name="Text Box 44"/>
          <p:cNvSpPr txBox="1">
            <a:spLocks noChangeArrowheads="1"/>
          </p:cNvSpPr>
          <p:nvPr/>
        </p:nvSpPr>
        <p:spPr bwMode="auto">
          <a:xfrm>
            <a:off x="155575" y="5781675"/>
            <a:ext cx="88392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Performance sufficient for 32 nm /2.8 THz node.</a:t>
            </a:r>
          </a:p>
        </p:txBody>
      </p:sp>
      <p:sp>
        <p:nvSpPr>
          <p:cNvPr id="9223" name="Text Box 44"/>
          <p:cNvSpPr txBox="1">
            <a:spLocks noChangeArrowheads="1"/>
          </p:cNvSpPr>
          <p:nvPr/>
        </p:nvSpPr>
        <p:spPr bwMode="auto">
          <a:xfrm>
            <a:off x="155575" y="5314950"/>
            <a:ext cx="88392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Low penetration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depth: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~ 1 nm.</a:t>
            </a:r>
          </a:p>
        </p:txBody>
      </p:sp>
      <p:sp>
        <p:nvSpPr>
          <p:cNvPr id="9224" name="Text Box 44"/>
          <p:cNvSpPr txBox="1">
            <a:spLocks noChangeArrowheads="1"/>
          </p:cNvSpPr>
          <p:nvPr/>
        </p:nvSpPr>
        <p:spPr bwMode="auto">
          <a:xfrm>
            <a:off x="155575" y="4876800"/>
            <a:ext cx="88392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Refractory: robust under high-current operation.</a:t>
            </a:r>
          </a:p>
        </p:txBody>
      </p:sp>
      <p:graphicFrame>
        <p:nvGraphicFramePr>
          <p:cNvPr id="9218" name="Object 8"/>
          <p:cNvGraphicFramePr>
            <a:graphicFrameLocks noChangeAspect="1"/>
          </p:cNvGraphicFramePr>
          <p:nvPr/>
        </p:nvGraphicFramePr>
        <p:xfrm>
          <a:off x="609600" y="804863"/>
          <a:ext cx="2641600" cy="3843337"/>
        </p:xfrm>
        <a:graphic>
          <a:graphicData uri="http://schemas.openxmlformats.org/presentationml/2006/ole">
            <p:oleObj spid="_x0000_s586754" name="KGPlot" r:id="rId5" imgW="5308560" imgH="7721640" progId="KGraph_Plot">
              <p:embed/>
            </p:oleObj>
          </a:graphicData>
        </a:graphic>
      </p:graphicFrame>
      <p:graphicFrame>
        <p:nvGraphicFramePr>
          <p:cNvPr id="9219" name="Object 9"/>
          <p:cNvGraphicFramePr>
            <a:graphicFrameLocks noChangeAspect="1"/>
          </p:cNvGraphicFramePr>
          <p:nvPr/>
        </p:nvGraphicFramePr>
        <p:xfrm>
          <a:off x="5605463" y="955675"/>
          <a:ext cx="2166937" cy="3692525"/>
        </p:xfrm>
        <a:graphic>
          <a:graphicData uri="http://schemas.openxmlformats.org/presentationml/2006/ole">
            <p:oleObj spid="_x0000_s586755" name="KGPlot" r:id="rId6" imgW="4343400" imgH="7404120" progId="KGraph_Plot">
              <p:embed/>
            </p:oleObj>
          </a:graphicData>
        </a:graphic>
      </p:graphicFrame>
      <p:graphicFrame>
        <p:nvGraphicFramePr>
          <p:cNvPr id="9220" name="Object 10"/>
          <p:cNvGraphicFramePr>
            <a:graphicFrameLocks noChangeAspect="1"/>
          </p:cNvGraphicFramePr>
          <p:nvPr/>
        </p:nvGraphicFramePr>
        <p:xfrm>
          <a:off x="3319463" y="947738"/>
          <a:ext cx="2166937" cy="3700462"/>
        </p:xfrm>
        <a:graphic>
          <a:graphicData uri="http://schemas.openxmlformats.org/presentationml/2006/ole">
            <p:oleObj spid="_x0000_s586756" name="KGPlot" r:id="rId7" imgW="4343400" imgH="7416720" progId="KGraph_Plot">
              <p:embed/>
            </p:oleObj>
          </a:graphicData>
        </a:graphic>
      </p:graphicFrame>
      <p:cxnSp>
        <p:nvCxnSpPr>
          <p:cNvPr id="9225" name="Straight Connector 30"/>
          <p:cNvCxnSpPr>
            <a:cxnSpLocks noChangeShapeType="1"/>
          </p:cNvCxnSpPr>
          <p:nvPr/>
        </p:nvCxnSpPr>
        <p:spPr bwMode="auto">
          <a:xfrm>
            <a:off x="1447800" y="2895600"/>
            <a:ext cx="6934200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prstDash val="dash"/>
            <a:round/>
            <a:headEnd/>
            <a:tailEnd/>
          </a:ln>
        </p:spPr>
      </p:cxnSp>
      <p:sp>
        <p:nvSpPr>
          <p:cNvPr id="9226" name="TextBox 31"/>
          <p:cNvSpPr txBox="1">
            <a:spLocks noChangeArrowheads="1"/>
          </p:cNvSpPr>
          <p:nvPr/>
        </p:nvSpPr>
        <p:spPr bwMode="auto">
          <a:xfrm>
            <a:off x="7875588" y="2362200"/>
            <a:ext cx="117951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1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32 nm  node </a:t>
            </a:r>
            <a:br>
              <a:rPr lang="en-US" sz="1400" b="1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400" b="1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requirements</a:t>
            </a:r>
          </a:p>
        </p:txBody>
      </p:sp>
      <p:sp>
        <p:nvSpPr>
          <p:cNvPr id="9227" name="TextBox 21"/>
          <p:cNvSpPr txBox="1">
            <a:spLocks noChangeArrowheads="1"/>
          </p:cNvSpPr>
          <p:nvPr/>
        </p:nvSpPr>
        <p:spPr bwMode="auto">
          <a:xfrm>
            <a:off x="6280150" y="685800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8" name="Picture 17" descr="Picture1.jpg"/>
          <p:cNvPicPr>
            <a:picLocks noChangeAspect="1"/>
          </p:cNvPicPr>
          <p:nvPr/>
        </p:nvPicPr>
        <p:blipFill>
          <a:blip r:embed="rId3" cstate="print"/>
          <a:srcRect l="13962" t="14720" r="3184" b="9958"/>
          <a:stretch>
            <a:fillRect/>
          </a:stretch>
        </p:blipFill>
        <p:spPr>
          <a:xfrm>
            <a:off x="0" y="702245"/>
            <a:ext cx="5997577" cy="6155756"/>
          </a:xfrm>
          <a:prstGeom prst="rect">
            <a:avLst/>
          </a:prstGeom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47450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b="1" dirty="0" smtClean="0">
                <a:solidFill>
                  <a:srgbClr val="FFFF00"/>
                </a:solidFill>
              </a:rPr>
              <a:t>Refractory Emitter Contact  and Via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624928" y="2852925"/>
            <a:ext cx="2495550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sputtered,</a:t>
            </a:r>
            <a:br>
              <a:rPr lang="en-US" sz="3600" b="1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3600" b="1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dry-etched W/TiW  via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607465" y="855865"/>
            <a:ext cx="2495550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low-resistivity</a:t>
            </a:r>
            <a:br>
              <a:rPr lang="en-US" sz="3600" b="1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3600" b="1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Mo contact</a:t>
            </a:r>
            <a:endParaRPr lang="en-US" sz="3600" b="1" i="1" dirty="0">
              <a:solidFill>
                <a:srgbClr val="FFFF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608240" y="5080415"/>
            <a:ext cx="2495550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Refractory metals→  high currents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6323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4948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b="1" dirty="0" smtClean="0"/>
              <a:t>Needed: Much Better Base Ohmic Contacts </a:t>
            </a: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base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37373" y="-3458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b="1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Needed: Much Better Base Ohmic Contacts 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emitter</a:t>
            </a:r>
          </a:p>
        </p:txBody>
      </p:sp>
      <p:sp>
        <p:nvSpPr>
          <p:cNvPr id="56328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Ti</a:t>
            </a:r>
          </a:p>
        </p:txBody>
      </p:sp>
      <p:sp>
        <p:nvSpPr>
          <p:cNvPr id="56329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Pd</a:t>
            </a:r>
          </a:p>
        </p:txBody>
      </p:sp>
      <p:sp>
        <p:nvSpPr>
          <p:cNvPr id="56330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Au</a:t>
            </a:r>
          </a:p>
        </p:txBody>
      </p:sp>
      <p:sp>
        <p:nvSpPr>
          <p:cNvPr id="56331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Ti</a:t>
            </a:r>
          </a:p>
        </p:txBody>
      </p:sp>
      <p:sp>
        <p:nvSpPr>
          <p:cNvPr id="56332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Pd</a:t>
            </a:r>
          </a:p>
        </p:txBody>
      </p:sp>
      <p:sp>
        <p:nvSpPr>
          <p:cNvPr id="56333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Au</a:t>
            </a:r>
          </a:p>
        </p:txBody>
      </p:sp>
      <p:sp>
        <p:nvSpPr>
          <p:cNvPr id="56334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base</a:t>
            </a:r>
          </a:p>
        </p:txBody>
      </p:sp>
      <p:sp>
        <p:nvSpPr>
          <p:cNvPr id="56335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emitter</a:t>
            </a:r>
          </a:p>
        </p:txBody>
      </p:sp>
      <p:sp>
        <p:nvSpPr>
          <p:cNvPr id="56336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~5 nm deep 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Pt contact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reaction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(into 25 nm  base)</a:t>
            </a:r>
            <a:endParaRPr lang="en-US" sz="3600" i="1" dirty="0">
              <a:solidFill>
                <a:srgbClr val="FFFF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cxnSp>
        <p:nvCxnSpPr>
          <p:cNvPr id="56337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56338" name="Straight Connector 31"/>
          <p:cNvCxnSpPr>
            <a:cxnSpLocks noChangeShapeType="1"/>
          </p:cNvCxnSpPr>
          <p:nvPr/>
        </p:nvCxnSpPr>
        <p:spPr bwMode="auto">
          <a:xfrm flipH="1">
            <a:off x="3035300" y="2819400"/>
            <a:ext cx="3670300" cy="17240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56339" name="Text Box 4"/>
          <p:cNvSpPr txBox="1">
            <a:spLocks noChangeArrowheads="1"/>
          </p:cNvSpPr>
          <p:nvPr/>
        </p:nvSpPr>
        <p:spPr bwMode="auto">
          <a:xfrm>
            <a:off x="6723063" y="678487"/>
            <a:ext cx="2420937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Pt/Ti/Pd/Au</a:t>
            </a: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4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(3.5/12/17/70 nm)</a:t>
            </a:r>
            <a:endParaRPr lang="en-US" sz="3600" i="1" dirty="0">
              <a:solidFill>
                <a:srgbClr val="FFFF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smtClean="0"/>
              <a:t>Two-Step Base Contact Process</a:t>
            </a:r>
            <a:endParaRPr lang="en-US" sz="2900" dirty="0" smtClean="0"/>
          </a:p>
        </p:txBody>
      </p:sp>
      <p:pic>
        <p:nvPicPr>
          <p:cNvPr id="12" name="Picture 10" descr="2013_11_16_Nov_THz_HBT_HEMT_dra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0325" y="914400"/>
            <a:ext cx="2971800" cy="31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93830" y="1009485"/>
            <a:ext cx="295718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1) Blanket deposit 1nm Pt</a:t>
            </a:r>
            <a:br>
              <a:rPr lang="en-US" sz="2000" b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2) Blanket deposit 10nm Ru</a:t>
            </a:r>
            <a:br>
              <a:rPr lang="en-US" sz="2000" b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		(refractory)</a:t>
            </a:r>
            <a:br>
              <a:rPr lang="en-US" sz="2000" b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3) Pattern deposit Ti/Au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17475" y="5363830"/>
            <a:ext cx="89916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Surface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not exposed to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photoresist→ less surface contamination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nm Pt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layer: 2-3 nm surface penetration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Thick Au:  low metal resistance 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459724" y="2584090"/>
            <a:ext cx="960125" cy="53767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879240" y="2699305"/>
            <a:ext cx="652885" cy="38405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9"/>
          <p:cNvSpPr>
            <a:spLocks noChangeArrowheads="1"/>
          </p:cNvSpPr>
          <p:nvPr/>
        </p:nvSpPr>
        <p:spPr bwMode="auto">
          <a:xfrm>
            <a:off x="4840835" y="5181600"/>
            <a:ext cx="3429000" cy="304800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smtClean="0"/>
              <a:t>Two-Step Base Contact Process</a:t>
            </a:r>
            <a:endParaRPr lang="en-US" sz="2900" dirty="0" smtClean="0"/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0" y="4159250"/>
          <a:ext cx="4400550" cy="2687638"/>
        </p:xfrm>
        <a:graphic>
          <a:graphicData uri="http://schemas.openxmlformats.org/presentationml/2006/ole">
            <p:oleObj spid="_x0000_s654338" name="KGPlot" r:id="rId5" imgW="5892840" imgH="3593880" progId="KGraph_Plot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5686332" y="663575"/>
          <a:ext cx="2533650" cy="3729038"/>
        </p:xfrm>
        <a:graphic>
          <a:graphicData uri="http://schemas.openxmlformats.org/presentationml/2006/ole">
            <p:oleObj spid="_x0000_s654339" name="KGPlot" r:id="rId6" imgW="5308560" imgH="7810200" progId="KGraph_Plot">
              <p:embed/>
            </p:oleObj>
          </a:graphicData>
        </a:graphic>
      </p:graphicFrame>
      <p:cxnSp>
        <p:nvCxnSpPr>
          <p:cNvPr id="13318" name="Straight Connector 12"/>
          <p:cNvCxnSpPr>
            <a:cxnSpLocks noChangeShapeType="1"/>
          </p:cNvCxnSpPr>
          <p:nvPr/>
        </p:nvCxnSpPr>
        <p:spPr bwMode="auto">
          <a:xfrm>
            <a:off x="6338795" y="2698750"/>
            <a:ext cx="24193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7836660" y="2124020"/>
            <a:ext cx="1228725" cy="498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32 nm node</a:t>
            </a:r>
            <a:b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requirement</a:t>
            </a:r>
          </a:p>
        </p:txBody>
      </p:sp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4648200" y="4619625"/>
            <a:ext cx="43783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Increased 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surface doping:</a:t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 reduced contact resistivity,</a:t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 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increased 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Auger recombination.</a:t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→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Surface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doping spike 2-5nm thick.</a:t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Need limited-penetration metal</a:t>
            </a:r>
            <a:endParaRPr lang="en-US" sz="2000" b="1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cxnSp>
        <p:nvCxnSpPr>
          <p:cNvPr id="13321" name="Straight Connector 17"/>
          <p:cNvCxnSpPr>
            <a:cxnSpLocks noChangeShapeType="1"/>
          </p:cNvCxnSpPr>
          <p:nvPr/>
        </p:nvCxnSpPr>
        <p:spPr bwMode="auto">
          <a:xfrm flipH="1">
            <a:off x="7604032" y="2622550"/>
            <a:ext cx="1588" cy="1304925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pic>
        <p:nvPicPr>
          <p:cNvPr id="12" name="Picture 10" descr="2013_11_16_Nov_THz_HBT_HEMT_draw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0325" y="914400"/>
            <a:ext cx="2971800" cy="31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34938"/>
            <a:ext cx="853598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"Near-Refractory" Base Ohmic Contacts </a:t>
            </a:r>
          </a:p>
        </p:txBody>
      </p:sp>
      <p:pic>
        <p:nvPicPr>
          <p:cNvPr id="23" name="Picture 22" descr="Picture7.jpg"/>
          <p:cNvPicPr>
            <a:picLocks noChangeAspect="1"/>
          </p:cNvPicPr>
          <p:nvPr/>
        </p:nvPicPr>
        <p:blipFill>
          <a:blip r:embed="rId4" cstate="print"/>
          <a:srcRect l="1001" t="10240" r="24778" b="16400"/>
          <a:stretch>
            <a:fillRect/>
          </a:stretch>
        </p:blipFill>
        <p:spPr>
          <a:xfrm>
            <a:off x="117020" y="587029"/>
            <a:ext cx="8372289" cy="62119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34938"/>
            <a:ext cx="853598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>
              <a:lnSpc>
                <a:spcPct val="87000"/>
              </a:lnSpc>
              <a:defRPr/>
            </a:pPr>
            <a:r>
              <a:rPr lang="en-US" sz="29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THz InP HBTs</a:t>
            </a:r>
          </a:p>
        </p:txBody>
      </p:sp>
      <p:pic>
        <p:nvPicPr>
          <p:cNvPr id="58372" name="Picture 18" descr="this_one1.jpg"/>
          <p:cNvPicPr>
            <a:picLocks noChangeAspect="1"/>
          </p:cNvPicPr>
          <p:nvPr/>
        </p:nvPicPr>
        <p:blipFill>
          <a:blip r:embed="rId4" cstate="print"/>
          <a:srcRect l="14090" t="11621" r="19611" b="16650"/>
          <a:stretch>
            <a:fillRect/>
          </a:stretch>
        </p:blipFill>
        <p:spPr bwMode="auto">
          <a:xfrm>
            <a:off x="76200" y="685800"/>
            <a:ext cx="51419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Picture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6850" y="3276600"/>
            <a:ext cx="37909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Picture1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524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6450" y="37338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143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680530" y="6324600"/>
            <a:ext cx="400080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FFFF00"/>
                </a:solidFill>
                <a:latin typeface="Calibri" pitchFamily="34" charset="0"/>
                <a:sym typeface="Symbol" pitchFamily="18" charset="2"/>
              </a:rPr>
              <a:t>a few more things  to fix </a:t>
            </a:r>
            <a:r>
              <a:rPr lang="en-US" sz="2800" i="1" dirty="0">
                <a:solidFill>
                  <a:srgbClr val="FFFF00"/>
                </a:solidFill>
                <a:latin typeface="Calibri" pitchFamily="34" charset="0"/>
                <a:sym typeface="Symbol" pitchFamily="18" charset="2"/>
              </a:rPr>
              <a:t>...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2-3 THz Field-Effect Transistors are Feasible.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3889375"/>
            <a:ext cx="43624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684955" cy="18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THz FETs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Regrown low-resistivity source/drain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Very thin channels, high-K dielectrics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Gates scaled to 9 nm junctions</a:t>
            </a:r>
          </a:p>
        </p:txBody>
      </p:sp>
      <p:pic>
        <p:nvPicPr>
          <p:cNvPr id="8198" name="Picture 14" descr="2012_8_21_FCRP_HBT_HEMT_draw.jpg"/>
          <p:cNvPicPr>
            <a:picLocks noChangeAspect="1"/>
          </p:cNvPicPr>
          <p:nvPr/>
        </p:nvPicPr>
        <p:blipFill>
          <a:blip r:embed="rId4" cstate="print"/>
          <a:srcRect r="7329"/>
          <a:stretch>
            <a:fillRect/>
          </a:stretch>
        </p:blipFill>
        <p:spPr bwMode="auto">
          <a:xfrm>
            <a:off x="5263290" y="817460"/>
            <a:ext cx="2841970" cy="295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Sensitive, low-noise receivers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8202" name="Text Box 5"/>
          <p:cNvSpPr txBox="1">
            <a:spLocks noChangeArrowheads="1"/>
          </p:cNvSpPr>
          <p:nvPr/>
        </p:nvSpPr>
        <p:spPr bwMode="auto">
          <a:xfrm>
            <a:off x="79375" y="6143625"/>
            <a:ext cx="44545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dB less noise →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need 3 dB less transmit power.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202980"/>
            <a:ext cx="8643540" cy="398463"/>
          </a:xfrm>
          <a:noFill/>
        </p:spPr>
        <p:txBody>
          <a:bodyPr/>
          <a:lstStyle/>
          <a:p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MOS Development→ Benefits THz HEMTs</a:t>
            </a:r>
            <a:endParaRPr lang="en-US" sz="2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15" descr="2013_1_2_feb_THz_HBT_HEMT_draw.jpg"/>
          <p:cNvPicPr>
            <a:picLocks noChangeAspect="1"/>
          </p:cNvPicPr>
          <p:nvPr/>
        </p:nvPicPr>
        <p:blipFill>
          <a:blip r:embed="rId4" cstate="print"/>
          <a:srcRect r="9088"/>
          <a:stretch>
            <a:fillRect/>
          </a:stretch>
        </p:blipFill>
        <p:spPr>
          <a:xfrm>
            <a:off x="4149545" y="957834"/>
            <a:ext cx="2189085" cy="2618232"/>
          </a:xfrm>
          <a:prstGeom prst="rect">
            <a:avLst/>
          </a:prstGeom>
        </p:spPr>
      </p:pic>
      <p:pic>
        <p:nvPicPr>
          <p:cNvPr id="18" name="Picture 17" descr="2013_1_2_feb_THz_HBT_HEMT_draw.jpg"/>
          <p:cNvPicPr>
            <a:picLocks noChangeAspect="1"/>
          </p:cNvPicPr>
          <p:nvPr/>
        </p:nvPicPr>
        <p:blipFill>
          <a:blip r:embed="rId5" cstate="print"/>
          <a:srcRect r="9844"/>
          <a:stretch>
            <a:fillRect/>
          </a:stretch>
        </p:blipFill>
        <p:spPr>
          <a:xfrm>
            <a:off x="1153955" y="2046420"/>
            <a:ext cx="1758695" cy="1377696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038740" y="3480651"/>
            <a:ext cx="200499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VLSI III-V MOS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303165" y="3474097"/>
            <a:ext cx="18045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THz III-V MOS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1000335" y="2046420"/>
            <a:ext cx="691290" cy="53767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152485" y="2084825"/>
            <a:ext cx="806505" cy="61448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532125" y="2123230"/>
            <a:ext cx="806505" cy="61448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034330" y="1086295"/>
            <a:ext cx="691290" cy="53767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594946" name="Object 2"/>
          <p:cNvGraphicFramePr>
            <a:graphicFrameLocks noChangeAspect="1"/>
          </p:cNvGraphicFramePr>
          <p:nvPr/>
        </p:nvGraphicFramePr>
        <p:xfrm>
          <a:off x="53740" y="3887945"/>
          <a:ext cx="3289300" cy="2921000"/>
        </p:xfrm>
        <a:graphic>
          <a:graphicData uri="http://schemas.openxmlformats.org/presentationml/2006/ole">
            <p:oleObj spid="_x0000_s594946" name="Graph" r:id="rId6" imgW="3291840" imgH="2926080" progId="">
              <p:embed/>
            </p:oleObj>
          </a:graphicData>
        </a:graphic>
      </p:graphicFrame>
      <p:graphicFrame>
        <p:nvGraphicFramePr>
          <p:cNvPr id="594947" name="Object 3"/>
          <p:cNvGraphicFramePr>
            <a:graphicFrameLocks noChangeAspect="1"/>
          </p:cNvGraphicFramePr>
          <p:nvPr/>
        </p:nvGraphicFramePr>
        <p:xfrm>
          <a:off x="3548595" y="3937000"/>
          <a:ext cx="3289300" cy="2921000"/>
        </p:xfrm>
        <a:graphic>
          <a:graphicData uri="http://schemas.openxmlformats.org/presentationml/2006/ole">
            <p:oleObj spid="_x0000_s594947" name="Graph" r:id="rId7" imgW="3291840" imgH="2926080" progId="">
              <p:embed/>
            </p:oleObj>
          </a:graphicData>
        </a:graphic>
      </p:graphicFrame>
      <p:sp>
        <p:nvSpPr>
          <p:cNvPr id="35" name="Oval 34"/>
          <p:cNvSpPr/>
          <p:nvPr/>
        </p:nvSpPr>
        <p:spPr bwMode="auto">
          <a:xfrm>
            <a:off x="2306106" y="4350720"/>
            <a:ext cx="1075340" cy="499265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6492250" y="4619555"/>
            <a:ext cx="257494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MOS: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results @ 18nm L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5" grpId="0" animBg="1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  InP HBT Integrated Circuits: 600 GHz &amp; Beyond 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614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0480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68128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0386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038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648200" y="54610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304800" y="543242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75075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66700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5700" y="3756025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6294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629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188567"/>
            <a:ext cx="8183562" cy="398463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50-500 GHz Wireless Has High Capacity </a:t>
            </a: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713" y="817563"/>
            <a:ext cx="39941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31775" y="1316038"/>
            <a:ext cx="414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very large bandwidths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available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93675" y="4159250"/>
            <a:ext cx="7105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short wavelengths→ many parallel channels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9" name="Picture 26" descr="multipoint_radi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38" y="4695825"/>
            <a:ext cx="211296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" name="Object 10"/>
          <p:cNvGraphicFramePr>
            <a:graphicFrameLocks noChangeAspect="1"/>
          </p:cNvGraphicFramePr>
          <p:nvPr/>
        </p:nvGraphicFramePr>
        <p:xfrm>
          <a:off x="347663" y="6176963"/>
          <a:ext cx="3308350" cy="631825"/>
        </p:xfrm>
        <a:graphic>
          <a:graphicData uri="http://schemas.openxmlformats.org/presentationml/2006/ole">
            <p:oleObj spid="_x0000_s465922" name="Equation" r:id="rId6" imgW="2057400" imgH="419040" progId="Equation.3">
              <p:embed/>
            </p:oleObj>
          </a:graphicData>
        </a:graphic>
      </p:graphicFrame>
      <p:cxnSp>
        <p:nvCxnSpPr>
          <p:cNvPr id="44" name="Straight Connector 19"/>
          <p:cNvCxnSpPr>
            <a:cxnSpLocks noChangeShapeType="1"/>
          </p:cNvCxnSpPr>
          <p:nvPr/>
        </p:nvCxnSpPr>
        <p:spPr bwMode="auto">
          <a:xfrm>
            <a:off x="228600" y="4043363"/>
            <a:ext cx="8610600" cy="1587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pic>
        <p:nvPicPr>
          <p:cNvPr id="46" name="Picture 23" descr="mmwave_MIMO_RCVR.jpg"/>
          <p:cNvPicPr>
            <a:picLocks noChangeAspect="1"/>
          </p:cNvPicPr>
          <p:nvPr/>
        </p:nvPicPr>
        <p:blipFill>
          <a:blip r:embed="rId7" cstate="print"/>
          <a:srcRect r="19675"/>
          <a:stretch>
            <a:fillRect/>
          </a:stretch>
        </p:blipFill>
        <p:spPr bwMode="auto">
          <a:xfrm>
            <a:off x="4533900" y="4695825"/>
            <a:ext cx="4340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" name="Object 2"/>
          <p:cNvGraphicFramePr>
            <a:graphicFrameLocks noChangeAspect="1"/>
          </p:cNvGraphicFramePr>
          <p:nvPr/>
        </p:nvGraphicFramePr>
        <p:xfrm>
          <a:off x="6108700" y="5041900"/>
          <a:ext cx="1309688" cy="279400"/>
        </p:xfrm>
        <a:graphic>
          <a:graphicData uri="http://schemas.openxmlformats.org/presentationml/2006/ole">
            <p:oleObj spid="_x0000_s465923" name="Equation" r:id="rId8" imgW="952200" imgH="203040" progId="Equation.3">
              <p:embed/>
            </p:oleObj>
          </a:graphicData>
        </a:graphic>
      </p:graphicFrame>
      <p:graphicFrame>
        <p:nvGraphicFramePr>
          <p:cNvPr id="48" name="Object 2"/>
          <p:cNvGraphicFramePr>
            <a:graphicFrameLocks noChangeAspect="1"/>
          </p:cNvGraphicFramePr>
          <p:nvPr/>
        </p:nvGraphicFramePr>
        <p:xfrm>
          <a:off x="4425950" y="5686425"/>
          <a:ext cx="715963" cy="244475"/>
        </p:xfrm>
        <a:graphic>
          <a:graphicData uri="http://schemas.openxmlformats.org/presentationml/2006/ole">
            <p:oleObj spid="_x0000_s465924" name="Equation" r:id="rId9" imgW="520560" imgH="177480" progId="Equation.3">
              <p:embed/>
            </p:oleObj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7051675" y="6202363"/>
          <a:ext cx="209550" cy="227012"/>
        </p:xfrm>
        <a:graphic>
          <a:graphicData uri="http://schemas.openxmlformats.org/presentationml/2006/ole">
            <p:oleObj spid="_x0000_s465925" name="Equation" r:id="rId10" imgW="152280" imgH="164880" progId="Equation.3">
              <p:embed/>
            </p:oleObj>
          </a:graphicData>
        </a:graphic>
      </p:graphicFrame>
      <p:graphicFrame>
        <p:nvGraphicFramePr>
          <p:cNvPr id="50" name="Object 2"/>
          <p:cNvGraphicFramePr>
            <a:graphicFrameLocks noChangeAspect="1"/>
          </p:cNvGraphicFramePr>
          <p:nvPr/>
        </p:nvGraphicFramePr>
        <p:xfrm>
          <a:off x="4456113" y="6500813"/>
          <a:ext cx="4487862" cy="314325"/>
        </p:xfrm>
        <a:graphic>
          <a:graphicData uri="http://schemas.openxmlformats.org/presentationml/2006/ole">
            <p:oleObj spid="_x0000_s465926" name="Equation" r:id="rId11" imgW="3263760" imgH="2286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5954580" y="4197100"/>
            <a:ext cx="3189420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</a:rPr>
              <a:t>Sheldon  IMS 2009</a:t>
            </a:r>
            <a:br>
              <a:rPr lang="en-US" sz="105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</a:rPr>
              <a:t>Torkildson : IEEE Trans Wireless Comms.  Dec. 2011. </a:t>
            </a:r>
            <a:endParaRPr lang="en-US" sz="105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 algn="r">
                <a:buClr>
                  <a:srgbClr val="FF0000"/>
                </a:buClr>
                <a:defRPr/>
              </a:pPr>
              <a:t>3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425" y="779055"/>
            <a:ext cx="4291584" cy="4882896"/>
          </a:xfrm>
          <a:prstGeom prst="rect">
            <a:avLst/>
          </a:prstGeom>
        </p:spPr>
      </p:pic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r>
              <a:rPr lang="en-US" sz="2900" dirty="0" smtClean="0"/>
              <a:t>220 GHz 180mW Power Amplifier (330 mW design) 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232235" y="5579680"/>
            <a:ext cx="1576388" cy="287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2.3 mm x 2.5 mm</a:t>
            </a: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30188" y="5976790"/>
            <a:ext cx="3803650" cy="831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T. Reed, UCSB</a:t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Z. Griffith, Teledyne</a:t>
            </a:r>
            <a:b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Teledyne 250 nm InP HBT</a:t>
            </a: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30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4700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779055"/>
            <a:ext cx="4339765" cy="29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7958" y="3851454"/>
            <a:ext cx="4546041" cy="300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dirty="0" smtClean="0"/>
              <a:t>PAs using </a:t>
            </a:r>
            <a:r>
              <a:rPr lang="en-US" b="1" dirty="0" smtClean="0"/>
              <a:t>Sub-λ/4</a:t>
            </a:r>
            <a:r>
              <a:rPr lang="en-US" dirty="0" smtClean="0"/>
              <a:t> Baluns for Series-Combining</a:t>
            </a:r>
          </a:p>
        </p:txBody>
      </p:sp>
      <p:sp>
        <p:nvSpPr>
          <p:cNvPr id="23" name="Slide Number Placeholder 3"/>
          <p:cNvSpPr txBox="1">
            <a:spLocks noGrp="1"/>
          </p:cNvSpPr>
          <p:nvPr/>
        </p:nvSpPr>
        <p:spPr>
          <a:xfrm>
            <a:off x="8442644" y="6506075"/>
            <a:ext cx="701355" cy="3519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fld id="{8F2897B0-1EF2-404E-B40D-0E3F968C476F}" type="slidenum">
              <a:rPr lang="en-US" sz="1200">
                <a:solidFill>
                  <a:srgbClr val="000000">
                    <a:tint val="75000"/>
                  </a:srgbClr>
                </a:solidFill>
                <a:latin typeface="Arial Narrow"/>
              </a:rPr>
              <a:pPr algn="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31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Arial Narrow"/>
            </a:endParaRPr>
          </a:p>
        </p:txBody>
      </p:sp>
      <p:pic>
        <p:nvPicPr>
          <p:cNvPr id="14" name="Picture 13" descr="2013_10_14_baluns.jpg"/>
          <p:cNvPicPr>
            <a:picLocks noChangeAspect="1"/>
          </p:cNvPicPr>
          <p:nvPr/>
        </p:nvPicPr>
        <p:blipFill>
          <a:blip r:embed="rId3" cstate="print"/>
          <a:srcRect r="6732"/>
          <a:stretch>
            <a:fillRect/>
          </a:stretch>
        </p:blipFill>
        <p:spPr>
          <a:xfrm>
            <a:off x="285305" y="817460"/>
            <a:ext cx="3902645" cy="311480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745"/>
          <a:stretch/>
        </p:blipFill>
        <p:spPr bwMode="auto">
          <a:xfrm>
            <a:off x="0" y="4077874"/>
            <a:ext cx="3381445" cy="278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Picture1"/>
          <p:cNvPicPr>
            <a:picLocks noChangeAspect="1" noChangeArrowheads="1"/>
          </p:cNvPicPr>
          <p:nvPr/>
        </p:nvPicPr>
        <p:blipFill>
          <a:blip r:embed="rId5" cstate="print"/>
          <a:srcRect l="35313"/>
          <a:stretch>
            <a:fillRect/>
          </a:stretch>
        </p:blipFill>
        <p:spPr bwMode="auto">
          <a:xfrm>
            <a:off x="5570530" y="817460"/>
            <a:ext cx="3322843" cy="326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3573470" y="4878615"/>
            <a:ext cx="53556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17.5dB Gain, &gt;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200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mW P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SAT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&gt;30%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PAE</a:t>
            </a:r>
            <a:endParaRPr lang="en-US" sz="2400" baseline="300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279" y="5493096"/>
            <a:ext cx="545531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Power per unit IC die area*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=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307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mW/mm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(pad area included)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=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497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mW/mm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(if pad area not included)</a:t>
            </a:r>
            <a:endParaRPr lang="en-US" sz="2400" baseline="300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73470" y="4312315"/>
            <a:ext cx="53556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80-90 GHz Power Amplifier</a:t>
            </a:r>
            <a:endParaRPr lang="en-US" sz="2400" baseline="300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69060" y="4012166"/>
            <a:ext cx="251241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Park </a:t>
            </a:r>
            <a:r>
              <a:rPr lang="en-US" sz="1600" i="1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et al</a:t>
            </a:r>
            <a:r>
              <a:rPr lang="en-US" sz="160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2013 CSICS</a:t>
            </a:r>
            <a:endParaRPr lang="en-US" sz="1600" baseline="300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91874" name="Picture 2"/>
          <p:cNvPicPr>
            <a:picLocks noChangeAspect="1" noChangeArrowheads="1"/>
          </p:cNvPicPr>
          <p:nvPr/>
        </p:nvPicPr>
        <p:blipFill>
          <a:blip r:embed="rId3" cstate="print"/>
          <a:srcRect l="13860" t="21803" r="20620" b="62252"/>
          <a:stretch>
            <a:fillRect/>
          </a:stretch>
        </p:blipFill>
        <p:spPr bwMode="auto">
          <a:xfrm>
            <a:off x="843095" y="433410"/>
            <a:ext cx="7070140" cy="107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270640" y="101011"/>
            <a:ext cx="541632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to be presented, 2014 </a:t>
            </a:r>
            <a:r>
              <a:rPr lang="en-US" sz="2400" b="1" i="1" smtClean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IEEE IMS:</a:t>
            </a:r>
            <a:endParaRPr lang="en-US" sz="2400" b="1" i="1" dirty="0">
              <a:solidFill>
                <a:srgbClr val="FFFFCC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08310" y="2353660"/>
            <a:ext cx="7393538" cy="2342705"/>
            <a:chOff x="0" y="2008015"/>
            <a:chExt cx="7029920" cy="2227490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2008015"/>
              <a:ext cx="7029920" cy="22274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pic>
          <p:nvPicPr>
            <p:cNvPr id="9" name="Picture 8" descr="series_line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830" y="2105790"/>
              <a:ext cx="6678760" cy="2052905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91874" name="Picture 2"/>
          <p:cNvPicPr>
            <a:picLocks noChangeAspect="1" noChangeArrowheads="1"/>
          </p:cNvPicPr>
          <p:nvPr/>
        </p:nvPicPr>
        <p:blipFill>
          <a:blip r:embed="rId3" cstate="print"/>
          <a:srcRect l="13860" t="21803" r="20620" b="62252"/>
          <a:stretch>
            <a:fillRect/>
          </a:stretch>
        </p:blipFill>
        <p:spPr bwMode="auto">
          <a:xfrm>
            <a:off x="843095" y="433410"/>
            <a:ext cx="7070140" cy="107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270640" y="101011"/>
            <a:ext cx="541632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to be presented, 2014 </a:t>
            </a:r>
            <a:r>
              <a:rPr lang="en-US" sz="2400" b="1" i="1" smtClean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IEEE IMS:</a:t>
            </a:r>
            <a:endParaRPr lang="en-US" sz="2400" b="1" i="1" dirty="0">
              <a:solidFill>
                <a:srgbClr val="FFFFCC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0" name="Picture 39" descr="Picture4.jpg"/>
          <p:cNvPicPr>
            <a:picLocks noChangeAspect="1"/>
          </p:cNvPicPr>
          <p:nvPr/>
        </p:nvPicPr>
        <p:blipFill>
          <a:blip r:embed="rId4" cstate="print"/>
          <a:srcRect l="4151" t="3400" r="3585" b="7637"/>
          <a:stretch>
            <a:fillRect/>
          </a:stretch>
        </p:blipFill>
        <p:spPr>
          <a:xfrm>
            <a:off x="3266231" y="1585913"/>
            <a:ext cx="5760750" cy="51952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r>
              <a:rPr lang="en-US" sz="3200" dirty="0" smtClean="0"/>
              <a:t>50-500 GHz Wireless Electronics </a:t>
            </a:r>
          </a:p>
        </p:txBody>
      </p:sp>
      <p:pic>
        <p:nvPicPr>
          <p:cNvPr id="14" name="Picture 13" descr="2013_6_12_systems_draw6 -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2633" y="1187653"/>
            <a:ext cx="3824630" cy="1359408"/>
          </a:xfrm>
          <a:prstGeom prst="rect">
            <a:avLst/>
          </a:prstGeom>
        </p:spPr>
      </p:pic>
      <p:pic>
        <p:nvPicPr>
          <p:cNvPr id="15" name="Picture 14" descr="2013_6_12_systems_draw6 - Copy.jpg"/>
          <p:cNvPicPr>
            <a:picLocks noChangeAspect="1"/>
          </p:cNvPicPr>
          <p:nvPr/>
        </p:nvPicPr>
        <p:blipFill>
          <a:blip r:embed="rId5" cstate="print"/>
          <a:srcRect r="6030"/>
          <a:stretch>
            <a:fillRect/>
          </a:stretch>
        </p:blipFill>
        <p:spPr>
          <a:xfrm>
            <a:off x="232234" y="1149249"/>
            <a:ext cx="2857332" cy="1339901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779055"/>
            <a:ext cx="8610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Mobile communication  @ 2Gb/s per user, 1 Tb/s  per base station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systems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6660" y="3119966"/>
            <a:ext cx="2110816" cy="1499590"/>
          </a:xfrm>
          <a:prstGeom prst="rect">
            <a:avLst/>
          </a:prstGeom>
        </p:spPr>
      </p:pic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7" cstate="print"/>
          <a:srcRect r="874"/>
          <a:stretch>
            <a:fillRect/>
          </a:stretch>
        </p:blipFill>
        <p:spPr>
          <a:xfrm>
            <a:off x="654690" y="3158370"/>
            <a:ext cx="2573135" cy="1437103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32235" y="2660900"/>
            <a:ext cx="875634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Requires:  large arrays, complex signal processing, high P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out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low F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069795" y="3250831"/>
            <a:ext cx="292544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beamformers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equalizers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 &amp; PAs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3" name="Picture 13" descr="2012_8_21_FCRP_HBT_dra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1750" y="5118820"/>
            <a:ext cx="1438965" cy="157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4" descr="2012_8_21_FCRP_HBT_HEMT_draw.jpg"/>
          <p:cNvPicPr>
            <a:picLocks noChangeAspect="1"/>
          </p:cNvPicPr>
          <p:nvPr/>
        </p:nvPicPr>
        <p:blipFill>
          <a:blip r:embed="rId9" cstate="print"/>
          <a:srcRect r="7329"/>
          <a:stretch>
            <a:fillRect/>
          </a:stretch>
        </p:blipFill>
        <p:spPr bwMode="auto">
          <a:xfrm>
            <a:off x="4489092" y="5080415"/>
            <a:ext cx="1597472" cy="16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32234" y="4709611"/>
            <a:ext cx="89117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Transistors will perform well enough for 1.5-2 THz systems.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44479" y="5080415"/>
            <a:ext cx="1405360" cy="1598996"/>
          </a:xfrm>
          <a:prstGeom prst="rect">
            <a:avLst/>
          </a:prstGeom>
        </p:spPr>
      </p:pic>
      <p:graphicFrame>
        <p:nvGraphicFramePr>
          <p:cNvPr id="481282" name="Object 5"/>
          <p:cNvGraphicFramePr>
            <a:graphicFrameLocks noChangeAspect="1"/>
          </p:cNvGraphicFramePr>
          <p:nvPr/>
        </p:nvGraphicFramePr>
        <p:xfrm>
          <a:off x="973825" y="5278438"/>
          <a:ext cx="1485900" cy="1368425"/>
        </p:xfrm>
        <a:graphic>
          <a:graphicData uri="http://schemas.openxmlformats.org/presentationml/2006/ole">
            <p:oleObj spid="_x0000_s481282" name="KGPlot" r:id="rId11" imgW="5854680" imgH="5397480" progId="KGraph_Plo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b="1" dirty="0">
                <a:solidFill>
                  <a:srgbClr val="FFFFFF"/>
                </a:solidFill>
              </a:rPr>
              <a:t>(backup slides follow)</a:t>
            </a: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35</a:t>
            </a:fld>
            <a:endParaRPr lang="en-US" sz="12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7021" y="5302681"/>
            <a:ext cx="414774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transmitter PAE </a:t>
            </a:r>
            <a:b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&amp; high receiver noise </a:t>
            </a:r>
            <a:b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are p</a:t>
            </a:r>
            <a:r>
              <a:rPr lang="en-US" sz="2000" b="1" i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artiall</a:t>
            </a: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y offset using arrays,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6" y="146050"/>
            <a:ext cx="8141859" cy="398463"/>
          </a:xfrm>
        </p:spPr>
        <p:txBody>
          <a:bodyPr/>
          <a:lstStyle/>
          <a:p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Effects of array size, Transmitter PAE, Receiver F</a:t>
            </a:r>
            <a:r>
              <a:rPr lang="en-US" sz="2700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</a:t>
            </a:r>
          </a:p>
        </p:txBody>
      </p:sp>
      <p:pic>
        <p:nvPicPr>
          <p:cNvPr id="4" name="Picture 3" descr="syste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640" y="1009485"/>
            <a:ext cx="3610070" cy="1998622"/>
          </a:xfrm>
          <a:prstGeom prst="rect">
            <a:avLst/>
          </a:prstGeom>
        </p:spPr>
      </p:pic>
      <p:graphicFrame>
        <p:nvGraphicFramePr>
          <p:cNvPr id="450563" name="Object 3"/>
          <p:cNvGraphicFramePr>
            <a:graphicFrameLocks noChangeAspect="1"/>
          </p:cNvGraphicFramePr>
          <p:nvPr/>
        </p:nvGraphicFramePr>
        <p:xfrm>
          <a:off x="4462463" y="719138"/>
          <a:ext cx="4576762" cy="2978150"/>
        </p:xfrm>
        <a:graphic>
          <a:graphicData uri="http://schemas.openxmlformats.org/presentationml/2006/ole">
            <p:oleObj spid="_x0000_s470018" name="KGPlot" r:id="rId5" imgW="5092560" imgH="3314520" progId="KGraph_Plot">
              <p:embed/>
            </p:oleObj>
          </a:graphicData>
        </a:graphic>
      </p:graphicFrame>
      <p:graphicFrame>
        <p:nvGraphicFramePr>
          <p:cNvPr id="450564" name="Object 4"/>
          <p:cNvGraphicFramePr>
            <a:graphicFrameLocks noChangeAspect="1"/>
          </p:cNvGraphicFramePr>
          <p:nvPr/>
        </p:nvGraphicFramePr>
        <p:xfrm>
          <a:off x="4547055" y="3813050"/>
          <a:ext cx="4479925" cy="2982913"/>
        </p:xfrm>
        <a:graphic>
          <a:graphicData uri="http://schemas.openxmlformats.org/presentationml/2006/ole">
            <p:oleObj spid="_x0000_s470019" name="KGPlot" r:id="rId6" imgW="4978440" imgH="3314520" progId="KGraph_Plot">
              <p:embed/>
            </p:oleObj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7020" y="3288086"/>
            <a:ext cx="4608601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arrays: 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more directivity, more complex ICs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Small arrays: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less directivity, less complex ICs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Proper array size minimizes DC power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7019" y="6339616"/>
            <a:ext cx="4608601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but DC power, system complexity still suffer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22455" y="3044950"/>
            <a:ext cx="3727090" cy="193899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 mW phase shifters in TRX &amp; RCVR, 0.1 W LNAs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50-500 GHz Wireless Has Low Attenuation ?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t="1697"/>
          <a:stretch>
            <a:fillRect/>
          </a:stretch>
        </p:blipFill>
        <p:spPr bwMode="auto">
          <a:xfrm>
            <a:off x="155425" y="817460"/>
            <a:ext cx="7873025" cy="604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 bwMode="auto">
          <a:xfrm flipH="1">
            <a:off x="5186480" y="2929735"/>
            <a:ext cx="3533261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7721210" y="817460"/>
            <a:ext cx="142279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Wiltse, </a:t>
            </a:r>
            <a:r>
              <a:rPr lang="en-US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1997 IEEE Int. APS Symposium, July</a:t>
            </a:r>
            <a:endParaRPr lang="en-US" sz="1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3095" y="6040540"/>
            <a:ext cx="7373760" cy="646331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4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  attenuation on a sunny day</a:t>
            </a:r>
            <a:endParaRPr lang="en-US" sz="4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7721210" y="2545685"/>
            <a:ext cx="1344175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2-5 dB/km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3362243" y="3698372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4264760" y="3236975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6012188" y="2814520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05370" y="3889323"/>
            <a:ext cx="1267364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75-110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378505" y="3044950"/>
            <a:ext cx="1382579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200-300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919115" y="3429000"/>
            <a:ext cx="1382580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125-165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6953110" y="2461781"/>
            <a:ext cx="1919032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0163"/>
            <a:ext cx="8763000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50-500 GHz Wireless Needs Phased Arrays </a:t>
            </a:r>
          </a:p>
        </p:txBody>
      </p:sp>
      <p:pic>
        <p:nvPicPr>
          <p:cNvPr id="4107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89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Oval 9"/>
          <p:cNvSpPr>
            <a:spLocks noChangeArrowheads="1"/>
          </p:cNvSpPr>
          <p:nvPr/>
        </p:nvSpPr>
        <p:spPr bwMode="auto">
          <a:xfrm>
            <a:off x="6923853" y="1124700"/>
            <a:ext cx="1450241" cy="99853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5032860" y="1146175"/>
          <a:ext cx="3297237" cy="969963"/>
        </p:xfrm>
        <a:graphic>
          <a:graphicData uri="http://schemas.openxmlformats.org/presentationml/2006/ole">
            <p:oleObj spid="_x0000_s466946" name="Equation" r:id="rId5" imgW="1536480" imgH="482400" progId="Equation.3">
              <p:embed/>
            </p:oleObj>
          </a:graphicData>
        </a:graphic>
      </p:graphicFrame>
      <p:sp>
        <p:nvSpPr>
          <p:cNvPr id="4112" name="Text Box 13"/>
          <p:cNvSpPr txBox="1">
            <a:spLocks noChangeArrowheads="1"/>
          </p:cNvSpPr>
          <p:nvPr/>
        </p:nvSpPr>
        <p:spPr bwMode="auto">
          <a:xfrm>
            <a:off x="3151015" y="740650"/>
            <a:ext cx="5989653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isotropic antenna →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weak signal →short range</a:t>
            </a:r>
          </a:p>
        </p:txBody>
      </p:sp>
      <p:sp>
        <p:nvSpPr>
          <p:cNvPr id="4113" name="Text Box 14"/>
          <p:cNvSpPr txBox="1">
            <a:spLocks noChangeArrowheads="1"/>
          </p:cNvSpPr>
          <p:nvPr/>
        </p:nvSpPr>
        <p:spPr bwMode="auto">
          <a:xfrm>
            <a:off x="1199251" y="2660900"/>
            <a:ext cx="7942944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highly directional antenna → strong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signal, but must be aimed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4" name="Text Box 15"/>
          <p:cNvSpPr txBox="1">
            <a:spLocks noChangeArrowheads="1"/>
          </p:cNvSpPr>
          <p:nvPr/>
        </p:nvSpPr>
        <p:spPr bwMode="auto">
          <a:xfrm>
            <a:off x="7145135" y="4276109"/>
            <a:ext cx="187384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no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good for mobile</a:t>
            </a:r>
          </a:p>
        </p:txBody>
      </p:sp>
      <p:graphicFrame>
        <p:nvGraphicFramePr>
          <p:cNvPr id="1029" name="Object 18"/>
          <p:cNvGraphicFramePr>
            <a:graphicFrameLocks noChangeAspect="1"/>
          </p:cNvGraphicFramePr>
          <p:nvPr/>
        </p:nvGraphicFramePr>
        <p:xfrm>
          <a:off x="152400" y="5195630"/>
          <a:ext cx="904875" cy="1508125"/>
        </p:xfrm>
        <a:graphic>
          <a:graphicData uri="http://schemas.openxmlformats.org/presentationml/2006/ole">
            <p:oleObj spid="_x0000_s466947" name="FreeHand.Doc" r:id="rId6" imgW="3507480" imgH="5845680" progId="">
              <p:embed/>
            </p:oleObj>
          </a:graphicData>
        </a:graphic>
      </p:graphicFrame>
      <p:graphicFrame>
        <p:nvGraphicFramePr>
          <p:cNvPr id="6150" name="Object 19"/>
          <p:cNvGraphicFramePr>
            <a:graphicFrameLocks noChangeAspect="1"/>
          </p:cNvGraphicFramePr>
          <p:nvPr/>
        </p:nvGraphicFramePr>
        <p:xfrm>
          <a:off x="2514600" y="5348030"/>
          <a:ext cx="1373188" cy="1077912"/>
        </p:xfrm>
        <a:graphic>
          <a:graphicData uri="http://schemas.openxmlformats.org/presentationml/2006/ole">
            <p:oleObj spid="_x0000_s466948" name="FreeHand.Doc" r:id="rId7" imgW="4791240" imgH="3761640" progId="">
              <p:embed/>
            </p:oleObj>
          </a:graphicData>
        </a:graphic>
      </p:graphicFrame>
      <p:sp>
        <p:nvSpPr>
          <p:cNvPr id="4117" name="Line 20"/>
          <p:cNvSpPr>
            <a:spLocks noChangeShapeType="1"/>
          </p:cNvSpPr>
          <p:nvPr/>
        </p:nvSpPr>
        <p:spPr bwMode="auto">
          <a:xfrm flipH="1">
            <a:off x="2819400" y="5881430"/>
            <a:ext cx="304800" cy="381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18" name="Line 21"/>
          <p:cNvSpPr>
            <a:spLocks noChangeShapeType="1"/>
          </p:cNvSpPr>
          <p:nvPr/>
        </p:nvSpPr>
        <p:spPr bwMode="auto">
          <a:xfrm flipH="1" flipV="1">
            <a:off x="655638" y="5949692"/>
            <a:ext cx="411162" cy="1603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19" name="Line 22"/>
          <p:cNvSpPr>
            <a:spLocks noChangeShapeType="1"/>
          </p:cNvSpPr>
          <p:nvPr/>
        </p:nvSpPr>
        <p:spPr bwMode="auto">
          <a:xfrm>
            <a:off x="1112838" y="5957630"/>
            <a:ext cx="163036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20" name="Text Box 23"/>
          <p:cNvSpPr txBox="1">
            <a:spLocks noChangeArrowheads="1"/>
          </p:cNvSpPr>
          <p:nvPr/>
        </p:nvSpPr>
        <p:spPr bwMode="auto">
          <a:xfrm>
            <a:off x="2997395" y="5080415"/>
            <a:ext cx="6096092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beam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steering arrays → strong signal, steerable</a:t>
            </a:r>
          </a:p>
        </p:txBody>
      </p:sp>
      <p:sp>
        <p:nvSpPr>
          <p:cNvPr id="4121" name="Text Box 24"/>
          <p:cNvSpPr txBox="1">
            <a:spLocks noChangeArrowheads="1"/>
          </p:cNvSpPr>
          <p:nvPr/>
        </p:nvSpPr>
        <p:spPr bwMode="auto">
          <a:xfrm>
            <a:off x="4264760" y="6559341"/>
            <a:ext cx="425757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</a:rPr>
              <a:t>32-element </a:t>
            </a:r>
            <a:r>
              <a:rPr lang="en-US" sz="1800" b="1" i="1" dirty="0">
                <a:solidFill>
                  <a:srgbClr val="000000"/>
                </a:solidFill>
              </a:rPr>
              <a:t>array → </a:t>
            </a:r>
            <a:r>
              <a:rPr lang="en-US" sz="1800" b="1" i="1" dirty="0" smtClean="0">
                <a:solidFill>
                  <a:srgbClr val="000000"/>
                </a:solidFill>
              </a:rPr>
              <a:t>30 (45?) dB </a:t>
            </a:r>
            <a:r>
              <a:rPr lang="en-US" sz="1800" b="1" i="1" dirty="0">
                <a:solidFill>
                  <a:srgbClr val="000000"/>
                </a:solidFill>
              </a:rPr>
              <a:t>increased </a:t>
            </a:r>
            <a:r>
              <a:rPr lang="en-US" sz="1800" b="1" i="1" dirty="0" smtClean="0">
                <a:solidFill>
                  <a:srgbClr val="000000"/>
                </a:solidFill>
              </a:rPr>
              <a:t>SNR</a:t>
            </a:r>
            <a:endParaRPr lang="en-US" sz="1800" b="1" i="1" dirty="0">
              <a:solidFill>
                <a:srgbClr val="000000"/>
              </a:solidFill>
            </a:endParaRPr>
          </a:p>
        </p:txBody>
      </p:sp>
      <p:sp>
        <p:nvSpPr>
          <p:cNvPr id="4124" name="Text Box 15"/>
          <p:cNvSpPr txBox="1">
            <a:spLocks noChangeArrowheads="1"/>
          </p:cNvSpPr>
          <p:nvPr/>
        </p:nvSpPr>
        <p:spPr bwMode="auto">
          <a:xfrm>
            <a:off x="3074205" y="4572986"/>
            <a:ext cx="601645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must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 precisely aimed →too expensive for telecom operators</a:t>
            </a:r>
          </a:p>
        </p:txBody>
      </p:sp>
      <p:pic>
        <p:nvPicPr>
          <p:cNvPr id="29" name="Picture 28" descr="Picture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615" y="3128471"/>
            <a:ext cx="3523488" cy="1030224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>
            <a:off x="232235" y="258409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70640" y="496520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4940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1384384" y="1508750"/>
            <a:ext cx="1175305" cy="5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6223415" y="3352190"/>
            <a:ext cx="912571" cy="7681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4491038" y="3236913"/>
          <a:ext cx="3979862" cy="969962"/>
        </p:xfrm>
        <a:graphic>
          <a:graphicData uri="http://schemas.openxmlformats.org/presentationml/2006/ole">
            <p:oleObj spid="_x0000_s466949" name="Equation" r:id="rId9" imgW="1854000" imgH="482400" progId="Equation.3">
              <p:embed/>
            </p:oleObj>
          </a:graphicData>
        </a:graphic>
      </p:graphicFrame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5647340" y="5694894"/>
            <a:ext cx="1843440" cy="652885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4419600" y="5549900"/>
          <a:ext cx="3941763" cy="912813"/>
        </p:xfrm>
        <a:graphic>
          <a:graphicData uri="http://schemas.openxmlformats.org/presentationml/2006/ole">
            <p:oleObj spid="_x0000_s466950" name="Equation" r:id="rId10" imgW="1930320" imgH="457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4114" grpId="0"/>
      <p:bldP spid="4117" grpId="0" animBg="1"/>
      <p:bldP spid="4118" grpId="0" animBg="1"/>
      <p:bldP spid="4119" grpId="0" animBg="1"/>
      <p:bldP spid="4120" grpId="0"/>
      <p:bldP spid="4121" grpId="0"/>
      <p:bldP spid="4124" grpId="0"/>
      <p:bldP spid="35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455613" y="188567"/>
            <a:ext cx="8183562" cy="398463"/>
          </a:xfrm>
        </p:spPr>
        <p:txBody>
          <a:bodyPr/>
          <a:lstStyle/>
          <a:p>
            <a:r>
              <a:rPr lang="en-US" dirty="0" smtClean="0"/>
              <a:t>50-500 GHz Wireless Needs Mesh Networks </a:t>
            </a:r>
          </a:p>
        </p:txBody>
      </p:sp>
      <p:pic>
        <p:nvPicPr>
          <p:cNvPr id="17" name="Picture 1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204" y="779055"/>
            <a:ext cx="1304086" cy="2765160"/>
          </a:xfrm>
          <a:prstGeom prst="rect">
            <a:avLst/>
          </a:prstGeom>
        </p:spPr>
      </p:pic>
      <p:pic>
        <p:nvPicPr>
          <p:cNvPr id="18" name="Picture 1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830" y="2737710"/>
            <a:ext cx="1304086" cy="2765160"/>
          </a:xfrm>
          <a:prstGeom prst="rect">
            <a:avLst/>
          </a:prstGeom>
        </p:spPr>
      </p:pic>
      <p:pic>
        <p:nvPicPr>
          <p:cNvPr id="22" name="Picture 21" descr="2012_10_20_oct_me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4815" y="1477209"/>
            <a:ext cx="2335835" cy="1222096"/>
          </a:xfrm>
          <a:prstGeom prst="rect">
            <a:avLst/>
          </a:prstGeom>
        </p:spPr>
      </p:pic>
      <p:pic>
        <p:nvPicPr>
          <p:cNvPr id="23" name="Picture 22" descr="2012_10_20_oct_me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815" y="1470345"/>
            <a:ext cx="2335835" cy="1222096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0" y="817460"/>
            <a:ext cx="2382915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Object having area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</a:t>
            </a:r>
            <a:r>
              <a:rPr lang="en-US" sz="2400" b="1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  <a:sym typeface="Symbol" pitchFamily="18" charset="2"/>
              </a:rPr>
              <a:t>l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will block beam.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7" name="Picture 2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1604" y="2046420"/>
            <a:ext cx="1304086" cy="2765160"/>
          </a:xfrm>
          <a:prstGeom prst="rect">
            <a:avLst/>
          </a:prstGeom>
        </p:spPr>
      </p:pic>
      <p:pic>
        <p:nvPicPr>
          <p:cNvPr id="28" name="Picture 2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4724" y="4005075"/>
            <a:ext cx="1304086" cy="276516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5340100" y="1355130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499600" y="3390595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4764025" y="2776115"/>
            <a:ext cx="2073870" cy="1113746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223415" y="5157225"/>
            <a:ext cx="2649944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Blockage is avoided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using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beamsteerin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g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and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mesh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networks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0" y="5541275"/>
            <a:ext cx="3381445" cy="7386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...high-frequency signals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are easily blocked.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4341570" y="6488668"/>
            <a:ext cx="449338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...this is easier at high frequencies.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188567"/>
            <a:ext cx="8183562" cy="398463"/>
          </a:xfrm>
        </p:spPr>
        <p:txBody>
          <a:bodyPr/>
          <a:lstStyle/>
          <a:p>
            <a:r>
              <a:rPr lang="en-US" dirty="0" smtClean="0"/>
              <a:t>50-500 GHz Wireless Has </a:t>
            </a:r>
            <a:r>
              <a:rPr lang="en-US" u="sng" dirty="0" smtClean="0"/>
              <a:t>Hi</a:t>
            </a:r>
            <a:r>
              <a:rPr lang="en-US" dirty="0" smtClean="0"/>
              <a:t>g</a:t>
            </a:r>
            <a:r>
              <a:rPr lang="en-US" u="sng" dirty="0" smtClean="0"/>
              <a:t>h</a:t>
            </a:r>
            <a:r>
              <a:rPr lang="en-US" dirty="0" smtClean="0"/>
              <a:t> Attenuation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1071" y="855865"/>
            <a:ext cx="30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Rain Attenuation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09537" y="1201738"/>
          <a:ext cx="3706527" cy="4608372"/>
        </p:xfrm>
        <a:graphic>
          <a:graphicData uri="http://schemas.openxmlformats.org/presentationml/2006/ole">
            <p:oleObj spid="_x0000_s467970" name="KGPlot" r:id="rId4" imgW="2501640" imgH="3111480" progId="KGraph_Plot">
              <p:embed/>
            </p:oleObj>
          </a:graphicData>
        </a:graphic>
      </p:graphicFrame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828592" y="3467405"/>
            <a:ext cx="3052118" cy="5539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five-9's rain @ 50-1000 GHz:</a:t>
            </a:r>
            <a:b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→ 30 dB/km </a:t>
            </a:r>
            <a:endParaRPr lang="en-US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5" cstate="print"/>
          <a:srcRect l="1550" r="7011" b="21808"/>
          <a:stretch>
            <a:fillRect/>
          </a:stretch>
        </p:blipFill>
        <p:spPr>
          <a:xfrm>
            <a:off x="3919114" y="1508750"/>
            <a:ext cx="5114449" cy="3033995"/>
          </a:xfrm>
          <a:prstGeom prst="rect">
            <a:avLst/>
          </a:prstGeom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164392" y="2574940"/>
            <a:ext cx="1335174" cy="2215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very heavy fog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572000" y="855865"/>
            <a:ext cx="30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Fog Attenuation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725620" y="3659430"/>
            <a:ext cx="4226965" cy="3912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~(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 dB/km)x(frequency/500 GHz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6462995"/>
            <a:ext cx="445498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Olsen, Rogers, Hodge,  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000000"/>
                </a:solidFill>
              </a:rPr>
              <a:t>IEEE Trans Antennas  &amp; Propagation Mar 1978 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418380" y="6462995"/>
            <a:ext cx="472562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Liebe, Manabe, Hufford, </a:t>
            </a:r>
            <a:r>
              <a:rPr lang="en-US" sz="1200" b="1" dirty="0" smtClean="0">
                <a:solidFill>
                  <a:srgbClr val="000000"/>
                </a:solidFill>
              </a:rPr>
              <a:t> IEEE </a:t>
            </a:r>
            <a:r>
              <a:rPr lang="en-US" sz="1200" b="1" dirty="0">
                <a:solidFill>
                  <a:srgbClr val="000000"/>
                </a:solidFill>
              </a:rPr>
              <a:t>Trans Antennas and Propagation, Dec. 1989 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09045" y="5883172"/>
            <a:ext cx="8525910" cy="3877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50-500 GHz links must tolerate ~30 dB/km attenuation</a:t>
            </a:r>
            <a:endParaRPr lang="en-US" sz="28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578483" y="4465638"/>
          <a:ext cx="458787" cy="407987"/>
        </p:xfrm>
        <a:graphic>
          <a:graphicData uri="http://schemas.openxmlformats.org/presentationml/2006/ole">
            <p:oleObj spid="_x0000_s467971" name="Equation" r:id="rId6" imgW="228600" imgH="203040" progId="Equation.3">
              <p:embed/>
            </p:oleObj>
          </a:graphicData>
        </a:graphic>
      </p:graphicFrame>
      <p:cxnSp>
        <p:nvCxnSpPr>
          <p:cNvPr id="27" name="Straight Connector 26"/>
          <p:cNvCxnSpPr/>
          <p:nvPr/>
        </p:nvCxnSpPr>
        <p:spPr bwMode="auto">
          <a:xfrm flipH="1" flipV="1">
            <a:off x="1538005" y="4619555"/>
            <a:ext cx="115215" cy="384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202980"/>
            <a:ext cx="8183562" cy="398463"/>
          </a:xfrm>
        </p:spPr>
        <p:txBody>
          <a:bodyPr/>
          <a:lstStyle/>
          <a:p>
            <a:r>
              <a:rPr lang="en-US" dirty="0" smtClean="0"/>
              <a:t>mm-Waves for Terabit Mobile Communications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2664" y="740650"/>
            <a:ext cx="81802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Goal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:    1Gb/s per mobile user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15066" y="1316725"/>
            <a:ext cx="5953994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spatially-multiplexed mm-wave base stations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1345980" y="1662370"/>
            <a:ext cx="268835" cy="4224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264760" y="1662370"/>
            <a:ext cx="307240" cy="4608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Picture 29" descr="2013_6_12_systems_draw6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15" y="2177501"/>
            <a:ext cx="7510272" cy="31333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3" y="188567"/>
            <a:ext cx="8183562" cy="398463"/>
          </a:xfrm>
        </p:spPr>
        <p:txBody>
          <a:bodyPr/>
          <a:lstStyle/>
          <a:p>
            <a:r>
              <a:rPr lang="en-US" dirty="0" smtClean="0"/>
              <a:t>mm-Waves for Terabit Mobile Communications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2664" y="740650"/>
            <a:ext cx="81802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Goal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:    1Gb/s per mobile user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20" name="Picture 19" descr="2013_6_12_systems_draw6 - Copy.jpg"/>
          <p:cNvPicPr>
            <a:picLocks noChangeAspect="1"/>
          </p:cNvPicPr>
          <p:nvPr/>
        </p:nvPicPr>
        <p:blipFill>
          <a:blip r:embed="rId3" cstate="print"/>
          <a:srcRect r="6030"/>
          <a:stretch>
            <a:fillRect/>
          </a:stretch>
        </p:blipFill>
        <p:spPr>
          <a:xfrm>
            <a:off x="0" y="2076308"/>
            <a:ext cx="7143330" cy="3349752"/>
          </a:xfrm>
          <a:prstGeom prst="rect">
            <a:avLst/>
          </a:prstGeom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15066" y="1316725"/>
            <a:ext cx="5953994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spatially-multiplexed mm-wave base stations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H="1">
            <a:off x="1345980" y="1662370"/>
            <a:ext cx="268835" cy="4224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264760" y="1662370"/>
            <a:ext cx="307240" cy="4608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877769" y="5247281"/>
            <a:ext cx="2957185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or optical backhaul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300225" y="2084825"/>
            <a:ext cx="2688350" cy="33239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mm-wave backhaul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3" cstate="print"/>
          <a:srcRect r="734"/>
          <a:stretch>
            <a:fillRect/>
          </a:stretch>
        </p:blipFill>
        <p:spPr>
          <a:xfrm>
            <a:off x="43584" y="1163105"/>
            <a:ext cx="4413201" cy="4609033"/>
          </a:xfrm>
          <a:prstGeom prst="rect">
            <a:avLst/>
          </a:prstGeom>
        </p:spPr>
      </p:pic>
      <p:pic>
        <p:nvPicPr>
          <p:cNvPr id="23" name="Picture 22" descr="systems_2.jpg"/>
          <p:cNvPicPr>
            <a:picLocks noChangeAspect="1"/>
          </p:cNvPicPr>
          <p:nvPr/>
        </p:nvPicPr>
        <p:blipFill>
          <a:blip r:embed="rId4" cstate="print"/>
          <a:srcRect r="874"/>
          <a:stretch>
            <a:fillRect/>
          </a:stretch>
        </p:blipFill>
        <p:spPr>
          <a:xfrm>
            <a:off x="40210" y="903592"/>
            <a:ext cx="8716365" cy="48681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bold_title_template</Template>
  <TotalTime>22423</TotalTime>
  <Pages>2</Pages>
  <Words>1056</Words>
  <Application>Microsoft Office PowerPoint</Application>
  <PresentationFormat>On-screen Show (4:3)</PresentationFormat>
  <Paragraphs>194</Paragraphs>
  <Slides>37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thin_line_template</vt:lpstr>
      <vt:lpstr>bold_title_template</vt:lpstr>
      <vt:lpstr>1_thin_line_template</vt:lpstr>
      <vt:lpstr>2_thin_line_template</vt:lpstr>
      <vt:lpstr>3_thin_line_template</vt:lpstr>
      <vt:lpstr>4_thin_line_template</vt:lpstr>
      <vt:lpstr>KGPlot</vt:lpstr>
      <vt:lpstr>Equation</vt:lpstr>
      <vt:lpstr>FreeHand.Doc</vt:lpstr>
      <vt:lpstr>Graph</vt:lpstr>
      <vt:lpstr>50-500 GHZ Wireless:  Transistors, ICs, and System Design</vt:lpstr>
      <vt:lpstr>50-500 GHz Electronics: What Is It For ?</vt:lpstr>
      <vt:lpstr>50-500 GHz Wireless Has High Capacity </vt:lpstr>
      <vt:lpstr>50-500 GHz Wireless Needs Phased Arrays </vt:lpstr>
      <vt:lpstr>50-500 GHz Wireless Needs Mesh Networks </vt:lpstr>
      <vt:lpstr>50-500 GHz Wireless Has High Attenuation</vt:lpstr>
      <vt:lpstr>mm-Waves for Terabit Mobile Communications</vt:lpstr>
      <vt:lpstr>mm-Waves for Terabit Mobile Communications</vt:lpstr>
      <vt:lpstr>140 GHz, 10 Gb/s Adaptive Picocell Backhaul</vt:lpstr>
      <vt:lpstr>140 GHz, 10 Gb/s Adaptive Picocell Backhaul</vt:lpstr>
      <vt:lpstr>60 GHz, 1 Tb/s Spatially-Multiplexed Base Station</vt:lpstr>
      <vt:lpstr>400 GHz frequency-scanned imaging radar</vt:lpstr>
      <vt:lpstr>400 GHz frequency-scanned imaging car radar</vt:lpstr>
      <vt:lpstr>400 GHz frequency-scanned imaging car radar</vt:lpstr>
      <vt:lpstr>50-500 GHz Wireless Transceiver Architecture</vt:lpstr>
      <vt:lpstr>III-V PAs and LNAs in today's wireless systems...</vt:lpstr>
      <vt:lpstr>Slide 17</vt:lpstr>
      <vt:lpstr>THz InP HBTs: Performance @ 130 nm Node</vt:lpstr>
      <vt:lpstr>3-4 THz Bipolar Transistors are Feasible.</vt:lpstr>
      <vt:lpstr>Ultra Low-Resistivity Refractory Contacts</vt:lpstr>
      <vt:lpstr>Refractory Emitter Contact  and Via</vt:lpstr>
      <vt:lpstr>Needed: Much Better Base Ohmic Contacts </vt:lpstr>
      <vt:lpstr>Two-Step Base Contact Process</vt:lpstr>
      <vt:lpstr>Two-Step Base Contact Process</vt:lpstr>
      <vt:lpstr>Slide 25</vt:lpstr>
      <vt:lpstr>Slide 26</vt:lpstr>
      <vt:lpstr>2-3 THz Field-Effect Transistors are Feasible.</vt:lpstr>
      <vt:lpstr>III-V MOS Development→ Benefits THz HEMTs</vt:lpstr>
      <vt:lpstr>  InP HBT Integrated Circuits: 600 GHz &amp; Beyond </vt:lpstr>
      <vt:lpstr>220 GHz 180mW Power Amplifier (330 mW design) </vt:lpstr>
      <vt:lpstr>PAs using Sub-λ/4 Baluns for Series-Combining</vt:lpstr>
      <vt:lpstr>Slide 32</vt:lpstr>
      <vt:lpstr>Slide 33</vt:lpstr>
      <vt:lpstr>50-500 GHz Wireless Electronics </vt:lpstr>
      <vt:lpstr>Slide 35</vt:lpstr>
      <vt:lpstr>Effects of array size, Transmitter PAE, Receiver Fmin</vt:lpstr>
      <vt:lpstr>50-500 GHz Wireless Has Low Attenuation ?</vt:lpstr>
    </vt:vector>
  </TitlesOfParts>
  <Company>university of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 rodwell</dc:creator>
  <cp:lastModifiedBy>mark rodwell</cp:lastModifiedBy>
  <cp:revision>1021</cp:revision>
  <cp:lastPrinted>2002-08-11T02:20:55Z</cp:lastPrinted>
  <dcterms:created xsi:type="dcterms:W3CDTF">2004-10-26T17:47:06Z</dcterms:created>
  <dcterms:modified xsi:type="dcterms:W3CDTF">2014-04-01T21:10:41Z</dcterms:modified>
</cp:coreProperties>
</file>