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0" r:id="rId1"/>
    <p:sldMasterId id="2147483709" r:id="rId2"/>
    <p:sldMasterId id="2147483730" r:id="rId3"/>
    <p:sldMasterId id="2147483739" r:id="rId4"/>
    <p:sldMasterId id="2147484013" r:id="rId5"/>
    <p:sldMasterId id="2147484025" r:id="rId6"/>
  </p:sldMasterIdLst>
  <p:notesMasterIdLst>
    <p:notesMasterId r:id="rId38"/>
  </p:notesMasterIdLst>
  <p:handoutMasterIdLst>
    <p:handoutMasterId r:id="rId39"/>
  </p:handoutMasterIdLst>
  <p:sldIdLst>
    <p:sldId id="348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4" r:id="rId17"/>
    <p:sldId id="515" r:id="rId18"/>
    <p:sldId id="516" r:id="rId19"/>
    <p:sldId id="519" r:id="rId20"/>
    <p:sldId id="520" r:id="rId21"/>
    <p:sldId id="521" r:id="rId22"/>
    <p:sldId id="522" r:id="rId23"/>
    <p:sldId id="518" r:id="rId24"/>
    <p:sldId id="523" r:id="rId25"/>
    <p:sldId id="528" r:id="rId26"/>
    <p:sldId id="524" r:id="rId27"/>
    <p:sldId id="525" r:id="rId28"/>
    <p:sldId id="526" r:id="rId29"/>
    <p:sldId id="477" r:id="rId30"/>
    <p:sldId id="486" r:id="rId31"/>
    <p:sldId id="487" r:id="rId32"/>
    <p:sldId id="488" r:id="rId33"/>
    <p:sldId id="493" r:id="rId34"/>
    <p:sldId id="527" r:id="rId35"/>
    <p:sldId id="356" r:id="rId36"/>
    <p:sldId id="499" r:id="rId37"/>
  </p:sldIdLst>
  <p:sldSz cx="9144000" cy="6858000" type="screen4x3"/>
  <p:notesSz cx="7315200" cy="9601200"/>
  <p:embeddedFontLst>
    <p:embeddedFont>
      <p:font typeface="Tahoma" pitchFamily="34" charset="0"/>
      <p:regular r:id="rId40"/>
      <p:bold r:id="rId41"/>
    </p:embeddedFont>
    <p:embeddedFont>
      <p:font typeface="Arial Narrow" pitchFamily="34" charset="0"/>
      <p:regular r:id="rId42"/>
      <p:bold r:id="rId43"/>
      <p:italic r:id="rId44"/>
      <p:bold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ＭＳ Ｐゴシック" pitchFamily="34" charset="-128"/>
      <p:regular r:id="rId50"/>
    </p:embeddedFont>
    <p:embeddedFont>
      <p:font typeface="Impact" pitchFamily="34" charset="0"/>
      <p:regular r:id="rId51"/>
    </p:embeddedFont>
    <p:embeddedFont>
      <p:font typeface="Wingdings 3" pitchFamily="18" charset="2"/>
      <p:regular r:id="rId52"/>
    </p:embeddedFont>
    <p:embeddedFont>
      <p:font typeface="Trebuchet MS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</p:showPr>
  <p:clrMru>
    <a:srgbClr val="FFFFCC"/>
    <a:srgbClr val="FF6699"/>
    <a:srgbClr val="FFCCCC"/>
    <a:srgbClr val="CCECFF"/>
    <a:srgbClr val="6699FF"/>
    <a:srgbClr val="CCFFCC"/>
    <a:srgbClr val="996633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43" autoAdjust="0"/>
  </p:normalViewPr>
  <p:slideViewPr>
    <p:cSldViewPr>
      <p:cViewPr varScale="1">
        <p:scale>
          <a:sx n="96" d="100"/>
          <a:sy n="96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2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2484" y="4558927"/>
            <a:ext cx="5370233" cy="43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1" tIns="47620" rIns="96881" bIns="47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477838"/>
            <a:ext cx="5443538" cy="408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fld id="{64407586-CBA3-4E2C-84A4-ED27D7A9335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64407586-CBA3-4E2C-84A4-ED27D7A9335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64407586-CBA3-4E2C-84A4-ED27D7A9335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64407586-CBA3-4E2C-84A4-ED27D7A9335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64407586-CBA3-4E2C-84A4-ED27D7A9335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64407586-CBA3-4E2C-84A4-ED27D7A9335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843" y="9119496"/>
            <a:ext cx="3169699" cy="480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7" tIns="48325" rIns="96647" bIns="48325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fld id="{FC17F11B-2891-4470-A2FB-B2E2820D7BE0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1F497D"/>
                </a:buClr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 b="1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72B10CC-2D46-4C1F-ADC3-23B85D341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 b="1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B4BB68E-F01E-474B-8024-C6E8631FA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 sz="1600" b="1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96B9ECD-9BB8-442D-8CFE-7E5F01B48A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78BCDA"/>
                </a:solidFill>
                <a:latin typeface="Trebuchet MS" charset="0"/>
                <a:ea typeface="ＭＳ Ｐゴシック" charset="-128"/>
              </a:rPr>
              <a:t>Network for Computational Nanotechnology (NCN)</a:t>
            </a:r>
          </a:p>
          <a:p>
            <a:pPr algn="ctr">
              <a:defRPr/>
            </a:pPr>
            <a:endParaRPr lang="en-US" sz="2800" i="1" dirty="0">
              <a:solidFill>
                <a:srgbClr val="78BCDA"/>
              </a:solidFill>
              <a:latin typeface="Trebuchet MS" charset="0"/>
              <a:ea typeface="ＭＳ Ｐゴシック" charset="-128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Purdue, Norfolk State, Northwestern, MIT, Molecular Foundry, UC Berkeley, Univ. of Illinois, UTEP</a:t>
            </a:r>
            <a:endParaRPr lang="en-US" sz="1800" b="0" i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en-US" noProof="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3048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482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 b="1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79EA9CA-A397-4629-A08E-8A30B59F1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 b="1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31A3D4-A233-423F-9D66-298D9F604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 sz="1600" b="1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EF67D15-ED1E-4B48-BA87-0864B83A7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78BCDA"/>
                </a:solidFill>
                <a:latin typeface="Trebuchet MS" charset="0"/>
                <a:ea typeface="ＭＳ Ｐゴシック" charset="-128"/>
              </a:rPr>
              <a:t>Network for Computational Nanotechnology (NCN)</a:t>
            </a:r>
          </a:p>
          <a:p>
            <a:pPr algn="ctr">
              <a:defRPr/>
            </a:pPr>
            <a:endParaRPr lang="en-US" sz="2800" i="1" dirty="0">
              <a:solidFill>
                <a:srgbClr val="78BCDA"/>
              </a:solidFill>
              <a:latin typeface="Trebuchet MS" charset="0"/>
              <a:ea typeface="ＭＳ Ｐゴシック" charset="-128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Purdue, Norfolk State, Northwestern, MIT, Molecular Foundry, UC Berkeley, Univ. of Illinois, UTEP</a:t>
            </a:r>
            <a:endParaRPr lang="en-US" sz="1800" b="0" i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en-US" noProof="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3048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482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17103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070488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739562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609166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8081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21540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8313323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921039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5683238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61039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347039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1710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070488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739562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60916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8081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215409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8313323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92103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5683238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61039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347039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8011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29700" name="Straight Connector 8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ea typeface="Calibri" pitchFamily="34" charset="0"/>
          <a:cs typeface="Calibri" pitchFamily="34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 descr="background-two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26" name="Picture 13" descr="nsf4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2" descr="ncnnew_nanohub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ncnnew_nanohub_whit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D2BD01C-A06A-4644-B466-B8005755C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background-two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1750" name="Picture 13" descr="nsf4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 descr="ncnnew_nanohub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3" descr="ncnnew_nanohub_whit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7599A11-96C5-461B-9DE4-8B84D85AD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32772" name="Straight Connector 8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ea typeface="Calibri" pitchFamily="34" charset="0"/>
          <a:cs typeface="Calibri" pitchFamily="34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5613" y="685800"/>
            <a:ext cx="818515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49703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+mn-lt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+mn-lt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5613" y="685800"/>
            <a:ext cx="818515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49703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+mn-lt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+mn-lt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1.jpeg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8.jpe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981200"/>
          </a:xfrm>
        </p:spPr>
        <p:txBody>
          <a:bodyPr/>
          <a:lstStyle/>
          <a:p>
            <a:pPr eaLnBrk="1" hangingPunct="1">
              <a:lnSpc>
                <a:spcPct val="117000"/>
              </a:lnSpc>
            </a:pPr>
            <a:r>
              <a:rPr lang="en-US" sz="3400" smtClean="0"/>
              <a:t>III-V MOS: Planar and Fin Technologies</a:t>
            </a:r>
            <a:endParaRPr lang="en-US" sz="3400" dirty="0" smtClean="0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60363" y="0"/>
            <a:ext cx="8174037" cy="28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defTabSz="820738" eaLnBrk="0" hangingPunct="0"/>
            <a:r>
              <a:rPr lang="en-US" sz="1300" b="0" i="1">
                <a:latin typeface="Arial" charset="0"/>
              </a:rPr>
              <a:t>2014 </a:t>
            </a:r>
            <a:r>
              <a:rPr lang="en-US" sz="1300" b="0" i="1" smtClean="0">
                <a:latin typeface="Arial" charset="0"/>
              </a:rPr>
              <a:t>MRS Spring Meeting, April 23, San Francisco.</a:t>
            </a:r>
            <a:endParaRPr lang="en-US" sz="1300" b="0" i="1" dirty="0">
              <a:latin typeface="Arial" charset="0"/>
            </a:endParaRPr>
          </a:p>
        </p:txBody>
      </p:sp>
      <p:sp>
        <p:nvSpPr>
          <p:cNvPr id="49157" name="AutoShape 6" descr="data:image/jpeg;base64,/9j/4AAQSkZJRgABAQAAAQABAAD/2wCEAAkGBwgHERUIBwgUFBUWFhYVFRcWExYRFxsXFh0iFxYZExcYHCggIBoqGxceJzEhJSkrMS4uGCA/ODMsNzQtLjcBCgoKDg0OGxAQGjAmICYvMS8vNi0sLCwxMTU4LDcrNiwsLC4vMiwvLzAsLS0vLCwsLDcsMCwuLCwtLDQsLCwsLf/AABEIAQsAvQMBEQACEQEDEQH/xAAcAAEAAgMBAQEAAAAAAAAAAAAABggBAgUHBAP/xABFEAACAQIBBgoHBgQFBQEAAAAAAQIDBAUGBxEhMXEXMjVBUVVhcpKzEiKBkaHS0xNCUnOxwRQ0YnQzgpOi0SSywuHxI//EABsBAQACAwEBAAAAAAAAAAAAAAABAgQFBgMH/8QANxEBAAECAwMMAQQBAwUAAAAAAAECAwQRMQUSIQYTMkFRYXGBkaHB0bEiM+HwQhQjUjSCorLx/9oADAMBAAIRAxEAPwD3EAAAAAAAAAAAAAAAAAAAAAAAAAAAAAAAAAAAAAAAAAAAAAAAAAAAAAAAAAAAAAAAAAAAAAAAAAAAAAAAAAAAAAAAAYerWB5LHPvhD1rBbjxU/mIzekW5lnh2wnqW48VP5hvHNycO2E9S3Hip/MN45uTh2wnqW48VP5hvHNycO2E9S3Hip/MN45uTh2wnqW48VP5hvHNyRz64VLVHBLh7nTf7kTVEapps1VTlTxnubSz44ZHXLAblb/QX7kRXTOkr1YW7TGdVMxHfEw04dsIezBrjxU/mLZvPm5lnh2wnqW48VP5hvHNycO2E9S3Hip/MN45uTh2wnqW48VP5hvHNycO2E9S3Hip/MN45uTh2wnqW48VP5hvHNycO2E9S3Hip/MN45uXouS2N0so7Sli9vRlCNVSajLQ2tEnHXo1fdJUmMpydUIAAAAAAAYlsApbS4q3IpLKp0hsQkAAbQhKo1CnHS3sREzERnK9u3XdriiiM5nSHcs8Hp0/WufWfR91f8muu4uqeFHCHZ4Dk7atxFWI/VV2dUffnw7nShCNNejCKS6EtBiTMzOcuit26LdO7RERHdGTYhd81zYW1z/iU9fStT9//ACetu/XRpLXYvZWFxMfro49scJ9evzzhwb+wqWetvTHmf7M2Vm/Tc8XFbS2TdwU560TpPxPZ+J9nyHu1QAAAALQZoeRrTuz8yReNGNX0pTElUAAAAAABiWwCltLirciksqnSGxCQABIcHslbx+1mvWkvcuZGrxV7fq3Y0h3mwtmxh7XO1x+uqPSOz5n06nRMVvwAAA1qQjUThOOlPU0TEzE5w87lui5RNFcZxOqL31s7SbpPZtT7Gbizc5yjefNto4KcHfm1OmseH94S+c9WCAAAFoM0PI1p3Z+ZIvGjGr6UpiSqAAAAAAAxLYBS2lxVuRSWVTpDYhIB+1lSVapGm+d69y1v4I87tW7RMszAWIv4q3bnSZ4+EcZ9oSw0r6eAAAAABysoKXpQjVS2PR7H/wC0jMwVWVU0uY5TWIqs0XY1icvKf5iHCNk4sAAALQZoeRrTuz8yReNGNX0pTElUAAAAAABiWwCltLirciksqnSGxCQD7MHa+2jp7f0Zj4r9qf71tvsKYjH28+//ANZSY1L6IAAAAAB8GN/4L3x/VGThP3Y82j5Q/wDQ1eNP5hHDauAAAAC0GaHka07s/MkXjRjV9KUxJVAAAAAAAYlsApbS4q3IpLKp0hsQkA/S2q/YTjV6Gn7Of4FLlO9TNLIwl/mL9F3smJ8uv2S1NPWmaR9SiYmM4ZCQAAAAcfKCstEaCfP6T3LUv1+BnYKjjNXk5TlPiI3aLEa570/iPXj6OKbBx4AAAWgzQ8jWndn5ki8aMavpSmJKoAAAAAADEtgFLaXFW5FJZVOkNiEgADt4LfJpWtV61xe1dG9GuxdjKd+PN2PJ/acVUxhbk8Y6PfHZ4x1d3g65hOqAAAD8rivTtourVepfHsRaiia6t2GNisVbw1qbtyeEe/dHei1zXncSdWptfwXMjc26IopimHzXF4mvE3qrtes+3ZH98X5l2OAAAFoM0PI1p3Z+ZIvGjGr6UpiSqAAAAAAAxLYBS2lxVuRSWVTpDYhIAAAdWzxmdP1LqPpL8S2+1c5hXcHE8aODp8ByjrtxFGIjejtjXzjr8dfGXTp4haVOLcR9r9F+5mHVh7lP+Lo7W1sFdj9N2POcp9JyfpK7toa5V4r/ADIrFqudKZ9HtXj8LRGdV2mP+6Hx3GMW9PVR0zfuXvf7HvRg656XBqcVyiw1qMrX659I9Z+Ilxbq6q3T9OtLcuZbjYW7VNuMqXIYzHXsXXv3Z8I6o8PvV+J6MQAAAAFoM0PI1p3Z+ZIvGjGr6UpiSqAAAAAAAxLYBS2lxVuRSWVTpDYhIAAAAAAAAAAAAAABaDNDyNad2fmSLxoxq+lKYkqgAAAAAAMS2AUtpcVbkUllU6Q2ISAAAHbybyTxrKV6MLtNMU9Eqkn6FNPtlzvsim+wwMbtLDYOP92rj2Rxn0+8oI46PQsOzLw0elimMtv8NKmopPn9abenwo5y9yrnP/ates/Efa24+2tmYwlrRQxa4T6ZKnNe5RX6nhTyrv5/qt0+WcfMm53onj+afHsNTrYfUhdRXNBOnU/022n7JN9huMJylwt6d25E0T38Y9fuMu9G7MIFOEqbdOpFpptNNNNNammnrT7DoImJjONEMEgAAAALQZoeRrTuz8yReNGNX0pTElUAAAAAABiWwCltLirciksqnSGxCQABOM2mQzynm73EU1bU3oehuLqT/BFrWorna6dC16WtDtvbH+jp5u3+5PtHb49kec99qYze9W1vRtIRt7WlGEIpKMYpRiktiSWxHz2uuquqaq5zmdc136lUgACGZwchLXKeDurSKhdRXqz2Kej7lXs6JbVu0o3eyNs14OuKK+NudY7O+PmOvxUqpz4wr9WpVLeUqFeDjKLcZRepqUXoafamj6LTVFVMVUznE8YUaFgAAALQZoeRrTuz8yReNGNX0pTElUAAAAAABiWwCltLirciksqnSGxCQD9rK1q31SFnbL16k40496b9FaezSyly5Taom5VpETM+XEWkwTC7fBbenhtnHRCnFRXa+eT7W9Lfa2fJ8ViK8Requ16zP9jy0esRk+08EgAAAA8Uz3YFGzuKeM28NCrJwqaNn2kF6r3uHlnc8mMZNyzVYqnjTxjwn6n8vOqMpeZnUqgAABaDNDyNad2fmSLxoxq+lKYkqgAAAAAAMS2AUtpcVbkUllU6Q2ISASvNZQVxi1spLVF1J+GnJr46DUber3Nn3Mu6PePhMRxWMPmj1AAAAAAguee3hWwuVWS106tKa3uX2f6TZv8Ak1XNOOiI64mPbP4Ur0eBH0NQAAALQZoeRrTuz8yReNGNX0pTElUAAAAAABiWwCltLirciksqnSGxCQCS5t7yFjilrVqS0JzdP/Vi6cf90kavbVqbmAu0x2Z+kxP4hMarJHzF6gAAAAAQDPZeRt8OVs9tWtTit0dNRvd6i96Oi5MWpqxm/wD8aZn14fKlejwc+gKAAABaDNDyNad2fmSLxoxq+lKYkqgAAAAAAMS2AUtpcVbkUllU6Q2ISAbQnOm1UpTakmmmtqa1prt0kTETGU6CzORuUFHKW0p4hTa9LR6NWK+7UXGW7nXY0fLNpYKrB4iq1Omsd8dX1Pe9KZzh3DBWAAAAB4Bncyjhjl5/C2s9NK3UoJrZKo3/APo12alH/K+k+icnsBOGw2/XH6q+Pl1ffm8pnOUHN8gAAALQZoeRrTuz8yReNGNX0pTElUAAAAAABiWwCltLirciksqnSGxCQABIMjMq7zJSv/E2y9KnLQqtNvQpJbGnzSWl6H2s120tm28da3KuExpPZ/HamJyWBycyjwvKSn/E4XcqWz0oPVUg+icdq37HzNnzrGYC/hK9y7Tl2T1T4T/Z7XpExLrGGkAxOUYJynJJLW29SSXSIiZnKB5NnFzmUpRlhOTNfS5aY1K8XqS540Hzt/jWpc2l612GxuT9UVRfxUaaUz+avr14cJpNWejyJLRqR2SgAAAALQZoeRrTuz8yReNGNX0pTElUAAAAAABiWwCltLirciksqnSGxCQAAA/W1ubizmrizrzpzWyUJOElua1lLlui5Tu1xEx2TGcCYYfnTyqsl6FS4p1vzaWl++m46faaW9ycwNyc4pmnwn7zTvS+yrngylmtEbe1j2qnUb+NTQeNPJfBRPGap84+kzVKLY5lTjmP+riuJTnH8C0Qp9K0wgkno6XpZtsLs7C4XjaoiJ7dZ9Z4+is8XHM0AAAAAAtBmh5GtO7PzJF40Y1fSlMSVQAAAAAAGJbAKW0uKtyKSyqdIbEJAAADalTnWap0oOUnsSTk3uSIqqimM5nKFaqqaKZqqnKI7eDu2mR+N3PrO2UF/XJL4LS/ejX3Nq4aj/LPwhqL238DbnLfz8Iz9+Ee76KmQuMwWmLpS7FN/vFHnG2MNPbHl/Lxp5S4KZ470eX1MuLiGE4hhv8APWkoLp0aY+JaVp9pnWcTavft1RP59NW1w2Ow+J/Zrifz6Tx9nxHuygAAAAALQZoeRrTuz8yReNGNX0pTElUAAAAAABiWwCltLirciksqnSGxCQAB0sCwa5xup9hb6ktc5taVFfu+hGLi8XRhqN6ryjtYO0NoWsFa5yvjM6R2/wAds/L1HB8GssHj9nZ0tf3pPXKXef7bDk8Ti7uIqzrny6ofOsbtG/jK967PDqjqjwj51dExmCAazhGonCpFNPU01pTXaiYmYnOFqappnOmcpQXKvI+FJO+wiGzXOmterndP5fd0G/2ftSZmLd6fCfv79XY7H2/NdUWcTPhV8T9+vag5v3XAAAAAtBmh5GtO7PzJF40Y1fSlMSVQAAAAAAGJbAKW0uKtyKSyqdIbEJAMpOXqxWlvUktel82gZ5akzEcZewZO4VDB6EbZL1uNN9M3t9i2LsRxWMxM4i7NfV1eD5ftPHVYzEVXOrSO6P7xnvdMxWuAAAAB5blvhEcMuPtKEdEKumSXRJcdLs1p+063ZeKm9Zyq1p4fT6LsDHzisNu1z+qjhPh1T8eSOmybwAAALQZoeRrTuz8yReNGNX0pTElUAAAAAABiWwCltLirciksqnSGxCQDr5JUI3N7RpzWpScvAnJfFIw9oVzRhq5jsy9ZyazbN2bWBu1R2Zes5fL104x8xAAAAAAi2cS3VW0VbnhUi/Y/Va+K9xttjV7uI3e2J+3R8mbs04yaP+VM+3H4eaHUu+AAAC0GaHka07s/MkXjRjV9KUxJVAAAAAAAYlsApbS4q3IpLKp0hsQkA7mRVRU76k3z+nH3xej4mBtOnPC1+X5ajbtG9gLmXdPvD1g4981AAAAAAjeX9WNOylFvjThFb9PpfpFmz2RTM4mJ7In6+W/5N0TVjonsiZ9svl5edY+hAAABaDNDyNad2fmSLxoxq+lKYkqgAAAAAAMS2AUtpcVbkUllU6Q2ISAfra152s43FLbCSkt8XpKXKIrpmidJjJ53bVN23Vbq0mJj1e0WN3SvqcbqhLTGaTXt5n2nD3bdVquaKtYfKcRYrsXarVesTk/c83gAAAADz3OPiUa1SGHUpcT1596XFW9R/wC46TYuH3aJuz18I8P/AL+HccmMHNFqrEVf5cI8I19Z/CGm7dSAAAFoM0PI1p3Z+ZIvGjGr6UpiSqAAAAAAAxLYBS2lxVuRSWVTpDYhIAAk+RuUiwl/wl7J/ZSelPb6Enz918//ANNVtLAc/G/R0o9/5c/tzY/+rp52104/8o++z07HpdOcKqVSnJNNaU09Kaexpo5aYmJylwFVNVMzTVGUw2IVAAHByoyjo4LD7Om1KtJerHo/qn0Ls5/e1sMBgKsTVnPCmNZ+I/vButk7Irxte9VwojWe3ujv/HpE+WVqtSvJ1a09MpNuTe1t7WdbTTFMRTGkPotFFNFMU0xlEcIaFlgAAAtBmh5GtO7PzJF40Y1fSlMSVQAAAAAAGJbAKW0uKtyKSyqdIbEJAAADqYPlBiOD+raVtMfwS9aHsW1ezQYmJwVnEdOOPbGv98Wvxuy8NjONynj2xwn+fNK7XODbtf8AWWE0/wCiSmv92g1FzYdef6K48+H25u9yVuRP+1cifGJj8Zv3lnAwz7lrWe9QX/mecbEvddVPv9PGnktis+NdPv8ATi4nl1f3K+zsaSorp0+nP2NrQvc95nWNjWqJzuTve0NthOTOHtTvXpmufSPufXyRWpOdVupVm5N6229Lb6W2beIimMojg6OmmKYimmMojsakpAAAABaDNDyNad2fmSLxoxq+lKYkqgAAAAAAMS2AUtpcVbkUllU6Q2ISAAAAAAAAAAAAAAAWgzQ8jWndn5ki8aMavpSmJKoAAAAAAA9eoDypZisnlqWKXfio/SIyX35Z4C8n+tbvxUfpDKDnKjgLyf61u/FR+kMoOcqOAvJ/rW78VH6Qyg5yo4C8n+tbvxUfpDKDnKjgLyf61u/FR+kMoOcqeUZxMnLXJW+lhVjWnOChCWmo4uWmS0vixS0ewrL1onOOKMkLvqwu2jeV6VpUk0qlWnTbW1KclFtaefQwiZyh7nwF5P8AWt34qP0i+UPDnKjgLyf61u/FR+kMoOcqOAvJ/rW78VH6Qyg5yo4C8n+tbvxUfpDKDnKjgLyf61u/FR+kMoOcqOAvJ/rW78VH6Qyg5yp6Bkzglvk5a08ItKs5QpJqLnocnpk5a/RSW2XQSrM5zm6gQAAAAAAAAAAAAAAAVtz5crz/ACqP6MpOr3t6IAQ9HQyd/nLb+4oeZEmFatFwS7GAAAAAAAAAAAAAAAAAAAAAAAFbc+XK8/yqP6MpOr3t6IAQ9HQyd/nLb+4oeZEmFatFwS7GAAAAAAAAAAAAAAAAAAAAAAAFbc+XK8/yqP6MpOr3t6IAQ9HQyd/nLb+4oeZEmFatFwS7GAAAAAAAAAAAAAAAAAAAAAAAFbc+XK8/yqP6MpOr3t6IAQ9HQyd/nLb+4oeZEmFatFwS7GAAAAAAAAAAD//Z"/>
          <p:cNvSpPr>
            <a:spLocks noChangeAspect="1" noChangeArrowheads="1"/>
          </p:cNvSpPr>
          <p:nvPr/>
        </p:nvSpPr>
        <p:spPr bwMode="auto">
          <a:xfrm>
            <a:off x="120650" y="-130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2667000"/>
            <a:ext cx="6477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71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/>
            </a:pPr>
            <a:r>
              <a:rPr lang="en-US" sz="240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M.J.W. Rodwell, UCSB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4191000"/>
            <a:ext cx="8153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71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/>
            </a:pPr>
            <a:r>
              <a:rPr lang="en-US" sz="240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III-V MOS</a:t>
            </a:r>
            <a:r>
              <a:rPr lang="en-US" sz="2400" b="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:  S. Lee, C.-Y. Huang, D. Elias, V. Chobpattanna, J. Law, </a:t>
            </a:r>
            <a:br>
              <a:rPr lang="en-US" sz="2400" b="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400" b="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A.C. Gossard, S. Stemmer, UCSB; T. Kent, A. Kummel, UCSD;</a:t>
            </a:r>
            <a:br>
              <a:rPr lang="en-US" sz="2400" b="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400" b="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P. McIntyre, Stanford.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5387655"/>
            <a:ext cx="80772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71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/>
            </a:pPr>
            <a:r>
              <a:rPr lang="en-US" sz="240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Transport Modeling</a:t>
            </a:r>
            <a:r>
              <a:rPr lang="en-US" sz="2400" b="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: P. Long, S. </a:t>
            </a:r>
            <a:r>
              <a:rPr lang="en-US" sz="2400" b="0" i="1" kern="0">
                <a:latin typeface="Calibri" pitchFamily="34" charset="0"/>
                <a:ea typeface="Calibri" pitchFamily="34" charset="0"/>
                <a:cs typeface="Calibri" pitchFamily="34" charset="0"/>
              </a:rPr>
              <a:t>Mehrotra</a:t>
            </a:r>
            <a:r>
              <a:rPr lang="en-US" sz="2400" b="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br>
              <a:rPr lang="en-US" sz="2400" b="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400" b="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M. Povolotskyi, G. Klimeck, Purdue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dirty="0" smtClean="0"/>
              <a:t>Vertical spacers: reduced leakage -- at small feasible S/D pitch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3165" y="2569779"/>
            <a:ext cx="53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vs.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8" name="Picture 17" descr="MOSFE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3" y="1353152"/>
            <a:ext cx="4119787" cy="3381618"/>
          </a:xfrm>
          <a:prstGeom prst="rect">
            <a:avLst/>
          </a:prstGeom>
        </p:spPr>
      </p:pic>
      <p:pic>
        <p:nvPicPr>
          <p:cNvPr id="20" name="Picture 19" descr="MOSFE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6050" y="1336693"/>
            <a:ext cx="4119787" cy="34364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smtClean="0"/>
              <a:t>III-V </a:t>
            </a:r>
            <a:r>
              <a:rPr lang="en-US" sz="2400" b="0" smtClean="0"/>
              <a:t>MOSFET </a:t>
            </a:r>
            <a:r>
              <a:rPr lang="en-US" sz="2400" b="0" dirty="0" smtClean="0"/>
              <a:t>development process flow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6811" y="5694895"/>
            <a:ext cx="90269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While our fast development process flow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does not provide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a small S/D contact pitch,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in manufacturing, the vertical spacer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will provide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a small S/D contact pitch.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9" descr="2013_11_16_Nov_THz_HBT_HEMT_draw.jpg"/>
          <p:cNvPicPr>
            <a:picLocks noChangeAspect="1"/>
          </p:cNvPicPr>
          <p:nvPr/>
        </p:nvPicPr>
        <p:blipFill>
          <a:blip r:embed="rId3" cstate="print"/>
          <a:srcRect b="45396"/>
          <a:stretch>
            <a:fillRect/>
          </a:stretch>
        </p:blipFill>
        <p:spPr bwMode="auto">
          <a:xfrm>
            <a:off x="152400" y="879475"/>
            <a:ext cx="8839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013_11_16_Nov_THz_HBT_HEMT_draw.jpg"/>
          <p:cNvPicPr>
            <a:picLocks noChangeAspect="1"/>
          </p:cNvPicPr>
          <p:nvPr/>
        </p:nvPicPr>
        <p:blipFill>
          <a:blip r:embed="rId3" cstate="print"/>
          <a:srcRect t="56668"/>
          <a:stretch>
            <a:fillRect/>
          </a:stretch>
        </p:blipFill>
        <p:spPr bwMode="auto">
          <a:xfrm>
            <a:off x="152400" y="34290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smtClean="0"/>
              <a:t>III-V </a:t>
            </a:r>
            <a:r>
              <a:rPr lang="en-US" sz="2400" b="0" smtClean="0"/>
              <a:t>MOSFET </a:t>
            </a:r>
            <a:r>
              <a:rPr lang="en-US" sz="2400" b="0" dirty="0" smtClean="0"/>
              <a:t>development process flow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6811" y="2891330"/>
            <a:ext cx="9026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Simple, 4-day, 16nm process→ learn quickly ! 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9" descr="2013_11_16_Nov_THz_HBT_HEMT_draw.jpg"/>
          <p:cNvPicPr>
            <a:picLocks noChangeAspect="1"/>
          </p:cNvPicPr>
          <p:nvPr/>
        </p:nvPicPr>
        <p:blipFill>
          <a:blip r:embed="rId3" cstate="print"/>
          <a:srcRect b="45396"/>
          <a:stretch>
            <a:fillRect/>
          </a:stretch>
        </p:blipFill>
        <p:spPr bwMode="auto">
          <a:xfrm>
            <a:off x="152400" y="879475"/>
            <a:ext cx="8839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8615" y="3681775"/>
            <a:ext cx="9026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Low-damage:  avoids confusing dielectric characterization.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8615" y="5310845"/>
            <a:ext cx="90269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Process otherwise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not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scaled:  large gate overlap, large S/D contact separations.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	increases gate leakage, increases access resistance. 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8615" y="6117350"/>
            <a:ext cx="9026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Process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is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not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now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self-aligned, but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could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be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u="sng" dirty="0" smtClean="0">
                <a:latin typeface="Calibri" pitchFamily="34" charset="0"/>
                <a:cs typeface="Calibri" pitchFamily="34" charset="0"/>
              </a:rPr>
              <a:t>made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self-aligned.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8615" y="4526685"/>
            <a:ext cx="9026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Critical dimensions are scaled:  L</a:t>
            </a:r>
            <a:r>
              <a:rPr lang="en-US" sz="2000" b="0" baseline="-25000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, channel thickness, (N+ S/D):G separations.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7"/>
            <a:ext cx="8458200" cy="398463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TEM Cross-Section, Summer 2013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7200" y="685800"/>
            <a:ext cx="8153400" cy="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06212" name="Picture 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604" y="928687"/>
            <a:ext cx="8856996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6033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7"/>
            <a:ext cx="8153400" cy="398463"/>
          </a:xfrm>
        </p:spPr>
        <p:txBody>
          <a:bodyPr/>
          <a:lstStyle/>
          <a:p>
            <a:r>
              <a:rPr lang="en-US" sz="2400" b="0" smtClean="0"/>
              <a:t>High Transconductance III-V MOSFETS: 2013 VLSI Meeting</a:t>
            </a:r>
            <a:endParaRPr lang="en-US" sz="24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28600" y="5943600"/>
            <a:ext cx="883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8 nm channel (5 nm/3 nm InAs/In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0.53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Ga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0.47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As)  and ~4 nm HfO</a:t>
            </a:r>
            <a:r>
              <a:rPr lang="en-US" sz="20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high-k dielectric 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At time, record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b="1" i="1" baseline="-25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over all gate lengths (i.e. 2.45 mS/</a:t>
            </a:r>
            <a:r>
              <a:rPr lang="el-GR" sz="2000" b="1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 at 0.5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sz="2000" b="1" i="1" baseline="-25000" dirty="0" smtClean="0">
                <a:latin typeface="Calibri" pitchFamily="34" charset="0"/>
                <a:cs typeface="Calibri" pitchFamily="34" charset="0"/>
              </a:rPr>
              <a:t>DS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for 40 nm-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000" b="1" i="1" baseline="-25000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4129692" y="1087895"/>
            <a:ext cx="5014308" cy="4453864"/>
            <a:chOff x="134388" y="318865"/>
            <a:chExt cx="5014308" cy="4453864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1540598" y="930983"/>
              <a:ext cx="1306603" cy="7720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 rot="2944760">
              <a:off x="1518102" y="2240543"/>
              <a:ext cx="2918518" cy="173206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759838338"/>
                </p:ext>
              </p:extLst>
            </p:nvPr>
          </p:nvGraphicFramePr>
          <p:xfrm>
            <a:off x="134388" y="318865"/>
            <a:ext cx="5014308" cy="4453864"/>
          </p:xfrm>
          <a:graphic>
            <a:graphicData uri="http://schemas.openxmlformats.org/presentationml/2006/ole">
              <p:oleObj spid="_x0000_s221186" name="Graph" r:id="rId4" imgW="3291840" imgH="2926080" progId="">
                <p:embed/>
              </p:oleObj>
            </a:graphicData>
          </a:graphic>
        </p:graphicFrame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75642" y="970879"/>
            <a:ext cx="2805793" cy="2094244"/>
            <a:chOff x="243681" y="1050925"/>
            <a:chExt cx="3017838" cy="2454275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676400" y="1319227"/>
              <a:ext cx="13716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endParaRPr lang="en-US" sz="1000" b="1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94" t="7684" r="2901" b="4730"/>
            <a:stretch>
              <a:fillRect/>
            </a:stretch>
          </p:blipFill>
          <p:spPr bwMode="auto">
            <a:xfrm>
              <a:off x="243681" y="1050925"/>
              <a:ext cx="3017838" cy="245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18345"/>
            <a:ext cx="3736948" cy="266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762555" y="702245"/>
            <a:ext cx="33491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Lee </a:t>
            </a:r>
            <a:r>
              <a:rPr lang="en-US" sz="1400" b="0" i="1" smtClean="0">
                <a:latin typeface="Calibri" pitchFamily="34" charset="0"/>
                <a:cs typeface="Calibri" pitchFamily="34" charset="0"/>
              </a:rPr>
              <a:t>et al</a:t>
            </a:r>
            <a:r>
              <a:rPr lang="en-US" sz="1400" b="0" smtClean="0">
                <a:latin typeface="Calibri" pitchFamily="34" charset="0"/>
                <a:cs typeface="Calibri" pitchFamily="34" charset="0"/>
              </a:rPr>
              <a:t>, 2013 VLSI Symposium, May</a:t>
            </a:r>
            <a:endParaRPr lang="en-US" sz="1400" b="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33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85"/>
            <a:ext cx="8153400" cy="398463"/>
          </a:xfrm>
        </p:spPr>
        <p:txBody>
          <a:bodyPr/>
          <a:lstStyle/>
          <a:p>
            <a:r>
              <a:rPr lang="en-US" sz="2400" b="0" smtClean="0"/>
              <a:t>High Transconductance III-V MOSFETS: 2013 VLSI Meeting</a:t>
            </a:r>
            <a:endParaRPr lang="en-US" sz="24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28600" y="6016823"/>
            <a:ext cx="8305800" cy="7386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93 mV/dec @ 500 nm-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400" b="1" i="1" baseline="-25000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but &gt; 400 mV/dec @ 40 nm-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400" b="1" i="1" baseline="-25000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Extremely Poor Short-Channel Effects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34291" y="923756"/>
            <a:ext cx="2702345" cy="2370069"/>
            <a:chOff x="3350419" y="914400"/>
            <a:chExt cx="2595562" cy="2439987"/>
          </a:xfrm>
        </p:grpSpPr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3581400" y="1524000"/>
              <a:ext cx="106680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endParaRPr lang="en-US" sz="1000" b="1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03" t="8072" r="13248" b="2283"/>
            <a:stretch>
              <a:fillRect/>
            </a:stretch>
          </p:blipFill>
          <p:spPr bwMode="auto">
            <a:xfrm>
              <a:off x="3350419" y="914400"/>
              <a:ext cx="2595562" cy="243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89594948"/>
              </p:ext>
            </p:extLst>
          </p:nvPr>
        </p:nvGraphicFramePr>
        <p:xfrm>
          <a:off x="773965" y="1515888"/>
          <a:ext cx="4054974" cy="3602662"/>
        </p:xfrm>
        <a:graphic>
          <a:graphicData uri="http://schemas.openxmlformats.org/presentationml/2006/ole">
            <p:oleObj spid="_x0000_s222210" name="Graph" r:id="rId5" imgW="3291840" imgH="2926080" progId="">
              <p:embed/>
            </p:oleObj>
          </a:graphicData>
        </a:graphic>
      </p:graphicFrame>
      <p:pic>
        <p:nvPicPr>
          <p:cNvPr id="19" name="Picture 12"/>
          <p:cNvPicPr>
            <a:picLocks noChangeAspect="1"/>
          </p:cNvPicPr>
          <p:nvPr/>
        </p:nvPicPr>
        <p:blipFill>
          <a:blip r:embed="rId6" cstate="email"/>
          <a:srcRect l="2319" t="7729" r="12544" b="2368"/>
          <a:stretch>
            <a:fillRect/>
          </a:stretch>
        </p:blipFill>
        <p:spPr bwMode="auto">
          <a:xfrm>
            <a:off x="5134291" y="3377726"/>
            <a:ext cx="2668956" cy="249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62555" y="702245"/>
            <a:ext cx="33491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Lee </a:t>
            </a:r>
            <a:r>
              <a:rPr lang="en-US" sz="1400" b="0" i="1" smtClean="0">
                <a:latin typeface="Calibri" pitchFamily="34" charset="0"/>
                <a:cs typeface="Calibri" pitchFamily="34" charset="0"/>
              </a:rPr>
              <a:t>et al</a:t>
            </a:r>
            <a:r>
              <a:rPr lang="en-US" sz="1400" b="0" smtClean="0">
                <a:latin typeface="Calibri" pitchFamily="34" charset="0"/>
                <a:cs typeface="Calibri" pitchFamily="34" charset="0"/>
              </a:rPr>
              <a:t>, 2013 VLSI Symposium, May</a:t>
            </a:r>
            <a:endParaRPr lang="en-US" sz="1400" b="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33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7"/>
            <a:ext cx="8458200" cy="398463"/>
          </a:xfrm>
        </p:spPr>
        <p:txBody>
          <a:bodyPr/>
          <a:lstStyle/>
          <a:p>
            <a:r>
              <a:rPr lang="en-US" sz="2800" b="0" smtClean="0"/>
              <a:t>Reducing Leakage</a:t>
            </a:r>
            <a:r>
              <a:rPr lang="en-US" sz="2800" b="0" dirty="0" smtClean="0"/>
              <a:t>: 3nm vs. </a:t>
            </a:r>
            <a:r>
              <a:rPr lang="en-US" sz="2800" b="0" smtClean="0"/>
              <a:t>8nm High-Field </a:t>
            </a:r>
            <a:r>
              <a:rPr lang="en-US" sz="2800" b="0" dirty="0" smtClean="0"/>
              <a:t>Spacer</a:t>
            </a:r>
            <a:endParaRPr lang="en-US" sz="2800" b="0" dirty="0"/>
          </a:p>
        </p:txBody>
      </p:sp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" y="1542097"/>
            <a:ext cx="848106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62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1930" y="3904297"/>
            <a:ext cx="8561070" cy="24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07963" y="6309539"/>
            <a:ext cx="13716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result</a:t>
            </a:r>
          </a:p>
        </p:txBody>
      </p:sp>
      <p:cxnSp>
        <p:nvCxnSpPr>
          <p:cNvPr id="13" name="Straight Connector 16"/>
          <p:cNvCxnSpPr>
            <a:cxnSpLocks noChangeShapeType="1"/>
          </p:cNvCxnSpPr>
          <p:nvPr/>
        </p:nvCxnSpPr>
        <p:spPr bwMode="auto">
          <a:xfrm>
            <a:off x="665163" y="6428601"/>
            <a:ext cx="822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12763" y="6504801"/>
            <a:ext cx="8162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04788" indent="-204788" defTabSz="9271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Reduced off-state leakage, improved short-channel effects, very high </a:t>
            </a:r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g</a:t>
            </a:r>
            <a:r>
              <a:rPr lang="en-US" b="1" i="1" baseline="-25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&amp; </a:t>
            </a:r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I</a:t>
            </a:r>
            <a:r>
              <a:rPr lang="en-US" b="1" i="1" baseline="-25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on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.</a:t>
            </a:r>
            <a:endParaRPr lang="en-US" baseline="-25000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905000" y="723885"/>
            <a:ext cx="1828486" cy="800115"/>
          </a:xfrm>
          <a:prstGeom prst="rect">
            <a:avLst/>
          </a:prstGeom>
        </p:spPr>
      </p:pic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343400" y="762000"/>
            <a:ext cx="1760229" cy="78234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3886200" y="1219200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114800" y="4114800"/>
            <a:ext cx="685800" cy="762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5562600" y="1143000"/>
            <a:ext cx="609600" cy="2286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 flipV="1">
            <a:off x="1066800" y="2819400"/>
            <a:ext cx="457200" cy="3810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838200" y="5486400"/>
            <a:ext cx="228600" cy="3810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838200" y="4724400"/>
            <a:ext cx="228600" cy="3810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160331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7"/>
            <a:ext cx="8458200" cy="398463"/>
          </a:xfrm>
        </p:spPr>
        <p:txBody>
          <a:bodyPr/>
          <a:lstStyle/>
          <a:p>
            <a:r>
              <a:rPr lang="en-US" sz="2400" b="0" smtClean="0"/>
              <a:t>Reducing </a:t>
            </a:r>
            <a:r>
              <a:rPr lang="en-US" sz="2400" b="0" dirty="0" smtClean="0"/>
              <a:t>Leakage: 9nm vs. 7.5nm Channel Thickness</a:t>
            </a:r>
            <a:endParaRPr lang="en-US" sz="2400" b="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07963" y="6233339"/>
            <a:ext cx="13716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result</a:t>
            </a:r>
          </a:p>
        </p:txBody>
      </p:sp>
      <p:cxnSp>
        <p:nvCxnSpPr>
          <p:cNvPr id="13" name="Straight Connector 16"/>
          <p:cNvCxnSpPr>
            <a:cxnSpLocks noChangeShapeType="1"/>
          </p:cNvCxnSpPr>
          <p:nvPr/>
        </p:nvCxnSpPr>
        <p:spPr bwMode="auto">
          <a:xfrm>
            <a:off x="665163" y="6352401"/>
            <a:ext cx="822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2400" y="6441757"/>
            <a:ext cx="87629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4788" indent="-204788" defTabSz="9271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Better electrostatics, higher bandgap→ Reduced </a:t>
            </a:r>
            <a:r>
              <a:rPr lang="en-US" sz="1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I</a:t>
            </a:r>
            <a:r>
              <a:rPr lang="en-US" sz="1600" b="1" i="1" baseline="-25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off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, improved subthreshold swing, slightly less </a:t>
            </a:r>
            <a:r>
              <a:rPr lang="en-US" sz="1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g</a:t>
            </a:r>
            <a:r>
              <a:rPr lang="en-US" sz="1600" b="1" i="1" baseline="-25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&amp; </a:t>
            </a:r>
            <a:r>
              <a:rPr lang="en-US" sz="1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I</a:t>
            </a:r>
            <a:r>
              <a:rPr lang="en-US" sz="1600" b="1" i="1" baseline="-25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on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.</a:t>
            </a:r>
            <a:endParaRPr lang="en-US" sz="1600" baseline="-25000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849630"/>
            <a:ext cx="8909209" cy="242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6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0391" y="3497580"/>
            <a:ext cx="5937409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4164" name="Object 4"/>
          <p:cNvGraphicFramePr>
            <a:graphicFrameLocks noChangeAspect="1"/>
          </p:cNvGraphicFramePr>
          <p:nvPr/>
        </p:nvGraphicFramePr>
        <p:xfrm>
          <a:off x="76200" y="3327400"/>
          <a:ext cx="3289300" cy="2921000"/>
        </p:xfrm>
        <a:graphic>
          <a:graphicData uri="http://schemas.openxmlformats.org/presentationml/2006/ole">
            <p:oleObj spid="_x0000_s223234" name="Graph" r:id="rId6" imgW="3291840" imgH="2926080" progId="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 flipV="1">
            <a:off x="3810000" y="5486400"/>
            <a:ext cx="228600" cy="3810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810000" y="4953000"/>
            <a:ext cx="228600" cy="3810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934200" y="4343400"/>
            <a:ext cx="152400" cy="4572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715000" y="5181600"/>
            <a:ext cx="381000" cy="304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7644400" y="1047890"/>
            <a:ext cx="381000" cy="304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160331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dirty="0" smtClean="0"/>
              <a:t>Vertical spacers: some details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17020" y="894270"/>
            <a:ext cx="8915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Minimum S/D contact pitch: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depends upon regrowth angle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we need to work on this.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[010] gate orientation should help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Spacer sidewalls are gated through the high-K.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Capacitance to UID sidewalls is 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negligible.</a:t>
            </a:r>
            <a:br>
              <a:rPr lang="en-US" sz="2400" smtClean="0">
                <a:latin typeface="Calibri" pitchFamily="34" charset="0"/>
                <a:cs typeface="Calibri" pitchFamily="34" charset="0"/>
              </a:rPr>
            </a:br>
            <a:r>
              <a:rPr lang="en-US" sz="2400" smtClean="0">
                <a:latin typeface="Calibri" pitchFamily="34" charset="0"/>
                <a:cs typeface="Calibri" pitchFamily="34" charset="0"/>
              </a:rPr>
              <a:t>   about 0.2 fF/</a:t>
            </a:r>
            <a:r>
              <a:rPr lang="en-US" sz="2400" smtClean="0">
                <a:latin typeface="Symbol" pitchFamily="18" charset="2"/>
                <a:cs typeface="Calibri" pitchFamily="34" charset="0"/>
              </a:rPr>
              <a:t>m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&lt;&lt; 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the ~1.0fF/</a:t>
            </a:r>
            <a:r>
              <a:rPr lang="en-US" sz="2400" smtClean="0">
                <a:latin typeface="Symbol" pitchFamily="18" charset="2"/>
                <a:cs typeface="Calibri" pitchFamily="34" charset="0"/>
              </a:rPr>
              <a:t>m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m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interelectrode capacitances.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Capacitance to N+ contacts layers is large.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easy to eliminate: low-</a:t>
            </a:r>
            <a:r>
              <a:rPr lang="en-US" sz="2400" dirty="0" smtClean="0">
                <a:latin typeface="Symbol" pitchFamily="18" charset="2"/>
                <a:cs typeface="Calibri" pitchFamily="34" charset="0"/>
              </a:rPr>
              <a:t>e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sidewall spacer.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Deliberate band offset between spacer &amp; channel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compensates offset from strong quantization in channel.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 descr="MOSFE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369" y="779054"/>
            <a:ext cx="2716443" cy="22658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smtClean="0"/>
              <a:t>Much Better Results to be Reported</a:t>
            </a:r>
            <a:endParaRPr lang="en-US" sz="2400" b="0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155425" y="3621025"/>
            <a:ext cx="5991180" cy="1382580"/>
          </a:xfrm>
          <a:prstGeom prst="rect">
            <a:avLst/>
          </a:prstGeom>
          <a:solidFill>
            <a:srgbClr val="FFFF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17020" y="1070083"/>
            <a:ext cx="8915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smtClean="0">
                <a:latin typeface="Calibri" pitchFamily="34" charset="0"/>
                <a:cs typeface="Calibri" pitchFamily="34" charset="0"/>
              </a:rPr>
              <a:t>To reduce off-state leakage:</a:t>
            </a:r>
            <a:br>
              <a:rPr lang="en-US" sz="2400" smtClean="0">
                <a:latin typeface="Calibri" pitchFamily="34" charset="0"/>
                <a:cs typeface="Calibri" pitchFamily="34" charset="0"/>
              </a:rPr>
            </a:br>
            <a:r>
              <a:rPr lang="en-US" sz="2400" smtClean="0">
                <a:latin typeface="Calibri" pitchFamily="34" charset="0"/>
                <a:cs typeface="Calibri" pitchFamily="34" charset="0"/>
              </a:rPr>
              <a:t>	thinner channels (quantization)→ less band-band tunneling</a:t>
            </a:r>
            <a:br>
              <a:rPr lang="en-US" sz="2400" smtClean="0">
                <a:latin typeface="Calibri" pitchFamily="34" charset="0"/>
                <a:cs typeface="Calibri" pitchFamily="34" charset="0"/>
              </a:rPr>
            </a:br>
            <a:r>
              <a:rPr lang="en-US" sz="2400" smtClean="0">
                <a:latin typeface="Calibri" pitchFamily="34" charset="0"/>
                <a:cs typeface="Calibri" pitchFamily="34" charset="0"/>
              </a:rPr>
              <a:t>	thinner channels &amp; dielectrics → better electrostatics</a:t>
            </a:r>
          </a:p>
          <a:p>
            <a:endParaRPr lang="en-US" sz="240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smtClean="0">
                <a:latin typeface="Calibri" pitchFamily="34" charset="0"/>
                <a:cs typeface="Calibri" pitchFamily="34" charset="0"/>
              </a:rPr>
              <a:t>To increase on-state current:</a:t>
            </a:r>
            <a:br>
              <a:rPr lang="en-US" sz="2400" smtClean="0">
                <a:latin typeface="Calibri" pitchFamily="34" charset="0"/>
                <a:cs typeface="Calibri" pitchFamily="34" charset="0"/>
              </a:rPr>
            </a:br>
            <a:r>
              <a:rPr lang="en-US" sz="2400" smtClean="0">
                <a:latin typeface="Calibri" pitchFamily="34" charset="0"/>
                <a:cs typeface="Calibri" pitchFamily="34" charset="0"/>
              </a:rPr>
              <a:t>	thinner channels &amp; dielectrics</a:t>
            </a:r>
          </a:p>
          <a:p>
            <a:endParaRPr lang="en-US" sz="240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i="1" u="sng" smtClean="0">
                <a:latin typeface="Calibri" pitchFamily="34" charset="0"/>
                <a:cs typeface="Calibri" pitchFamily="34" charset="0"/>
              </a:rPr>
              <a:t>Much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 better results  to be reported:</a:t>
            </a:r>
            <a:br>
              <a:rPr lang="en-US" sz="2400" smtClean="0">
                <a:latin typeface="Calibri" pitchFamily="34" charset="0"/>
                <a:cs typeface="Calibri" pitchFamily="34" charset="0"/>
              </a:rPr>
            </a:br>
            <a:r>
              <a:rPr lang="en-US" sz="2400" smtClean="0">
                <a:latin typeface="Calibri" pitchFamily="34" charset="0"/>
                <a:cs typeface="Calibri" pitchFamily="34" charset="0"/>
              </a:rPr>
              <a:t>	Lee et </a:t>
            </a:r>
            <a:r>
              <a:rPr lang="en-US" sz="2400" i="1" smtClean="0">
                <a:latin typeface="Calibri" pitchFamily="34" charset="0"/>
                <a:cs typeface="Calibri" pitchFamily="34" charset="0"/>
              </a:rPr>
              <a:t>al.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:  EDL (in press)</a:t>
            </a:r>
            <a:br>
              <a:rPr lang="en-US" sz="2400" smtClean="0">
                <a:latin typeface="Calibri" pitchFamily="34" charset="0"/>
                <a:cs typeface="Calibri" pitchFamily="34" charset="0"/>
              </a:rPr>
            </a:br>
            <a:r>
              <a:rPr lang="en-US" sz="2400" smtClean="0">
                <a:latin typeface="Calibri" pitchFamily="34" charset="0"/>
                <a:cs typeface="Calibri" pitchFamily="34" charset="0"/>
              </a:rPr>
              <a:t>	Lee et </a:t>
            </a:r>
            <a:r>
              <a:rPr lang="en-US" sz="2400" i="1" smtClean="0">
                <a:latin typeface="Calibri" pitchFamily="34" charset="0"/>
                <a:cs typeface="Calibri" pitchFamily="34" charset="0"/>
              </a:rPr>
              <a:t>al.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:  2014 VLSI Symposium (June)</a:t>
            </a:r>
            <a:endParaRPr lang="en-US" sz="2400" i="1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dirty="0" smtClean="0"/>
              <a:t>Why III-V MOS ?</a:t>
            </a:r>
          </a:p>
        </p:txBody>
      </p:sp>
      <p:pic>
        <p:nvPicPr>
          <p:cNvPr id="12" name="Picture 4" descr="freehand_draw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32178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013_11_16_Nov_THz_HBT_HEMT_dra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33600"/>
            <a:ext cx="2667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2013_11_16_Nov_THz_HBT_HEMT_dra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334000"/>
            <a:ext cx="2522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52400" y="9906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III-V vs. Si: Low m*→ higher velocity.   Fewer states→ less scattering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→ higher current.  Can then trade for lower voltage or smaller FETs.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28600" y="43434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Problems: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Low m*→ less charge.   Low m* → more S/D tunneling.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Narrow bandgap→ more band-band tunneling, impact ionization.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smtClean="0"/>
              <a:t>Thin Wells: Gate Leakage ?</a:t>
            </a:r>
            <a:endParaRPr lang="en-US" sz="2400" b="0" dirty="0" smtClean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17020" y="702245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smtClean="0">
                <a:latin typeface="Calibri" pitchFamily="34" charset="0"/>
                <a:cs typeface="Calibri" pitchFamily="34" charset="0"/>
              </a:rPr>
              <a:t>In a thin InGaAs well, does the bound state energy rise</a:t>
            </a:r>
            <a:br>
              <a:rPr lang="en-US" sz="2400" smtClean="0">
                <a:latin typeface="Calibri" pitchFamily="34" charset="0"/>
                <a:cs typeface="Calibri" pitchFamily="34" charset="0"/>
              </a:rPr>
            </a:br>
            <a:r>
              <a:rPr lang="en-US" sz="2400" smtClean="0">
                <a:latin typeface="Calibri" pitchFamily="34" charset="0"/>
                <a:cs typeface="Calibri" pitchFamily="34" charset="0"/>
              </a:rPr>
              <a:t>	to the point that dielectric leakage becomes high ?</a:t>
            </a:r>
            <a:endParaRPr lang="en-US" sz="2400" i="1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9" descr="fet_scaling_draw3.jpg"/>
          <p:cNvPicPr>
            <a:picLocks noChangeAspect="1"/>
          </p:cNvPicPr>
          <p:nvPr/>
        </p:nvPicPr>
        <p:blipFill>
          <a:blip r:embed="rId4" cstate="print"/>
          <a:srcRect t="11641" r="54842"/>
          <a:stretch>
            <a:fillRect/>
          </a:stretch>
        </p:blipFill>
        <p:spPr bwMode="auto">
          <a:xfrm>
            <a:off x="232235" y="1508750"/>
            <a:ext cx="2665780" cy="294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40210" y="2046420"/>
            <a:ext cx="921721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808310" y="2968140"/>
            <a:ext cx="72969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808310" y="2776115"/>
            <a:ext cx="72969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808310" y="2545685"/>
            <a:ext cx="72969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77145" y="212323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?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3332" y="1623965"/>
            <a:ext cx="4021193" cy="38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0530" y="1969610"/>
            <a:ext cx="2314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1830" y="2200040"/>
            <a:ext cx="4029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 bwMode="auto">
          <a:xfrm flipH="1">
            <a:off x="5301694" y="3697835"/>
            <a:ext cx="111374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0" y="4425192"/>
          <a:ext cx="3962400" cy="2306638"/>
        </p:xfrm>
        <a:graphic>
          <a:graphicData uri="http://schemas.openxmlformats.org/presentationml/2006/ole">
            <p:oleObj spid="_x0000_s226310" name="KGPlot" r:id="rId8" imgW="4711680" imgH="2743200" progId="KGraph_Plot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>
            <a:off x="6453845" y="3697835"/>
            <a:ext cx="1220" cy="6157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379975" y="5041205"/>
            <a:ext cx="318761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smtClean="0">
                <a:latin typeface="Calibri" pitchFamily="34" charset="0"/>
                <a:cs typeface="Calibri" pitchFamily="34" charset="0"/>
              </a:rPr>
              <a:t>1.5nm well: (</a:t>
            </a:r>
            <a:r>
              <a:rPr lang="en-US" sz="1800" b="0" i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800" b="0" i="1" baseline="-25000" smtClean="0">
                <a:latin typeface="Calibri" pitchFamily="34" charset="0"/>
                <a:cs typeface="Calibri" pitchFamily="34" charset="0"/>
              </a:rPr>
              <a:t>bound</a:t>
            </a:r>
            <a:r>
              <a:rPr lang="en-US" sz="1800" b="0" i="1" smtClean="0">
                <a:latin typeface="Calibri" pitchFamily="34" charset="0"/>
                <a:cs typeface="Calibri" pitchFamily="34" charset="0"/>
              </a:rPr>
              <a:t>-E</a:t>
            </a:r>
            <a:r>
              <a:rPr lang="en-US" sz="1800" b="0" i="1" baseline="-2500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b="0" smtClean="0">
                <a:latin typeface="Calibri" pitchFamily="34" charset="0"/>
                <a:cs typeface="Calibri" pitchFamily="34" charset="0"/>
              </a:rPr>
              <a:t>)=0.5 eV </a:t>
            </a:r>
            <a:endParaRPr lang="en-US" sz="1800" b="0" i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4379975" y="5371595"/>
            <a:ext cx="47292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smtClean="0">
                <a:latin typeface="Calibri" pitchFamily="34" charset="0"/>
                <a:cs typeface="Calibri" pitchFamily="34" charset="0"/>
              </a:rPr>
              <a:t>Brar data agrees well with:</a:t>
            </a:r>
            <a:br>
              <a:rPr lang="en-US" sz="1800" b="0" smtClean="0">
                <a:latin typeface="Calibri" pitchFamily="34" charset="0"/>
                <a:cs typeface="Calibri" pitchFamily="34" charset="0"/>
              </a:rPr>
            </a:br>
            <a:r>
              <a:rPr lang="en-US" sz="1800" b="0" smtClean="0">
                <a:latin typeface="Calibri" pitchFamily="34" charset="0"/>
                <a:cs typeface="Calibri" pitchFamily="34" charset="0"/>
              </a:rPr>
              <a:t>1)  Boykin, APL, 21 March 1994  (simulations)</a:t>
            </a:r>
            <a:br>
              <a:rPr lang="en-US" sz="1800" b="0" smtClean="0">
                <a:latin typeface="Calibri" pitchFamily="34" charset="0"/>
                <a:cs typeface="Calibri" pitchFamily="34" charset="0"/>
              </a:rPr>
            </a:br>
            <a:r>
              <a:rPr lang="en-US" sz="1800" b="0" smtClean="0">
                <a:latin typeface="Calibri" pitchFamily="34" charset="0"/>
                <a:cs typeface="Calibri" pitchFamily="34" charset="0"/>
              </a:rPr>
              <a:t>2)  Recent simulations by Povolotskyi (Purdue)</a:t>
            </a:r>
            <a:br>
              <a:rPr lang="en-US" sz="1800" b="0" smtClean="0">
                <a:latin typeface="Calibri" pitchFamily="34" charset="0"/>
                <a:cs typeface="Calibri" pitchFamily="34" charset="0"/>
              </a:rPr>
            </a:br>
            <a:r>
              <a:rPr lang="en-US" sz="1800" b="0" smtClean="0">
                <a:latin typeface="Calibri" pitchFamily="34" charset="0"/>
                <a:cs typeface="Calibri" pitchFamily="34" charset="0"/>
              </a:rPr>
              <a:t>3)  Recent unpublished UCSB FET data </a:t>
            </a:r>
            <a:endParaRPr lang="en-US" sz="1800" b="0" i="1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013_10_29_oct_mosfet_draw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76800" y="990600"/>
            <a:ext cx="3657600" cy="1032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7"/>
            <a:ext cx="8153400" cy="398463"/>
          </a:xfrm>
        </p:spPr>
        <p:txBody>
          <a:bodyPr/>
          <a:lstStyle/>
          <a:p>
            <a:r>
              <a:rPr lang="en-US" sz="2400" b="0" dirty="0" smtClean="0"/>
              <a:t>Thermal Emission from Source over Back Barrier. </a:t>
            </a:r>
            <a:endParaRPr lang="en-US" sz="24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4724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InGaAs-InAlAs barrier is 0.5 eV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Fermi level is 0.3~0.5 eV above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conduction-band in the N+ source.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Barrier is only 0.1~0.25 eV above Fermi level.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Thermionic emission flux:</a:t>
            </a:r>
          </a:p>
        </p:txBody>
      </p:sp>
      <p:pic>
        <p:nvPicPr>
          <p:cNvPr id="607234" name="Picture 2" descr="barri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2819400"/>
            <a:ext cx="4260850" cy="26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7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07235" name="Object 3"/>
          <p:cNvGraphicFramePr>
            <a:graphicFrameLocks noChangeAspect="1"/>
          </p:cNvGraphicFramePr>
          <p:nvPr/>
        </p:nvGraphicFramePr>
        <p:xfrm>
          <a:off x="152400" y="3733800"/>
          <a:ext cx="4213225" cy="768350"/>
        </p:xfrm>
        <a:graphic>
          <a:graphicData uri="http://schemas.openxmlformats.org/presentationml/2006/ole">
            <p:oleObj spid="_x0000_s224258" name="Equation" r:id="rId6" imgW="2819160" imgH="507960" progId="Equation.3">
              <p:embed/>
            </p:oleObj>
          </a:graphicData>
        </a:graphic>
      </p:graphicFrame>
      <p:pic>
        <p:nvPicPr>
          <p:cNvPr id="10" name="Picture 9" descr="2013_10_29_oct_mosfet_draw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19800" y="2057400"/>
            <a:ext cx="228600" cy="838200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2400" y="4797623"/>
            <a:ext cx="472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Need increased barrier energy.</a:t>
            </a:r>
          </a:p>
        </p:txBody>
      </p:sp>
      <p:pic>
        <p:nvPicPr>
          <p:cNvPr id="15" name="Picture 14" descr="2013_10_29_oct_mosfet_draw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544312" y="5486400"/>
            <a:ext cx="3218688" cy="1280160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52400" y="6093023"/>
            <a:ext cx="4724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Again, effect is less evident in MOS-HEMTs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due to larger N+ S/D separation.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316033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/>
        </p:nvSpPr>
        <p:spPr bwMode="auto">
          <a:xfrm>
            <a:off x="2209800" y="4449763"/>
            <a:ext cx="685800" cy="1068387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5" name="矩形 1"/>
          <p:cNvSpPr>
            <a:spLocks noChangeArrowheads="1"/>
          </p:cNvSpPr>
          <p:nvPr/>
        </p:nvSpPr>
        <p:spPr bwMode="auto">
          <a:xfrm>
            <a:off x="228600" y="4459288"/>
            <a:ext cx="685800" cy="1068387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6" name="矩形 1"/>
          <p:cNvSpPr>
            <a:spLocks noChangeArrowheads="1"/>
          </p:cNvSpPr>
          <p:nvPr/>
        </p:nvSpPr>
        <p:spPr bwMode="auto">
          <a:xfrm>
            <a:off x="1219200" y="4306888"/>
            <a:ext cx="703262" cy="1068387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36537" y="5411788"/>
            <a:ext cx="2662238" cy="349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nm InGaAs channel</a:t>
            </a: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1770062" y="4576763"/>
            <a:ext cx="3048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066800" y="4573588"/>
            <a:ext cx="3048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300162" y="5375275"/>
            <a:ext cx="528638" cy="98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sz="1200" b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High-K</a:t>
            </a:r>
            <a:endParaRPr lang="en-US" sz="1200" b="1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1" name="標題 1"/>
          <p:cNvSpPr>
            <a:spLocks noGrp="1"/>
          </p:cNvSpPr>
          <p:nvPr>
            <p:ph type="title"/>
          </p:nvPr>
        </p:nvSpPr>
        <p:spPr>
          <a:xfrm>
            <a:off x="455613" y="287337"/>
            <a:ext cx="8183562" cy="398463"/>
          </a:xfrm>
        </p:spPr>
        <p:txBody>
          <a:bodyPr/>
          <a:lstStyle/>
          <a:p>
            <a:r>
              <a:rPr lang="en-US" sz="2400" b="0" dirty="0" smtClean="0"/>
              <a:t>AlAsSb Back Barrier: Stops Barrier Thermal Leakage </a:t>
            </a:r>
          </a:p>
        </p:txBody>
      </p:sp>
      <p:sp>
        <p:nvSpPr>
          <p:cNvPr id="3082" name="矩形 1"/>
          <p:cNvSpPr>
            <a:spLocks noChangeArrowheads="1"/>
          </p:cNvSpPr>
          <p:nvPr/>
        </p:nvSpPr>
        <p:spPr bwMode="auto">
          <a:xfrm>
            <a:off x="233362" y="5761038"/>
            <a:ext cx="2662238" cy="3651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25 nm i-AlAsSb</a:t>
            </a:r>
          </a:p>
        </p:txBody>
      </p:sp>
      <p:sp>
        <p:nvSpPr>
          <p:cNvPr id="3083" name="矩形 1"/>
          <p:cNvSpPr>
            <a:spLocks noChangeArrowheads="1"/>
          </p:cNvSpPr>
          <p:nvPr/>
        </p:nvSpPr>
        <p:spPr bwMode="auto">
          <a:xfrm>
            <a:off x="233362" y="6502400"/>
            <a:ext cx="2667000" cy="279400"/>
          </a:xfrm>
          <a:prstGeom prst="rect">
            <a:avLst/>
          </a:prstGeom>
          <a:solidFill>
            <a:srgbClr val="969696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SI InP sub</a:t>
            </a:r>
          </a:p>
        </p:txBody>
      </p:sp>
      <p:sp>
        <p:nvSpPr>
          <p:cNvPr id="3084" name="矩形 1"/>
          <p:cNvSpPr>
            <a:spLocks noChangeArrowheads="1"/>
          </p:cNvSpPr>
          <p:nvPr/>
        </p:nvSpPr>
        <p:spPr bwMode="auto">
          <a:xfrm>
            <a:off x="233362" y="6126163"/>
            <a:ext cx="2667000" cy="3762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375 nm i-InAlAs</a:t>
            </a:r>
          </a:p>
        </p:txBody>
      </p:sp>
      <p:sp>
        <p:nvSpPr>
          <p:cNvPr id="3085" name="矩形 1"/>
          <p:cNvSpPr>
            <a:spLocks noChangeArrowheads="1"/>
          </p:cNvSpPr>
          <p:nvPr/>
        </p:nvSpPr>
        <p:spPr bwMode="auto">
          <a:xfrm>
            <a:off x="1828800" y="4689475"/>
            <a:ext cx="1066800" cy="722313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60 nm N++ MOCVD RG InGaAs</a:t>
            </a:r>
          </a:p>
        </p:txBody>
      </p:sp>
      <p:cxnSp>
        <p:nvCxnSpPr>
          <p:cNvPr id="3086" name="直線接點 2"/>
          <p:cNvCxnSpPr>
            <a:cxnSpLocks noChangeShapeType="1"/>
          </p:cNvCxnSpPr>
          <p:nvPr/>
        </p:nvCxnSpPr>
        <p:spPr bwMode="auto">
          <a:xfrm>
            <a:off x="233362" y="5819775"/>
            <a:ext cx="26622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087" name="矩形 1"/>
          <p:cNvSpPr>
            <a:spLocks noChangeArrowheads="1"/>
          </p:cNvSpPr>
          <p:nvPr/>
        </p:nvSpPr>
        <p:spPr bwMode="auto">
          <a:xfrm>
            <a:off x="233362" y="4689475"/>
            <a:ext cx="1066800" cy="722313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60 nm N++ MOCVD RG InGaAs</a:t>
            </a:r>
          </a:p>
        </p:txBody>
      </p:sp>
      <p:sp>
        <p:nvSpPr>
          <p:cNvPr id="3088" name="矩形 1"/>
          <p:cNvSpPr>
            <a:spLocks noChangeArrowheads="1"/>
          </p:cNvSpPr>
          <p:nvPr/>
        </p:nvSpPr>
        <p:spPr bwMode="auto">
          <a:xfrm>
            <a:off x="2214562" y="1362075"/>
            <a:ext cx="685800" cy="1066800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9" name="矩形 1"/>
          <p:cNvSpPr>
            <a:spLocks noChangeArrowheads="1"/>
          </p:cNvSpPr>
          <p:nvPr/>
        </p:nvSpPr>
        <p:spPr bwMode="auto">
          <a:xfrm>
            <a:off x="233362" y="1371600"/>
            <a:ext cx="685800" cy="1068388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90" name="矩形 1"/>
          <p:cNvSpPr>
            <a:spLocks noChangeArrowheads="1"/>
          </p:cNvSpPr>
          <p:nvPr/>
        </p:nvSpPr>
        <p:spPr bwMode="auto">
          <a:xfrm>
            <a:off x="1223962" y="1219200"/>
            <a:ext cx="703263" cy="1068388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241300" y="2324100"/>
            <a:ext cx="2662237" cy="349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 nm InGaAs channel</a:t>
            </a:r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1774825" y="1489075"/>
            <a:ext cx="3048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1071562" y="1485900"/>
            <a:ext cx="304800" cy="83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en-US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1304925" y="2287588"/>
            <a:ext cx="528637" cy="98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sz="1200" b="1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High-K</a:t>
            </a:r>
            <a:endParaRPr lang="en-US" sz="1200" b="1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95" name="矩形 1"/>
          <p:cNvSpPr>
            <a:spLocks noChangeArrowheads="1"/>
          </p:cNvSpPr>
          <p:nvPr/>
        </p:nvSpPr>
        <p:spPr bwMode="auto">
          <a:xfrm>
            <a:off x="238125" y="3276600"/>
            <a:ext cx="2667000" cy="279400"/>
          </a:xfrm>
          <a:prstGeom prst="rect">
            <a:avLst/>
          </a:prstGeom>
          <a:solidFill>
            <a:srgbClr val="969696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SI InP sub</a:t>
            </a:r>
          </a:p>
        </p:txBody>
      </p:sp>
      <p:sp>
        <p:nvSpPr>
          <p:cNvPr id="3096" name="矩形 1"/>
          <p:cNvSpPr>
            <a:spLocks noChangeArrowheads="1"/>
          </p:cNvSpPr>
          <p:nvPr/>
        </p:nvSpPr>
        <p:spPr bwMode="auto">
          <a:xfrm>
            <a:off x="238125" y="2673350"/>
            <a:ext cx="2667000" cy="6032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400 nm i-InAlAs</a:t>
            </a:r>
          </a:p>
        </p:txBody>
      </p:sp>
      <p:sp>
        <p:nvSpPr>
          <p:cNvPr id="3097" name="矩形 1"/>
          <p:cNvSpPr>
            <a:spLocks noChangeArrowheads="1"/>
          </p:cNvSpPr>
          <p:nvPr/>
        </p:nvSpPr>
        <p:spPr bwMode="auto">
          <a:xfrm>
            <a:off x="1833562" y="1601788"/>
            <a:ext cx="1066800" cy="722312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60 nm N++ MOCVD RG InGaAs</a:t>
            </a:r>
          </a:p>
        </p:txBody>
      </p:sp>
      <p:cxnSp>
        <p:nvCxnSpPr>
          <p:cNvPr id="3098" name="直線接點 2"/>
          <p:cNvCxnSpPr>
            <a:cxnSpLocks noChangeShapeType="1"/>
          </p:cNvCxnSpPr>
          <p:nvPr/>
        </p:nvCxnSpPr>
        <p:spPr bwMode="auto">
          <a:xfrm>
            <a:off x="238125" y="2682875"/>
            <a:ext cx="26622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099" name="矩形 1"/>
          <p:cNvSpPr>
            <a:spLocks noChangeArrowheads="1"/>
          </p:cNvSpPr>
          <p:nvPr/>
        </p:nvSpPr>
        <p:spPr bwMode="auto">
          <a:xfrm>
            <a:off x="238125" y="1601788"/>
            <a:ext cx="1066800" cy="722312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60 nm N++ MOCVD RG InGaAs</a:t>
            </a:r>
          </a:p>
        </p:txBody>
      </p:sp>
      <p:sp>
        <p:nvSpPr>
          <p:cNvPr id="3102" name="文字方塊 39"/>
          <p:cNvSpPr txBox="1">
            <a:spLocks noChangeArrowheads="1"/>
          </p:cNvSpPr>
          <p:nvPr/>
        </p:nvSpPr>
        <p:spPr bwMode="auto">
          <a:xfrm>
            <a:off x="241300" y="762000"/>
            <a:ext cx="2209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InAlAs back barrier</a:t>
            </a:r>
          </a:p>
        </p:txBody>
      </p:sp>
      <p:sp>
        <p:nvSpPr>
          <p:cNvPr id="3103" name="文字方塊 40"/>
          <p:cNvSpPr txBox="1">
            <a:spLocks noChangeArrowheads="1"/>
          </p:cNvSpPr>
          <p:nvPr/>
        </p:nvSpPr>
        <p:spPr bwMode="auto">
          <a:xfrm>
            <a:off x="233362" y="3867150"/>
            <a:ext cx="2262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AlAsSb back barrier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3733800" y="990599"/>
            <a:ext cx="4953000" cy="4531445"/>
            <a:chOff x="3733800" y="990599"/>
            <a:chExt cx="4953000" cy="4531445"/>
          </a:xfrm>
        </p:grpSpPr>
        <p:pic>
          <p:nvPicPr>
            <p:cNvPr id="32" name="圖片 4" descr="C:\Users\Cheng-Ying\Desktop\APL paper finalized\figure 4\fig 4 jpg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990599"/>
              <a:ext cx="4953000" cy="4531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文字方塊 39"/>
            <p:cNvSpPr txBox="1">
              <a:spLocks noChangeArrowheads="1"/>
            </p:cNvSpPr>
            <p:nvPr/>
          </p:nvSpPr>
          <p:spPr bwMode="auto">
            <a:xfrm>
              <a:off x="5105400" y="1219200"/>
              <a:ext cx="160172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InAlAs back barrier</a:t>
              </a:r>
            </a:p>
          </p:txBody>
        </p:sp>
        <p:sp>
          <p:nvSpPr>
            <p:cNvPr id="34" name="文字方塊 40"/>
            <p:cNvSpPr txBox="1">
              <a:spLocks noChangeArrowheads="1"/>
            </p:cNvSpPr>
            <p:nvPr/>
          </p:nvSpPr>
          <p:spPr bwMode="auto">
            <a:xfrm>
              <a:off x="5105400" y="1524000"/>
              <a:ext cx="163859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AlAsSb back barrier</a:t>
              </a:r>
            </a:p>
          </p:txBody>
        </p:sp>
      </p:grpSp>
      <p:sp>
        <p:nvSpPr>
          <p:cNvPr id="36" name="文字方塊 39"/>
          <p:cNvSpPr txBox="1">
            <a:spLocks noChangeArrowheads="1"/>
          </p:cNvSpPr>
          <p:nvPr/>
        </p:nvSpPr>
        <p:spPr bwMode="auto">
          <a:xfrm>
            <a:off x="3381446" y="5791200"/>
            <a:ext cx="5453510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AlAsSb layer: </a:t>
            </a:r>
            <a:b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0.5 eV increase in barrier.</a:t>
            </a:r>
            <a:b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Expect ~10</a:t>
            </a:r>
            <a:r>
              <a:rPr lang="en-US" sz="2000" b="1" baseline="30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8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:1 less thermal emission from source.</a:t>
            </a:r>
          </a:p>
        </p:txBody>
      </p:sp>
      <p:sp>
        <p:nvSpPr>
          <p:cNvPr id="37" name="文字方塊 39"/>
          <p:cNvSpPr txBox="1">
            <a:spLocks noChangeArrowheads="1"/>
          </p:cNvSpPr>
          <p:nvPr/>
        </p:nvSpPr>
        <p:spPr bwMode="auto">
          <a:xfrm>
            <a:off x="300864" y="1052840"/>
            <a:ext cx="6928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130227C</a:t>
            </a:r>
          </a:p>
        </p:txBody>
      </p:sp>
      <p:sp>
        <p:nvSpPr>
          <p:cNvPr id="38" name="文字方塊 40"/>
          <p:cNvSpPr txBox="1">
            <a:spLocks noChangeArrowheads="1"/>
          </p:cNvSpPr>
          <p:nvPr/>
        </p:nvSpPr>
        <p:spPr bwMode="auto">
          <a:xfrm>
            <a:off x="292926" y="4157990"/>
            <a:ext cx="7024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120807A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標題 1"/>
          <p:cNvSpPr>
            <a:spLocks noGrp="1"/>
          </p:cNvSpPr>
          <p:nvPr>
            <p:ph type="title"/>
          </p:nvPr>
        </p:nvSpPr>
        <p:spPr>
          <a:xfrm>
            <a:off x="455612" y="287337"/>
            <a:ext cx="8571367" cy="398463"/>
          </a:xfrm>
        </p:spPr>
        <p:txBody>
          <a:bodyPr/>
          <a:lstStyle/>
          <a:p>
            <a:r>
              <a:rPr lang="en-US" sz="2400" b="0" dirty="0" smtClean="0"/>
              <a:t>AlAsSb Back Barrier, P-doped layer, better isolation</a:t>
            </a:r>
          </a:p>
        </p:txBody>
      </p:sp>
      <p:graphicFrame>
        <p:nvGraphicFramePr>
          <p:cNvPr id="71" name="物件 4"/>
          <p:cNvGraphicFramePr>
            <a:graphicFrameLocks noChangeAspect="1"/>
          </p:cNvGraphicFramePr>
          <p:nvPr/>
        </p:nvGraphicFramePr>
        <p:xfrm>
          <a:off x="-38100" y="838200"/>
          <a:ext cx="3292475" cy="2925763"/>
        </p:xfrm>
        <a:graphic>
          <a:graphicData uri="http://schemas.openxmlformats.org/presentationml/2006/ole">
            <p:oleObj spid="_x0000_s225282" name="Graph" r:id="rId4" imgW="3291840" imgH="2926080" progId="">
              <p:embed/>
            </p:oleObj>
          </a:graphicData>
        </a:graphic>
      </p:graphicFrame>
      <p:graphicFrame>
        <p:nvGraphicFramePr>
          <p:cNvPr id="77" name="物件 1"/>
          <p:cNvGraphicFramePr>
            <a:graphicFrameLocks noChangeAspect="1"/>
          </p:cNvGraphicFramePr>
          <p:nvPr/>
        </p:nvGraphicFramePr>
        <p:xfrm>
          <a:off x="-12700" y="3592513"/>
          <a:ext cx="3292475" cy="2925762"/>
        </p:xfrm>
        <a:graphic>
          <a:graphicData uri="http://schemas.openxmlformats.org/presentationml/2006/ole">
            <p:oleObj spid="_x0000_s225283" name="Graph" r:id="rId5" imgW="3291840" imgH="2926080" progId="">
              <p:embed/>
            </p:oleObj>
          </a:graphicData>
        </a:graphic>
      </p:graphicFrame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215900" y="7969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InAlAs FET: 88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nm L</a:t>
            </a:r>
            <a:r>
              <a:rPr lang="en-US" sz="1400" b="1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g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, 25 micron drawn W</a:t>
            </a:r>
            <a:r>
              <a:rPr lang="en-US" sz="1400" b="1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g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,  8 nm  InGaAs channel, 60 nm InGaAs Regrowth,  3.2 nm HfO</a:t>
            </a:r>
            <a:r>
              <a:rPr lang="en-US" sz="1400" b="1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, 0 deg </a:t>
            </a:r>
            <a:endParaRPr lang="en-US" sz="1400" b="1" dirty="0" smtClean="0">
              <a:solidFill>
                <a:srgbClr val="FF0000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207963" y="6310313"/>
            <a:ext cx="13716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result</a:t>
            </a:r>
          </a:p>
        </p:txBody>
      </p:sp>
      <p:cxnSp>
        <p:nvCxnSpPr>
          <p:cNvPr id="80" name="Straight Connector 16"/>
          <p:cNvCxnSpPr>
            <a:cxnSpLocks noChangeShapeType="1"/>
          </p:cNvCxnSpPr>
          <p:nvPr/>
        </p:nvCxnSpPr>
        <p:spPr bwMode="auto">
          <a:xfrm>
            <a:off x="665163" y="6429375"/>
            <a:ext cx="822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Straight Connector 89"/>
          <p:cNvCxnSpPr/>
          <p:nvPr/>
        </p:nvCxnSpPr>
        <p:spPr bwMode="auto">
          <a:xfrm>
            <a:off x="457200" y="1143000"/>
            <a:ext cx="0" cy="48768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3276600" y="1143000"/>
            <a:ext cx="0" cy="48768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6629400" y="1066800"/>
            <a:ext cx="0" cy="48768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31763" y="6532563"/>
            <a:ext cx="9012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04788" indent="-204788" defTabSz="9271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AlAsSb barrier shows  lower off-state current  and better SS as compared to P-InAlAs barrier.</a:t>
            </a:r>
            <a:endParaRPr lang="en-US" sz="1600" b="1" baseline="-2500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4" name="Text Box 15"/>
          <p:cNvSpPr txBox="1">
            <a:spLocks noChangeArrowheads="1"/>
          </p:cNvSpPr>
          <p:nvPr/>
        </p:nvSpPr>
        <p:spPr bwMode="auto">
          <a:xfrm>
            <a:off x="228600" y="3692525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AlAsSb FET: 90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nm L</a:t>
            </a:r>
            <a:r>
              <a:rPr lang="en-US" sz="1400" b="1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g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, 25 micron drawn W</a:t>
            </a:r>
            <a:r>
              <a:rPr lang="en-US" sz="1400" b="1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g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,  8 nm  InGaAs channel, 60 nm InGaAs Regrowth,  3.2 nm HfO</a:t>
            </a:r>
            <a:r>
              <a:rPr lang="en-US" sz="1400" b="1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, 0 deg </a:t>
            </a:r>
            <a:endParaRPr lang="en-US" sz="1400" b="1" dirty="0" smtClean="0">
              <a:solidFill>
                <a:srgbClr val="FF0000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graphicFrame>
        <p:nvGraphicFramePr>
          <p:cNvPr id="96" name="物件 2"/>
          <p:cNvGraphicFramePr>
            <a:graphicFrameLocks noChangeAspect="1"/>
          </p:cNvGraphicFramePr>
          <p:nvPr/>
        </p:nvGraphicFramePr>
        <p:xfrm>
          <a:off x="3235325" y="3584575"/>
          <a:ext cx="3292475" cy="2925763"/>
        </p:xfrm>
        <a:graphic>
          <a:graphicData uri="http://schemas.openxmlformats.org/presentationml/2006/ole">
            <p:oleObj spid="_x0000_s225284" name="Graph" r:id="rId6" imgW="3291840" imgH="2926080" progId="">
              <p:embed/>
            </p:oleObj>
          </a:graphicData>
        </a:graphic>
      </p:graphicFrame>
      <p:graphicFrame>
        <p:nvGraphicFramePr>
          <p:cNvPr id="97" name="物件 3"/>
          <p:cNvGraphicFramePr>
            <a:graphicFrameLocks noChangeAspect="1"/>
          </p:cNvGraphicFramePr>
          <p:nvPr/>
        </p:nvGraphicFramePr>
        <p:xfrm>
          <a:off x="6105525" y="3581400"/>
          <a:ext cx="3292475" cy="2925763"/>
        </p:xfrm>
        <a:graphic>
          <a:graphicData uri="http://schemas.openxmlformats.org/presentationml/2006/ole">
            <p:oleObj spid="_x0000_s225285" name="Graph" r:id="rId7" imgW="3291840" imgH="2926080" progId="">
              <p:embed/>
            </p:oleObj>
          </a:graphicData>
        </a:graphic>
      </p:graphicFrame>
      <p:graphicFrame>
        <p:nvGraphicFramePr>
          <p:cNvPr id="98" name="物件 5"/>
          <p:cNvGraphicFramePr>
            <a:graphicFrameLocks noChangeAspect="1"/>
          </p:cNvGraphicFramePr>
          <p:nvPr/>
        </p:nvGraphicFramePr>
        <p:xfrm>
          <a:off x="3238500" y="838200"/>
          <a:ext cx="3292475" cy="2925763"/>
        </p:xfrm>
        <a:graphic>
          <a:graphicData uri="http://schemas.openxmlformats.org/presentationml/2006/ole">
            <p:oleObj spid="_x0000_s225286" name="Graph" r:id="rId8" imgW="3291840" imgH="2926080" progId="">
              <p:embed/>
            </p:oleObj>
          </a:graphicData>
        </a:graphic>
      </p:graphicFrame>
      <p:graphicFrame>
        <p:nvGraphicFramePr>
          <p:cNvPr id="99" name="物件 8"/>
          <p:cNvGraphicFramePr>
            <a:graphicFrameLocks noChangeAspect="1"/>
          </p:cNvGraphicFramePr>
          <p:nvPr/>
        </p:nvGraphicFramePr>
        <p:xfrm>
          <a:off x="6080125" y="838200"/>
          <a:ext cx="3292475" cy="2925763"/>
        </p:xfrm>
        <a:graphic>
          <a:graphicData uri="http://schemas.openxmlformats.org/presentationml/2006/ole">
            <p:oleObj spid="_x0000_s225287" name="Graph" r:id="rId9" imgW="3291840" imgH="2926080" progId="">
              <p:embed/>
            </p:oleObj>
          </a:graphicData>
        </a:graphic>
      </p:graphicFrame>
      <p:sp>
        <p:nvSpPr>
          <p:cNvPr id="100" name="Oval 99"/>
          <p:cNvSpPr/>
          <p:nvPr/>
        </p:nvSpPr>
        <p:spPr bwMode="auto">
          <a:xfrm>
            <a:off x="3441932" y="2242868"/>
            <a:ext cx="733245" cy="474453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577080" y="5267726"/>
            <a:ext cx="733245" cy="474453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 flipH="1">
            <a:off x="3982536" y="4646624"/>
            <a:ext cx="327797" cy="603849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 Box 179"/>
          <p:cNvSpPr txBox="1">
            <a:spLocks noChangeArrowheads="1"/>
          </p:cNvSpPr>
          <p:nvPr/>
        </p:nvSpPr>
        <p:spPr bwMode="auto">
          <a:xfrm>
            <a:off x="101802" y="10955"/>
            <a:ext cx="585277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caution: as-draw gate length and gate widths stated. Data not yet corrected for either.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III-V MOS: how small can we make Lg ?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8839200" cy="23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Planar UTB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FETs might just scale to 10nm L</a:t>
            </a:r>
            <a:r>
              <a:rPr lang="en-US" sz="2400" b="0" baseline="-25000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: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		Unlike Si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!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		nm epitaxial control of channel thickness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		high-energy barriers (AlAsSb)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		possibly thinner high-K than in Si.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</a:rPr>
              <a:t>vertical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spacer greatly aids short-channel effects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simulations suggest that, with spacers, even S/D tunneling is OK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65540" name="Picture 6" descr="2013_11_16_Nov_THz_HBT_HEMT_dra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050" y="838200"/>
            <a:ext cx="2165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3657600"/>
            <a:ext cx="8839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And with ALE techniques, few-nm L</a:t>
            </a:r>
            <a:r>
              <a:rPr lang="en-US" sz="2400" b="0" baseline="-25000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 III-V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finFETs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are also feasible.</a:t>
            </a:r>
          </a:p>
        </p:txBody>
      </p:sp>
      <p:pic>
        <p:nvPicPr>
          <p:cNvPr id="10" name="Picture 8" descr="OA3_notilt_gate_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91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oron_dra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267200"/>
            <a:ext cx="3721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9"/>
          <p:cNvSpPr txBox="1">
            <a:spLocks noChangeArrowheads="1"/>
          </p:cNvSpPr>
          <p:nvPr/>
        </p:nvSpPr>
        <p:spPr bwMode="auto">
          <a:xfrm>
            <a:off x="155425" y="6616615"/>
            <a:ext cx="207387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Cohen-Elias </a:t>
            </a:r>
            <a:r>
              <a:rPr lang="en-US" sz="1400" b="0" i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et al.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, DRC 2013</a:t>
            </a:r>
            <a:endParaRPr lang="en-US" sz="1400" b="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4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FinFETs by Atomic Layer Epitaxy: Why ?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47713" y="4292600"/>
          <a:ext cx="1976437" cy="508000"/>
        </p:xfrm>
        <a:graphic>
          <a:graphicData uri="http://schemas.openxmlformats.org/presentationml/2006/ole">
            <p:oleObj spid="_x0000_s25602" name="Equation" r:id="rId4" imgW="990360" imgH="253800" progId="Equation.3">
              <p:embed/>
            </p:oleObj>
          </a:graphicData>
        </a:graphic>
      </p:graphicFrame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2400" y="838200"/>
            <a:ext cx="6096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r>
              <a:rPr lang="en-US" sz="2400" i="1" u="sng" dirty="0">
                <a:solidFill>
                  <a:srgbClr val="000000"/>
                </a:solidFill>
                <a:latin typeface="Calibri" pitchFamily="34" charset="0"/>
              </a:rPr>
              <a:t>Electrostatics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: </a:t>
            </a:r>
            <a:br>
              <a:rPr lang="en-US" sz="2400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body must be thinner than ~L</a:t>
            </a:r>
            <a:r>
              <a:rPr lang="en-US" sz="2400" i="1" baseline="-25000" dirty="0">
                <a:solidFill>
                  <a:srgbClr val="000000"/>
                </a:solidFill>
                <a:latin typeface="Calibri" pitchFamily="34" charset="0"/>
              </a:rPr>
              <a:t>g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/2</a:t>
            </a:r>
            <a:br>
              <a:rPr lang="en-US" sz="2400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→ less than 4 nm thick  body  for 8 nm L</a:t>
            </a:r>
            <a:r>
              <a:rPr lang="en-US" sz="2400" i="1" baseline="-25000" dirty="0">
                <a:solidFill>
                  <a:srgbClr val="000000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52400" y="2174875"/>
            <a:ext cx="6096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r>
              <a:rPr lang="en-US" sz="2400" i="1" u="sng" dirty="0">
                <a:solidFill>
                  <a:srgbClr val="000000"/>
                </a:solidFill>
                <a:latin typeface="Calibri" pitchFamily="34" charset="0"/>
              </a:rPr>
              <a:t>Problem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br>
              <a:rPr lang="en-US" sz="2400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 threshold becomes sensitive to body thickness</a:t>
            </a:r>
          </a:p>
        </p:txBody>
      </p:sp>
      <p:pic>
        <p:nvPicPr>
          <p:cNvPr id="25607" name="Picture 19" descr="2013_6_june_SRC_future_draw_1.jpg"/>
          <p:cNvPicPr>
            <a:picLocks noChangeAspect="1"/>
          </p:cNvPicPr>
          <p:nvPr/>
        </p:nvPicPr>
        <p:blipFill>
          <a:blip r:embed="rId5" cstate="print"/>
          <a:srcRect r="15073"/>
          <a:stretch>
            <a:fillRect/>
          </a:stretch>
        </p:blipFill>
        <p:spPr bwMode="auto">
          <a:xfrm>
            <a:off x="6461125" y="914400"/>
            <a:ext cx="26066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49300" y="2895600"/>
          <a:ext cx="2228850" cy="503238"/>
        </p:xfrm>
        <a:graphic>
          <a:graphicData uri="http://schemas.openxmlformats.org/presentationml/2006/ole">
            <p:oleObj spid="_x0000_s25603" name="Equation" r:id="rId6" imgW="1130040" imgH="253800" progId="Equation.3">
              <p:embed/>
            </p:oleObj>
          </a:graphicData>
        </a:graphic>
      </p:graphicFrame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152400" y="3505200"/>
            <a:ext cx="6096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r>
              <a:rPr lang="en-US" sz="2400" i="1" u="sng" dirty="0">
                <a:solidFill>
                  <a:srgbClr val="000000"/>
                </a:solidFill>
                <a:latin typeface="Calibri" pitchFamily="34" charset="0"/>
              </a:rPr>
              <a:t>Problem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br>
              <a:rPr lang="en-US" sz="2400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low mobility unless surfaces are very smooth</a:t>
            </a:r>
          </a:p>
        </p:txBody>
      </p:sp>
      <p:sp>
        <p:nvSpPr>
          <p:cNvPr id="25609" name="Rectangle 5"/>
          <p:cNvSpPr>
            <a:spLocks noChangeArrowheads="1"/>
          </p:cNvSpPr>
          <p:nvPr/>
        </p:nvSpPr>
        <p:spPr bwMode="auto">
          <a:xfrm>
            <a:off x="152400" y="4953000"/>
            <a:ext cx="8991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r>
              <a:rPr lang="en-US" sz="2400" i="1" u="sng" dirty="0">
                <a:solidFill>
                  <a:srgbClr val="000000"/>
                </a:solidFill>
                <a:latin typeface="Calibri" pitchFamily="34" charset="0"/>
              </a:rPr>
              <a:t>Implication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: At sub-8-nm gate length, need :</a:t>
            </a:r>
            <a:br>
              <a:rPr lang="en-US" sz="2400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extremely smooth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interfaces</a:t>
            </a:r>
            <a:br>
              <a:rPr lang="en-US" sz="2400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	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extremely precise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control of channel thickness</a:t>
            </a:r>
          </a:p>
        </p:txBody>
      </p:sp>
      <p:sp>
        <p:nvSpPr>
          <p:cNvPr id="25610" name="Rectangle 5"/>
          <p:cNvSpPr>
            <a:spLocks noChangeArrowheads="1"/>
          </p:cNvSpPr>
          <p:nvPr/>
        </p:nvSpPr>
        <p:spPr bwMode="auto">
          <a:xfrm>
            <a:off x="76200" y="6110288"/>
            <a:ext cx="8763000" cy="415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side benefit: high drive current→ low-voltage, low-power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8"/>
            <a:ext cx="8229600" cy="398462"/>
          </a:xfrm>
        </p:spPr>
        <p:txBody>
          <a:bodyPr/>
          <a:lstStyle/>
          <a:p>
            <a:pPr eaLnBrk="1" hangingPunct="1"/>
            <a:r>
              <a:rPr lang="en-US" dirty="0" smtClean="0"/>
              <a:t>ALE-defined finFET</a:t>
            </a: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228599" y="5943600"/>
            <a:ext cx="7684635" cy="3604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Fin template: formed by {110}-facet-selective etch→ atomically smooth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228599" y="6248400"/>
            <a:ext cx="7684635" cy="3604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Channel thickness set by ALE growth→ atomically precise</a:t>
            </a:r>
          </a:p>
        </p:txBody>
      </p:sp>
      <p:pic>
        <p:nvPicPr>
          <p:cNvPr id="66566" name="Picture 37" descr="doron_draw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06463"/>
            <a:ext cx="89916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79"/>
          <p:cNvSpPr txBox="1">
            <a:spLocks noChangeArrowheads="1"/>
          </p:cNvSpPr>
          <p:nvPr/>
        </p:nvSpPr>
        <p:spPr bwMode="auto">
          <a:xfrm>
            <a:off x="155425" y="6616615"/>
            <a:ext cx="207387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Cohen-Elias </a:t>
            </a:r>
            <a:r>
              <a:rPr lang="en-US" sz="1400" b="0" i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et al.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, DRC 2013</a:t>
            </a:r>
            <a:endParaRPr lang="en-US" sz="1400" b="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8"/>
            <a:ext cx="8229600" cy="3984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99"/>
                </a:solidFill>
              </a:rPr>
              <a:t>Images</a:t>
            </a:r>
            <a:endParaRPr lang="en-US" baseline="-25000" dirty="0" smtClean="0">
              <a:solidFill>
                <a:srgbClr val="FFFF99"/>
              </a:solidFill>
            </a:endParaRPr>
          </a:p>
        </p:txBody>
      </p:sp>
      <p:cxnSp>
        <p:nvCxnSpPr>
          <p:cNvPr id="67588" name="Straight Connector 12"/>
          <p:cNvCxnSpPr>
            <a:cxnSpLocks noChangeShapeType="1"/>
          </p:cNvCxnSpPr>
          <p:nvPr/>
        </p:nvCxnSpPr>
        <p:spPr bwMode="auto">
          <a:xfrm>
            <a:off x="457200" y="685800"/>
            <a:ext cx="8153400" cy="0"/>
          </a:xfrm>
          <a:prstGeom prst="line">
            <a:avLst/>
          </a:prstGeom>
          <a:noFill/>
          <a:ln w="28575" algn="ctr">
            <a:solidFill>
              <a:srgbClr val="FFFF99"/>
            </a:solidFill>
            <a:round/>
            <a:headEnd/>
            <a:tailEnd/>
          </a:ln>
        </p:spPr>
      </p:cxn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6811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8" descr="OA3_notilt_gate_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46125"/>
            <a:ext cx="45720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591" name="Straight Arrow Connector 13"/>
          <p:cNvCxnSpPr>
            <a:cxnSpLocks noChangeShapeType="1"/>
          </p:cNvCxnSpPr>
          <p:nvPr/>
        </p:nvCxnSpPr>
        <p:spPr bwMode="auto">
          <a:xfrm flipH="1">
            <a:off x="2438400" y="2270125"/>
            <a:ext cx="5334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7592" name="Straight Arrow Connector 13"/>
          <p:cNvCxnSpPr>
            <a:cxnSpLocks noChangeShapeType="1"/>
          </p:cNvCxnSpPr>
          <p:nvPr/>
        </p:nvCxnSpPr>
        <p:spPr bwMode="auto">
          <a:xfrm>
            <a:off x="1952625" y="2028825"/>
            <a:ext cx="3810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7593" name="Straight Arrow Connector 21"/>
          <p:cNvCxnSpPr>
            <a:cxnSpLocks noChangeShapeType="1"/>
          </p:cNvCxnSpPr>
          <p:nvPr/>
        </p:nvCxnSpPr>
        <p:spPr bwMode="auto">
          <a:xfrm>
            <a:off x="1524000" y="3249613"/>
            <a:ext cx="5334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7594" name="Rectangle 5"/>
          <p:cNvSpPr>
            <a:spLocks noChangeArrowheads="1"/>
          </p:cNvSpPr>
          <p:nvPr/>
        </p:nvSpPr>
        <p:spPr bwMode="auto">
          <a:xfrm>
            <a:off x="1143000" y="1793875"/>
            <a:ext cx="838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>
                <a:latin typeface="Calibri" pitchFamily="34" charset="0"/>
              </a:rPr>
              <a:t>HfO</a:t>
            </a:r>
            <a:r>
              <a:rPr lang="en-US" sz="2400" i="1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67595" name="Rectangle 5"/>
          <p:cNvSpPr>
            <a:spLocks noChangeArrowheads="1"/>
          </p:cNvSpPr>
          <p:nvPr/>
        </p:nvSpPr>
        <p:spPr bwMode="auto">
          <a:xfrm>
            <a:off x="990600" y="3048000"/>
            <a:ext cx="838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>
                <a:latin typeface="Calibri" pitchFamily="34" charset="0"/>
              </a:rPr>
              <a:t>TiN</a:t>
            </a:r>
            <a:endParaRPr lang="en-US" sz="2400" i="1" baseline="-25000" dirty="0">
              <a:latin typeface="Calibri" pitchFamily="34" charset="0"/>
            </a:endParaRPr>
          </a:p>
        </p:txBody>
      </p:sp>
      <p:sp>
        <p:nvSpPr>
          <p:cNvPr id="67596" name="Rectangle 5"/>
          <p:cNvSpPr>
            <a:spLocks noChangeArrowheads="1"/>
          </p:cNvSpPr>
          <p:nvPr/>
        </p:nvSpPr>
        <p:spPr bwMode="auto">
          <a:xfrm>
            <a:off x="2895600" y="2057400"/>
            <a:ext cx="1447800" cy="452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>
                <a:latin typeface="Calibri" pitchFamily="34" charset="0"/>
              </a:rPr>
              <a:t>fin, ~8nm</a:t>
            </a:r>
            <a:endParaRPr lang="en-US" sz="2400" i="1" baseline="-25000" dirty="0">
              <a:latin typeface="Calibri" pitchFamily="34" charset="0"/>
            </a:endParaRPr>
          </a:p>
        </p:txBody>
      </p:sp>
      <p:pic>
        <p:nvPicPr>
          <p:cNvPr id="67597" name="Picture 2" descr="C:\Users\treed\Documents\Doron_PostDoc\Material\afinfet\proc26\proc26b\After_RG_and_ISO_InP_Etch\pic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762000"/>
            <a:ext cx="2743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3" descr="C:\Users\treed\Documents\Doron_PostDoc\Material\afinfet\proc26\proc26b\After_RG_and_ISO_InP_Etch\pic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911475"/>
            <a:ext cx="2743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9" name="TextBox 18"/>
          <p:cNvSpPr txBox="1">
            <a:spLocks noChangeArrowheads="1"/>
          </p:cNvSpPr>
          <p:nvPr/>
        </p:nvSpPr>
        <p:spPr bwMode="auto">
          <a:xfrm rot="-5400000">
            <a:off x="4545013" y="3717925"/>
            <a:ext cx="1947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FFFF99"/>
                </a:solidFill>
                <a:latin typeface="Calibri" pitchFamily="34" charset="0"/>
              </a:rPr>
              <a:t>100 nm fin pitch</a:t>
            </a:r>
          </a:p>
        </p:txBody>
      </p:sp>
      <p:sp>
        <p:nvSpPr>
          <p:cNvPr id="20" name="TextBox 19"/>
          <p:cNvSpPr txBox="1"/>
          <p:nvPr/>
        </p:nvSpPr>
        <p:spPr>
          <a:xfrm rot="3251995">
            <a:off x="6602413" y="4471988"/>
            <a:ext cx="1219200" cy="368300"/>
          </a:xfrm>
          <a:prstGeom prst="rect">
            <a:avLst/>
          </a:prstGeom>
          <a:noFill/>
          <a:effectLst>
            <a:outerShdw dist="25400" dir="30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99"/>
                </a:solidFill>
                <a:latin typeface="Calibri"/>
              </a:rPr>
              <a:t>drain</a:t>
            </a:r>
          </a:p>
        </p:txBody>
      </p:sp>
      <p:sp>
        <p:nvSpPr>
          <p:cNvPr id="67601" name="TextBox 20"/>
          <p:cNvSpPr txBox="1">
            <a:spLocks noChangeArrowheads="1"/>
          </p:cNvSpPr>
          <p:nvPr/>
        </p:nvSpPr>
        <p:spPr bwMode="auto">
          <a:xfrm rot="-5400000">
            <a:off x="4545013" y="1660525"/>
            <a:ext cx="1947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FFFF99"/>
                </a:solidFill>
                <a:latin typeface="Calibri" pitchFamily="34" charset="0"/>
              </a:rPr>
              <a:t>50 nm fin pitch</a:t>
            </a:r>
          </a:p>
        </p:txBody>
      </p:sp>
      <p:sp>
        <p:nvSpPr>
          <p:cNvPr id="23" name="TextBox 22"/>
          <p:cNvSpPr txBox="1"/>
          <p:nvPr/>
        </p:nvSpPr>
        <p:spPr>
          <a:xfrm rot="3251995">
            <a:off x="5764213" y="3236913"/>
            <a:ext cx="1219200" cy="368300"/>
          </a:xfrm>
          <a:prstGeom prst="rect">
            <a:avLst/>
          </a:prstGeom>
          <a:noFill/>
          <a:effectLst>
            <a:outerShdw dist="25400" dir="30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99"/>
                </a:solidFill>
                <a:latin typeface="Calibri"/>
              </a:rPr>
              <a:t>source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4138" y="3516313"/>
            <a:ext cx="1947862" cy="369887"/>
          </a:xfrm>
          <a:prstGeom prst="rect">
            <a:avLst/>
          </a:prstGeom>
          <a:noFill/>
          <a:effectLst>
            <a:outerShdw dist="254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99"/>
                </a:solidFill>
                <a:latin typeface="Calibri"/>
              </a:rPr>
              <a:t>channel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6781800" y="3733800"/>
            <a:ext cx="228600" cy="76200"/>
          </a:xfrm>
          <a:prstGeom prst="straightConnector1">
            <a:avLst/>
          </a:prstGeom>
          <a:noFill/>
          <a:ln w="19050" cap="flat" cmpd="sng" algn="ctr">
            <a:solidFill>
              <a:srgbClr val="FFFF99"/>
            </a:solidFill>
            <a:prstDash val="solid"/>
            <a:round/>
            <a:headEnd type="none" w="med" len="med"/>
            <a:tailEnd type="arrow"/>
          </a:ln>
          <a:effectLst>
            <a:outerShdw dist="25400" dir="1800000" algn="ctr" rotWithShape="0">
              <a:schemeClr val="tx1"/>
            </a:outerShdw>
          </a:effectLst>
        </p:spPr>
      </p:cxnSp>
      <p:sp>
        <p:nvSpPr>
          <p:cNvPr id="67605" name="TextBox 26"/>
          <p:cNvSpPr txBox="1">
            <a:spLocks noChangeArrowheads="1"/>
          </p:cNvSpPr>
          <p:nvPr/>
        </p:nvSpPr>
        <p:spPr bwMode="auto">
          <a:xfrm rot="-5400000">
            <a:off x="6661944" y="2634456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FFFF99"/>
                </a:solidFill>
                <a:latin typeface="Calibri" pitchFamily="34" charset="0"/>
              </a:rPr>
              <a:t>10 nm thick fins, 100 nm  tall</a:t>
            </a:r>
          </a:p>
        </p:txBody>
      </p:sp>
      <p:sp>
        <p:nvSpPr>
          <p:cNvPr id="22" name="Text Box 179"/>
          <p:cNvSpPr txBox="1">
            <a:spLocks noChangeArrowheads="1"/>
          </p:cNvSpPr>
          <p:nvPr/>
        </p:nvSpPr>
        <p:spPr bwMode="auto">
          <a:xfrm>
            <a:off x="155425" y="6616615"/>
            <a:ext cx="207387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1400" b="0" smtClean="0">
                <a:solidFill>
                  <a:srgbClr val="FFFF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Cohen-Elias </a:t>
            </a:r>
            <a:r>
              <a:rPr lang="en-US" sz="1400" b="0" i="1" smtClean="0">
                <a:solidFill>
                  <a:srgbClr val="FFFF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et al.</a:t>
            </a:r>
            <a:r>
              <a:rPr lang="en-US" sz="1400" b="0" smtClean="0">
                <a:solidFill>
                  <a:srgbClr val="FFFF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, DRC 2013</a:t>
            </a:r>
            <a:endParaRPr lang="en-US" sz="1400" b="0" dirty="0" smtClean="0">
              <a:solidFill>
                <a:srgbClr val="FFFF00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534400" cy="398463"/>
          </a:xfrm>
        </p:spPr>
        <p:txBody>
          <a:bodyPr/>
          <a:lstStyle/>
          <a:p>
            <a:pPr eaLnBrk="1" hangingPunct="1"/>
            <a:r>
              <a:rPr lang="en-US" dirty="0" smtClean="0"/>
              <a:t>Tall Fins for Low-Power, Low-Voltage Logic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5795963"/>
            <a:ext cx="8991600" cy="452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Supply reduced from 500mV to 268 mV while maintaining high speed.</a:t>
            </a:r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329363"/>
            <a:ext cx="8991600" cy="452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3.5:1 power savings ?  Circa 2.5:1 when FET capacitances considered.</a:t>
            </a: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76200" y="838200"/>
            <a:ext cx="89916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Low-voltage (near-V</a:t>
            </a:r>
            <a:r>
              <a:rPr lang="en-US" sz="2400" i="1" baseline="-25000" dirty="0">
                <a:solidFill>
                  <a:srgbClr val="000000"/>
                </a:solidFill>
                <a:latin typeface="Calibri" pitchFamily="34" charset="0"/>
              </a:rPr>
              <a:t>T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) operation:</a:t>
            </a:r>
            <a:br>
              <a:rPr lang="en-US" sz="2400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	low CV</a:t>
            </a:r>
            <a:r>
              <a:rPr lang="en-US" sz="2400" i="1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 dissipation, but low current→ long interconnect delays</a:t>
            </a:r>
            <a:endParaRPr lang="en-US" sz="2400" i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3" name="Rectangle 5"/>
          <p:cNvSpPr>
            <a:spLocks noChangeArrowheads="1"/>
          </p:cNvSpPr>
          <p:nvPr/>
        </p:nvSpPr>
        <p:spPr bwMode="auto">
          <a:xfrm>
            <a:off x="76200" y="1828800"/>
            <a:ext cx="89916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Increased fin height→ increased current per unit die area</a:t>
            </a:r>
            <a:br>
              <a:rPr lang="en-US" sz="2400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	→ interconnect charging delays reduced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279900" y="2514600"/>
          <a:ext cx="2730500" cy="3276600"/>
        </p:xfrm>
        <a:graphic>
          <a:graphicData uri="http://schemas.openxmlformats.org/presentationml/2006/ole">
            <p:oleObj spid="_x0000_s26626" name="KGPlot" r:id="rId4" imgW="2730240" imgH="3276360" progId="KGraph_Plot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60338" y="2590800"/>
          <a:ext cx="2730500" cy="3200400"/>
        </p:xfrm>
        <a:graphic>
          <a:graphicData uri="http://schemas.openxmlformats.org/presentationml/2006/ole">
            <p:oleObj spid="_x0000_s26627" name="KGPlot" r:id="rId5" imgW="2730240" imgH="3200400" progId="KGraph_Plot">
              <p:embed/>
            </p:oleObj>
          </a:graphicData>
        </a:graphic>
      </p:graphicFrame>
      <p:pic>
        <p:nvPicPr>
          <p:cNvPr id="26634" name="Picture 21" descr="doron_draw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200400"/>
            <a:ext cx="1676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2" descr="doron_draw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1238" y="3657600"/>
            <a:ext cx="137636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02980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smtClean="0"/>
              <a:t>What is next ?</a:t>
            </a:r>
            <a:endParaRPr lang="en-US" sz="2400" b="0" dirty="0" smtClean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fld id="{EED860A8-D6DC-4E8D-AD28-EB3D7A9CAAA9}" type="slidenum">
              <a:rPr lang="en-US" sz="1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</a:pPr>
              <a:t>29</a:t>
            </a:fld>
            <a:endParaRPr lang="en-US" sz="1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52400" y="817460"/>
            <a:ext cx="8915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smtClean="0">
                <a:latin typeface="Calibri" pitchFamily="34" charset="0"/>
                <a:cs typeface="Calibri" pitchFamily="34" charset="0"/>
              </a:rPr>
              <a:t>In progress: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thinner dielectrics, better contacts, better alignment→ greater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on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smtClean="0">
                <a:latin typeface="Calibri" pitchFamily="34" charset="0"/>
                <a:cs typeface="Calibri" pitchFamily="34" charset="0"/>
              </a:rPr>
              <a:t>    10nm </a:t>
            </a:r>
            <a:r>
              <a:rPr lang="en-US" sz="2400" b="0" i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400" b="0" i="1" baseline="-25000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sz="2400" b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FETs: prove that spacer kills S/D tunneling leakage.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smtClean="0">
                <a:latin typeface="Calibri" pitchFamily="34" charset="0"/>
                <a:cs typeface="Calibri" pitchFamily="34" charset="0"/>
              </a:rPr>
              <a:t>    ultra-thin InGaAs &amp; InAs channels low off-current</a:t>
            </a:r>
            <a:endParaRPr lang="en-US" sz="2400" b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smtClean="0">
                <a:latin typeface="Calibri" pitchFamily="34" charset="0"/>
                <a:cs typeface="Calibri" pitchFamily="34" charset="0"/>
              </a:rPr>
            </a:br>
            <a:r>
              <a:rPr lang="en-US" sz="2400" b="0" smtClean="0">
                <a:latin typeface="Calibri" pitchFamily="34" charset="0"/>
                <a:cs typeface="Calibri" pitchFamily="34" charset="0"/>
              </a:rPr>
              <a:t>If we can: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InAs ALE-finFETs </a:t>
            </a:r>
            <a:r>
              <a:rPr lang="en-US" sz="2400" b="0" smtClean="0">
                <a:latin typeface="Calibri" pitchFamily="34" charset="0"/>
                <a:cs typeface="Calibri" pitchFamily="34" charset="0"/>
              </a:rPr>
              <a:t>@ 10nm </a:t>
            </a:r>
            <a:r>
              <a:rPr lang="en-US" sz="2400" b="0" i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400" b="0" i="1" baseline="-25000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→ high performance</a:t>
            </a:r>
            <a:br>
              <a:rPr lang="en-US" sz="2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 110-oriented PMOS finFET→ performance </a:t>
            </a:r>
            <a:r>
              <a:rPr lang="en-US" sz="2400" b="0" smtClean="0">
                <a:latin typeface="Calibri" pitchFamily="34" charset="0"/>
                <a:cs typeface="Calibri" pitchFamily="34" charset="0"/>
              </a:rPr>
              <a:t>approaching NMOS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7" descr="doron_draw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255" y="4427530"/>
            <a:ext cx="4186145" cy="230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2400" y="3567113"/>
          <a:ext cx="2133600" cy="3138487"/>
        </p:xfrm>
        <a:graphic>
          <a:graphicData uri="http://schemas.openxmlformats.org/presentationml/2006/ole">
            <p:oleObj spid="_x0000_s214018" name="KGPlot" r:id="rId4" imgW="5308560" imgH="7810200" progId="KGraph_Plot">
              <p:embed/>
            </p:oleObj>
          </a:graphicData>
        </a:graphic>
      </p:graphicFrame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76200" y="3048000"/>
            <a:ext cx="28956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Excellent contacts now.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Better contacts feasible.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dirty="0" smtClean="0"/>
              <a:t>Why III-V MOS ? → important but less well-known reasons</a:t>
            </a:r>
          </a:p>
        </p:txBody>
      </p:sp>
      <p:pic>
        <p:nvPicPr>
          <p:cNvPr id="13" name="Picture 70" descr="Picture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371600"/>
            <a:ext cx="2743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1"/>
          <p:cNvPicPr>
            <a:picLocks noChangeAspect="1" noChangeArrowheads="1"/>
          </p:cNvPicPr>
          <p:nvPr/>
        </p:nvPicPr>
        <p:blipFill>
          <a:blip r:embed="rId6" cstate="print"/>
          <a:srcRect l="58904" b="43497"/>
          <a:stretch>
            <a:fillRect/>
          </a:stretch>
        </p:blipFill>
        <p:spPr bwMode="auto">
          <a:xfrm>
            <a:off x="76200" y="12954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2" descr="Picture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274763"/>
            <a:ext cx="30845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3"/>
          <p:cNvSpPr txBox="1">
            <a:spLocks noChangeArrowheads="1"/>
          </p:cNvSpPr>
          <p:nvPr/>
        </p:nvSpPr>
        <p:spPr bwMode="auto">
          <a:xfrm rot="5400000">
            <a:off x="7704931" y="2124869"/>
            <a:ext cx="2209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0" dirty="0">
                <a:solidFill>
                  <a:srgbClr val="000000"/>
                </a:solidFill>
                <a:latin typeface="Calibri" pitchFamily="34" charset="0"/>
              </a:rPr>
              <a:t>Y-K. Choi et al, VLSI Tech. Symp., 2001</a:t>
            </a:r>
            <a:endParaRPr lang="en-US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2743200" y="4419600"/>
          <a:ext cx="3962400" cy="2306638"/>
        </p:xfrm>
        <a:graphic>
          <a:graphicData uri="http://schemas.openxmlformats.org/presentationml/2006/ole">
            <p:oleObj spid="_x0000_s214019" name="KGPlot" r:id="rId8" imgW="4711680" imgH="2743200" progId="KGraph_Plot">
              <p:embed/>
            </p:oleObj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88038" y="6553200"/>
            <a:ext cx="3027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 Narrow"/>
              </a:rPr>
              <a:t>http://nano.boisestate.edu/research-areas/gate-oxide-studies/</a:t>
            </a:r>
          </a:p>
        </p:txBody>
      </p:sp>
      <p:pic>
        <p:nvPicPr>
          <p:cNvPr id="21" name="Picture 20" descr="Picture6.jpg"/>
          <p:cNvPicPr>
            <a:picLocks noChangeAspect="1"/>
          </p:cNvPicPr>
          <p:nvPr/>
        </p:nvPicPr>
        <p:blipFill>
          <a:blip r:embed="rId9" cstate="print"/>
          <a:srcRect l="24779" t="24670" r="32742" b="15417"/>
          <a:stretch>
            <a:fillRect/>
          </a:stretch>
        </p:blipFill>
        <p:spPr bwMode="auto">
          <a:xfrm>
            <a:off x="6858000" y="4495800"/>
            <a:ext cx="14478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H="1" flipV="1">
            <a:off x="8305800" y="64770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52400" y="819090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nm-precise epitaxy, large heterojunction </a:t>
            </a:r>
            <a:r>
              <a:rPr lang="en-US" sz="2000" b="0" dirty="0" smtClean="0">
                <a:solidFill>
                  <a:srgbClr val="000000"/>
                </a:solidFill>
                <a:latin typeface="Symbol" pitchFamily="18" charset="2"/>
                <a:cs typeface="Calibri" pitchFamily="34" charset="0"/>
              </a:rPr>
              <a:t>D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→ 1nm thick channels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276600" y="3429000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Dielectric-channel interface: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Large </a:t>
            </a:r>
            <a:r>
              <a:rPr lang="en-US" sz="2000" b="0" dirty="0" smtClean="0">
                <a:solidFill>
                  <a:srgbClr val="000000"/>
                </a:solidFill>
                <a:latin typeface="Symbol" pitchFamily="18" charset="2"/>
                <a:cs typeface="Calibri" pitchFamily="34" charset="0"/>
              </a:rPr>
              <a:t>D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no SiO</a:t>
            </a:r>
            <a:r>
              <a:rPr lang="en-US" sz="20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at interface→ smaller EOT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5146880" y="2798460"/>
            <a:ext cx="27663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(1nm hard for SOI)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endParaRPr lang="en-US" dirty="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" y="104775"/>
            <a:ext cx="861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</a:rPr>
              <a:t>(end)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6200" y="533400"/>
            <a:ext cx="89916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alibri" pitchFamily="34" charset="0"/>
              </a:rPr>
              <a:t>Backup slides</a:t>
            </a:r>
            <a:endParaRPr lang="en-US" sz="8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28600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dirty="0" smtClean="0"/>
              <a:t>III-V MOS: how small can we make L</a:t>
            </a:r>
            <a:r>
              <a:rPr lang="en-US" sz="2400" b="0" baseline="-25000" dirty="0" smtClean="0"/>
              <a:t>g</a:t>
            </a:r>
            <a:r>
              <a:rPr lang="en-US" sz="2400" b="0" dirty="0" smtClean="0"/>
              <a:t> 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1129808"/>
            <a:ext cx="8839200" cy="199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Planar UTB FETs might just scale to 10nm L</a:t>
            </a:r>
            <a:r>
              <a:rPr lang="en-US" sz="2400" b="0" baseline="-25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g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: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		nm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epitaxial control of channel thickness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		high-energy barriers (AlAsSb)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		possibly thinner high-K than in Si.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		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cs typeface="+mn-cs"/>
              </a:rPr>
              <a:t>vertical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spacer greatly aids short-channel effects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		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simulations suggest that, with spacers, even S/D tunneling is OK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.</a:t>
            </a:r>
          </a:p>
        </p:txBody>
      </p:sp>
      <p:pic>
        <p:nvPicPr>
          <p:cNvPr id="8" name="Picture 6" descr="2013_11_16_Nov_THz_HBT_HEMT_dra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050" y="838200"/>
            <a:ext cx="2165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3657600"/>
            <a:ext cx="8839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And with ALE techniques,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few-nm-L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g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III-V finFETs are also feasible.</a:t>
            </a:r>
          </a:p>
        </p:txBody>
      </p:sp>
      <p:pic>
        <p:nvPicPr>
          <p:cNvPr id="13" name="Picture 8" descr="OA3_notilt_gate_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91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oron_dra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267200"/>
            <a:ext cx="3721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3290" y="949058"/>
            <a:ext cx="3765495" cy="332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smtClean="0"/>
              <a:t>The Key question</a:t>
            </a:r>
            <a:r>
              <a:rPr lang="en-US" sz="2400" b="0" dirty="0" smtClean="0"/>
              <a:t>: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52400" y="2221000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...can we get high I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,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52400" y="1539665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Compared to Silicon MOS,...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152400" y="3139865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..and low I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, and low V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DD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152400" y="4054265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...at a VLSI-</a:t>
            </a: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relevant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(8-10nm) technology node ?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76200" y="4888000"/>
            <a:ext cx="58674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Performance @ e.g. 35nm is not important !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6200" y="5502065"/>
            <a:ext cx="58674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Small S/D pitch, not just small L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is essential !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32124" y="740650"/>
            <a:ext cx="3611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smtClean="0">
                <a:latin typeface="Calibri" pitchFamily="34" charset="0"/>
              </a:rPr>
              <a:t>Intel 22nm finFETs  Jan, IEDM 2012 </a:t>
            </a:r>
            <a:endParaRPr lang="en-US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icture8.jpg"/>
          <p:cNvPicPr>
            <a:picLocks noChangeAspect="1"/>
          </p:cNvPicPr>
          <p:nvPr/>
        </p:nvPicPr>
        <p:blipFill>
          <a:blip r:embed="rId4" cstate="print"/>
          <a:srcRect r="51023"/>
          <a:stretch>
            <a:fillRect/>
          </a:stretch>
        </p:blipFill>
        <p:spPr>
          <a:xfrm>
            <a:off x="6223414" y="3966670"/>
            <a:ext cx="2534731" cy="2150680"/>
          </a:xfrm>
          <a:prstGeom prst="rect">
            <a:avLst/>
          </a:prstGeom>
        </p:spPr>
      </p:pic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6069795" y="504680"/>
          <a:ext cx="2996785" cy="2655485"/>
        </p:xfrm>
        <a:graphic>
          <a:graphicData uri="http://schemas.openxmlformats.org/presentationml/2006/ole">
            <p:oleObj spid="_x0000_s218114" name="Graph" r:id="rId5" imgW="3291840" imgH="2926080" progId="">
              <p:embed/>
            </p:oleObj>
          </a:graphicData>
        </a:graphic>
      </p:graphicFrame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dirty="0" smtClean="0"/>
              <a:t>Leakage, short-channel effects, performance comparisons</a:t>
            </a:r>
          </a:p>
        </p:txBody>
      </p:sp>
      <p:pic>
        <p:nvPicPr>
          <p:cNvPr id="7" name="Picture 6" descr="2013_2_25_feb_mosfet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143000"/>
            <a:ext cx="4974336" cy="1377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762000"/>
            <a:ext cx="308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off-state leakage mechanisms: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7548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Band-band tunneling, S/D tunneling,  impact ionization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3" name="Picture 12" descr="2013_2_25_feb_mosfet_dra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4424" y="3651504"/>
            <a:ext cx="2474976" cy="25206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" y="3200400"/>
            <a:ext cx="2106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Small S/D contact pitch</a:t>
            </a:r>
            <a:endParaRPr lang="en-US" sz="1600" b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5" name="Picture 14" descr="2013_2_25_feb_mosfet_dra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5600" y="3544824"/>
            <a:ext cx="3172968" cy="27035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46974" y="3200400"/>
            <a:ext cx="3156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MOS-HEMT with large contact pitch</a:t>
            </a:r>
            <a:endParaRPr lang="en-US" sz="1600" b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7375565" y="3044950"/>
            <a:ext cx="15860" cy="8467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7590135" y="3006545"/>
            <a:ext cx="15860" cy="8467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7644400" y="3275380"/>
            <a:ext cx="44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vs.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77035" y="2008015"/>
            <a:ext cx="537670" cy="691289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530655" y="4619555"/>
            <a:ext cx="614480" cy="1036935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" y="6412468"/>
            <a:ext cx="8610600" cy="3539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Lateral depletion region reduces severity of most short-channel effects (not VLSI-compatible)</a:t>
            </a:r>
            <a:endParaRPr lang="en-US" sz="17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dirty="0" smtClean="0"/>
              <a:t>Leakage, short-channel effects, performance comparisons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7548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Band-band tunneling, S/D tunneling,  impact ionization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038600"/>
            <a:ext cx="2357438" cy="190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icture1.jpg"/>
          <p:cNvPicPr>
            <a:picLocks noChangeAspect="1"/>
          </p:cNvPicPr>
          <p:nvPr/>
        </p:nvPicPr>
        <p:blipFill>
          <a:blip r:embed="rId4" cstate="email"/>
          <a:srcRect t="12987"/>
          <a:stretch>
            <a:fillRect/>
          </a:stretch>
        </p:blipFill>
        <p:spPr>
          <a:xfrm>
            <a:off x="6705600" y="1201510"/>
            <a:ext cx="2273808" cy="20422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" y="6412468"/>
            <a:ext cx="8610600" cy="3539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Lateral depletion region reduces severity of most short-channel effects (not VLSI-compatible)</a:t>
            </a:r>
            <a:endParaRPr lang="en-US" sz="17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229600" y="3886200"/>
            <a:ext cx="0" cy="129540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8229600" y="3810000"/>
            <a:ext cx="0" cy="2286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8229600" y="1055132"/>
            <a:ext cx="0" cy="83820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229600" y="978932"/>
            <a:ext cx="0" cy="2286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7696200" y="5920072"/>
            <a:ext cx="1295400" cy="25212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82048" tIns="41025" rIns="82048" bIns="41025">
            <a:spAutoFit/>
          </a:bodyPr>
          <a:lstStyle/>
          <a:p>
            <a:pPr algn="r" defTabSz="820738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Lin, IEDM2012</a:t>
            </a: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8382000" y="3124200"/>
            <a:ext cx="609600" cy="25212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82048" tIns="41025" rIns="82048" bIns="41025">
            <a:spAutoFit/>
          </a:bodyPr>
          <a:lstStyle/>
          <a:p>
            <a:pPr algn="r" defTabSz="820738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UCSB</a:t>
            </a:r>
          </a:p>
        </p:txBody>
      </p:sp>
      <p:pic>
        <p:nvPicPr>
          <p:cNvPr id="33" name="Picture 32" descr="2013_2_25_feb_mosfet_dra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143000"/>
            <a:ext cx="4974336" cy="137769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8600" y="762000"/>
            <a:ext cx="308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off-state leakage mechanisms: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5" name="Picture 34" descr="2013_2_25_feb_mosfet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424" y="3651504"/>
            <a:ext cx="2474976" cy="252069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04800" y="3200400"/>
            <a:ext cx="2106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Small S/D contact pitch</a:t>
            </a:r>
            <a:endParaRPr lang="en-US" sz="1600" b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7" name="Picture 36" descr="2013_2_25_feb_mosfet_dra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3544824"/>
            <a:ext cx="3172968" cy="270357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846974" y="3200400"/>
            <a:ext cx="3156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MOS-HEMT with large contact pitch</a:t>
            </a:r>
            <a:endParaRPr lang="en-US" sz="1600" b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77000" y="3516868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~20 nm gate-drain space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85010" y="685800"/>
            <a:ext cx="2882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no lateral gate-drain space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dirty="0" smtClean="0"/>
              <a:t>Examples from literature: gate-drain lateral spacers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0" t="5301" r="12055" b="41097"/>
          <a:stretch/>
        </p:blipFill>
        <p:spPr>
          <a:xfrm>
            <a:off x="457200" y="1420809"/>
            <a:ext cx="2463590" cy="1662546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81000" y="666690"/>
            <a:ext cx="2770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Chang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 al.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IEDM 2013: 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150nm gate-drain spacer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990600" y="1420809"/>
            <a:ext cx="1295400" cy="3048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417984" y="1143606"/>
            <a:ext cx="53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Lin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 al.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: IEDM 2013: 70nm  S/G, G/D spacers 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4614" y="1548381"/>
            <a:ext cx="2340864" cy="1304544"/>
          </a:xfrm>
          <a:prstGeom prst="rect">
            <a:avLst/>
          </a:prstGeom>
        </p:spPr>
      </p:pic>
      <p:pic>
        <p:nvPicPr>
          <p:cNvPr id="17" name="Picture 16" descr="Pictur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390" y="1584552"/>
            <a:ext cx="1913060" cy="1259229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 bwMode="auto">
          <a:xfrm flipH="1">
            <a:off x="5477214" y="1624581"/>
            <a:ext cx="533400" cy="762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4105614" y="1624581"/>
            <a:ext cx="533400" cy="762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190890" y="1977974"/>
            <a:ext cx="0" cy="6096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0640" y="4273910"/>
            <a:ext cx="3048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 bwMode="auto">
          <a:xfrm>
            <a:off x="2404240" y="4285095"/>
            <a:ext cx="0" cy="692305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404240" y="4132695"/>
            <a:ext cx="0" cy="1524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381000" y="3374535"/>
            <a:ext cx="312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T. W. Kim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 al.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 IEDM2012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~16 nm S/G, G/D spacers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3636885" y="3390595"/>
            <a:ext cx="312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D. H.  Kim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 al.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 IEDM2012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~100nm S/G, G/D spacers</a:t>
            </a:r>
          </a:p>
        </p:txBody>
      </p:sp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08855" y="4367800"/>
            <a:ext cx="41605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38224" y="4303268"/>
            <a:ext cx="1359351" cy="130706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07376" y="4291600"/>
            <a:ext cx="1981199" cy="176106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 bwMode="auto">
          <a:xfrm>
            <a:off x="5940575" y="4215400"/>
            <a:ext cx="0" cy="114300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940575" y="4139200"/>
            <a:ext cx="0" cy="2286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87337"/>
            <a:ext cx="8688387" cy="398463"/>
          </a:xfrm>
        </p:spPr>
        <p:txBody>
          <a:bodyPr/>
          <a:lstStyle/>
          <a:p>
            <a:pPr eaLnBrk="1" hangingPunct="1"/>
            <a:r>
              <a:rPr lang="en-US" sz="2400" b="0" dirty="0" smtClean="0"/>
              <a:t>We must build devices with small S/D pitch.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905000" y="914400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contact pitch ~ 3 times lithographic half-pitch (technology node dimension)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b="10157"/>
          <a:stretch>
            <a:fillRect/>
          </a:stretch>
        </p:blipFill>
        <p:spPr bwMode="auto">
          <a:xfrm>
            <a:off x="1905000" y="1752600"/>
            <a:ext cx="5238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8406" y="5997714"/>
            <a:ext cx="902697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Small S/D pitch hard to realize if we require ~20-50nm lateral gate-drain spacers !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n_lin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CN_presentation_template_V15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NCN_presentation_template_V15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in_lin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66"/>
        </a:solidFill>
        <a:ln w="9525">
          <a:noFill/>
          <a:round/>
          <a:headEnd/>
          <a:tailEnd/>
        </a:ln>
      </a:spPr>
      <a:bodyPr wrap="square" lIns="0" tIns="0" rIns="0" bIns="0" anchor="ctr">
        <a:noAutofit/>
      </a:bodyPr>
      <a:lstStyle>
        <a:defPPr>
          <a:buClr>
            <a:srgbClr val="FF0000"/>
          </a:buClr>
          <a:defRPr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old_titl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old_titl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thin_line_template</Template>
  <TotalTime>3262</TotalTime>
  <Pages>2</Pages>
  <Words>1123</Words>
  <Application>Microsoft Office PowerPoint</Application>
  <PresentationFormat>On-screen Show (4:3)</PresentationFormat>
  <Paragraphs>170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Arial</vt:lpstr>
      <vt:lpstr>Tahoma</vt:lpstr>
      <vt:lpstr>Arial Narrow</vt:lpstr>
      <vt:lpstr>Calibri</vt:lpstr>
      <vt:lpstr>Symbol</vt:lpstr>
      <vt:lpstr>ＭＳ Ｐゴシック</vt:lpstr>
      <vt:lpstr>Times New Roman</vt:lpstr>
      <vt:lpstr>Impact</vt:lpstr>
      <vt:lpstr>Wingdings</vt:lpstr>
      <vt:lpstr>Wingdings 3</vt:lpstr>
      <vt:lpstr>Trebuchet MS</vt:lpstr>
      <vt:lpstr>thin_line_template</vt:lpstr>
      <vt:lpstr>NCN_presentation_template_V15</vt:lpstr>
      <vt:lpstr>4_NCN_presentation_template_V15</vt:lpstr>
      <vt:lpstr>2_thin_line_template</vt:lpstr>
      <vt:lpstr>bold_title_template</vt:lpstr>
      <vt:lpstr>1_bold_title_template</vt:lpstr>
      <vt:lpstr>KGPlot</vt:lpstr>
      <vt:lpstr>Graph</vt:lpstr>
      <vt:lpstr>Equation</vt:lpstr>
      <vt:lpstr>III-V MOS: Planar and Fin Technologies</vt:lpstr>
      <vt:lpstr>Why III-V MOS ?</vt:lpstr>
      <vt:lpstr>Why III-V MOS ? → important but less well-known reasons</vt:lpstr>
      <vt:lpstr>III-V MOS: how small can we make Lg ?</vt:lpstr>
      <vt:lpstr>The Key question:</vt:lpstr>
      <vt:lpstr>Leakage, short-channel effects, performance comparisons</vt:lpstr>
      <vt:lpstr>Leakage, short-channel effects, performance comparisons</vt:lpstr>
      <vt:lpstr>Examples from literature: gate-drain lateral spacers </vt:lpstr>
      <vt:lpstr>We must build devices with small S/D pitch.</vt:lpstr>
      <vt:lpstr>Vertical spacers: reduced leakage -- at small feasible S/D pitch</vt:lpstr>
      <vt:lpstr>III-V MOSFET development process flow</vt:lpstr>
      <vt:lpstr>III-V MOSFET development process flow</vt:lpstr>
      <vt:lpstr>TEM Cross-Section, Summer 2013</vt:lpstr>
      <vt:lpstr>High Transconductance III-V MOSFETS: 2013 VLSI Meeting</vt:lpstr>
      <vt:lpstr>High Transconductance III-V MOSFETS: 2013 VLSI Meeting</vt:lpstr>
      <vt:lpstr>Reducing Leakage: 3nm vs. 8nm High-Field Spacer</vt:lpstr>
      <vt:lpstr>Reducing Leakage: 9nm vs. 7.5nm Channel Thickness</vt:lpstr>
      <vt:lpstr>Vertical spacers: some details</vt:lpstr>
      <vt:lpstr>Much Better Results to be Reported</vt:lpstr>
      <vt:lpstr>Thin Wells: Gate Leakage ?</vt:lpstr>
      <vt:lpstr>Thermal Emission from Source over Back Barrier. </vt:lpstr>
      <vt:lpstr>AlAsSb Back Barrier: Stops Barrier Thermal Leakage </vt:lpstr>
      <vt:lpstr>AlAsSb Back Barrier, P-doped layer, better isolation</vt:lpstr>
      <vt:lpstr>III-V MOS: how small can we make Lg ?</vt:lpstr>
      <vt:lpstr>FinFETs by Atomic Layer Epitaxy: Why ?</vt:lpstr>
      <vt:lpstr>ALE-defined finFET</vt:lpstr>
      <vt:lpstr>Images</vt:lpstr>
      <vt:lpstr>Tall Fins for Low-Power, Low-Voltage Logic</vt:lpstr>
      <vt:lpstr>What is next ?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Epitaxy for Future Transistors</dc:title>
  <dc:creator>mark rodwell</dc:creator>
  <cp:lastModifiedBy>mark rodwell</cp:lastModifiedBy>
  <cp:revision>152</cp:revision>
  <cp:lastPrinted>2002-08-11T02:20:55Z</cp:lastPrinted>
  <dcterms:created xsi:type="dcterms:W3CDTF">2014-02-14T20:50:25Z</dcterms:created>
  <dcterms:modified xsi:type="dcterms:W3CDTF">2014-04-23T23:36:48Z</dcterms:modified>
</cp:coreProperties>
</file>