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60" r:id="rId1"/>
    <p:sldMasterId id="2147483672" r:id="rId2"/>
    <p:sldMasterId id="2147483693" r:id="rId3"/>
    <p:sldMasterId id="2147483741" r:id="rId4"/>
    <p:sldMasterId id="2147483750" r:id="rId5"/>
    <p:sldMasterId id="2147483759" r:id="rId6"/>
    <p:sldMasterId id="2147483772" r:id="rId7"/>
    <p:sldMasterId id="2147483781" r:id="rId8"/>
    <p:sldMasterId id="2147483794" r:id="rId9"/>
  </p:sldMasterIdLst>
  <p:notesMasterIdLst>
    <p:notesMasterId r:id="rId50"/>
  </p:notesMasterIdLst>
  <p:handoutMasterIdLst>
    <p:handoutMasterId r:id="rId51"/>
  </p:handoutMasterIdLst>
  <p:sldIdLst>
    <p:sldId id="647" r:id="rId10"/>
    <p:sldId id="669" r:id="rId11"/>
    <p:sldId id="675" r:id="rId12"/>
    <p:sldId id="676" r:id="rId13"/>
    <p:sldId id="678" r:id="rId14"/>
    <p:sldId id="679" r:id="rId15"/>
    <p:sldId id="680" r:id="rId16"/>
    <p:sldId id="681" r:id="rId17"/>
    <p:sldId id="682" r:id="rId18"/>
    <p:sldId id="685" r:id="rId19"/>
    <p:sldId id="686" r:id="rId20"/>
    <p:sldId id="692" r:id="rId21"/>
    <p:sldId id="684" r:id="rId22"/>
    <p:sldId id="693" r:id="rId23"/>
    <p:sldId id="714" r:id="rId24"/>
    <p:sldId id="696" r:id="rId25"/>
    <p:sldId id="701" r:id="rId26"/>
    <p:sldId id="702" r:id="rId27"/>
    <p:sldId id="698" r:id="rId28"/>
    <p:sldId id="699" r:id="rId29"/>
    <p:sldId id="703" r:id="rId30"/>
    <p:sldId id="704" r:id="rId31"/>
    <p:sldId id="723" r:id="rId32"/>
    <p:sldId id="650" r:id="rId33"/>
    <p:sldId id="651" r:id="rId34"/>
    <p:sldId id="700" r:id="rId35"/>
    <p:sldId id="713" r:id="rId36"/>
    <p:sldId id="725" r:id="rId37"/>
    <p:sldId id="715" r:id="rId38"/>
    <p:sldId id="716" r:id="rId39"/>
    <p:sldId id="717" r:id="rId40"/>
    <p:sldId id="718" r:id="rId41"/>
    <p:sldId id="721" r:id="rId42"/>
    <p:sldId id="724" r:id="rId43"/>
    <p:sldId id="726" r:id="rId44"/>
    <p:sldId id="687" r:id="rId45"/>
    <p:sldId id="691" r:id="rId46"/>
    <p:sldId id="688" r:id="rId47"/>
    <p:sldId id="689" r:id="rId48"/>
    <p:sldId id="690" r:id="rId49"/>
  </p:sldIdLst>
  <p:sldSz cx="9144000" cy="6858000" type="screen4x3"/>
  <p:notesSz cx="6997700" cy="9271000"/>
  <p:embeddedFontLst>
    <p:embeddedFont>
      <p:font typeface="Tahoma" pitchFamily="34" charset="0"/>
      <p:regular r:id="rId52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Arial Narrow" pitchFamily="34" charset="0"/>
      <p:regular r:id="rId58"/>
      <p:bold r:id="rId59"/>
      <p:italic r:id="rId60"/>
      <p:boldItalic r:id="rId61"/>
    </p:embeddedFont>
    <p:embeddedFont>
      <p:font typeface="ＭＳ Ｐゴシック" pitchFamily="34" charset="-128"/>
      <p:regular r:id="rId62"/>
    </p:embeddedFont>
    <p:embeddedFont>
      <p:font typeface="Impact" pitchFamily="34" charset="0"/>
      <p:regular r:id="rId63"/>
    </p:embeddedFont>
    <p:embeddedFont>
      <p:font typeface="Wingdings 3" pitchFamily="18" charset="2"/>
      <p:regular r:id="rId64"/>
    </p:embeddedFont>
    <p:embeddedFont>
      <p:font typeface="Trebuchet MS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CC"/>
    <a:srgbClr val="FFFFFF"/>
    <a:srgbClr val="FFFF99"/>
    <a:srgbClr val="00B050"/>
    <a:srgbClr val="FFC000"/>
    <a:srgbClr val="EAEAEA"/>
    <a:srgbClr val="0000FF"/>
    <a:srgbClr val="FFCCCC"/>
    <a:srgbClr val="996633"/>
    <a:srgbClr val="00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42543" autoAdjust="0"/>
    <p:restoredTop sz="61667" autoAdjust="0"/>
  </p:normalViewPr>
  <p:slideViewPr>
    <p:cSldViewPr>
      <p:cViewPr varScale="1">
        <p:scale>
          <a:sx n="96" d="100"/>
          <a:sy n="96" d="100"/>
        </p:scale>
        <p:origin x="-1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448" y="-78"/>
      </p:cViewPr>
      <p:guideLst>
        <p:guide orient="horz" pos="2920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0185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035" y="461942"/>
            <a:ext cx="5292011" cy="3943394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4" y="4404035"/>
            <a:ext cx="5135899" cy="41710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3192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018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lIns="92958" tIns="46479" rIns="92958" bIns="46479"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018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7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781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2575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7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781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25758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89413" cy="510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95400"/>
            <a:ext cx="4191000" cy="510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4876800" y="6421438"/>
            <a:ext cx="3200400" cy="360362"/>
          </a:xfrm>
          <a:prstGeom prst="rect">
            <a:avLst/>
          </a:prstGeom>
          <a:ln/>
        </p:spPr>
        <p:txBody>
          <a:bodyPr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 sz="1600"/>
            </a:lvl1pPr>
          </a:lstStyle>
          <a:p>
            <a:fld id="{7435E1F9-C0AA-4E07-8372-09D0AD2891D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72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781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2575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972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2813" cy="5103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6019800" y="6421438"/>
            <a:ext cx="2743200" cy="360362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fld id="{7435E1F9-C0AA-4E07-8372-09D0AD2891D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78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25758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81710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07048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54739562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609166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480819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215409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831332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292103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568323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861039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34703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00529B1F-5B32-48B6-832B-311D1F61B3A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78BCDA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i="1" dirty="0">
              <a:solidFill>
                <a:srgbClr val="78BCDA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sz="1800" b="0" i="1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 descr="background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ncnnew_nanohub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ncnnew_nanohub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2667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en-US" noProof="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0"/>
          </p:nvPr>
        </p:nvSpPr>
        <p:spPr>
          <a:xfrm>
            <a:off x="3048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4648200" y="3733800"/>
            <a:ext cx="4191000" cy="2667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972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2575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6.jpe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9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229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9" r:id="rId5"/>
    <p:sldLayoutId id="2147483700" r:id="rId6"/>
    <p:sldLayoutId id="2147483701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6" r:id="rId5"/>
    <p:sldLayoutId id="2147483757" r:id="rId6"/>
    <p:sldLayoutId id="2147483758" r:id="rId7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455613" y="685800"/>
            <a:ext cx="818515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49703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9B1F-5B32-48B6-832B-311D1F61B3A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-128"/>
                <a:cs typeface="+mn-cs"/>
              </a:rPr>
              <a:pPr/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8" r:id="rId5"/>
    <p:sldLayoutId id="2147483780" r:id="rId6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4" descr="Picture1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72200" y="109538"/>
            <a:ext cx="12192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033" name="Picture 8" descr="ucsbwave_144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35675" y="6412670"/>
            <a:ext cx="726869" cy="38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9" descr="350px-MIT_logo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4085112" y="6450793"/>
            <a:ext cx="629393" cy="3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 descr="lehigh-logoLowResJPE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919915" y="6489999"/>
            <a:ext cx="1119680" cy="29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157-primaryorange200"/>
          <p:cNvPicPr>
            <a:picLocks noChangeAspect="1" noChangeArrowheads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662239" y="6318600"/>
            <a:ext cx="544100" cy="54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images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5467350" y="6280808"/>
            <a:ext cx="600941" cy="60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5" name="Group 15"/>
          <p:cNvGrpSpPr/>
          <p:nvPr userDrawn="1"/>
        </p:nvGrpSpPr>
        <p:grpSpPr>
          <a:xfrm>
            <a:off x="7528956" y="29498"/>
            <a:ext cx="1603169" cy="766149"/>
            <a:chOff x="7148945" y="1442623"/>
            <a:chExt cx="1852555" cy="92805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7148947" y="1828775"/>
              <a:ext cx="1852551" cy="54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7148945" y="1442623"/>
              <a:ext cx="1852555" cy="39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8001000" y="641316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470B463-E56B-44BF-9CB9-45E9E86D5EFA}" type="slidenum">
              <a:rPr lang="en-US" sz="2400" smtClean="0">
                <a:solidFill>
                  <a:srgbClr val="000000"/>
                </a:solidFill>
                <a:latin typeface="Arial" charset="0"/>
                <a:cs typeface="+mn-cs"/>
              </a:rPr>
              <a:pPr algn="r"/>
              <a:t>‹#›</a:t>
            </a:fld>
            <a:endParaRPr lang="en-US" sz="2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22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9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63.emf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1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11" Type="http://schemas.openxmlformats.org/officeDocument/2006/relationships/image" Target="../media/image119.jpeg"/><Relationship Id="rId5" Type="http://schemas.openxmlformats.org/officeDocument/2006/relationships/image" Target="../media/image114.jpeg"/><Relationship Id="rId10" Type="http://schemas.openxmlformats.org/officeDocument/2006/relationships/image" Target="../media/image102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5.jpeg"/><Relationship Id="rId5" Type="http://schemas.openxmlformats.org/officeDocument/2006/relationships/image" Target="../media/image124.jpe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1.jpe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1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11" Type="http://schemas.openxmlformats.org/officeDocument/2006/relationships/image" Target="../media/image119.jpeg"/><Relationship Id="rId5" Type="http://schemas.openxmlformats.org/officeDocument/2006/relationships/image" Target="../media/image114.jpeg"/><Relationship Id="rId10" Type="http://schemas.openxmlformats.org/officeDocument/2006/relationships/image" Target="../media/image102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0.jpeg"/><Relationship Id="rId5" Type="http://schemas.openxmlformats.org/officeDocument/2006/relationships/image" Target="../media/image45.jpeg"/><Relationship Id="rId4" Type="http://schemas.openxmlformats.org/officeDocument/2006/relationships/image" Target="../media/image1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0.jpeg"/><Relationship Id="rId5" Type="http://schemas.openxmlformats.org/officeDocument/2006/relationships/image" Target="../media/image45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534400" cy="2743200"/>
          </a:xfrm>
        </p:spPr>
        <p:txBody>
          <a:bodyPr/>
          <a:lstStyle/>
          <a:p>
            <a:pPr eaLnBrk="1" hangingPunct="1">
              <a:lnSpc>
                <a:spcPct val="117000"/>
              </a:lnSpc>
            </a:pPr>
            <a:r>
              <a:rPr lang="en-US" sz="3200" dirty="0" smtClean="0"/>
              <a:t>Phase-Locked Coherent Optical Interconnects for Data Links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733800"/>
            <a:ext cx="8305800" cy="2179058"/>
          </a:xfrm>
        </p:spPr>
        <p:txBody>
          <a:bodyPr/>
          <a:lstStyle/>
          <a:p>
            <a:pPr algn="l" eaLnBrk="1" hangingPunct="1"/>
            <a:r>
              <a:rPr lang="en-US" dirty="0" smtClean="0"/>
              <a:t>M.J.W. Rodwell, H.C. Park, M. Piels, M. Lu, D. Elias, </a:t>
            </a:r>
            <a:br>
              <a:rPr lang="en-US" dirty="0" smtClean="0"/>
            </a:br>
            <a:r>
              <a:rPr lang="en-US" dirty="0" smtClean="0"/>
              <a:t>A. Sivananthan,  E. Bloch, Z. Griffith, </a:t>
            </a:r>
            <a:r>
              <a:rPr lang="en-US" dirty="0" smtClean="0">
                <a:solidFill>
                  <a:srgbClr val="FF0000"/>
                </a:solidFill>
              </a:rPr>
              <a:t>L. Johansson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J. E. Bowers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L.A. Coldren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i="1" dirty="0" smtClean="0"/>
              <a:t>University of California, Santa Barbara </a:t>
            </a:r>
          </a:p>
          <a:p>
            <a:pPr algn="l" eaLnBrk="1" hangingPunct="1"/>
            <a:r>
              <a:rPr lang="en-US" dirty="0" smtClean="0"/>
              <a:t>Z. Griffith, M. Urteaga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i="1" dirty="0" smtClean="0"/>
              <a:t>Teledyne Scientific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6200" y="0"/>
            <a:ext cx="7543800" cy="262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300" b="0" i="1" dirty="0" smtClean="0">
                <a:solidFill>
                  <a:srgbClr val="000000"/>
                </a:solidFill>
                <a:latin typeface="Arial" charset="0"/>
              </a:rPr>
              <a:t>IEEE Optical Interconnects Conference, San Diego, 4 - 7 May 2014</a:t>
            </a:r>
            <a:endParaRPr lang="en-US" sz="1300" b="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Hyunchul\Dropbox\BPSK\08032012\10Gbps_75km_2.jpg"/>
          <p:cNvPicPr>
            <a:picLocks noChangeAspect="1" noChangeArrowheads="1"/>
          </p:cNvPicPr>
          <p:nvPr/>
        </p:nvPicPr>
        <p:blipFill>
          <a:blip r:embed="rId3" cstate="print"/>
          <a:srcRect l="18900" t="24589" r="14433" b="28188"/>
          <a:stretch>
            <a:fillRect/>
          </a:stretch>
        </p:blipFill>
        <p:spPr bwMode="auto">
          <a:xfrm>
            <a:off x="2438400" y="35814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Phase-Locked  </a:t>
            </a:r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dirty="0" smtClean="0"/>
              <a:t>PSK Receiver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8" name="Picture 8" descr="C:\Users\Hyunchul\Dropbox\BPSK\08032012\40Gbps_0km.jpg"/>
          <p:cNvPicPr>
            <a:picLocks noChangeAspect="1" noChangeArrowheads="1"/>
          </p:cNvPicPr>
          <p:nvPr/>
        </p:nvPicPr>
        <p:blipFill>
          <a:blip r:embed="rId5" cstate="print"/>
          <a:srcRect l="19261" t="24476" r="14937" b="29927"/>
          <a:stretch>
            <a:fillRect/>
          </a:stretch>
        </p:blipFill>
        <p:spPr bwMode="auto">
          <a:xfrm>
            <a:off x="0" y="5089588"/>
            <a:ext cx="2406770" cy="125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4793386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40Gb/s  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6" descr="C:\Users\Hyunchul\Dropbox\BPSK\08032012\10Gbps_0km.jpg"/>
          <p:cNvPicPr>
            <a:picLocks noChangeAspect="1" noChangeArrowheads="1"/>
          </p:cNvPicPr>
          <p:nvPr/>
        </p:nvPicPr>
        <p:blipFill>
          <a:blip r:embed="rId6" cstate="print"/>
          <a:srcRect l="18603" t="23008" r="14887" b="27621"/>
          <a:stretch>
            <a:fillRect/>
          </a:stretch>
        </p:blipFill>
        <p:spPr bwMode="auto">
          <a:xfrm>
            <a:off x="0" y="3493707"/>
            <a:ext cx="2432649" cy="135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168690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10Gb/s  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74830" y="3165812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10Gb/s  75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3" name="内容占位符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19" r="28609"/>
          <a:stretch>
            <a:fillRect/>
          </a:stretch>
        </p:blipFill>
        <p:spPr bwMode="auto">
          <a:xfrm>
            <a:off x="5158596" y="900285"/>
            <a:ext cx="3985404" cy="344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081212_locking_speed_1KHz3.jpg"/>
          <p:cNvPicPr>
            <a:picLocks noChangeAspect="1"/>
          </p:cNvPicPr>
          <p:nvPr/>
        </p:nvPicPr>
        <p:blipFill>
          <a:blip r:embed="rId8" cstate="print"/>
          <a:srcRect l="8336" t="15181" r="2017" b="24321"/>
          <a:stretch>
            <a:fillRect/>
          </a:stretch>
        </p:blipFill>
        <p:spPr>
          <a:xfrm>
            <a:off x="5175832" y="4347720"/>
            <a:ext cx="4002657" cy="2027207"/>
          </a:xfrm>
          <a:prstGeom prst="rect">
            <a:avLst/>
          </a:prstGeom>
        </p:spPr>
      </p:pic>
      <p:pic>
        <p:nvPicPr>
          <p:cNvPr id="15" name="Picture 4" descr="C:\Users\Hyunchul\Dropbox\BPSK\08032012\40Gbps_50km.jpg"/>
          <p:cNvPicPr>
            <a:picLocks noChangeAspect="1" noChangeArrowheads="1"/>
          </p:cNvPicPr>
          <p:nvPr/>
        </p:nvPicPr>
        <p:blipFill>
          <a:blip r:embed="rId9" cstate="print"/>
          <a:srcRect l="18553" t="23558" r="15173" b="30530"/>
          <a:stretch>
            <a:fillRect/>
          </a:stretch>
        </p:blipFill>
        <p:spPr bwMode="auto">
          <a:xfrm>
            <a:off x="2441294" y="5080957"/>
            <a:ext cx="2424004" cy="12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64294" y="4799139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40Gb/s  50 km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204619" y="5244837"/>
            <a:ext cx="2774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PLL locks in 650 ns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4_2_9_optical_draw.jpg"/>
          <p:cNvPicPr>
            <a:picLocks noChangeAspect="1"/>
          </p:cNvPicPr>
          <p:nvPr/>
        </p:nvPicPr>
        <p:blipFill>
          <a:blip r:embed="rId3" cstate="print"/>
          <a:srcRect r="6604"/>
          <a:stretch>
            <a:fillRect/>
          </a:stretch>
        </p:blipFill>
        <p:spPr>
          <a:xfrm>
            <a:off x="1143000" y="762000"/>
            <a:ext cx="4267200" cy="2212848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Phase-Locked </a:t>
            </a:r>
            <a:r>
              <a:rPr lang="en-US" sz="2800" b="1" dirty="0" smtClean="0">
                <a:solidFill>
                  <a:srgbClr val="FF0000"/>
                </a:solidFill>
              </a:rPr>
              <a:t>Q</a:t>
            </a:r>
            <a:r>
              <a:rPr lang="en-US" sz="2800" dirty="0" smtClean="0"/>
              <a:t>PSK Receiver</a:t>
            </a:r>
          </a:p>
        </p:txBody>
      </p:sp>
      <p:pic>
        <p:nvPicPr>
          <p:cNvPr id="4" name="Picture 3" descr="asddfasddfasddf.jpg"/>
          <p:cNvPicPr>
            <a:picLocks noChangeAspect="1"/>
          </p:cNvPicPr>
          <p:nvPr/>
        </p:nvPicPr>
        <p:blipFill>
          <a:blip r:embed="rId4" cstate="print"/>
          <a:srcRect r="4478"/>
          <a:stretch>
            <a:fillRect/>
          </a:stretch>
        </p:blipFill>
        <p:spPr>
          <a:xfrm>
            <a:off x="838200" y="3124200"/>
            <a:ext cx="4876800" cy="263770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898" y="6019800"/>
            <a:ext cx="6222102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Designs attempted, ICs did not work properly</a:t>
            </a:r>
          </a:p>
        </p:txBody>
      </p:sp>
      <p:pic>
        <p:nvPicPr>
          <p:cNvPr id="6" name="Picture 5" descr="BPSK PD2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721048"/>
            <a:ext cx="3124200" cy="240315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984647"/>
            <a:ext cx="1143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PSK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3270647"/>
            <a:ext cx="1143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PSK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3352800"/>
            <a:ext cx="2667000" cy="2159732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38200" y="6474023"/>
            <a:ext cx="56125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simply a design failure, should work just fine...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Phase-Locked  </a:t>
            </a:r>
            <a:r>
              <a:rPr lang="en-US" sz="2800" b="1" dirty="0" smtClean="0">
                <a:solidFill>
                  <a:srgbClr val="FF0000"/>
                </a:solidFill>
              </a:rPr>
              <a:t>B/Q</a:t>
            </a:r>
            <a:r>
              <a:rPr lang="en-US" sz="2800" dirty="0" smtClean="0"/>
              <a:t>PSK Receivers: Good and Bad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6" name="Picture 12" descr="C:\Users\Hyunchul\Dropbox\BPSK\07302012\073012_BER_VS_OSNR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38200"/>
            <a:ext cx="3048000" cy="233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2498" y="3276600"/>
            <a:ext cx="888910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Present coherent receivers: DSP coherent detection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DSP compensates dispersion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DSP compensates LO phase &amp; frequency errors.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sophisticated, high DC power, expensive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receivers in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short-range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links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No DSP required !  → reduced cost, reduced DC power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receivers in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long-range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fiber dispersion will close eye→ optical PLL will not lock</a:t>
            </a:r>
          </a:p>
        </p:txBody>
      </p:sp>
      <p:pic>
        <p:nvPicPr>
          <p:cNvPr id="18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72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562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50392"/>
            <a:ext cx="4020312" cy="2883408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Offset Locking → Wavelength Synthesis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8" y="3657600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Offset locking to generate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	any optical frequency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0" y="3810000"/>
            <a:ext cx="2909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Mingzhi Lu, et. al, – Tu2H.4, OFC2014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8150" y="831850"/>
            <a:ext cx="22034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2498" y="4413647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Simple OPLL cannot distinguish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+/-  frequency offsets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02498" y="5181600"/>
            <a:ext cx="43171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/90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optical mixing: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no lost  optical information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	IC digital single-sideband  mixing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2498" y="6242447"/>
            <a:ext cx="43171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300+ GHz offsets possible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fast UTC photodiodes, fast electronics</a:t>
            </a:r>
          </a:p>
        </p:txBody>
      </p:sp>
      <p:pic>
        <p:nvPicPr>
          <p:cNvPr id="21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251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514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 bwMode="auto">
          <a:xfrm>
            <a:off x="6705600" y="838200"/>
            <a:ext cx="0" cy="25908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4" cstate="print"/>
          <a:srcRect b="32440"/>
          <a:stretch>
            <a:fillRect/>
          </a:stretch>
        </p:blipFill>
        <p:spPr bwMode="auto">
          <a:xfrm>
            <a:off x="4419600" y="838200"/>
            <a:ext cx="2203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76800" y="2514600"/>
            <a:ext cx="659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400" i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19600" y="4112974"/>
            <a:ext cx="4572000" cy="2244636"/>
            <a:chOff x="4419600" y="4112974"/>
            <a:chExt cx="4572000" cy="224463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b="7137"/>
            <a:stretch>
              <a:fillRect/>
            </a:stretch>
          </p:blipFill>
          <p:spPr bwMode="auto">
            <a:xfrm>
              <a:off x="4419600" y="4112974"/>
              <a:ext cx="4572000" cy="1983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6400800" y="6096000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" pitchFamily="34" charset="0"/>
                </a:rPr>
                <a:t>Frequency,  GHz</a:t>
              </a:r>
              <a:endParaRPr lang="en-US" sz="11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868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ICs Today: 670 GHz is done, 200 GHz is easy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5225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2013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49555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2014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304800" y="32766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</a:rPr>
              <a:t>Not shown: 670 GHz HBT   amplifier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81000" y="3505200"/>
            <a:ext cx="266700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J. Hacker, TSC, IMS 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1999"/>
            <a:ext cx="8420988" cy="470645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2"/>
                </a:solidFill>
              </a:rPr>
              <a:t>Electrical</a:t>
            </a:r>
            <a:r>
              <a:rPr lang="en-US" sz="2800" dirty="0" smtClean="0"/>
              <a:t> Recovery of </a:t>
            </a:r>
            <a:r>
              <a:rPr lang="en-US" sz="2800" b="1" dirty="0" smtClean="0">
                <a:solidFill>
                  <a:schemeClr val="tx2"/>
                </a:solidFill>
              </a:rPr>
              <a:t>WDM</a:t>
            </a:r>
            <a:r>
              <a:rPr lang="en-US" sz="2800" dirty="0" smtClean="0"/>
              <a:t> for compact Tb/s Links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6200" y="5562600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365760" algn="l"/>
                <a:tab pos="731520" algn="l"/>
                <a:tab pos="1097280" algn="l"/>
                <a:tab pos="1463040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Assume: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25GHz channel spacing, DC-200 GHz ICs , DC-200 GHz photodiodes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→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800 Gb/s  receiver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50 Gb/s QPSK x 16 WDM channels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...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LO laser,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I/Q optical detector,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one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electrical receiver IC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6471047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OPLL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 lock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optical pilot → works even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 highly dispersive channels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" y="6400800"/>
            <a:ext cx="8686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Optical</a:t>
            </a:r>
            <a:r>
              <a:rPr lang="en-US" b="0" dirty="0" smtClean="0"/>
              <a:t>-Domain WDM Receiver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96250" cy="288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1910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 photonic IC.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97623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 electrical  receiver IC for each wavelength→ many in total.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Electrical </a:t>
            </a:r>
            <a:r>
              <a:rPr lang="en-US" b="0" smtClean="0"/>
              <a:t>WDM: 2-Channel </a:t>
            </a:r>
            <a:r>
              <a:rPr lang="en-US" b="0" dirty="0" smtClean="0"/>
              <a:t>Demonstration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44" y="789470"/>
            <a:ext cx="3359453" cy="352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853044"/>
            <a:ext cx="2796540" cy="284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3" t="7912" r="4262"/>
          <a:stretch/>
        </p:blipFill>
        <p:spPr bwMode="auto">
          <a:xfrm>
            <a:off x="121285" y="4070349"/>
            <a:ext cx="3515324" cy="1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00800"/>
            <a:ext cx="46338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Agilent </a:t>
            </a:r>
            <a:r>
              <a:rPr lang="en-US" sz="11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N4391A </a:t>
            </a:r>
            <a:endParaRPr lang="en-US" sz="1100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43870" y="4070350"/>
            <a:ext cx="1243755" cy="838200"/>
          </a:xfrm>
          <a:prstGeom prst="rect">
            <a:avLst/>
          </a:prstGeom>
          <a:solidFill>
            <a:srgbClr val="FF0000">
              <a:alpha val="26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5370" y="1526659"/>
            <a:ext cx="1173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Real-time 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oscilloscope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335370" y="2261845"/>
            <a:ext cx="16519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OMA* as PICs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Free space optics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90° optical hybrid</a:t>
            </a:r>
          </a:p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&amp; Balanced PDs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932199" y="2874149"/>
            <a:ext cx="441267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932198" y="1849824"/>
            <a:ext cx="441267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543526" y="4293937"/>
            <a:ext cx="2313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</a:rPr>
              <a:t>2-channel electrical IC</a:t>
            </a:r>
            <a:endParaRPr lang="en-US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61" y="6137978"/>
            <a:ext cx="1171536" cy="4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24" y="4837457"/>
            <a:ext cx="2120130" cy="125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91" y="6128310"/>
            <a:ext cx="1171536" cy="4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09" y="5152198"/>
            <a:ext cx="1088479" cy="9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29" y="4808882"/>
            <a:ext cx="1892738" cy="1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1285" y="3701018"/>
            <a:ext cx="141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</a:rPr>
              <a:t>OMA* blocks</a:t>
            </a:r>
            <a:endParaRPr lang="en-US" b="0" dirty="0"/>
          </a:p>
        </p:txBody>
      </p:sp>
      <p:sp>
        <p:nvSpPr>
          <p:cNvPr id="20" name="Rectangle 19"/>
          <p:cNvSpPr/>
          <p:nvPr/>
        </p:nvSpPr>
        <p:spPr>
          <a:xfrm>
            <a:off x="0" y="6134645"/>
            <a:ext cx="3273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</a:rPr>
              <a:t>*OMA – optical modulation analyzer</a:t>
            </a:r>
            <a:endParaRPr lang="en-US" sz="1600" b="0" dirty="0"/>
          </a:p>
        </p:txBody>
      </p:sp>
      <p:sp>
        <p:nvSpPr>
          <p:cNvPr id="21" name="Rectangle 20"/>
          <p:cNvSpPr/>
          <p:nvPr/>
        </p:nvSpPr>
        <p:spPr>
          <a:xfrm>
            <a:off x="2717061" y="4293937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2-channel Tests: Opposite-sideband Suppression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" y="900276"/>
            <a:ext cx="8699919" cy="191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814" y="4430889"/>
            <a:ext cx="185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Activated channel</a:t>
            </a:r>
            <a:endParaRPr lang="en-US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72" y="3175377"/>
            <a:ext cx="1004315" cy="101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49" y="2836069"/>
            <a:ext cx="2563648" cy="135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95" y="2823370"/>
            <a:ext cx="2045632" cy="13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9" y="4793598"/>
            <a:ext cx="3999424" cy="16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93598"/>
            <a:ext cx="4007233" cy="16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73589" y="4430889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Suppressed channel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592398" y="4419600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(+) channel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6602173" y="4419600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(-) channel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220579" y="2032000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544679" y="2032000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436979" y="2019300"/>
            <a:ext cx="0" cy="1016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7476714" y="2020514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(+/- channels)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I &amp; Q outputs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3-channel Test: Adjacent Channel Rejection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2" y="913061"/>
            <a:ext cx="8690397" cy="191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58" r="-210"/>
          <a:stretch/>
        </p:blipFill>
        <p:spPr bwMode="auto">
          <a:xfrm>
            <a:off x="5985217" y="4343400"/>
            <a:ext cx="2693834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15" r="31941"/>
          <a:stretch/>
        </p:blipFill>
        <p:spPr bwMode="auto">
          <a:xfrm>
            <a:off x="3082582" y="4343400"/>
            <a:ext cx="2902635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08" y="3099825"/>
            <a:ext cx="1519793" cy="93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544679" y="2109225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7436979" y="2096525"/>
            <a:ext cx="0" cy="1016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63" y="2768456"/>
            <a:ext cx="1558390" cy="128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27" y="2854164"/>
            <a:ext cx="1519793" cy="117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3220579" y="2109225"/>
            <a:ext cx="0" cy="68665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13"/>
          <a:stretch/>
        </p:blipFill>
        <p:spPr bwMode="auto">
          <a:xfrm>
            <a:off x="268515" y="4343400"/>
            <a:ext cx="2814067" cy="2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3700" y="4045419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20GHz Spacing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7818" y="4038600"/>
            <a:ext cx="1449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10GHz Spacing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89347" y="4038600"/>
            <a:ext cx="2667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5GHz </a:t>
            </a: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Spacing (2.5Gb/s BPSK)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15" y="6564868"/>
            <a:ext cx="2885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*</a:t>
            </a:r>
            <a:r>
              <a:rPr lang="en-US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spectra measured using optical spectrum analyzer</a:t>
            </a:r>
            <a:endParaRPr lang="en-US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50900" y="5397367"/>
            <a:ext cx="7264400" cy="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200401" y="6457890"/>
            <a:ext cx="5867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Tested with various channel spacings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76714" y="2097739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(+/- channels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I &amp; Q outputs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70640" y="188567"/>
            <a:ext cx="871793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Wavelength synthesis: precise optical spectral control </a:t>
            </a:r>
          </a:p>
        </p:txBody>
      </p:sp>
      <p:pic>
        <p:nvPicPr>
          <p:cNvPr id="8" name="Picture 7" descr="http://ii.alatest.com/product/600x400/6/d/Uniden-PC68LTW-40-Channel-CB-Radio-with-Front-Mic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25" y="740650"/>
            <a:ext cx="37957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34330" y="905821"/>
            <a:ext cx="487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1977 40-channel Citizen's band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radio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...had to purchase </a:t>
            </a:r>
            <a:r>
              <a:rPr lang="en-US" sz="14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q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uartz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crystals </a:t>
            </a:r>
            <a:endParaRPr lang="en-US" sz="1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http://upload.wikimedia.org/wikipedia/en/thumb/d/d9/PLL_generic_inline.svg/1000px-PLL_generic_inlin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784334"/>
            <a:ext cx="46482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038600" y="1547155"/>
            <a:ext cx="487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 1980, frequency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synthesis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reduced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this to </a:t>
            </a:r>
            <a:r>
              <a:rPr lang="en-US" sz="18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111140" y="2891330"/>
            <a:ext cx="487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synthesis enabled modern RF systems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Precision phase/frequency control 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efficient &amp; controlled use of the spectrum</a:t>
            </a:r>
            <a:endParaRPr lang="en-US" sz="18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" name="Picture 6" descr="https://encrypted-tbn0.gstatic.com/images?q=tbn:ANd9GcSf3m5ZKaeR5EOyVr9JK2eay9umaVdyFQqZUuM4J8Xmsy7FDpbI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820"/>
          <a:stretch>
            <a:fillRect/>
          </a:stretch>
        </p:blipFill>
        <p:spPr bwMode="auto">
          <a:xfrm>
            <a:off x="78615" y="5580260"/>
            <a:ext cx="1776118" cy="11131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encrypted-tbn1.gstatic.com/images?q=tbn:ANd9GcRlCyXdocq0zvGrm7w2Y99Yqmk5m61XNM98JfcbT1PeMbw6JOWtSQ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931"/>
          <a:stretch/>
        </p:blipFill>
        <p:spPr bwMode="auto">
          <a:xfrm>
            <a:off x="167015" y="4350720"/>
            <a:ext cx="1447800" cy="1144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s://encrypted-tbn0.gstatic.com/images?q=tbn:ANd9GcSFpVO7WYSHvfPzyYXlEkA0L7hH_o96cla8HbayJgiBuacJBu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96" y="3813051"/>
            <a:ext cx="1613009" cy="1613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s://encrypted-tbn3.gstatic.com/images?q=tbn:ANd9GcR81HnCnuuS0gZPRuapEzoby1TTdRbiH0nueg5DF4P52ssVTOX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92" r="37768" b="15999"/>
          <a:stretch/>
        </p:blipFill>
        <p:spPr bwMode="auto">
          <a:xfrm>
            <a:off x="2330474" y="5470878"/>
            <a:ext cx="801685" cy="915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encrypted-tbn3.gstatic.com/images?q=tbn:ANd9GcQTe-cL7_aC0mu7y1-Nk7RvXEATSNvfA55plVqVif6azUtMdja6z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0" y="2929735"/>
            <a:ext cx="1604143" cy="1186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encrypted-tbn3.gstatic.com/images?q=tbn:ANd9GcRhEEGiiyR6HFy4dP96Nzj4BZ9wjHk6hgq-ZFcoXOAba-_f63Yq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75" y="2737710"/>
            <a:ext cx="883315" cy="1112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4341568" y="5080415"/>
            <a:ext cx="3955717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optical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channel spacings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over 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100's of GHz,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with sub-Hz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precision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111140" y="4035316"/>
            <a:ext cx="4723815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Today's optical systems  look like a 1977 CB radio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4111140" y="4718442"/>
            <a:ext cx="4186145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coherent optical systems: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4341569" y="5985807"/>
            <a:ext cx="3994121" cy="5539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sensitive, compact, </a:t>
            </a:r>
            <a:r>
              <a:rPr lang="en-US" sz="1800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spectrally efficient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optical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communications</a:t>
            </a:r>
            <a:endParaRPr lang="en-US" sz="1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3-channel Test: Adjacent Channel Rejection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" y="762000"/>
            <a:ext cx="8178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Eye Quality with Different Transmitter/receiver filter bandwidths</a:t>
            </a:r>
            <a:endParaRPr lang="en-US" sz="2000" b="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59733"/>
            <a:ext cx="6096526" cy="49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7507" y="1905000"/>
            <a:ext cx="2120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*Filter1: transmitter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*Filter2: receiver</a:t>
            </a:r>
            <a:endParaRPr lang="en-US" sz="1600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33600" y="3515281"/>
            <a:ext cx="48375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6952523" y="3310494"/>
            <a:ext cx="1317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BER 1.0E-9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9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 Gb/s BPSK per </a:t>
            </a:r>
            <a:r>
              <a:rPr lang="en-US" sz="19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channel, 5 GHz channel spacing→  minimal interchannel  interference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14400" y="1143000"/>
            <a:ext cx="1600200" cy="11430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6-channel WDM Receiver Design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500nm InP HBT (350GHz f</a:t>
            </a:r>
            <a:r>
              <a:rPr lang="en-US" sz="2000" i="1" baseline="-25000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f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 channels: +/- 12.5, 37.5, 62.5 GHz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5562600"/>
            <a:ext cx="8001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But problems: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(1) very high DC  power 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consumption (</a:t>
            </a:r>
            <a:r>
              <a:rPr lang="en-US" sz="2000" i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&gt;10W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(2) low IC yield...all ICs have at least one broken receive channel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Next steps ?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" y="4490418"/>
            <a:ext cx="2993895" cy="10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64" y="4508298"/>
            <a:ext cx="3010784" cy="10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32" y="4526781"/>
            <a:ext cx="2979117" cy="10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510" y="4253295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±12.5GHz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553" y="5116162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47979" y="5116162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0613" y="4270940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±37.5GHz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5656" y="5133807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1082" y="5133807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6511" y="4253295"/>
            <a:ext cx="89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±62.5GHz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1554" y="5116162"/>
            <a:ext cx="67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I-output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6980" y="5116162"/>
            <a:ext cx="7470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Q-output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 descr="Picture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981200" y="1440888"/>
            <a:ext cx="5181600" cy="2369111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52400" y="38862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Simulations look fine...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Electrical-Domain WDM Receiver: Reducing Power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911423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Replace mixer array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with analog FFT</a:t>
            </a:r>
          </a:p>
        </p:txBody>
      </p:sp>
      <p:pic>
        <p:nvPicPr>
          <p:cNvPr id="6" name="Picture 5" descr="2014_5_5_may_analog_F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780783"/>
            <a:ext cx="5105400" cy="264821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" y="3651647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Use charge-domain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CMOS logic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4419600"/>
            <a:ext cx="2895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Razavi,  IEEE Custom IC Conference, Sept. 2013.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9262"/>
          <a:stretch>
            <a:fillRect/>
          </a:stretch>
        </p:blipFill>
        <p:spPr bwMode="auto">
          <a:xfrm>
            <a:off x="4677165" y="3733800"/>
            <a:ext cx="34125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4800" y="5221069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"Employing charge steering in 65-nm CMOS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technology, a 25-Gb/s CDR/deserializer consumes 5 mW"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6123801"/>
            <a:ext cx="4114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→0.2 pJ/bit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pic>
        <p:nvPicPr>
          <p:cNvPr id="14" name="Picture 13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2819400" cy="2022101"/>
          </a:xfrm>
          <a:prstGeom prst="rect">
            <a:avLst/>
          </a:prstGeom>
        </p:spPr>
      </p:pic>
      <p:pic>
        <p:nvPicPr>
          <p:cNvPr id="29" name="Picture 28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3710410"/>
            <a:ext cx="3886200" cy="2171978"/>
          </a:xfrm>
          <a:prstGeom prst="rect">
            <a:avLst/>
          </a:prstGeom>
        </p:spPr>
      </p:pic>
      <p:pic>
        <p:nvPicPr>
          <p:cNvPr id="13" name="Picture 12" descr="2014_2_9_optical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810000"/>
            <a:ext cx="3114798" cy="1808988"/>
          </a:xfrm>
          <a:prstGeom prst="rect">
            <a:avLst/>
          </a:prstGeom>
        </p:spPr>
      </p:pic>
      <p:pic>
        <p:nvPicPr>
          <p:cNvPr id="15" name="Picture 14" descr="2014_2_9_optical_dr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00" y="1143000"/>
            <a:ext cx="3627828" cy="190500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85800" y="762000"/>
            <a:ext cx="28956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Wavelength synthesis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267200" y="762000"/>
            <a:ext cx="35814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Phase-locked coherent receivers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343400" y="3276600"/>
            <a:ext cx="35814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Single-chip Electrical WDM receivers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685800" y="3276600"/>
            <a:ext cx="335280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Zero-guardband WDM generation 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3400" y="6345164"/>
            <a:ext cx="3352800" cy="36043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smtClean="0">
                <a:solidFill>
                  <a:srgbClr val="000000"/>
                </a:solidFill>
                <a:latin typeface="Calibri" pitchFamily="34" charset="0"/>
              </a:rPr>
              <a:t>Electronic polarization DMUX ?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343400" y="6324600"/>
            <a:ext cx="3657600" cy="36043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800" b="0" smtClean="0">
                <a:solidFill>
                  <a:srgbClr val="000000"/>
                </a:solidFill>
                <a:latin typeface="Calibri" pitchFamily="34" charset="0"/>
              </a:rPr>
              <a:t>Analog polarization compensation ?</a:t>
            </a:r>
            <a:endParaRPr lang="en-US" sz="18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104775"/>
            <a:ext cx="861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(end)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656272"/>
            <a:ext cx="8610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800" b="0" dirty="0" smtClean="0">
                <a:latin typeface="Calibri" pitchFamily="34" charset="0"/>
              </a:rPr>
              <a:t>Backups</a:t>
            </a:r>
            <a:endParaRPr lang="en-US" sz="88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Electrical</a:t>
            </a:r>
            <a:r>
              <a:rPr lang="en-US" b="0" dirty="0" smtClean="0"/>
              <a:t>-Domain WDM Receiver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1910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 and simple photonic IC.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94647"/>
            <a:ext cx="800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One electrical receiver IC covers all wavelengths.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IC might be complex;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can we design it for low power &amp; low complexity 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7672"/>
            <a:ext cx="6550162" cy="286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2-Stage Down-Conversion: Optical, Electrical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42" y="3066109"/>
            <a:ext cx="2071284" cy="123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25" y="3066109"/>
            <a:ext cx="2065639" cy="123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97" y="2900445"/>
            <a:ext cx="2776982" cy="13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4" y="2862345"/>
            <a:ext cx="2065514" cy="142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97" y="2803417"/>
            <a:ext cx="2776982" cy="14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1" y="2821604"/>
            <a:ext cx="2071614" cy="15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" t="4422" r="1549" b="4551"/>
          <a:stretch>
            <a:fillRect/>
          </a:stretch>
        </p:blipFill>
        <p:spPr bwMode="auto">
          <a:xfrm>
            <a:off x="152400" y="838200"/>
            <a:ext cx="8763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6" t="9064" r="67968" b="11209"/>
          <a:stretch/>
        </p:blipFill>
        <p:spPr bwMode="auto">
          <a:xfrm>
            <a:off x="7541512" y="2972128"/>
            <a:ext cx="1457041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879231" y="1643202"/>
            <a:ext cx="0" cy="115842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536358" y="1409700"/>
            <a:ext cx="0" cy="1391929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271842" y="1409700"/>
            <a:ext cx="0" cy="1391929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8510217" y="1742148"/>
            <a:ext cx="0" cy="111067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Phase-locked LO down-converts all WDM channels to RF @ 25 GHz spacing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3400" y="5251847"/>
            <a:ext cx="800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Electrical receiver down-converts each channel separately to baseband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33400" y="5940623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Note: OPLL can lock to narrow-spaced optical pilot tone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phase-locked receiver even with highly dispersive channels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656272"/>
            <a:ext cx="86106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800" b="0" smtClean="0">
                <a:latin typeface="Calibri" pitchFamily="34" charset="0"/>
              </a:rPr>
              <a:t>Low-Voltage</a:t>
            </a:r>
            <a:br>
              <a:rPr lang="en-US" sz="8800" b="0" smtClean="0">
                <a:latin typeface="Calibri" pitchFamily="34" charset="0"/>
              </a:rPr>
            </a:br>
            <a:r>
              <a:rPr lang="en-US" sz="8800" b="0" smtClean="0">
                <a:latin typeface="Calibri" pitchFamily="34" charset="0"/>
              </a:rPr>
              <a:t>Electrical</a:t>
            </a:r>
            <a:br>
              <a:rPr lang="en-US" sz="8800" b="0" smtClean="0">
                <a:latin typeface="Calibri" pitchFamily="34" charset="0"/>
              </a:rPr>
            </a:br>
            <a:r>
              <a:rPr lang="en-US" sz="8800" b="0" smtClean="0">
                <a:latin typeface="Calibri" pitchFamily="34" charset="0"/>
              </a:rPr>
              <a:t>Signalling</a:t>
            </a:r>
            <a:endParaRPr lang="en-US" sz="88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Fast, Low-Power Interconnects for Digital Systems</a:t>
            </a: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52400" y="762000"/>
            <a:ext cx="8382000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Optical PLLs ? → mid-range coherent links for data centers ?</a:t>
            </a:r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00472"/>
            <a:ext cx="1828800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lay_analys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5265"/>
            <a:ext cx="1280160" cy="103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11.jpg"/>
          <p:cNvPicPr>
            <a:picLocks noChangeAspect="1"/>
          </p:cNvPicPr>
          <p:nvPr/>
        </p:nvPicPr>
        <p:blipFill>
          <a:blip r:embed="rId5" cstate="print"/>
          <a:srcRect l="24242" r="6061"/>
          <a:stretch>
            <a:fillRect/>
          </a:stretch>
        </p:blipFill>
        <p:spPr bwMode="auto">
          <a:xfrm>
            <a:off x="3505200" y="4539066"/>
            <a:ext cx="1790415" cy="111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unnel_FE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904184"/>
            <a:ext cx="1522892" cy="55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unnel_FET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811428"/>
            <a:ext cx="974252" cy="8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4043031"/>
            <a:ext cx="8839200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Short-range on-chip interconnects and the 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CV</a:t>
            </a:r>
            <a:r>
              <a:rPr lang="en-US" sz="2400" i="1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2400" i="1" baseline="-25000" smtClean="0">
                <a:solidFill>
                  <a:srgbClr val="000000"/>
                </a:solidFill>
                <a:latin typeface="Calibri" pitchFamily="34" charset="0"/>
              </a:rPr>
              <a:t>off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sz="2400" i="1" baseline="-25000" smtClean="0">
                <a:solidFill>
                  <a:srgbClr val="000000"/>
                </a:solidFill>
                <a:latin typeface="Calibri" pitchFamily="34" charset="0"/>
              </a:rPr>
              <a:t>DD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power crisis.</a:t>
            </a:r>
          </a:p>
        </p:txBody>
      </p:sp>
      <p:grpSp>
        <p:nvGrpSpPr>
          <p:cNvPr id="2" name="Group 12"/>
          <p:cNvGrpSpPr>
            <a:grpSpLocks noChangeAspect="1"/>
          </p:cNvGrpSpPr>
          <p:nvPr/>
        </p:nvGrpSpPr>
        <p:grpSpPr>
          <a:xfrm>
            <a:off x="2057400" y="4539065"/>
            <a:ext cx="1036320" cy="1306508"/>
            <a:chOff x="2438400" y="3777065"/>
            <a:chExt cx="1295400" cy="1633135"/>
          </a:xfrm>
        </p:grpSpPr>
        <p:pic>
          <p:nvPicPr>
            <p:cNvPr id="7" name="Picture 6" descr="Picture6.jpg"/>
            <p:cNvPicPr>
              <a:picLocks noChangeAspect="1"/>
            </p:cNvPicPr>
            <p:nvPr/>
          </p:nvPicPr>
          <p:blipFill>
            <a:blip r:embed="rId8" cstate="print"/>
            <a:srcRect t="7590"/>
            <a:stretch>
              <a:fillRect/>
            </a:stretch>
          </p:blipFill>
          <p:spPr bwMode="auto">
            <a:xfrm>
              <a:off x="2590800" y="3777065"/>
              <a:ext cx="1143000" cy="163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 rot="16200000">
              <a:off x="2013415" y="4387385"/>
              <a:ext cx="1102684" cy="25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628" tIns="41315" rIns="82628" bIns="41315">
              <a:spAutoFit/>
            </a:bodyPr>
            <a:lstStyle/>
            <a:p>
              <a:pPr algn="ctr" defTabSz="820738" eaLnBrk="0" hangingPunct="0"/>
              <a:r>
                <a:rPr lang="en-US" sz="1100" b="0" dirty="0" smtClean="0">
                  <a:solidFill>
                    <a:srgbClr val="000000"/>
                  </a:solidFill>
                  <a:latin typeface="Calibri" pitchFamily="34" charset="0"/>
                </a:rPr>
                <a:t> mA/um</a:t>
              </a:r>
            </a:p>
          </p:txBody>
        </p:sp>
      </p:grp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18015" y="4953000"/>
            <a:ext cx="501185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 CV</a:t>
            </a:r>
            <a:r>
              <a:rPr lang="en-US" sz="1400" b="0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09800" y="5105400"/>
            <a:ext cx="9144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standby power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334000" y="5029200"/>
            <a:ext cx="12954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→ standby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power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334000" y="4495800"/>
            <a:ext cx="19050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 interconnects 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781800" y="6376686"/>
            <a:ext cx="21336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long-range on-chip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interconnects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200" y="6529086"/>
            <a:ext cx="25146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tunnel FETs for low voltage ?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" name="Picture 21" descr="low_voltage_logic_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5689871"/>
            <a:ext cx="2560320" cy="9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495800" y="6553200"/>
            <a:ext cx="21336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low-voltage signaling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" name="Picture 25" descr="2014_2_9_optical_draw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200" y="1335086"/>
            <a:ext cx="2286000" cy="1200396"/>
          </a:xfrm>
          <a:prstGeom prst="rect">
            <a:avLst/>
          </a:prstGeom>
        </p:spPr>
      </p:pic>
      <p:pic>
        <p:nvPicPr>
          <p:cNvPr id="27" name="Picture 26" descr="2014_2_9_optical_draw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4600" y="1219200"/>
            <a:ext cx="1903911" cy="1365504"/>
          </a:xfrm>
          <a:prstGeom prst="rect">
            <a:avLst/>
          </a:prstGeom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0" y="2490486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coherent OPLL receiver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514600" y="2584704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synthesizer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" name="Picture 29" descr="2014_2_9_optical_draw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" y="2819400"/>
            <a:ext cx="3886200" cy="792112"/>
          </a:xfrm>
          <a:prstGeom prst="rect">
            <a:avLst/>
          </a:prstGeom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066800" y="3657600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WDM comb synthesis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3" name="Picture 32" descr="2014_2_9_optical_draw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24400" y="1295400"/>
            <a:ext cx="3953874" cy="2209800"/>
          </a:xfrm>
          <a:prstGeom prst="rect">
            <a:avLst/>
          </a:prstGeom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638800" y="3581400"/>
            <a:ext cx="24384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electrical recovery of WDM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0" y="838200"/>
            <a:ext cx="9144000" cy="32004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pic>
        <p:nvPicPr>
          <p:cNvPr id="20" name="Picture 19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2468851"/>
            <a:ext cx="1600200" cy="1656713"/>
          </a:xfrm>
          <a:prstGeom prst="rect">
            <a:avLst/>
          </a:prstGeom>
        </p:spPr>
      </p:pic>
      <p:pic>
        <p:nvPicPr>
          <p:cNvPr id="29" name="Picture 28" descr="WDM_with_OPLLs2.jpg"/>
          <p:cNvPicPr>
            <a:picLocks noChangeAspect="1"/>
          </p:cNvPicPr>
          <p:nvPr/>
        </p:nvPicPr>
        <p:blipFill>
          <a:blip r:embed="rId4" cstate="print"/>
          <a:srcRect t="25000" r="8437"/>
          <a:stretch>
            <a:fillRect/>
          </a:stretch>
        </p:blipFill>
        <p:spPr>
          <a:xfrm>
            <a:off x="7086599" y="4419600"/>
            <a:ext cx="1761067" cy="1132113"/>
          </a:xfrm>
          <a:prstGeom prst="rect">
            <a:avLst/>
          </a:prstGeom>
        </p:spPr>
      </p:pic>
      <p:pic>
        <p:nvPicPr>
          <p:cNvPr id="30" name="Picture 29" descr="WDM_with_OPLLs2.jpg"/>
          <p:cNvPicPr>
            <a:picLocks noChangeAspect="1"/>
          </p:cNvPicPr>
          <p:nvPr/>
        </p:nvPicPr>
        <p:blipFill>
          <a:blip r:embed="rId5" cstate="print"/>
          <a:srcRect t="23848" r="6415"/>
          <a:stretch>
            <a:fillRect/>
          </a:stretch>
        </p:blipFill>
        <p:spPr>
          <a:xfrm>
            <a:off x="7086600" y="5524856"/>
            <a:ext cx="1848872" cy="1180744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6200" y="4648200"/>
            <a:ext cx="43185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Tunable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Wavelength-Selection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Receivers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WDM: electronic channel selection.  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6" cstate="print"/>
          <a:srcRect l="6194" t="4167" r="6254" b="4167"/>
          <a:stretch>
            <a:fillRect/>
          </a:stretch>
        </p:blipFill>
        <p:spPr>
          <a:xfrm>
            <a:off x="6934200" y="762000"/>
            <a:ext cx="2133600" cy="1676400"/>
          </a:xfrm>
          <a:prstGeom prst="rect">
            <a:avLst/>
          </a:prstGeom>
        </p:spPr>
      </p:pic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36261" y="933953"/>
            <a:ext cx="40770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Wideband laser locking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&amp; noise suppression.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improved spectral purity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without external cavities.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105228" y="2805586"/>
            <a:ext cx="420531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BPSK/QPSK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Coherent Receivers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Short- to mid-range </a:t>
            </a: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links,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 DSP,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inexpensive wide-linewidth lasers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8612188" y="50292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Picture 31" descr="2014_2_9_optical_dra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0" y="838200"/>
            <a:ext cx="2895600" cy="160695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>
            <a:off x="6374895" y="1371600"/>
            <a:ext cx="86410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7" name="Picture 36" descr="2011_8_1_aug_WDM_with_OPLLs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399" y="4572000"/>
            <a:ext cx="3474141" cy="1981200"/>
          </a:xfrm>
          <a:prstGeom prst="rect">
            <a:avLst/>
          </a:prstGeom>
        </p:spPr>
      </p:pic>
      <p:pic>
        <p:nvPicPr>
          <p:cNvPr id="39" name="Picture 38" descr="asddfasddfasdd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2616248"/>
            <a:ext cx="3048000" cy="1574752"/>
          </a:xfrm>
          <a:prstGeom prst="rect">
            <a:avLst/>
          </a:prstGeom>
        </p:spPr>
      </p:pic>
      <p:pic>
        <p:nvPicPr>
          <p:cNvPr id="40" name="Picture 39" descr="Picture2.jpg"/>
          <p:cNvPicPr>
            <a:picLocks noChangeAspect="1"/>
          </p:cNvPicPr>
          <p:nvPr/>
        </p:nvPicPr>
        <p:blipFill>
          <a:blip r:embed="rId10" cstate="print"/>
          <a:srcRect l="47619" b="52261"/>
          <a:stretch>
            <a:fillRect/>
          </a:stretch>
        </p:blipFill>
        <p:spPr>
          <a:xfrm>
            <a:off x="6248400" y="2743200"/>
            <a:ext cx="838200" cy="533400"/>
          </a:xfrm>
          <a:prstGeom prst="rect">
            <a:avLst/>
          </a:prstGeom>
        </p:spPr>
      </p:pic>
      <p:pic>
        <p:nvPicPr>
          <p:cNvPr id="42" name="Picture 41" descr="Picture2.jpg"/>
          <p:cNvPicPr>
            <a:picLocks noChangeAspect="1"/>
          </p:cNvPicPr>
          <p:nvPr/>
        </p:nvPicPr>
        <p:blipFill>
          <a:blip r:embed="rId10" cstate="print"/>
          <a:srcRect r="52381" b="52261"/>
          <a:stretch>
            <a:fillRect/>
          </a:stretch>
        </p:blipFill>
        <p:spPr>
          <a:xfrm>
            <a:off x="6248400" y="35052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sz="2800" b="0" dirty="0" smtClean="0"/>
              <a:t>Power Dissipation in Short-Range VLSI Interconnects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52400" y="762000"/>
            <a:ext cx="8229600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The CV</a:t>
            </a:r>
            <a:r>
              <a:rPr lang="en-US" sz="2400" i="1" baseline="30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/2 dissipation limit</a:t>
            </a:r>
          </a:p>
        </p:txBody>
      </p:sp>
      <p:graphicFrame>
        <p:nvGraphicFramePr>
          <p:cNvPr id="656386" name="Object 2"/>
          <p:cNvGraphicFramePr>
            <a:graphicFrameLocks noChangeAspect="1"/>
          </p:cNvGraphicFramePr>
          <p:nvPr/>
        </p:nvGraphicFramePr>
        <p:xfrm>
          <a:off x="228600" y="1295400"/>
          <a:ext cx="2167467" cy="2438400"/>
        </p:xfrm>
        <a:graphic>
          <a:graphicData uri="http://schemas.openxmlformats.org/presentationml/2006/ole">
            <p:oleObj spid="_x0000_s2050" name="KGPlot" r:id="rId4" imgW="2844720" imgH="3200400" progId="KGraph_Plot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3810000"/>
            <a:ext cx="2667000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Subthreshold logic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24400" y="3581400"/>
            <a:ext cx="2667000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Tunnel FETs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0" y="2590800"/>
            <a:ext cx="3048000" cy="582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Threshold set for acceptable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off-state dissipation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off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990600" y="2743200"/>
            <a:ext cx="533400" cy="457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828800" y="1780165"/>
            <a:ext cx="2667000" cy="582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i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set for target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,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hence acceptable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/I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2057400" y="1447800"/>
            <a:ext cx="152400" cy="304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24" name="Picture 23" descr="delay_analys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26936" y="1295400"/>
            <a:ext cx="2188464" cy="1762044"/>
          </a:xfrm>
          <a:prstGeom prst="rect">
            <a:avLst/>
          </a:prstGeom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955536" y="941965"/>
            <a:ext cx="533400" cy="33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i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315200" y="2590800"/>
            <a:ext cx="609600" cy="33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wire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419600" y="1399165"/>
            <a:ext cx="2362200" cy="8313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With minimum 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wire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,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a minimum switching  energy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wire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baseline="30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/2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is set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6781800" y="2133600"/>
            <a:ext cx="609600" cy="228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31" name="Picture 30" descr="tunnel_FE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4073436"/>
            <a:ext cx="1905000" cy="700017"/>
          </a:xfrm>
          <a:prstGeom prst="rect">
            <a:avLst/>
          </a:prstGeom>
        </p:spPr>
      </p:pic>
      <p:pic>
        <p:nvPicPr>
          <p:cNvPr id="32" name="Picture 31" descr="tunnel_FET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9000" y="3750348"/>
            <a:ext cx="1385820" cy="1161288"/>
          </a:xfrm>
          <a:prstGeom prst="rect">
            <a:avLst/>
          </a:prstGeom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800600" y="4939201"/>
            <a:ext cx="4038600" cy="582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Bandgap of P+ source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truncates thermal distribution.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800600" y="5597436"/>
            <a:ext cx="4038600" cy="33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Potential for low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off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at low </a:t>
            </a:r>
            <a:r>
              <a:rPr lang="en-US" sz="1800" b="0" i="1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800600" y="5950500"/>
            <a:ext cx="4038600" cy="33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Obtaining high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</a:rPr>
              <a:t>/V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</a:rPr>
              <a:t>dd 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is the challenge.</a:t>
            </a:r>
          </a:p>
        </p:txBody>
      </p:sp>
      <p:graphicFrame>
        <p:nvGraphicFramePr>
          <p:cNvPr id="656387" name="Object 3"/>
          <p:cNvGraphicFramePr>
            <a:graphicFrameLocks noChangeAspect="1"/>
          </p:cNvGraphicFramePr>
          <p:nvPr/>
        </p:nvGraphicFramePr>
        <p:xfrm>
          <a:off x="271462" y="4267200"/>
          <a:ext cx="2166938" cy="2438400"/>
        </p:xfrm>
        <a:graphic>
          <a:graphicData uri="http://schemas.openxmlformats.org/presentationml/2006/ole">
            <p:oleObj spid="_x0000_s2051" name="KGPlot" r:id="rId8" imgW="2844720" imgH="3200400" progId="KGraph_Plot">
              <p:embed/>
            </p:oleObj>
          </a:graphicData>
        </a:graphic>
      </p:graphicFrame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676400" y="4828165"/>
            <a:ext cx="2667000" cy="8313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 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 is simply reduced.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Decreases energy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baseline="30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/2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Increases delay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CV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dd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/I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800600" y="6248400"/>
            <a:ext cx="4038600" cy="27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(band edges shift, m* increases  in quantization.)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3" grpId="0" animBg="1"/>
      <p:bldP spid="34" grpId="0" animBg="1"/>
      <p:bldP spid="35" grpId="0" animBg="1"/>
      <p:bldP spid="37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sz="2800" b="0" dirty="0" smtClean="0"/>
              <a:t>Optical for </a:t>
            </a:r>
            <a:r>
              <a:rPr lang="en-US" sz="2800" b="1" dirty="0" smtClean="0">
                <a:solidFill>
                  <a:srgbClr val="FF0000"/>
                </a:solidFill>
              </a:rPr>
              <a:t>Short-Range</a:t>
            </a:r>
            <a:r>
              <a:rPr lang="en-US" sz="2800" b="0" dirty="0" smtClean="0"/>
              <a:t> VLSI Interconnects ?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38200" y="2798701"/>
            <a:ext cx="320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roughness scattering</a:t>
            </a:r>
          </a:p>
        </p:txBody>
      </p:sp>
      <p:pic>
        <p:nvPicPr>
          <p:cNvPr id="39" name="Picture 38" descr="Picture10.jpg"/>
          <p:cNvPicPr>
            <a:picLocks noChangeAspect="1"/>
          </p:cNvPicPr>
          <p:nvPr/>
        </p:nvPicPr>
        <p:blipFill>
          <a:blip r:embed="rId3" cstate="print"/>
          <a:srcRect b="21053"/>
          <a:stretch>
            <a:fillRect/>
          </a:stretch>
        </p:blipFill>
        <p:spPr bwMode="auto">
          <a:xfrm>
            <a:off x="5638800" y="3659579"/>
            <a:ext cx="2438400" cy="20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248400" y="5846701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bend radius</a:t>
            </a:r>
          </a:p>
        </p:txBody>
      </p:sp>
      <p:pic>
        <p:nvPicPr>
          <p:cNvPr id="41" name="Picture 40" descr="Picture11.jpg"/>
          <p:cNvPicPr>
            <a:picLocks noChangeAspect="1"/>
          </p:cNvPicPr>
          <p:nvPr/>
        </p:nvPicPr>
        <p:blipFill>
          <a:blip r:embed="rId4" cstate="print"/>
          <a:srcRect l="25805" r="709"/>
          <a:stretch>
            <a:fillRect/>
          </a:stretch>
        </p:blipFill>
        <p:spPr bwMode="auto">
          <a:xfrm>
            <a:off x="609600" y="3581400"/>
            <a:ext cx="3581400" cy="21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62000" y="5846701"/>
            <a:ext cx="320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static dissipation</a:t>
            </a:r>
          </a:p>
        </p:txBody>
      </p:sp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874" y="1013817"/>
            <a:ext cx="2219326" cy="170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5638800" y="2798701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20 nm  contact pitch ?</a:t>
            </a:r>
          </a:p>
        </p:txBody>
      </p:sp>
      <p:pic>
        <p:nvPicPr>
          <p:cNvPr id="46" name="Picture 45" descr="Picture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999" y="905255"/>
            <a:ext cx="2438401" cy="17373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Tall finFETs for Low-Power, Low-Voltage Logic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5795963"/>
            <a:ext cx="8991600" cy="452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Supply reduced from 500mV to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270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mV while maintaining high speed.</a:t>
            </a: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6329363"/>
            <a:ext cx="8991600" cy="452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3.5:1 power savings ? 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Circa 2.5:1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when FET capacitances considered.</a:t>
            </a: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76200" y="745833"/>
            <a:ext cx="8991600" cy="100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Low-voltage (near-V</a:t>
            </a:r>
            <a:r>
              <a:rPr lang="en-US" sz="2000" i="1" baseline="-25000" dirty="0">
                <a:solidFill>
                  <a:srgbClr val="000000"/>
                </a:solidFill>
                <a:latin typeface="Calibri" pitchFamily="34" charset="0"/>
              </a:rPr>
              <a:t>T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) operation: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	low CV</a:t>
            </a:r>
            <a:r>
              <a:rPr lang="en-US" sz="2000" i="1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dissipation, but low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current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→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long interconnect delays</a:t>
            </a:r>
            <a:endParaRPr lang="en-US" sz="2000" i="1" baseline="-25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76200" y="1676400"/>
            <a:ext cx="8991600" cy="1006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Increased fin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height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→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increased current per unit die area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	→ interconnect charging delays reduced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279900" y="2514600"/>
          <a:ext cx="2730500" cy="3276600"/>
        </p:xfrm>
        <a:graphic>
          <a:graphicData uri="http://schemas.openxmlformats.org/presentationml/2006/ole">
            <p:oleObj spid="_x0000_s4098" name="KGPlot" r:id="rId4" imgW="2730240" imgH="3276360" progId="KGraph_Plot">
              <p:embed/>
            </p:oleObj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160338" y="2590800"/>
          <a:ext cx="2730500" cy="3200400"/>
        </p:xfrm>
        <a:graphic>
          <a:graphicData uri="http://schemas.openxmlformats.org/presentationml/2006/ole">
            <p:oleObj spid="_x0000_s4099" name="KGPlot" r:id="rId5" imgW="2730240" imgH="3200400" progId="KGraph_Plot">
              <p:embed/>
            </p:oleObj>
          </a:graphicData>
        </a:graphic>
      </p:graphicFrame>
      <p:pic>
        <p:nvPicPr>
          <p:cNvPr id="26634" name="Picture 21" descr="doron_draw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200400"/>
            <a:ext cx="1676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2" descr="doron_draw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1238" y="3657600"/>
            <a:ext cx="13763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OA3_notilt_gate_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762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10200" y="762000"/>
            <a:ext cx="1447800" cy="74823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InGaAs finFET:</a:t>
            </a:r>
            <a:b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8 nm thick fin</a:t>
            </a:r>
            <a:b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</a:b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200 nm high</a:t>
            </a:r>
            <a:endParaRPr lang="en-US" sz="1600" b="0" i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Multiple Supplies for Low-Power Logic</a:t>
            </a: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7" name="Picture 6" descr="2013_11_14_low_voltage_logic_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762000"/>
            <a:ext cx="7772400" cy="2971800"/>
          </a:xfrm>
          <a:prstGeom prst="rect">
            <a:avLst/>
          </a:prstGeom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257800" y="3657600"/>
          <a:ext cx="1622425" cy="3213100"/>
        </p:xfrm>
        <a:graphic>
          <a:graphicData uri="http://schemas.openxmlformats.org/presentationml/2006/ole">
            <p:oleObj spid="_x0000_s7170" name="KGPlot" r:id="rId5" imgW="1622160" imgH="321300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705600" y="3759200"/>
          <a:ext cx="1219200" cy="3111500"/>
        </p:xfrm>
        <a:graphic>
          <a:graphicData uri="http://schemas.openxmlformats.org/presentationml/2006/ole">
            <p:oleObj spid="_x0000_s7171" name="KGPlot" r:id="rId6" imgW="1218960" imgH="311148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848600" y="3746500"/>
          <a:ext cx="1219200" cy="3124200"/>
        </p:xfrm>
        <a:graphic>
          <a:graphicData uri="http://schemas.openxmlformats.org/presentationml/2006/ole">
            <p:oleObj spid="_x0000_s7172" name="KGPlot" r:id="rId7" imgW="1218960" imgH="3124080" progId="KGraph_Plot">
              <p:embed/>
            </p:oleObj>
          </a:graphicData>
        </a:graphic>
      </p:graphicFrame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609600" y="3904833"/>
            <a:ext cx="3581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</a:rPr>
              <a:t>Given 200 mV swings</a:t>
            </a:r>
            <a:br>
              <a:rPr lang="en-US" sz="1800" i="1" dirty="0">
                <a:solidFill>
                  <a:srgbClr val="000000"/>
                </a:solidFill>
              </a:rPr>
            </a:br>
            <a:r>
              <a:rPr lang="en-US" sz="1800" i="1" dirty="0">
                <a:solidFill>
                  <a:srgbClr val="000000"/>
                </a:solidFill>
              </a:rPr>
              <a:t>on long interconnects,</a:t>
            </a:r>
            <a:br>
              <a:rPr lang="en-US" sz="1800" i="1" dirty="0">
                <a:solidFill>
                  <a:srgbClr val="000000"/>
                </a:solidFill>
              </a:rPr>
            </a:br>
            <a:endParaRPr lang="en-US" sz="400" i="1" dirty="0" smtClean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chemeClr val="accent1"/>
                </a:solidFill>
              </a:rPr>
              <a:t>Line receivers provide</a:t>
            </a:r>
            <a:br>
              <a:rPr lang="en-US" sz="1800" i="1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accent1"/>
                </a:solidFill>
              </a:rPr>
              <a:t>0.1 mA/</a:t>
            </a:r>
            <a:r>
              <a:rPr lang="en-US" sz="1800" i="1" dirty="0" smtClean="0">
                <a:solidFill>
                  <a:schemeClr val="accent1"/>
                </a:solidFill>
                <a:latin typeface="Symbol" pitchFamily="18" charset="2"/>
              </a:rPr>
              <a:t>m</a:t>
            </a:r>
            <a:r>
              <a:rPr lang="en-US" sz="1800" i="1" dirty="0" smtClean="0">
                <a:solidFill>
                  <a:schemeClr val="accent1"/>
                </a:solidFill>
              </a:rPr>
              <a:t>m output</a:t>
            </a:r>
            <a:br>
              <a:rPr lang="en-US" sz="1800" i="1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accent1"/>
                </a:solidFill>
              </a:rPr>
              <a:t>with  0.1 </a:t>
            </a:r>
            <a:r>
              <a:rPr lang="en-US" sz="1800" i="1" dirty="0" smtClean="0">
                <a:solidFill>
                  <a:schemeClr val="accent1"/>
                </a:solidFill>
                <a:latin typeface="Symbol" pitchFamily="18" charset="2"/>
              </a:rPr>
              <a:t>m</a:t>
            </a:r>
            <a:r>
              <a:rPr lang="en-US" sz="1800" i="1" dirty="0" smtClean="0">
                <a:solidFill>
                  <a:schemeClr val="accent1"/>
                </a:solidFill>
              </a:rPr>
              <a:t>A/</a:t>
            </a:r>
            <a:r>
              <a:rPr lang="en-US" sz="1800" i="1" dirty="0" smtClean="0">
                <a:solidFill>
                  <a:schemeClr val="accent1"/>
                </a:solidFill>
                <a:latin typeface="Symbol" pitchFamily="18" charset="2"/>
              </a:rPr>
              <a:t>m</a:t>
            </a:r>
            <a:r>
              <a:rPr lang="en-US" sz="1800" i="1" dirty="0" smtClean="0">
                <a:solidFill>
                  <a:schemeClr val="accent1"/>
                </a:solidFill>
              </a:rPr>
              <a:t>m leakage</a:t>
            </a:r>
          </a:p>
          <a:p>
            <a:pPr>
              <a:buClr>
                <a:srgbClr val="FF0000"/>
              </a:buClr>
            </a:pPr>
            <a:endParaRPr lang="en-US" sz="800" i="1" dirty="0" smtClean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chemeClr val="tx2"/>
                </a:solidFill>
              </a:rPr>
              <a:t>Line </a:t>
            </a:r>
            <a:r>
              <a:rPr lang="en-US" sz="1800" i="1" dirty="0">
                <a:solidFill>
                  <a:schemeClr val="tx2"/>
                </a:solidFill>
              </a:rPr>
              <a:t>drivers, and logic gates provide</a:t>
            </a:r>
            <a:br>
              <a:rPr lang="en-US" sz="1800" i="1" dirty="0">
                <a:solidFill>
                  <a:schemeClr val="tx2"/>
                </a:solidFill>
              </a:rPr>
            </a:br>
            <a:r>
              <a:rPr lang="en-US" sz="1800" i="1" dirty="0">
                <a:solidFill>
                  <a:schemeClr val="tx2"/>
                </a:solidFill>
              </a:rPr>
              <a:t>3 mA/</a:t>
            </a:r>
            <a:r>
              <a:rPr lang="en-US" sz="1800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800" i="1" dirty="0">
                <a:solidFill>
                  <a:schemeClr val="tx2"/>
                </a:solidFill>
              </a:rPr>
              <a:t>m output</a:t>
            </a:r>
            <a:br>
              <a:rPr lang="en-US" sz="1800" i="1" dirty="0">
                <a:solidFill>
                  <a:schemeClr val="tx2"/>
                </a:solidFill>
              </a:rPr>
            </a:br>
            <a:r>
              <a:rPr lang="en-US" sz="1800" i="1" dirty="0">
                <a:solidFill>
                  <a:schemeClr val="tx2"/>
                </a:solidFill>
              </a:rPr>
              <a:t>with  0.1 </a:t>
            </a:r>
            <a:r>
              <a:rPr lang="en-US" sz="1800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800" i="1" dirty="0">
                <a:solidFill>
                  <a:schemeClr val="tx2"/>
                </a:solidFill>
              </a:rPr>
              <a:t>A/</a:t>
            </a:r>
            <a:r>
              <a:rPr lang="en-US" sz="1800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800" i="1" dirty="0">
                <a:solidFill>
                  <a:schemeClr val="tx2"/>
                </a:solidFill>
              </a:rPr>
              <a:t>m leakage</a:t>
            </a:r>
          </a:p>
          <a:p>
            <a:pPr>
              <a:buClr>
                <a:srgbClr val="FF0000"/>
              </a:buClr>
            </a:pPr>
            <a:endParaRPr lang="en-US" sz="800" i="1" dirty="0" smtClean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</a:rPr>
              <a:t>Is </a:t>
            </a:r>
            <a:r>
              <a:rPr lang="en-US" sz="1800" i="1" dirty="0">
                <a:solidFill>
                  <a:srgbClr val="000000"/>
                </a:solidFill>
              </a:rPr>
              <a:t>cost in added die area acceptable ?</a:t>
            </a:r>
            <a:endParaRPr lang="en-US" sz="18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11137"/>
            <a:ext cx="8534400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Fast, Low-Power Interconnects for Digital Systems</a:t>
            </a: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52400" y="762000"/>
            <a:ext cx="8382000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smtClean="0">
                <a:solidFill>
                  <a:srgbClr val="000000"/>
                </a:solidFill>
                <a:latin typeface="Calibri" pitchFamily="34" charset="0"/>
              </a:rPr>
              <a:t>Optical PLLs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→ mid-range coherent links for data centers ?</a:t>
            </a:r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00472"/>
            <a:ext cx="1828800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lay_analys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5265"/>
            <a:ext cx="1280160" cy="103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11.jpg"/>
          <p:cNvPicPr>
            <a:picLocks noChangeAspect="1"/>
          </p:cNvPicPr>
          <p:nvPr/>
        </p:nvPicPr>
        <p:blipFill>
          <a:blip r:embed="rId5" cstate="print"/>
          <a:srcRect l="24242" r="6061"/>
          <a:stretch>
            <a:fillRect/>
          </a:stretch>
        </p:blipFill>
        <p:spPr bwMode="auto">
          <a:xfrm>
            <a:off x="3505200" y="4539066"/>
            <a:ext cx="1790415" cy="111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unnel_FE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904184"/>
            <a:ext cx="1522892" cy="55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unnel_FET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811428"/>
            <a:ext cx="974252" cy="8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4043031"/>
            <a:ext cx="8839200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Short-range on-chip interconnects and the 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CV</a:t>
            </a:r>
            <a:r>
              <a:rPr lang="en-US" sz="2400" i="1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2400" i="1" baseline="-25000" smtClean="0">
                <a:solidFill>
                  <a:srgbClr val="000000"/>
                </a:solidFill>
                <a:latin typeface="Calibri" pitchFamily="34" charset="0"/>
              </a:rPr>
              <a:t>off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sz="2400" i="1" baseline="-25000" smtClean="0">
                <a:solidFill>
                  <a:srgbClr val="000000"/>
                </a:solidFill>
                <a:latin typeface="Calibri" pitchFamily="34" charset="0"/>
              </a:rPr>
              <a:t>DD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power crisis.</a:t>
            </a:r>
          </a:p>
        </p:txBody>
      </p:sp>
      <p:grpSp>
        <p:nvGrpSpPr>
          <p:cNvPr id="2" name="Group 12"/>
          <p:cNvGrpSpPr>
            <a:grpSpLocks noChangeAspect="1"/>
          </p:cNvGrpSpPr>
          <p:nvPr/>
        </p:nvGrpSpPr>
        <p:grpSpPr>
          <a:xfrm>
            <a:off x="2057400" y="4539065"/>
            <a:ext cx="1036320" cy="1306508"/>
            <a:chOff x="2438400" y="3777065"/>
            <a:chExt cx="1295400" cy="1633135"/>
          </a:xfrm>
        </p:grpSpPr>
        <p:pic>
          <p:nvPicPr>
            <p:cNvPr id="7" name="Picture 6" descr="Picture6.jpg"/>
            <p:cNvPicPr>
              <a:picLocks noChangeAspect="1"/>
            </p:cNvPicPr>
            <p:nvPr/>
          </p:nvPicPr>
          <p:blipFill>
            <a:blip r:embed="rId8" cstate="print"/>
            <a:srcRect t="7590"/>
            <a:stretch>
              <a:fillRect/>
            </a:stretch>
          </p:blipFill>
          <p:spPr bwMode="auto">
            <a:xfrm>
              <a:off x="2590800" y="3777065"/>
              <a:ext cx="1143000" cy="163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 rot="16200000">
              <a:off x="2013415" y="4387385"/>
              <a:ext cx="1102684" cy="25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628" tIns="41315" rIns="82628" bIns="41315">
              <a:spAutoFit/>
            </a:bodyPr>
            <a:lstStyle/>
            <a:p>
              <a:pPr algn="ctr" defTabSz="820738" eaLnBrk="0" hangingPunct="0"/>
              <a:r>
                <a:rPr lang="en-US" sz="1100" b="0" dirty="0" smtClean="0">
                  <a:solidFill>
                    <a:srgbClr val="000000"/>
                  </a:solidFill>
                  <a:latin typeface="Calibri" pitchFamily="34" charset="0"/>
                </a:rPr>
                <a:t> mA/um</a:t>
              </a:r>
            </a:p>
          </p:txBody>
        </p:sp>
      </p:grp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09600" y="4800600"/>
            <a:ext cx="501185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 CV</a:t>
            </a:r>
            <a:r>
              <a:rPr lang="en-US" sz="1400" b="0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09800" y="5105400"/>
            <a:ext cx="9144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standby power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334000" y="5029200"/>
            <a:ext cx="12954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→ standby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power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334000" y="4495800"/>
            <a:ext cx="19050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 interconnects 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781800" y="6376686"/>
            <a:ext cx="21336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long-range on-chip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interconnects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200" y="6529086"/>
            <a:ext cx="25146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tunnel FETs for low voltage ?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" name="Picture 21" descr="low_voltage_logic_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5689871"/>
            <a:ext cx="2560320" cy="9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495800" y="6553200"/>
            <a:ext cx="21336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low-voltage signaling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" name="Picture 25" descr="2014_2_9_optical_draw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200" y="1335086"/>
            <a:ext cx="2286000" cy="1200396"/>
          </a:xfrm>
          <a:prstGeom prst="rect">
            <a:avLst/>
          </a:prstGeom>
        </p:spPr>
      </p:pic>
      <p:pic>
        <p:nvPicPr>
          <p:cNvPr id="27" name="Picture 26" descr="2014_2_9_optical_draw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4600" y="1219200"/>
            <a:ext cx="1903911" cy="1365504"/>
          </a:xfrm>
          <a:prstGeom prst="rect">
            <a:avLst/>
          </a:prstGeom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81000" y="2490486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coherent OPLL receiver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514600" y="2584704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optical synthesizer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" name="Picture 29" descr="2014_2_9_optical_draw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" y="2819400"/>
            <a:ext cx="3886200" cy="792112"/>
          </a:xfrm>
          <a:prstGeom prst="rect">
            <a:avLst/>
          </a:prstGeom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066800" y="3657600"/>
            <a:ext cx="19050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WDM comb synthesis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3" name="Picture 32" descr="2014_2_9_optical_draw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24400" y="1295400"/>
            <a:ext cx="3953874" cy="2209800"/>
          </a:xfrm>
          <a:prstGeom prst="rect">
            <a:avLst/>
          </a:prstGeom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638800" y="3581400"/>
            <a:ext cx="2438400" cy="2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algn="ctr" defTabSz="820738" eaLnBrk="0" hangingPunct="0"/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electrical recovery of WDM</a:t>
            </a:r>
            <a:endParaRPr lang="en-US" sz="1400" b="0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8600" y="656272"/>
            <a:ext cx="8610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800" b="0" smtClean="0">
                <a:latin typeface="Calibri" pitchFamily="34" charset="0"/>
              </a:rPr>
              <a:t>Technology</a:t>
            </a:r>
            <a:br>
              <a:rPr lang="en-US" sz="8800" b="0" smtClean="0">
                <a:latin typeface="Calibri" pitchFamily="34" charset="0"/>
              </a:rPr>
            </a:br>
            <a:r>
              <a:rPr lang="en-US" sz="8800" b="0" smtClean="0">
                <a:latin typeface="Calibri" pitchFamily="34" charset="0"/>
              </a:rPr>
              <a:t>Details</a:t>
            </a:r>
            <a:endParaRPr lang="en-US" sz="88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793630"/>
            <a:ext cx="9144000" cy="6064369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938510" y="33786"/>
            <a:ext cx="5067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charset="0"/>
                <a:cs typeface="+mn-cs"/>
              </a:rPr>
              <a:t>Details: Electrical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  <a:cs typeface="+mn-cs"/>
              </a:rPr>
              <a:t>l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cs typeface="+mn-cs"/>
              </a:rPr>
              <a:t>-Synthesis IC</a:t>
            </a:r>
            <a:endParaRPr lang="en-US" sz="2400" i="1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pic>
        <p:nvPicPr>
          <p:cNvPr id="17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r="4858" b="51583"/>
          <a:stretch>
            <a:fillRect/>
          </a:stretch>
        </p:blipFill>
        <p:spPr bwMode="auto">
          <a:xfrm>
            <a:off x="163902" y="3767940"/>
            <a:ext cx="2760453" cy="126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84672" y="3315671"/>
            <a:ext cx="4759328" cy="3559581"/>
          </a:xfrm>
          <a:prstGeom prst="rect">
            <a:avLst/>
          </a:prstGeom>
        </p:spPr>
      </p:pic>
      <p:pic>
        <p:nvPicPr>
          <p:cNvPr id="20" name="Picture 10" descr="Picture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90578" y="951895"/>
            <a:ext cx="2363818" cy="18614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1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t="48856" r="8327"/>
          <a:stretch>
            <a:fillRect/>
          </a:stretch>
        </p:blipFill>
        <p:spPr bwMode="auto">
          <a:xfrm>
            <a:off x="161026" y="5331081"/>
            <a:ext cx="2659811" cy="13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05997" y="5019066"/>
            <a:ext cx="4241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Frequency detector test:  works over +/- 40 GHz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503" y="3385884"/>
            <a:ext cx="4032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Phase detector test: works over  +/- 30 GHz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4" name="Picture 2" descr="Description: Picture1"/>
          <p:cNvPicPr>
            <a:picLocks noChangeAspect="1" noChangeArrowheads="1"/>
          </p:cNvPicPr>
          <p:nvPr/>
        </p:nvPicPr>
        <p:blipFill>
          <a:blip r:embed="rId6" cstate="screen">
            <a:lum bright="-28000" contrast="47000"/>
          </a:blip>
          <a:srcRect/>
          <a:stretch>
            <a:fillRect/>
          </a:stretch>
        </p:blipFill>
        <p:spPr bwMode="auto">
          <a:xfrm>
            <a:off x="3778347" y="1001389"/>
            <a:ext cx="2725947" cy="181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25"/>
          <p:cNvCxnSpPr>
            <a:cxnSpLocks noChangeShapeType="1"/>
          </p:cNvCxnSpPr>
          <p:nvPr/>
        </p:nvCxnSpPr>
        <p:spPr bwMode="auto">
          <a:xfrm flipH="1">
            <a:off x="255918" y="3159667"/>
            <a:ext cx="8784565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16" name="Rectangle 15"/>
          <p:cNvSpPr/>
          <p:nvPr/>
        </p:nvSpPr>
        <p:spPr>
          <a:xfrm>
            <a:off x="212398" y="907242"/>
            <a:ext cx="4032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Features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       Phase detector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       Frequency difference detector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	forces loop to lock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       Single-sideband mixer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	introduces frequency shift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	controlled sign of shift !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Implementation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       Teledyne 350 GHz, 500 nm InP HBT</a:t>
            </a:r>
            <a:b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400" i="1" dirty="0" smtClean="0">
                <a:solidFill>
                  <a:srgbClr val="000000"/>
                </a:solidFill>
                <a:latin typeface="Arial" charset="0"/>
                <a:cs typeface="+mn-cs"/>
              </a:rPr>
              <a:t>       Robust all-digital 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3861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1327944" y="134938"/>
            <a:ext cx="6279357" cy="6223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Speed InP IC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51899"/>
            <a:ext cx="9144000" cy="175431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479425" indent="-436563" algn="just"/>
            <a:r>
              <a:rPr lang="en-US" sz="2800" i="1" dirty="0" smtClean="0">
                <a:latin typeface="Calibri" pitchFamily="34" charset="0"/>
              </a:rPr>
              <a:t>Teledyne  Scientific &amp; Imaging </a:t>
            </a:r>
            <a:r>
              <a:rPr lang="en-US" sz="2800" i="1" u="sng" dirty="0" smtClean="0">
                <a:latin typeface="Calibri" pitchFamily="34" charset="0"/>
              </a:rPr>
              <a:t>512 nm</a:t>
            </a:r>
            <a:r>
              <a:rPr lang="en-US" sz="2800" i="1" dirty="0" smtClean="0">
                <a:latin typeface="Calibri" pitchFamily="34" charset="0"/>
              </a:rPr>
              <a:t> InP HBT process.</a:t>
            </a:r>
          </a:p>
          <a:p>
            <a:pPr marL="479425" indent="-436563" algn="just"/>
            <a:r>
              <a:rPr lang="en-US" sz="2000" i="1" dirty="0" smtClean="0">
                <a:latin typeface="Calibri" pitchFamily="34" charset="0"/>
              </a:rPr>
              <a:t>300GHz f</a:t>
            </a:r>
            <a:r>
              <a:rPr lang="en-US" sz="2000" i="1" baseline="-25000" dirty="0" smtClean="0">
                <a:latin typeface="Calibri" pitchFamily="34" charset="0"/>
              </a:rPr>
              <a:t>t </a:t>
            </a:r>
            <a:r>
              <a:rPr lang="en-US" sz="2000" i="1" dirty="0" smtClean="0">
                <a:latin typeface="Calibri" pitchFamily="34" charset="0"/>
              </a:rPr>
              <a:t>, f</a:t>
            </a:r>
            <a:r>
              <a:rPr lang="en-US" sz="2000" i="1" baseline="-25000" dirty="0" smtClean="0">
                <a:latin typeface="Calibri" pitchFamily="34" charset="0"/>
              </a:rPr>
              <a:t>max </a:t>
            </a:r>
            <a:r>
              <a:rPr lang="en-US" sz="2000" i="1" dirty="0" smtClean="0">
                <a:latin typeface="Calibri" pitchFamily="34" charset="0"/>
              </a:rPr>
              <a:t>devices.</a:t>
            </a:r>
          </a:p>
          <a:p>
            <a:pPr marL="479425" indent="-436563" algn="just"/>
            <a:r>
              <a:rPr lang="en-US" sz="2000" i="1" dirty="0" smtClean="0">
                <a:latin typeface="Calibri" pitchFamily="34" charset="0"/>
              </a:rPr>
              <a:t>4 Metal layers, MIM capacitors, thin-film  resistors</a:t>
            </a:r>
          </a:p>
          <a:p>
            <a:pPr marL="479425" indent="-436563" algn="just"/>
            <a:r>
              <a:rPr lang="en-US" sz="2000" i="1" dirty="0" smtClean="0">
                <a:latin typeface="Calibri" pitchFamily="34" charset="0"/>
              </a:rPr>
              <a:t>Up to 5000 transistor integration.</a:t>
            </a:r>
          </a:p>
          <a:p>
            <a:pPr marL="479425" indent="-436563" algn="just"/>
            <a:r>
              <a:rPr lang="en-US" sz="2000" i="1" dirty="0" smtClean="0">
                <a:latin typeface="Calibri" pitchFamily="34" charset="0"/>
              </a:rPr>
              <a:t>Teledyne 128 nm process (not yet Pilot-Scale) : 700 GHz f</a:t>
            </a:r>
            <a:r>
              <a:rPr lang="en-US" sz="2000" i="1" baseline="-25000" dirty="0" smtClean="0">
                <a:latin typeface="Symbol" pitchFamily="18" charset="2"/>
              </a:rPr>
              <a:t>t</a:t>
            </a:r>
            <a:r>
              <a:rPr lang="en-US" sz="2000" i="1" baseline="-25000" dirty="0" smtClean="0">
                <a:latin typeface="Calibri" pitchFamily="34" charset="0"/>
              </a:rPr>
              <a:t>  </a:t>
            </a:r>
            <a:r>
              <a:rPr lang="en-US" sz="2000" i="1" dirty="0" smtClean="0">
                <a:latin typeface="Calibri" pitchFamily="34" charset="0"/>
              </a:rPr>
              <a:t>, 1.2 THz  f</a:t>
            </a:r>
            <a:r>
              <a:rPr lang="en-US" sz="2000" i="1" baseline="-25000" dirty="0" smtClean="0">
                <a:latin typeface="Calibri" pitchFamily="34" charset="0"/>
              </a:rPr>
              <a:t>max </a:t>
            </a:r>
            <a:endParaRPr lang="en-US" sz="2000" i="1" dirty="0" smtClean="0">
              <a:latin typeface="Calibri" pitchFamily="34" charset="0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2624"/>
            <a:ext cx="2786183" cy="23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432" y="4523533"/>
            <a:ext cx="2561232" cy="230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938" y="2724887"/>
            <a:ext cx="2032282" cy="1625825"/>
          </a:xfrm>
          <a:prstGeom prst="rect">
            <a:avLst/>
          </a:prstGeom>
        </p:spPr>
      </p:pic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2681" y="2737716"/>
            <a:ext cx="2199434" cy="1660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9525" y="3600364"/>
            <a:ext cx="2500184" cy="1200316"/>
          </a:xfrm>
          <a:prstGeom prst="rect">
            <a:avLst/>
          </a:prstGeom>
          <a:solidFill>
            <a:srgbClr val="FFFF00"/>
          </a:solidFill>
        </p:spPr>
        <p:txBody>
          <a:bodyPr wrap="square" lIns="91428" tIns="45714" rIns="91428" bIns="45714" rtlCol="0">
            <a:spAutoFit/>
          </a:bodyPr>
          <a:lstStyle/>
          <a:p>
            <a:pPr marL="479425" indent="-436563" algn="just"/>
            <a:r>
              <a:rPr lang="en-US" sz="2400" i="1" dirty="0" smtClean="0">
                <a:latin typeface="Calibri" pitchFamily="34" charset="0"/>
              </a:rPr>
              <a:t>Thank you !</a:t>
            </a:r>
          </a:p>
          <a:p>
            <a:pPr marL="479425" indent="-436563" algn="just"/>
            <a:r>
              <a:rPr lang="en-US" sz="2400" i="1" dirty="0" smtClean="0">
                <a:latin typeface="Calibri" pitchFamily="34" charset="0"/>
              </a:rPr>
              <a:t>100% first-pass</a:t>
            </a:r>
          </a:p>
          <a:p>
            <a:pPr marL="479425" indent="-436563" algn="just"/>
            <a:r>
              <a:rPr lang="en-US" sz="2400" i="1" dirty="0" smtClean="0">
                <a:latin typeface="Calibri" pitchFamily="34" charset="0"/>
              </a:rPr>
              <a:t>design success</a:t>
            </a:r>
            <a:endParaRPr lang="en-US" i="1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Paper writing\OE_offset_locking\PI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31" y="981445"/>
            <a:ext cx="5473700" cy="1273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ropbox\Paper writing\OE_offset_locking\P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92" y="4193372"/>
            <a:ext cx="2869988" cy="214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ropbox\Paper writing\OE_offset_locking\phase_tuni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28" y="2140586"/>
            <a:ext cx="3001933" cy="1995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ropbox\Paper writing\OE_offset_locking\hybrid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42" y="4186399"/>
            <a:ext cx="3617548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91506" y="2059639"/>
            <a:ext cx="279463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888" y="2743201"/>
            <a:ext cx="16149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Laser LIV curve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72" y="4997280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PD bandwidth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7061" y="2743201"/>
            <a:ext cx="1367682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Laser phase </a:t>
            </a:r>
          </a:p>
          <a:p>
            <a:r>
              <a:rPr lang="en-US" dirty="0"/>
              <a:t>pad tuning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9762" y="4751058"/>
            <a:ext cx="1158907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90° </a:t>
            </a:r>
            <a:r>
              <a:rPr lang="en-US" dirty="0"/>
              <a:t>hybrid</a:t>
            </a:r>
          </a:p>
          <a:p>
            <a:r>
              <a:rPr lang="en-US" dirty="0"/>
              <a:t>output</a:t>
            </a:r>
          </a:p>
          <a:p>
            <a:endParaRPr lang="en-US" dirty="0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470279" y="33136"/>
            <a:ext cx="4003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OPLL with PFD and SSBM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Photonic IC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05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793630"/>
            <a:ext cx="9144000" cy="6064369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938510" y="33786"/>
            <a:ext cx="5067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Details: Electrical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-Synthesis IC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7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r="4858" b="51583"/>
          <a:stretch>
            <a:fillRect/>
          </a:stretch>
        </p:blipFill>
        <p:spPr bwMode="auto">
          <a:xfrm>
            <a:off x="163902" y="3767940"/>
            <a:ext cx="2760453" cy="126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84672" y="3315671"/>
            <a:ext cx="4759328" cy="3559581"/>
          </a:xfrm>
          <a:prstGeom prst="rect">
            <a:avLst/>
          </a:prstGeom>
        </p:spPr>
      </p:pic>
      <p:pic>
        <p:nvPicPr>
          <p:cNvPr id="20" name="Picture 10" descr="Picture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90578" y="951895"/>
            <a:ext cx="2363818" cy="18614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1" name="Picture 8" descr="phase freq"/>
          <p:cNvPicPr>
            <a:picLocks noChangeAspect="1" noChangeArrowheads="1"/>
          </p:cNvPicPr>
          <p:nvPr/>
        </p:nvPicPr>
        <p:blipFill>
          <a:blip r:embed="rId3" cstate="screen"/>
          <a:srcRect t="48856" r="8327"/>
          <a:stretch>
            <a:fillRect/>
          </a:stretch>
        </p:blipFill>
        <p:spPr bwMode="auto">
          <a:xfrm>
            <a:off x="161026" y="5331081"/>
            <a:ext cx="2659811" cy="13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05997" y="5019066"/>
            <a:ext cx="4241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Frequency detector test:  works over +/- 40 GHz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503" y="3385884"/>
            <a:ext cx="4032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Phase detector test: works over  +/- 30 GHz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" name="Picture 2" descr="Description: Picture1"/>
          <p:cNvPicPr>
            <a:picLocks noChangeAspect="1" noChangeArrowheads="1"/>
          </p:cNvPicPr>
          <p:nvPr/>
        </p:nvPicPr>
        <p:blipFill>
          <a:blip r:embed="rId6" cstate="screen">
            <a:lum bright="-28000" contrast="47000"/>
          </a:blip>
          <a:srcRect/>
          <a:stretch>
            <a:fillRect/>
          </a:stretch>
        </p:blipFill>
        <p:spPr bwMode="auto">
          <a:xfrm>
            <a:off x="3778347" y="1001389"/>
            <a:ext cx="2725947" cy="181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25"/>
          <p:cNvCxnSpPr>
            <a:cxnSpLocks noChangeShapeType="1"/>
          </p:cNvCxnSpPr>
          <p:nvPr/>
        </p:nvCxnSpPr>
        <p:spPr bwMode="auto">
          <a:xfrm flipH="1">
            <a:off x="255918" y="3159667"/>
            <a:ext cx="8784565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16" name="Rectangle 15"/>
          <p:cNvSpPr/>
          <p:nvPr/>
        </p:nvSpPr>
        <p:spPr>
          <a:xfrm>
            <a:off x="212398" y="907242"/>
            <a:ext cx="4032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Features</a:t>
            </a:r>
            <a:br>
              <a:rPr lang="en-US" sz="1400" i="1" dirty="0" smtClean="0"/>
            </a:br>
            <a:r>
              <a:rPr lang="en-US" sz="1400" i="1" dirty="0" smtClean="0"/>
              <a:t>       Phase detector</a:t>
            </a:r>
            <a:br>
              <a:rPr lang="en-US" sz="1400" i="1" dirty="0" smtClean="0"/>
            </a:br>
            <a:r>
              <a:rPr lang="en-US" sz="1400" i="1" dirty="0" smtClean="0"/>
              <a:t>       Frequency difference detector</a:t>
            </a:r>
            <a:br>
              <a:rPr lang="en-US" sz="1400" i="1" dirty="0" smtClean="0"/>
            </a:br>
            <a:r>
              <a:rPr lang="en-US" sz="1400" i="1" dirty="0" smtClean="0"/>
              <a:t>	forces loop to lock</a:t>
            </a:r>
            <a:br>
              <a:rPr lang="en-US" sz="1400" i="1" dirty="0" smtClean="0"/>
            </a:br>
            <a:r>
              <a:rPr lang="en-US" sz="1400" i="1" dirty="0" smtClean="0"/>
              <a:t>       Single-sideband mixer</a:t>
            </a:r>
            <a:br>
              <a:rPr lang="en-US" sz="1400" i="1" dirty="0" smtClean="0"/>
            </a:br>
            <a:r>
              <a:rPr lang="en-US" sz="1400" i="1" dirty="0" smtClean="0"/>
              <a:t>	introduces frequency shift</a:t>
            </a:r>
            <a:br>
              <a:rPr lang="en-US" sz="1400" i="1" dirty="0" smtClean="0"/>
            </a:br>
            <a:r>
              <a:rPr lang="en-US" sz="1400" i="1" dirty="0" smtClean="0"/>
              <a:t>	controlled sign of shift !</a:t>
            </a:r>
            <a:br>
              <a:rPr lang="en-US" sz="1400" i="1" dirty="0" smtClean="0"/>
            </a:br>
            <a:r>
              <a:rPr lang="en-US" sz="1400" i="1" dirty="0" smtClean="0"/>
              <a:t>Implementation</a:t>
            </a:r>
          </a:p>
          <a:p>
            <a:r>
              <a:rPr lang="en-US" sz="1400" i="1" dirty="0" smtClean="0"/>
              <a:t>       Teledyne 350 GHz, 500 nm InP HBT</a:t>
            </a:r>
            <a:br>
              <a:rPr lang="en-US" sz="1400" i="1" dirty="0" smtClean="0"/>
            </a:br>
            <a:r>
              <a:rPr lang="en-US" sz="1400" i="1" dirty="0" smtClean="0"/>
              <a:t>       Robust all-digital 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3861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Phase-Locked-Loops: Applications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9" y="914400"/>
            <a:ext cx="442300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Wavelength synthesis,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&amp; sweeping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digital control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wavelength spacings.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22" descr="WDM_with_OPLLs2.jpg"/>
          <p:cNvPicPr>
            <a:picLocks noChangeAspect="1"/>
          </p:cNvPicPr>
          <p:nvPr/>
        </p:nvPicPr>
        <p:blipFill>
          <a:blip r:embed="rId3" cstate="print"/>
          <a:srcRect t="15000"/>
          <a:stretch>
            <a:fillRect/>
          </a:stretch>
        </p:blipFill>
        <p:spPr>
          <a:xfrm>
            <a:off x="6858000" y="958672"/>
            <a:ext cx="2057400" cy="1327328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 flipV="1">
            <a:off x="5867400" y="1834469"/>
            <a:ext cx="83820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6200" y="2841845"/>
            <a:ext cx="40602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Synthesis, Sweeping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Wavelength Combs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WDM: precise channel spacing, 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 guard bands.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76200" y="4850249"/>
            <a:ext cx="471871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Single-Chip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Multi-Wavelength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Coherent Receivers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WDM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1444" y="744988"/>
            <a:ext cx="2467356" cy="1769612"/>
          </a:xfrm>
          <a:prstGeom prst="rect">
            <a:avLst/>
          </a:prstGeom>
        </p:spPr>
      </p:pic>
      <p:pic>
        <p:nvPicPr>
          <p:cNvPr id="19" name="Picture 18" descr="2011_8_1_aug_THz_WDM_IC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2280" y="2743200"/>
            <a:ext cx="2255520" cy="1688592"/>
          </a:xfrm>
          <a:prstGeom prst="rect">
            <a:avLst/>
          </a:prstGeom>
        </p:spPr>
      </p:pic>
      <p:pic>
        <p:nvPicPr>
          <p:cNvPr id="29" name="Picture 28" descr="2014_2_9_optical_dr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4548610"/>
            <a:ext cx="3886200" cy="2171978"/>
          </a:xfrm>
          <a:prstGeom prst="rect">
            <a:avLst/>
          </a:prstGeom>
        </p:spPr>
      </p:pic>
      <p:pic>
        <p:nvPicPr>
          <p:cNvPr id="30" name="Picture 29" descr="2014_2_9_optical_dra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602" y="2610612"/>
            <a:ext cx="3114798" cy="1808988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5867400" y="3581399"/>
            <a:ext cx="83820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8322" y="4325152"/>
            <a:ext cx="8456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Loop needs high gain at DC → op-amp needed.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Commercial op-amps too slow to support needed ~500 MHz loop bandwidth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Solution: feedforward loop filter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low frequencies: op-amp for high gain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 frequencies: passive filter for low excess phase shift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19" y="1167884"/>
            <a:ext cx="4367213" cy="262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23155" y="3699658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Schematic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07186" y="3664757"/>
            <a:ext cx="342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Open Loop Gain Transfer Function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3" y="1167883"/>
            <a:ext cx="4305161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501154" y="33136"/>
            <a:ext cx="3942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Feedforward </a:t>
            </a:r>
            <a:r>
              <a:rPr lang="en-US" sz="2400" b="1" dirty="0" smtClean="0">
                <a:solidFill>
                  <a:srgbClr val="FF0000"/>
                </a:solidFill>
              </a:rPr>
              <a:t>Loop Filter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High Gain yet High Speed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01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Basics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2498" y="3429000"/>
            <a:ext cx="53077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Phase-lock tunable laser to optical reference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Lock to one line + improve linewidth / SNR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6200" y="4267200"/>
            <a:ext cx="79248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Inexpensive laser with no external cavity ?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→ large laser linewidth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1GHz loop bandwidth for noise suppression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tight optical/electrical integration</a:t>
            </a:r>
          </a:p>
        </p:txBody>
      </p:sp>
      <p:pic>
        <p:nvPicPr>
          <p:cNvPr id="37" name="Picture 3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1352"/>
            <a:ext cx="4020312" cy="22890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Frequency-Difference-Detector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2498" y="3429000"/>
            <a:ext cx="53077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 1 GHz loop bandwidth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~20 GHz initial frequency error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loop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will not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acquire lock</a:t>
            </a:r>
          </a:p>
        </p:txBody>
      </p:sp>
      <p:pic>
        <p:nvPicPr>
          <p:cNvPr id="8" name="Picture 7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1352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4563070"/>
            <a:ext cx="53077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→Add frequency-difference detector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352800" y="1828800"/>
            <a:ext cx="152400" cy="23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962400" y="1981200"/>
            <a:ext cx="152400" cy="23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3657600" y="2895600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200" y="5026223"/>
            <a:ext cx="53077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I/Q (0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,90</a:t>
            </a:r>
            <a:r>
              <a:rPr lang="en-US" sz="2000" i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optical mixing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6200" y="5486400"/>
            <a:ext cx="53077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Full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information </a:t>
            </a:r>
            <a:r>
              <a:rPr lang="en-US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optical field is maintained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→ use later for other purposes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Demonstrated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363366"/>
            <a:ext cx="3810000" cy="31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352800" cy="267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38800" y="4953000"/>
            <a:ext cx="1447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~1 GHz loop bandwidth</a:t>
            </a:r>
            <a:endParaRPr lang="en-US" sz="1800" b="0" dirty="0">
              <a:latin typeface="Calibri" pitchFamily="34" charset="0"/>
            </a:endParaRPr>
          </a:p>
        </p:txBody>
      </p:sp>
      <p:grpSp>
        <p:nvGrpSpPr>
          <p:cNvPr id="20" name="Group 21"/>
          <p:cNvGrpSpPr/>
          <p:nvPr/>
        </p:nvGrpSpPr>
        <p:grpSpPr>
          <a:xfrm>
            <a:off x="5029200" y="990600"/>
            <a:ext cx="3733800" cy="2743200"/>
            <a:chOff x="5125082" y="1109708"/>
            <a:chExt cx="3926059" cy="309335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82" y="1109708"/>
              <a:ext cx="3926059" cy="3093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0"/>
            <p:cNvSpPr/>
            <p:nvPr/>
          </p:nvSpPr>
          <p:spPr bwMode="auto">
            <a:xfrm>
              <a:off x="5675085" y="1428794"/>
              <a:ext cx="2394857" cy="58167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11"/>
            <p:cNvSpPr/>
            <p:nvPr/>
          </p:nvSpPr>
          <p:spPr bwMode="auto">
            <a:xfrm>
              <a:off x="5660571" y="2556865"/>
              <a:ext cx="754743" cy="860031"/>
            </a:xfrm>
            <a:prstGeom prst="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12"/>
            <p:cNvSpPr/>
            <p:nvPr/>
          </p:nvSpPr>
          <p:spPr bwMode="auto">
            <a:xfrm>
              <a:off x="6663341" y="2238923"/>
              <a:ext cx="2387800" cy="1964142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81600" y="713601"/>
            <a:ext cx="3002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latin typeface="Calibri" pitchFamily="34" charset="0"/>
              </a:rPr>
              <a:t>H. Park, M. Lu, et al, ECOC’12,  Th3A.2 (2012)</a:t>
            </a:r>
            <a:endParaRPr lang="en-US" sz="1200" b="0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Optical PLLs: Frequency Acquisition</a:t>
            </a:r>
          </a:p>
        </p:txBody>
      </p:sp>
      <p:pic>
        <p:nvPicPr>
          <p:cNvPr id="7" name="Picture 6" descr="2014_2_9_optical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4020312" cy="2289048"/>
          </a:xfrm>
          <a:prstGeom prst="rect">
            <a:avLst/>
          </a:prstGeom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1999"/>
            <a:ext cx="4114800" cy="30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38800" y="3807023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H. Park, M. Lu, et al, ECOC’12,  Th3A.2 (2012)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2498" y="4486870"/>
            <a:ext cx="8889102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carrier frequency (200 THz) but limited OPLL bandwidth (1.1 GHz)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Slow frequency capture outside OPLL bandwidth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Need Optical Frequency Phase Lock Loop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Phase-Frequency Locking Demonstrated→ 50 GHz pull-in range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600ns frequency pull-in time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&lt;10 ns optical phase lock 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88567"/>
            <a:ext cx="8531375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OPLL Components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81600" y="2438400"/>
            <a:ext cx="3733800" cy="2743200"/>
            <a:chOff x="5181600" y="2438400"/>
            <a:chExt cx="3733800" cy="2743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438400"/>
              <a:ext cx="37338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704669" y="2721367"/>
              <a:ext cx="2277581" cy="515831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690866" y="3721744"/>
              <a:ext cx="717783" cy="762679"/>
            </a:xfrm>
            <a:prstGeom prst="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644530" y="3439792"/>
              <a:ext cx="2270870" cy="1741808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2400" y="762000"/>
            <a:ext cx="180250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Photonic  IC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Coldren group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InP integration</a:t>
            </a:r>
          </a:p>
        </p:txBody>
      </p:sp>
      <p:pic>
        <p:nvPicPr>
          <p:cNvPr id="15" name="Picture 3" descr="C:\Users\mlu\Desktop\meetings\QPR_Feb2012\OPL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659" b="25209"/>
          <a:stretch>
            <a:fillRect/>
          </a:stretch>
        </p:blipFill>
        <p:spPr bwMode="auto">
          <a:xfrm>
            <a:off x="2362200" y="4648200"/>
            <a:ext cx="1676400" cy="16002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cture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62200" y="2438400"/>
            <a:ext cx="2590800" cy="204017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2498" y="2514600"/>
            <a:ext cx="210730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Fast electrical  IC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Design: Rodwell group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Fab: Teledyne InP HBT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details to follow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6200" y="4668560"/>
            <a:ext cx="2286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Hybrid loop filter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slow/fast design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slow: op-amp integrator</a:t>
            </a:r>
            <a:b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fast: passive feedforward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21239" y="685800"/>
            <a:ext cx="7017961" cy="1632368"/>
            <a:chOff x="1821239" y="685800"/>
            <a:chExt cx="7017961" cy="1632368"/>
          </a:xfrm>
        </p:grpSpPr>
        <p:pic>
          <p:nvPicPr>
            <p:cNvPr id="8" name="Picture 2" descr="D:\Dropbox\Paper writing\OE_offset_locking\PIC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39" y="685800"/>
              <a:ext cx="7017961" cy="163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1828800" y="1066800"/>
              <a:ext cx="6781800" cy="8382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 bwMode="auto">
          <a:xfrm flipV="1">
            <a:off x="6705600" y="1986870"/>
            <a:ext cx="0" cy="756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4953000" y="40386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4114800" y="5867400"/>
            <a:ext cx="2514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6629400" y="5181600"/>
            <a:ext cx="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NCN_presentation_template_V15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thin_line_template</Template>
  <TotalTime>5543</TotalTime>
  <Pages>2</Pages>
  <Words>1208</Words>
  <Application>Microsoft Office PowerPoint</Application>
  <PresentationFormat>On-screen Show (4:3)</PresentationFormat>
  <Paragraphs>266</Paragraphs>
  <Slides>40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Arial</vt:lpstr>
      <vt:lpstr>Tahoma</vt:lpstr>
      <vt:lpstr>Calibri</vt:lpstr>
      <vt:lpstr>Arial Narrow</vt:lpstr>
      <vt:lpstr>Symbol</vt:lpstr>
      <vt:lpstr>ＭＳ Ｐゴシック</vt:lpstr>
      <vt:lpstr>Wingdings</vt:lpstr>
      <vt:lpstr>Times New Roman</vt:lpstr>
      <vt:lpstr>Impact</vt:lpstr>
      <vt:lpstr>Wingdings 3</vt:lpstr>
      <vt:lpstr>Trebuchet MS</vt:lpstr>
      <vt:lpstr>thin_line_template</vt:lpstr>
      <vt:lpstr>NCN_presentation_template_V15</vt:lpstr>
      <vt:lpstr>1_NCN_presentation_template_V15</vt:lpstr>
      <vt:lpstr>2_NCN_presentation_template_V15</vt:lpstr>
      <vt:lpstr>3_NCN_presentation_template_V15</vt:lpstr>
      <vt:lpstr>12_bold_title_template</vt:lpstr>
      <vt:lpstr>4_NCN_presentation_template_V15</vt:lpstr>
      <vt:lpstr>Default Design</vt:lpstr>
      <vt:lpstr>2_thin_line_template</vt:lpstr>
      <vt:lpstr>KGPlot</vt:lpstr>
      <vt:lpstr>Phase-Locked Coherent Optical Interconnects for Data Links</vt:lpstr>
      <vt:lpstr>Wavelength synthesis: precise optical spectral control </vt:lpstr>
      <vt:lpstr>Optical Phase-Locked-Loops: Applications</vt:lpstr>
      <vt:lpstr>Optical Phase-Locked-Loops: Applications</vt:lpstr>
      <vt:lpstr>Optical PLLs: Basics</vt:lpstr>
      <vt:lpstr>Optical PLLs: Frequency-Difference-Detector</vt:lpstr>
      <vt:lpstr>Optical PLLs: Demonstrated</vt:lpstr>
      <vt:lpstr>Optical PLLs: Frequency Acquisition</vt:lpstr>
      <vt:lpstr>OPLL Components</vt:lpstr>
      <vt:lpstr>Optical PLLs: Phase-Locked  BPSK Receiver</vt:lpstr>
      <vt:lpstr>Optical PLLs: Phase-Locked QPSK Receiver</vt:lpstr>
      <vt:lpstr>Phase-Locked  B/QPSK Receivers: Good and Bad</vt:lpstr>
      <vt:lpstr>Offset Locking → Wavelength Synthesis</vt:lpstr>
      <vt:lpstr>ICs Today: 670 GHz is done, 200 GHz is easy</vt:lpstr>
      <vt:lpstr>Electrical Recovery of WDM for compact Tb/s Links</vt:lpstr>
      <vt:lpstr>Optical-Domain WDM Receiver </vt:lpstr>
      <vt:lpstr>Electrical WDM: 2-Channel Demonstration</vt:lpstr>
      <vt:lpstr>2-channel Tests: Opposite-sideband Suppression</vt:lpstr>
      <vt:lpstr>3-channel Test: Adjacent Channel Rejection</vt:lpstr>
      <vt:lpstr>3-channel Test: Adjacent Channel Rejection</vt:lpstr>
      <vt:lpstr>6-channel WDM Receiver Design</vt:lpstr>
      <vt:lpstr>Electrical-Domain WDM Receiver: Reducing Power</vt:lpstr>
      <vt:lpstr>Optical Phase-Locked-Loops: Applications</vt:lpstr>
      <vt:lpstr>Slide 24</vt:lpstr>
      <vt:lpstr>Slide 25</vt:lpstr>
      <vt:lpstr>Electrical-Domain WDM Receiver </vt:lpstr>
      <vt:lpstr>2-Stage Down-Conversion: Optical, Electrical</vt:lpstr>
      <vt:lpstr>Slide 28</vt:lpstr>
      <vt:lpstr>Fast, Low-Power Interconnects for Digital Systems</vt:lpstr>
      <vt:lpstr>Power Dissipation in Short-Range VLSI Interconnects</vt:lpstr>
      <vt:lpstr>Optical for Short-Range VLSI Interconnects ?</vt:lpstr>
      <vt:lpstr>Tall finFETs for Low-Power, Low-Voltage Logic</vt:lpstr>
      <vt:lpstr>Multiple Supplies for Low-Power Logic</vt:lpstr>
      <vt:lpstr>Fast, Low-Power Interconnects for Digital Systems</vt:lpstr>
      <vt:lpstr>Slide 35</vt:lpstr>
      <vt:lpstr>Slide 36</vt:lpstr>
      <vt:lpstr>High Speed InP IC Technology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271</cp:revision>
  <cp:lastPrinted>2002-08-11T02:20:55Z</cp:lastPrinted>
  <dcterms:created xsi:type="dcterms:W3CDTF">2012-09-18T20:06:53Z</dcterms:created>
  <dcterms:modified xsi:type="dcterms:W3CDTF">2014-05-08T12:58:21Z</dcterms:modified>
</cp:coreProperties>
</file>