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415" r:id="rId2"/>
    <p:sldId id="448" r:id="rId3"/>
    <p:sldId id="446" r:id="rId4"/>
    <p:sldId id="447" r:id="rId5"/>
    <p:sldId id="454" r:id="rId6"/>
    <p:sldId id="501" r:id="rId7"/>
    <p:sldId id="455" r:id="rId8"/>
    <p:sldId id="456" r:id="rId9"/>
    <p:sldId id="457" r:id="rId10"/>
    <p:sldId id="474" r:id="rId11"/>
    <p:sldId id="503" r:id="rId12"/>
    <p:sldId id="458" r:id="rId13"/>
    <p:sldId id="472" r:id="rId14"/>
    <p:sldId id="476" r:id="rId15"/>
    <p:sldId id="484" r:id="rId16"/>
    <p:sldId id="485" r:id="rId17"/>
    <p:sldId id="486" r:id="rId18"/>
    <p:sldId id="477" r:id="rId19"/>
    <p:sldId id="478" r:id="rId20"/>
    <p:sldId id="482" r:id="rId21"/>
    <p:sldId id="488" r:id="rId22"/>
    <p:sldId id="490" r:id="rId23"/>
    <p:sldId id="491" r:id="rId24"/>
    <p:sldId id="494" r:id="rId25"/>
    <p:sldId id="495" r:id="rId26"/>
    <p:sldId id="468" r:id="rId27"/>
    <p:sldId id="496" r:id="rId28"/>
    <p:sldId id="497" r:id="rId29"/>
    <p:sldId id="498" r:id="rId30"/>
    <p:sldId id="500" r:id="rId31"/>
    <p:sldId id="502" r:id="rId32"/>
    <p:sldId id="421" r:id="rId33"/>
    <p:sldId id="464" r:id="rId34"/>
    <p:sldId id="518" r:id="rId35"/>
    <p:sldId id="459" r:id="rId36"/>
    <p:sldId id="460" r:id="rId37"/>
    <p:sldId id="461" r:id="rId38"/>
    <p:sldId id="470" r:id="rId39"/>
    <p:sldId id="519" r:id="rId40"/>
    <p:sldId id="520" r:id="rId41"/>
    <p:sldId id="521" r:id="rId42"/>
    <p:sldId id="523" r:id="rId43"/>
    <p:sldId id="524" r:id="rId44"/>
    <p:sldId id="525" r:id="rId45"/>
    <p:sldId id="522" r:id="rId46"/>
    <p:sldId id="462" r:id="rId47"/>
    <p:sldId id="505" r:id="rId48"/>
    <p:sldId id="526" r:id="rId49"/>
    <p:sldId id="465" r:id="rId50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FFCC"/>
    <a:srgbClr val="FFFFFF"/>
    <a:srgbClr val="DDDDDD"/>
    <a:srgbClr val="969696"/>
    <a:srgbClr val="CCCCFF"/>
    <a:srgbClr val="66CCFF"/>
    <a:srgbClr val="CCECFF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21890" autoAdjust="0"/>
    <p:restoredTop sz="94583" autoAdjust="0"/>
  </p:normalViewPr>
  <p:slideViewPr>
    <p:cSldViewPr>
      <p:cViewPr varScale="1">
        <p:scale>
          <a:sx n="94" d="100"/>
          <a:sy n="94" d="100"/>
        </p:scale>
        <p:origin x="-1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12" Type="http://schemas.openxmlformats.org/officeDocument/2006/relationships/image" Target="../media/image33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11" Type="http://schemas.openxmlformats.org/officeDocument/2006/relationships/image" Target="../media/image32.wmf"/><Relationship Id="rId5" Type="http://schemas.openxmlformats.org/officeDocument/2006/relationships/image" Target="../media/image26.wmf"/><Relationship Id="rId10" Type="http://schemas.openxmlformats.org/officeDocument/2006/relationships/image" Target="../media/image31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12" Type="http://schemas.openxmlformats.org/officeDocument/2006/relationships/image" Target="../media/image32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11" Type="http://schemas.openxmlformats.org/officeDocument/2006/relationships/image" Target="../media/image31.wmf"/><Relationship Id="rId5" Type="http://schemas.openxmlformats.org/officeDocument/2006/relationships/image" Target="../media/image26.wmf"/><Relationship Id="rId10" Type="http://schemas.openxmlformats.org/officeDocument/2006/relationships/image" Target="../media/image35.wmf"/><Relationship Id="rId4" Type="http://schemas.openxmlformats.org/officeDocument/2006/relationships/image" Target="../media/image25.wmf"/><Relationship Id="rId9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461963"/>
            <a:ext cx="5253038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2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2499"/>
            <a:ext cx="5135899" cy="417409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2499"/>
            <a:ext cx="5135899" cy="417409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2499"/>
            <a:ext cx="5135899" cy="417409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2499"/>
            <a:ext cx="5135899" cy="417409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463550"/>
            <a:ext cx="5251450" cy="3940175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3"/>
            <a:ext cx="5135899" cy="41725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463550"/>
            <a:ext cx="5251450" cy="3940175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3"/>
            <a:ext cx="5135899" cy="41725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463550"/>
            <a:ext cx="5251450" cy="3940175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3"/>
            <a:ext cx="5135899" cy="41725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jpeg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eg"/><Relationship Id="rId3" Type="http://schemas.openxmlformats.org/officeDocument/2006/relationships/image" Target="../media/image72.emf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39.bin"/><Relationship Id="rId5" Type="http://schemas.openxmlformats.org/officeDocument/2006/relationships/image" Target="../media/image97.jpeg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43.bin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2.bin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97.jpeg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50.bin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3.bin"/><Relationship Id="rId5" Type="http://schemas.openxmlformats.org/officeDocument/2006/relationships/image" Target="../media/image97.jpeg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6.bin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13.jpeg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oleObject" Target="../embeddings/oleObject22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696200" cy="2743200"/>
          </a:xfrm>
        </p:spPr>
        <p:txBody>
          <a:bodyPr/>
          <a:lstStyle/>
          <a:p>
            <a:pPr>
              <a:lnSpc>
                <a:spcPct val="117000"/>
              </a:lnSpc>
            </a:pPr>
            <a:r>
              <a:rPr lang="en-US" sz="3400" dirty="0" smtClean="0"/>
              <a:t>III-V HBT and (MOS) HEMT scaling</a:t>
            </a:r>
            <a:endParaRPr lang="en-US" sz="3400" dirty="0"/>
          </a:p>
        </p:txBody>
      </p:sp>
      <p:sp>
        <p:nvSpPr>
          <p:cNvPr id="2714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562600"/>
            <a:ext cx="6400800" cy="664797"/>
          </a:xfrm>
        </p:spPr>
        <p:txBody>
          <a:bodyPr/>
          <a:lstStyle/>
          <a:p>
            <a:pPr algn="l"/>
            <a:r>
              <a:rPr lang="en-US" i="1" dirty="0"/>
              <a:t>Mark Rodwell,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University of California, Santa Barbara</a:t>
            </a:r>
            <a:endParaRPr lang="en-US" i="1" dirty="0"/>
          </a:p>
        </p:txBody>
      </p:sp>
      <p:sp>
        <p:nvSpPr>
          <p:cNvPr id="2714629" name="Text Box 5"/>
          <p:cNvSpPr txBox="1">
            <a:spLocks noChangeArrowheads="1"/>
          </p:cNvSpPr>
          <p:nvPr/>
        </p:nvSpPr>
        <p:spPr bwMode="auto">
          <a:xfrm>
            <a:off x="170090" y="62021"/>
            <a:ext cx="8973910" cy="482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300" b="0" i="1" dirty="0" smtClean="0">
                <a:latin typeface="Arial" charset="0"/>
              </a:rPr>
              <a:t>WSG Workshop: Performance Metrics for mm-Wave Devices and Circuits from the Perspective of the International Technology Roadmap for Semiconductors (ITRS), IEEE IMS Symposium, May 17, 2015, Phoenix</a:t>
            </a:r>
            <a:endParaRPr lang="en-US" sz="1300" b="0" i="1" dirty="0">
              <a:latin typeface="Arial" charset="0"/>
            </a:endParaRPr>
          </a:p>
        </p:txBody>
      </p:sp>
      <p:sp>
        <p:nvSpPr>
          <p:cNvPr id="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Scaling Laws, Scaling Roadmap</a:t>
            </a:r>
          </a:p>
        </p:txBody>
      </p:sp>
      <p:pic>
        <p:nvPicPr>
          <p:cNvPr id="4" name="Picture 13" descr="2012_8_21_FCRP_HBT_dr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500" y="1295400"/>
            <a:ext cx="24209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266" y="3580790"/>
            <a:ext cx="4707434" cy="303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3"/>
          <p:cNvGraphicFramePr>
            <a:graphicFrameLocks noGrp="1"/>
          </p:cNvGraphicFramePr>
          <p:nvPr/>
        </p:nvGraphicFramePr>
        <p:xfrm>
          <a:off x="3733800" y="1076255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HBT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18300" y="3962400"/>
            <a:ext cx="4495800" cy="26013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Narrow junctions. 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Thin layers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High current density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Ultra low resistivity contacts</a:t>
            </a: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5"/>
          <p:cNvSpPr>
            <a:spLocks noChangeArrowheads="1"/>
          </p:cNvSpPr>
          <p:nvPr/>
        </p:nvSpPr>
        <p:spPr bwMode="auto">
          <a:xfrm>
            <a:off x="4572000" y="2895600"/>
            <a:ext cx="4343400" cy="1066800"/>
          </a:xfrm>
          <a:prstGeom prst="rect">
            <a:avLst/>
          </a:prstGeom>
          <a:solidFill>
            <a:srgbClr val="FFFF00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1" name="Rectangle 28"/>
          <p:cNvSpPr>
            <a:spLocks noChangeArrowheads="1"/>
          </p:cNvSpPr>
          <p:nvPr/>
        </p:nvSpPr>
        <p:spPr bwMode="auto">
          <a:xfrm>
            <a:off x="4572000" y="838200"/>
            <a:ext cx="4343400" cy="914400"/>
          </a:xfrm>
          <a:prstGeom prst="rect">
            <a:avLst/>
          </a:prstGeom>
          <a:solidFill>
            <a:srgbClr val="FF0000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686800" cy="398463"/>
          </a:xfrm>
          <a:noFill/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Can we make a 2 THz SiGe Bipolar Transistor ?</a:t>
            </a:r>
          </a:p>
        </p:txBody>
      </p:sp>
      <p:sp>
        <p:nvSpPr>
          <p:cNvPr id="32773" name="Text Box 22"/>
          <p:cNvSpPr txBox="1">
            <a:spLocks noChangeArrowheads="1"/>
          </p:cNvSpPr>
          <p:nvPr/>
        </p:nvSpPr>
        <p:spPr bwMode="auto">
          <a:xfrm>
            <a:off x="4645025" y="838200"/>
            <a:ext cx="4419600" cy="5314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InP	SiGe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emitter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64	18	nm width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2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0.6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m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access </a:t>
            </a:r>
            <a:r>
              <a:rPr lang="en-US" sz="2000" b="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r</a:t>
            </a:r>
            <a:endParaRPr lang="en-US" sz="2000" b="0" dirty="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base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64	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18	nm contact width,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2.5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0.7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m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contact </a:t>
            </a:r>
            <a:r>
              <a:rPr lang="en-US" sz="2000" b="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r</a:t>
            </a: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/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collector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53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15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nm thick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36	125	mA/m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2.75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1.3?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V, breakdown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  <a:r>
              <a:rPr lang="en-US" sz="2000" b="0" baseline="-25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t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 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1000	1000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 GHz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</a:rPr>
              <a:t>max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2000</a:t>
            </a:r>
            <a:r>
              <a:rPr lang="en-US" sz="2000" baseline="-25000" dirty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2000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 GHz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PAs	1000	1000	 GHz 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digital	480	480	GHz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(2:1 static divider metric)</a:t>
            </a:r>
            <a:endParaRPr lang="el-GR" sz="20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774" name="Text Box 23"/>
          <p:cNvSpPr txBox="1">
            <a:spLocks noChangeArrowheads="1"/>
          </p:cNvSpPr>
          <p:nvPr/>
        </p:nvSpPr>
        <p:spPr bwMode="auto">
          <a:xfrm>
            <a:off x="4724400" y="6149975"/>
            <a:ext cx="43434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</a:rPr>
              <a:t>Assumes </a:t>
            </a: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collector junction 3:1 wider than emitter.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Assumes SiGe contacts no wider than junctions</a:t>
            </a:r>
            <a:endParaRPr lang="el-GR" sz="1800" b="0" baseline="-25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2775" name="Text Box 25"/>
          <p:cNvSpPr txBox="1">
            <a:spLocks noChangeArrowheads="1"/>
          </p:cNvSpPr>
          <p:nvPr/>
        </p:nvSpPr>
        <p:spPr bwMode="auto">
          <a:xfrm>
            <a:off x="0" y="1066800"/>
            <a:ext cx="4648200" cy="469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Simple physics clearly drives scaling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transit times,  C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cb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/I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       → thinner layers, higher current density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high power density → narrow junctions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small junctions→ low resistance contacts </a:t>
            </a: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endParaRPr lang="en-US" b="0" dirty="0" smtClean="0">
              <a:solidFill>
                <a:srgbClr val="000000"/>
              </a:solidFill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 smtClean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Key 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challenge: Breakdown  </a:t>
            </a:r>
            <a:endParaRPr lang="en-US" sz="2000" i="1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15 nm collector → very low breakdown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Also required:</a:t>
            </a:r>
            <a:endParaRPr lang="en-US" sz="2000" i="1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low resistivity Ohmic contacts to Si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very high current densities: heat</a:t>
            </a: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endParaRPr lang="en-US" b="0" dirty="0">
              <a:solidFill>
                <a:srgbClr val="000000"/>
              </a:solidFill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32776" name="Picture 27" descr="smallsig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738" y="5881688"/>
            <a:ext cx="33337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34"/>
          <p:cNvSpPr>
            <a:spLocks noChangeArrowheads="1"/>
          </p:cNvSpPr>
          <p:nvPr/>
        </p:nvSpPr>
        <p:spPr bwMode="auto">
          <a:xfrm>
            <a:off x="4572000" y="1828800"/>
            <a:ext cx="4343400" cy="990600"/>
          </a:xfrm>
          <a:prstGeom prst="rect">
            <a:avLst/>
          </a:prstGeom>
          <a:solidFill>
            <a:srgbClr val="FF9900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8" name="Rectangle 36"/>
          <p:cNvSpPr>
            <a:spLocks noChangeArrowheads="1"/>
          </p:cNvSpPr>
          <p:nvPr/>
        </p:nvSpPr>
        <p:spPr bwMode="auto">
          <a:xfrm>
            <a:off x="4572000" y="4114800"/>
            <a:ext cx="4343400" cy="762000"/>
          </a:xfrm>
          <a:prstGeom prst="rect">
            <a:avLst/>
          </a:prstGeom>
          <a:solidFill>
            <a:srgbClr val="33CC33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32779" name="Rectangle 37"/>
          <p:cNvSpPr>
            <a:spLocks noChangeArrowheads="1"/>
          </p:cNvSpPr>
          <p:nvPr/>
        </p:nvSpPr>
        <p:spPr bwMode="auto">
          <a:xfrm>
            <a:off x="4572000" y="5029200"/>
            <a:ext cx="4343400" cy="990600"/>
          </a:xfrm>
          <a:prstGeom prst="rect">
            <a:avLst/>
          </a:prstGeom>
          <a:solidFill>
            <a:srgbClr val="0000FF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32780" name="Rectangle 38"/>
          <p:cNvSpPr>
            <a:spLocks noChangeArrowheads="1"/>
          </p:cNvSpPr>
          <p:nvPr/>
        </p:nvSpPr>
        <p:spPr bwMode="auto">
          <a:xfrm>
            <a:off x="4572000" y="6096000"/>
            <a:ext cx="4267200" cy="762000"/>
          </a:xfrm>
          <a:prstGeom prst="rect">
            <a:avLst/>
          </a:prstGeom>
          <a:solidFill>
            <a:srgbClr val="CC00CC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11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05" y="146050"/>
            <a:ext cx="8406940" cy="398463"/>
          </a:xfrm>
        </p:spPr>
        <p:txBody>
          <a:bodyPr/>
          <a:lstStyle/>
          <a:p>
            <a:r>
              <a:rPr lang="en-US" sz="3200" dirty="0" smtClean="0"/>
              <a:t>Energy-limited vs. field-limited breakdown</a:t>
            </a:r>
            <a:endParaRPr lang="en-US" sz="3200" dirty="0"/>
          </a:p>
        </p:txBody>
      </p:sp>
      <p:pic>
        <p:nvPicPr>
          <p:cNvPr id="3" name="Picture 31" descr="2011_10_oct_bands_and_breakdow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1009650"/>
            <a:ext cx="7870825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0640" y="6139427"/>
            <a:ext cx="606799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band-band tunneling: base bandgap</a:t>
            </a:r>
            <a:b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impact ionization: collector bandgap</a:t>
            </a:r>
            <a:endParaRPr lang="en-US" sz="2000" b="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THz InP HBTs: Performance @ 130 nm Node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b="5405"/>
          <a:stretch>
            <a:fillRect/>
          </a:stretch>
        </p:blipFill>
        <p:spPr bwMode="auto">
          <a:xfrm>
            <a:off x="245985" y="1141475"/>
            <a:ext cx="33591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5460" y="848570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Teledyne: M</a:t>
            </a:r>
            <a:r>
              <a:rPr lang="en-US" sz="1600" b="1" dirty="0">
                <a:latin typeface="Calibri" pitchFamily="34" charset="0"/>
              </a:rPr>
              <a:t>. Urteaga </a:t>
            </a:r>
            <a:r>
              <a:rPr lang="en-US" sz="1600" b="1" i="1" dirty="0">
                <a:latin typeface="Calibri" pitchFamily="34" charset="0"/>
              </a:rPr>
              <a:t>et al</a:t>
            </a:r>
            <a:r>
              <a:rPr lang="en-US" sz="1600" b="1" dirty="0">
                <a:latin typeface="Calibri" pitchFamily="34" charset="0"/>
              </a:rPr>
              <a:t>: 2011 </a:t>
            </a:r>
            <a:r>
              <a:rPr lang="en-US" sz="1600" b="1" dirty="0" smtClean="0">
                <a:latin typeface="Calibri" pitchFamily="34" charset="0"/>
              </a:rPr>
              <a:t>DRC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2510" y="3889805"/>
            <a:ext cx="274106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UCSB: J. Rode </a:t>
            </a:r>
            <a:r>
              <a:rPr lang="en-US" sz="1600" b="1" i="1" dirty="0" smtClean="0">
                <a:latin typeface="Calibri" pitchFamily="34" charset="0"/>
              </a:rPr>
              <a:t>et </a:t>
            </a:r>
            <a:r>
              <a:rPr lang="en-US" sz="1600" b="1" i="1" dirty="0">
                <a:latin typeface="Calibri" pitchFamily="34" charset="0"/>
              </a:rPr>
              <a:t>al</a:t>
            </a:r>
            <a:r>
              <a:rPr lang="en-US" sz="1600" b="1" dirty="0">
                <a:latin typeface="Calibri" pitchFamily="34" charset="0"/>
              </a:rPr>
              <a:t>: </a:t>
            </a:r>
            <a:r>
              <a:rPr lang="en-US" sz="1600" b="1" dirty="0" smtClean="0">
                <a:latin typeface="Calibri" pitchFamily="34" charset="0"/>
              </a:rPr>
              <a:t>in review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0950" y="3884370"/>
            <a:ext cx="2740455" cy="22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UCSB: J. Rode </a:t>
            </a:r>
            <a:r>
              <a:rPr lang="en-US" sz="1600" b="1" i="1" dirty="0" smtClean="0">
                <a:latin typeface="Calibri" pitchFamily="34" charset="0"/>
              </a:rPr>
              <a:t>et </a:t>
            </a:r>
            <a:r>
              <a:rPr lang="en-US" sz="1600" b="1" i="1" dirty="0">
                <a:latin typeface="Calibri" pitchFamily="34" charset="0"/>
              </a:rPr>
              <a:t>al</a:t>
            </a:r>
            <a:r>
              <a:rPr lang="en-US" sz="1600" b="1" dirty="0">
                <a:latin typeface="Calibri" pitchFamily="34" charset="0"/>
              </a:rPr>
              <a:t>: </a:t>
            </a:r>
            <a:r>
              <a:rPr lang="en-US" sz="1600" b="1" dirty="0" smtClean="0">
                <a:latin typeface="Calibri" pitchFamily="34" charset="0"/>
              </a:rPr>
              <a:t>in review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9" name="Picture 8" descr="64J-R4C5-E10B45L3-Vce_2.00V-Ib_600u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775" y="4112055"/>
            <a:ext cx="3111694" cy="2665553"/>
          </a:xfrm>
          <a:prstGeom prst="rect">
            <a:avLst/>
          </a:prstGeom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790" y="924465"/>
            <a:ext cx="3567065" cy="274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22715" y="772675"/>
            <a:ext cx="2740455" cy="22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UCSB: J. Rode </a:t>
            </a:r>
            <a:r>
              <a:rPr lang="en-US" sz="1600" b="1" i="1" dirty="0" smtClean="0">
                <a:latin typeface="Calibri" pitchFamily="34" charset="0"/>
              </a:rPr>
              <a:t>et </a:t>
            </a:r>
            <a:r>
              <a:rPr lang="en-US" sz="1600" b="1" i="1" dirty="0">
                <a:latin typeface="Calibri" pitchFamily="34" charset="0"/>
              </a:rPr>
              <a:t>al</a:t>
            </a:r>
            <a:r>
              <a:rPr lang="en-US" sz="1600" b="1" dirty="0">
                <a:latin typeface="Calibri" pitchFamily="34" charset="0"/>
              </a:rPr>
              <a:t>: </a:t>
            </a:r>
            <a:r>
              <a:rPr lang="en-US" sz="1600" b="1" dirty="0" smtClean="0">
                <a:latin typeface="Calibri" pitchFamily="34" charset="0"/>
              </a:rPr>
              <a:t>in review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7370" y="4081794"/>
            <a:ext cx="3114065" cy="267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Refractory Contacts to In(Ga)As</a:t>
            </a: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55575" y="4925227"/>
            <a:ext cx="8839200" cy="2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1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Refractory: robust under high-current </a:t>
            </a: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operation / Low penetration depth: ~ 1 nm / Performance sufficient for 32 nm /2.8 THz node.</a:t>
            </a: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609600" y="967633"/>
          <a:ext cx="2641600" cy="3843337"/>
        </p:xfrm>
        <a:graphic>
          <a:graphicData uri="http://schemas.openxmlformats.org/presentationml/2006/ole">
            <p:oleObj spid="_x0000_s74754" name="KGPlot" r:id="rId3" imgW="5308560" imgH="7721640" progId="KGraph_Plot">
              <p:embed/>
            </p:oleObj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5605463" y="1118445"/>
          <a:ext cx="2166937" cy="3692525"/>
        </p:xfrm>
        <a:graphic>
          <a:graphicData uri="http://schemas.openxmlformats.org/presentationml/2006/ole">
            <p:oleObj spid="_x0000_s74755" name="KGPlot" r:id="rId4" imgW="4343400" imgH="7404120" progId="KGraph_Plot">
              <p:embed/>
            </p:oleObj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3319463" y="1110508"/>
          <a:ext cx="2166937" cy="3700462"/>
        </p:xfrm>
        <a:graphic>
          <a:graphicData uri="http://schemas.openxmlformats.org/presentationml/2006/ole">
            <p:oleObj spid="_x0000_s74756" name="KGPlot" r:id="rId5" imgW="4343400" imgH="7416720" progId="KGraph_Plot">
              <p:embed/>
            </p:oleObj>
          </a:graphicData>
        </a:graphic>
      </p:graphicFrame>
      <p:cxnSp>
        <p:nvCxnSpPr>
          <p:cNvPr id="8" name="Straight Connector 30"/>
          <p:cNvCxnSpPr>
            <a:cxnSpLocks noChangeShapeType="1"/>
          </p:cNvCxnSpPr>
          <p:nvPr/>
        </p:nvCxnSpPr>
        <p:spPr bwMode="auto">
          <a:xfrm>
            <a:off x="1447800" y="3058370"/>
            <a:ext cx="6934200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prstDash val="dash"/>
            <a:round/>
            <a:headEnd/>
            <a:tailEnd/>
          </a:ln>
        </p:spPr>
      </p:cxn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7607800" y="2366470"/>
            <a:ext cx="1447300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32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nm (2.8THz)  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node </a:t>
            </a:r>
            <a:b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requirements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2819400" y="848570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152400" y="5346440"/>
            <a:ext cx="8839200" cy="8215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Why no  ~2THz HBTs today ?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Problem: reproducing these base contacts in full HBT process flow</a:t>
            </a:r>
            <a:endParaRPr lang="en-US" sz="2400" i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Refractory Blanket Base Metal Process (1)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1880" y="5098202"/>
            <a:ext cx="8670330" cy="159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Metal deposited  on clean surface; no resist residue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Refractory Ru contact layer→ low penetration  depth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2nm Pt reaction layer→ penetrate surface contaminants</a:t>
            </a:r>
          </a:p>
        </p:txBody>
      </p:sp>
      <p:pic>
        <p:nvPicPr>
          <p:cNvPr id="9" name="Picture 8" descr="2015_3_1_HBT_process_flows.jpg"/>
          <p:cNvPicPr>
            <a:picLocks noChangeAspect="1"/>
          </p:cNvPicPr>
          <p:nvPr/>
        </p:nvPicPr>
        <p:blipFill>
          <a:blip r:embed="rId2" cstate="print"/>
          <a:srcRect r="8046"/>
          <a:stretch>
            <a:fillRect/>
          </a:stretch>
        </p:blipFill>
        <p:spPr>
          <a:xfrm>
            <a:off x="1004935" y="924465"/>
            <a:ext cx="6071600" cy="3868972"/>
          </a:xfrm>
          <a:prstGeom prst="rect">
            <a:avLst/>
          </a:prstGeom>
        </p:spPr>
      </p:pic>
      <p:sp>
        <p:nvSpPr>
          <p:cNvPr id="1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r>
              <a:rPr lang="en-US" sz="2900" dirty="0" smtClean="0"/>
              <a:t>Refractory Blanket Base Metal Process (2)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1588" y="4159250"/>
          <a:ext cx="4397375" cy="2687638"/>
        </p:xfrm>
        <a:graphic>
          <a:graphicData uri="http://schemas.openxmlformats.org/presentationml/2006/ole">
            <p:oleObj spid="_x0000_s80898" name="KGPlot" r:id="rId4" imgW="5888736" imgH="3593592" progId="KGraph_Plot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4879975" y="663575"/>
          <a:ext cx="2533650" cy="3729038"/>
        </p:xfrm>
        <a:graphic>
          <a:graphicData uri="http://schemas.openxmlformats.org/presentationml/2006/ole">
            <p:oleObj spid="_x0000_s80899" name="KGPlot" r:id="rId5" imgW="5308560" imgH="7810200" progId="KGraph_Plot">
              <p:embed/>
            </p:oleObj>
          </a:graphicData>
        </a:graphic>
      </p:graphicFrame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5532438" y="2698750"/>
            <a:ext cx="24193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83500" y="2200275"/>
            <a:ext cx="1228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32 nm node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requirement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48200" y="4619625"/>
            <a:ext cx="43783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Increased surface doping: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reduced contact resistivity,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but increased Auger recombination.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Surface doping spike at most 2-5 thick.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Refractory contacts do not penetrate; compatible with pulse doping.</a:t>
            </a: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H="1">
            <a:off x="6797675" y="2622550"/>
            <a:ext cx="1588" cy="1304925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3" name="Picture 12" descr="2013_11_16_Nov_THz_HBT_HEMT_draw.jpg"/>
          <p:cNvPicPr>
            <a:picLocks noChangeAspect="1"/>
          </p:cNvPicPr>
          <p:nvPr/>
        </p:nvPicPr>
        <p:blipFill>
          <a:blip r:embed="rId6" cstate="print"/>
          <a:srcRect r="10906"/>
          <a:stretch>
            <a:fillRect/>
          </a:stretch>
        </p:blipFill>
        <p:spPr>
          <a:xfrm>
            <a:off x="1004935" y="772675"/>
            <a:ext cx="3293392" cy="33393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34938"/>
            <a:ext cx="853598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Blanket Base Metal Process</a:t>
            </a:r>
            <a:endParaRPr lang="en-US" sz="29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" name="Picture 22" descr="Picture7.jpg"/>
          <p:cNvPicPr>
            <a:picLocks noChangeAspect="1"/>
          </p:cNvPicPr>
          <p:nvPr/>
        </p:nvPicPr>
        <p:blipFill>
          <a:blip r:embed="rId4" cstate="print"/>
          <a:srcRect l="1001" t="10240" r="24778" b="16400"/>
          <a:stretch>
            <a:fillRect/>
          </a:stretch>
        </p:blipFill>
        <p:spPr>
          <a:xfrm>
            <a:off x="117021" y="587029"/>
            <a:ext cx="8372289" cy="6211912"/>
          </a:xfrm>
          <a:prstGeom prst="rect">
            <a:avLst/>
          </a:prstGeom>
        </p:spPr>
      </p:pic>
      <p:sp>
        <p:nvSpPr>
          <p:cNvPr id="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17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Parasitics along length of HBT emitter</a:t>
            </a:r>
          </a:p>
        </p:txBody>
      </p:sp>
      <p:pic>
        <p:nvPicPr>
          <p:cNvPr id="4" name="Picture 3" descr="2015_2_10_THz_HBT_Draw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090" y="1076255"/>
            <a:ext cx="4406226" cy="483672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99685" y="924465"/>
            <a:ext cx="425012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Base pad &amp; feed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increases C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cb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99685" y="1640187"/>
            <a:ext cx="4250120" cy="7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Emitter undercut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actual junction shorter than drawn.</a:t>
            </a:r>
            <a:b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 → excess C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cb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, excess base metal resistance</a:t>
            </a:r>
            <a:endParaRPr lang="en-US" sz="1800" b="0" i="1" baseline="-25000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99685" y="2605208"/>
            <a:ext cx="425012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Base metal resistance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adds to R</a:t>
            </a:r>
            <a:r>
              <a:rPr lang="en-US" sz="1800" b="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bb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99685" y="3461667"/>
            <a:ext cx="425012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all these factors decrease f</a:t>
            </a:r>
            <a: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max</a:t>
            </a:r>
            <a:endParaRPr lang="en-US" sz="1800" b="0" i="1" baseline="-25000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Emitter Length Effects: Decreased f</a:t>
            </a:r>
            <a:r>
              <a:rPr lang="en-US" sz="3200" baseline="-25000" dirty="0" smtClean="0"/>
              <a:t>max</a:t>
            </a:r>
          </a:p>
        </p:txBody>
      </p:sp>
      <p:pic>
        <p:nvPicPr>
          <p:cNvPr id="4" name="Picture 3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4410" y="1393037"/>
            <a:ext cx="5059680" cy="4047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000360"/>
            <a:ext cx="51011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Results from finite-element modeling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23822440"/>
              </p:ext>
            </p:extLst>
          </p:nvPr>
        </p:nvGraphicFramePr>
        <p:xfrm>
          <a:off x="6534150" y="2652906"/>
          <a:ext cx="1931988" cy="949325"/>
        </p:xfrm>
        <a:graphic>
          <a:graphicData uri="http://schemas.openxmlformats.org/presentationml/2006/ole">
            <p:oleObj spid="_x0000_s76802" name="Equation" r:id="rId4" imgW="952200" imgH="4698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0089" y="5617864"/>
            <a:ext cx="827255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On a 2 </a:t>
            </a:r>
            <a:r>
              <a:rPr lang="el-GR" sz="2400" b="0" smtClean="0">
                <a:latin typeface="Calibri" pitchFamily="34" charset="0"/>
              </a:rPr>
              <a:t>μ</a:t>
            </a:r>
            <a:r>
              <a:rPr lang="en-US" sz="2400" b="0" dirty="0" smtClean="0">
                <a:latin typeface="Calibri" pitchFamily="34" charset="0"/>
              </a:rPr>
              <a:t>m emitter finger, effect of base metal resistance can be comparable to adding 3 </a:t>
            </a:r>
            <a:r>
              <a:rPr lang="el-GR" sz="2400" b="0" dirty="0" smtClean="0">
                <a:latin typeface="Calibri" pitchFamily="34" charset="0"/>
              </a:rPr>
              <a:t>Ω</a:t>
            </a:r>
            <a:r>
              <a:rPr lang="en-US" sz="2400" b="0" dirty="0">
                <a:latin typeface="Calibri" pitchFamily="34" charset="0"/>
              </a:rPr>
              <a:t>-</a:t>
            </a:r>
            <a:r>
              <a:rPr lang="el-GR" sz="2400" b="0" dirty="0" smtClean="0">
                <a:latin typeface="Calibri" pitchFamily="34" charset="0"/>
              </a:rPr>
              <a:t>μ</a:t>
            </a:r>
            <a:r>
              <a:rPr lang="en-US" sz="2400" b="0" dirty="0" smtClean="0">
                <a:latin typeface="Calibri" pitchFamily="34" charset="0"/>
              </a:rPr>
              <a:t>m</a:t>
            </a:r>
            <a:r>
              <a:rPr lang="en-US" sz="2400" b="0" baseline="30000" dirty="0" smtClean="0">
                <a:latin typeface="Calibri" pitchFamily="34" charset="0"/>
              </a:rPr>
              <a:t>2</a:t>
            </a:r>
            <a:r>
              <a:rPr lang="en-US" sz="2400" b="0" dirty="0" smtClean="0">
                <a:latin typeface="Calibri" pitchFamily="34" charset="0"/>
              </a:rPr>
              <a:t> to the base contact resistivity 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985" y="1759310"/>
            <a:ext cx="26718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base metal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sheet resistance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915675" y="2062890"/>
            <a:ext cx="758950" cy="7589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 cstate="print"/>
          <a:srcRect l="7143" t="6570" r="3714" b="4286"/>
          <a:stretch>
            <a:fillRect/>
          </a:stretch>
        </p:blipFill>
        <p:spPr bwMode="auto">
          <a:xfrm>
            <a:off x="76200" y="8382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5855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THz Transistors: Systems Benefit from 5-500 GHz</a:t>
            </a:r>
          </a:p>
        </p:txBody>
      </p:sp>
      <p:cxnSp>
        <p:nvCxnSpPr>
          <p:cNvPr id="37892" name="Straight Arrow Connector 23"/>
          <p:cNvCxnSpPr>
            <a:cxnSpLocks noChangeShapeType="1"/>
          </p:cNvCxnSpPr>
          <p:nvPr/>
        </p:nvCxnSpPr>
        <p:spPr bwMode="auto">
          <a:xfrm flipH="1">
            <a:off x="6858000" y="3889375"/>
            <a:ext cx="709613" cy="75882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pic>
        <p:nvPicPr>
          <p:cNvPr id="37895" name="Picture 10" descr="SLZT_diff_R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111625"/>
            <a:ext cx="1981200" cy="167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7896" name="Straight Arrow Connector 29"/>
          <p:cNvCxnSpPr>
            <a:cxnSpLocks noChangeShapeType="1"/>
          </p:cNvCxnSpPr>
          <p:nvPr/>
        </p:nvCxnSpPr>
        <p:spPr bwMode="auto">
          <a:xfrm rot="16200000" flipV="1">
            <a:off x="2857500" y="1943100"/>
            <a:ext cx="1524000" cy="990600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cxnSp>
        <p:nvCxnSpPr>
          <p:cNvPr id="37897" name="Straight Arrow Connector 30"/>
          <p:cNvCxnSpPr>
            <a:cxnSpLocks noChangeShapeType="1"/>
          </p:cNvCxnSpPr>
          <p:nvPr/>
        </p:nvCxnSpPr>
        <p:spPr bwMode="auto">
          <a:xfrm rot="5400000">
            <a:off x="5524501" y="3009900"/>
            <a:ext cx="1143000" cy="317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cxnSp>
        <p:nvCxnSpPr>
          <p:cNvPr id="37898" name="Straight Arrow Connector 34"/>
          <p:cNvCxnSpPr>
            <a:cxnSpLocks noChangeShapeType="1"/>
          </p:cNvCxnSpPr>
          <p:nvPr/>
        </p:nvCxnSpPr>
        <p:spPr bwMode="auto">
          <a:xfrm rot="5400000" flipH="1" flipV="1">
            <a:off x="1485900" y="2095500"/>
            <a:ext cx="1752600" cy="762000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sp>
        <p:nvSpPr>
          <p:cNvPr id="37899" name="Text Box 5"/>
          <p:cNvSpPr txBox="1">
            <a:spLocks noChangeArrowheads="1"/>
          </p:cNvSpPr>
          <p:nvPr/>
        </p:nvSpPr>
        <p:spPr bwMode="auto">
          <a:xfrm>
            <a:off x="1066800" y="3352800"/>
            <a:ext cx="25146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000000"/>
                </a:solidFill>
              </a:rPr>
              <a:t>precision analog design </a:t>
            </a:r>
            <a:br>
              <a:rPr lang="en-US" sz="1600" i="1" dirty="0">
                <a:solidFill>
                  <a:srgbClr val="000000"/>
                </a:solidFill>
              </a:rPr>
            </a:br>
            <a:r>
              <a:rPr lang="en-US" sz="1600" i="1" dirty="0">
                <a:solidFill>
                  <a:srgbClr val="000000"/>
                </a:solidFill>
              </a:rPr>
              <a:t>at microwave frequencies</a:t>
            </a:r>
            <a:br>
              <a:rPr lang="en-US" sz="1600" i="1" dirty="0">
                <a:solidFill>
                  <a:srgbClr val="000000"/>
                </a:solidFill>
              </a:rPr>
            </a:br>
            <a:r>
              <a:rPr lang="en-US" sz="1600" i="1" dirty="0">
                <a:solidFill>
                  <a:srgbClr val="000000"/>
                </a:solidFill>
              </a:rPr>
              <a:t>→ high-performance receivers</a:t>
            </a:r>
          </a:p>
        </p:txBody>
      </p:sp>
      <p:pic>
        <p:nvPicPr>
          <p:cNvPr id="37900" name="Picture 8" descr="div2_on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001713"/>
            <a:ext cx="152400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Text Box 5"/>
          <p:cNvSpPr txBox="1">
            <a:spLocks noChangeArrowheads="1"/>
          </p:cNvSpPr>
          <p:nvPr/>
        </p:nvSpPr>
        <p:spPr bwMode="auto">
          <a:xfrm>
            <a:off x="5029200" y="544513"/>
            <a:ext cx="2070100" cy="4429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000000"/>
                </a:solidFill>
              </a:rPr>
              <a:t>500 GHz digital logic</a:t>
            </a:r>
            <a:br>
              <a:rPr lang="en-US" sz="1600" i="1" dirty="0">
                <a:solidFill>
                  <a:srgbClr val="000000"/>
                </a:solidFill>
              </a:rPr>
            </a:br>
            <a:r>
              <a:rPr lang="en-US" sz="1600" i="1" dirty="0">
                <a:solidFill>
                  <a:srgbClr val="000000"/>
                </a:solidFill>
              </a:rPr>
              <a:t>→ fiber optics </a:t>
            </a:r>
          </a:p>
        </p:txBody>
      </p:sp>
      <p:sp>
        <p:nvSpPr>
          <p:cNvPr id="37902" name="Text Box 5"/>
          <p:cNvSpPr txBox="1">
            <a:spLocks noChangeArrowheads="1"/>
          </p:cNvSpPr>
          <p:nvPr/>
        </p:nvSpPr>
        <p:spPr bwMode="auto">
          <a:xfrm>
            <a:off x="3733800" y="3352800"/>
            <a:ext cx="19812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000000"/>
                </a:solidFill>
              </a:rPr>
              <a:t>Higher-Resolution </a:t>
            </a:r>
            <a:br>
              <a:rPr lang="en-US" sz="1600" i="1" dirty="0">
                <a:solidFill>
                  <a:srgbClr val="000000"/>
                </a:solidFill>
              </a:rPr>
            </a:br>
            <a:r>
              <a:rPr lang="en-US" sz="1600" i="1" dirty="0">
                <a:solidFill>
                  <a:srgbClr val="000000"/>
                </a:solidFill>
              </a:rPr>
              <a:t>Microwave ADCs, DACs, DDSs</a:t>
            </a:r>
          </a:p>
        </p:txBody>
      </p:sp>
      <p:pic>
        <p:nvPicPr>
          <p:cNvPr id="16" name="Picture 15" descr="Picture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9350" y="4005263"/>
            <a:ext cx="2128838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4" descr="Picture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2600" y="3489325"/>
            <a:ext cx="21748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6645275" y="2968625"/>
            <a:ext cx="2362200" cy="4429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000000"/>
                </a:solidFill>
              </a:rPr>
              <a:t>THz amplifiers→ THz radios</a:t>
            </a:r>
            <a:br>
              <a:rPr lang="en-US" sz="1600" i="1" dirty="0">
                <a:solidFill>
                  <a:srgbClr val="000000"/>
                </a:solidFill>
              </a:rPr>
            </a:br>
            <a:r>
              <a:rPr lang="en-US" sz="1600" i="1" dirty="0">
                <a:solidFill>
                  <a:srgbClr val="000000"/>
                </a:solidFill>
              </a:rPr>
              <a:t>→ imaging, communications</a:t>
            </a: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Reducing Emitter Length Effects</a:t>
            </a:r>
          </a:p>
        </p:txBody>
      </p:sp>
      <p:pic>
        <p:nvPicPr>
          <p:cNvPr id="4" name="Picture 3" descr="2015_2_10_THz_HBT_Draw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565" y="1218002"/>
            <a:ext cx="8139065" cy="5170903"/>
          </a:xfrm>
          <a:prstGeom prst="rect">
            <a:avLst/>
          </a:prstGeom>
        </p:spPr>
      </p:pic>
      <p:sp>
        <p:nvSpPr>
          <p:cNvPr id="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Reducing Emitter Length Effects</a:t>
            </a:r>
          </a:p>
        </p:txBody>
      </p:sp>
      <p:pic>
        <p:nvPicPr>
          <p:cNvPr id="4" name="Picture 4" descr="Y:\Documents\UCSB-Thesis\Publications\blanketbasepaper\Figures\BasePost\63B-BasePo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6200" y="1076255"/>
            <a:ext cx="4857280" cy="24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stCxn id="10" idx="2"/>
          </p:cNvCxnSpPr>
          <p:nvPr/>
        </p:nvCxnSpPr>
        <p:spPr bwMode="auto">
          <a:xfrm>
            <a:off x="5227436" y="2068275"/>
            <a:ext cx="255304" cy="29819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2219255" y="3466843"/>
            <a:ext cx="261969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Small Base Post Undercut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371045" y="2973630"/>
            <a:ext cx="202663" cy="37947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2067465" y="1455730"/>
            <a:ext cx="1621213" cy="341632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large base post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73495" y="2119179"/>
            <a:ext cx="13009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</a:rPr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228045"/>
            <a:ext cx="1310872" cy="840230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large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emitter end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undercut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38433" y="4635827"/>
            <a:ext cx="10046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</a:rPr>
              <a:t>after</a:t>
            </a:r>
          </a:p>
        </p:txBody>
      </p:sp>
      <p:pic>
        <p:nvPicPr>
          <p:cNvPr id="12" name="Picture 2" descr="Y:\Documents\UCSB-Thesis\Publications\blanketbasepaper\Figures\BasePost\64J-BasePo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6199" y="3960265"/>
            <a:ext cx="4845653" cy="23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3585366" y="6009430"/>
            <a:ext cx="303579" cy="30358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661260" y="6009430"/>
            <a:ext cx="151791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661260" y="5857640"/>
            <a:ext cx="1" cy="15179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797156" y="6502643"/>
            <a:ext cx="260968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Large Base Post Undercut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5150" y="4659549"/>
            <a:ext cx="1655261" cy="341632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small base post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0818" y="4036160"/>
            <a:ext cx="1310872" cy="840230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small 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emitter end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undercut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179160" y="4795110"/>
            <a:ext cx="227685" cy="68305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2902310" y="6161220"/>
            <a:ext cx="202663" cy="37947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22" name="TextBox 21"/>
          <p:cNvSpPr txBox="1"/>
          <p:nvPr/>
        </p:nvSpPr>
        <p:spPr>
          <a:xfrm>
            <a:off x="6745537" y="1608130"/>
            <a:ext cx="868571" cy="480131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00"/>
                </a:solidFill>
                <a:latin typeface="Calibri" pitchFamily="34" charset="0"/>
              </a:rPr>
              <a:t>J. Rode</a:t>
            </a:r>
            <a:br>
              <a:rPr lang="en-US" sz="1400" i="1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400" i="1" dirty="0" smtClean="0">
                <a:solidFill>
                  <a:srgbClr val="FFFF00"/>
                </a:solidFill>
                <a:latin typeface="Calibri" pitchFamily="34" charset="0"/>
              </a:rPr>
              <a:t>in review</a:t>
            </a:r>
          </a:p>
        </p:txBody>
      </p:sp>
      <p:sp>
        <p:nvSpPr>
          <p:cNvPr id="2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21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Reducing Emitter Length Effects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9810" y="886413"/>
            <a:ext cx="8506415" cy="41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1880" y="1038203"/>
            <a:ext cx="13009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before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3695" y="962308"/>
            <a:ext cx="10046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after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2279" y="1813382"/>
            <a:ext cx="1778051" cy="1089529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thicker Au layer 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in base metal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→ smaller sheet 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resistivity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469375" y="2328418"/>
            <a:ext cx="351856" cy="44998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7145745" y="4074003"/>
            <a:ext cx="1524585" cy="840230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narrower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collector-base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junction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6697060" y="4074003"/>
            <a:ext cx="454760" cy="384250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2295150" y="3770423"/>
            <a:ext cx="758950" cy="1821480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4647895" y="3694529"/>
            <a:ext cx="1062530" cy="1821479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13" name="TextBox 12"/>
          <p:cNvSpPr txBox="1"/>
          <p:nvPr/>
        </p:nvSpPr>
        <p:spPr>
          <a:xfrm>
            <a:off x="2674625" y="5516008"/>
            <a:ext cx="5995705" cy="341632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smaller contact penetration into base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5339" y="5781745"/>
            <a:ext cx="868571" cy="480131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00"/>
                </a:solidFill>
                <a:latin typeface="Calibri" pitchFamily="34" charset="0"/>
              </a:rPr>
              <a:t>J. Rode</a:t>
            </a:r>
            <a:br>
              <a:rPr lang="en-US" sz="1400" i="1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400" i="1" dirty="0" smtClean="0">
                <a:solidFill>
                  <a:srgbClr val="FFFF00"/>
                </a:solidFill>
                <a:latin typeface="Calibri" pitchFamily="34" charset="0"/>
              </a:rPr>
              <a:t>in review</a:t>
            </a: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22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314865"/>
            <a:ext cx="82296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FFFF99"/>
                </a:solidFill>
              </a:rPr>
              <a:t/>
            </a:r>
            <a:br>
              <a:rPr lang="en-US" sz="3200" dirty="0" smtClean="0">
                <a:solidFill>
                  <a:srgbClr val="FFFF99"/>
                </a:solidFill>
              </a:rPr>
            </a:br>
            <a:r>
              <a:rPr lang="en-US" sz="3200" dirty="0" smtClean="0">
                <a:solidFill>
                  <a:srgbClr val="FFFF99"/>
                </a:solidFill>
              </a:rPr>
              <a:t>200nm emitter </a:t>
            </a:r>
            <a:br>
              <a:rPr lang="en-US" sz="3200" dirty="0" smtClean="0">
                <a:solidFill>
                  <a:srgbClr val="FFFF99"/>
                </a:solidFill>
              </a:rPr>
            </a:br>
            <a:r>
              <a:rPr lang="en-US" sz="3200" dirty="0" smtClean="0">
                <a:solidFill>
                  <a:srgbClr val="FFFF99"/>
                </a:solidFill>
              </a:rPr>
              <a:t>InP HBT</a:t>
            </a:r>
          </a:p>
        </p:txBody>
      </p:sp>
      <p:pic>
        <p:nvPicPr>
          <p:cNvPr id="5" name="Picture 4" descr="64J-R4C5-E10B45L4-4.jpg"/>
          <p:cNvPicPr>
            <a:picLocks noChangeAspect="1"/>
          </p:cNvPicPr>
          <p:nvPr/>
        </p:nvPicPr>
        <p:blipFill>
          <a:blip r:embed="rId2" cstate="print"/>
          <a:srcRect t="2413" r="3639" b="4627"/>
          <a:stretch>
            <a:fillRect/>
          </a:stretch>
        </p:blipFill>
        <p:spPr>
          <a:xfrm>
            <a:off x="3813050" y="84801"/>
            <a:ext cx="5330950" cy="668357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矩形 13"/>
          <p:cNvSpPr/>
          <p:nvPr/>
        </p:nvSpPr>
        <p:spPr>
          <a:xfrm>
            <a:off x="8610600" y="6540695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200nm emitter width: High Fmax</a:t>
            </a:r>
          </a:p>
        </p:txBody>
      </p:sp>
      <p:pic>
        <p:nvPicPr>
          <p:cNvPr id="4" name="Picture 3" descr="64J-R4C5-E10B45L3-Vce_2.00V-Ib_600u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090" y="1152150"/>
            <a:ext cx="5843272" cy="5005489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14006" y="1303940"/>
            <a:ext cx="30358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f</a:t>
            </a:r>
            <a: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max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is high: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1800" i="1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...even </a:t>
            </a:r>
            <a:r>
              <a:rPr lang="en-US" sz="1800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at 2.9 </a:t>
            </a:r>
            <a:r>
              <a:rPr lang="en-US" sz="1800" i="1" dirty="0" smtClean="0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m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 emitter length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endParaRPr lang="en-US" sz="1800" i="1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...even at 200nm emitter width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1800" b="0" i="1" baseline="-25000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242301" y="4007341"/>
            <a:ext cx="91013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J. Rode</a:t>
            </a:r>
            <a:b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 review</a:t>
            </a:r>
          </a:p>
        </p:txBody>
      </p:sp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2" cstate="print"/>
          <a:srcRect r="7623"/>
          <a:stretch>
            <a:fillRect/>
          </a:stretch>
        </p:blipFill>
        <p:spPr bwMode="auto">
          <a:xfrm>
            <a:off x="94195" y="848570"/>
            <a:ext cx="5160860" cy="447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160nm emitter width: Unmeasurable Fmax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82740" y="1303940"/>
            <a:ext cx="3415275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on HBTs with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...</a:t>
            </a:r>
            <a:r>
              <a:rPr lang="en-US" sz="1800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shorter 1.9 </a:t>
            </a:r>
            <a:r>
              <a:rPr lang="en-US" sz="1800" i="1" dirty="0" smtClean="0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m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 emitter length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...</a:t>
            </a:r>
            <a:r>
              <a:rPr lang="en-US" sz="1800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narrower 170nm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emitter width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f</a:t>
            </a:r>
            <a: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max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cannot be measured because of calibration difficulties (small Y</a:t>
            </a:r>
            <a: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12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)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1800" b="0" i="1" baseline="-25000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FF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f</a:t>
            </a:r>
            <a:r>
              <a:rPr lang="en-US" sz="1800" i="1" baseline="-25000" dirty="0" smtClean="0">
                <a:solidFill>
                  <a:srgbClr val="FF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max</a:t>
            </a:r>
            <a:r>
              <a:rPr lang="en-US" sz="1800" i="1" dirty="0" smtClean="0">
                <a:solidFill>
                  <a:srgbClr val="FF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probably above 1.1THz, </a:t>
            </a:r>
            <a:br>
              <a:rPr lang="en-US" sz="1800" i="1" dirty="0" smtClean="0">
                <a:solidFill>
                  <a:srgbClr val="FF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dirty="0" smtClean="0">
                <a:solidFill>
                  <a:srgbClr val="FF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but we cannot prove this. </a:t>
            </a:r>
            <a:endParaRPr lang="en-US" sz="1800" b="0" i="1" baseline="-25000" dirty="0" smtClean="0">
              <a:solidFill>
                <a:srgbClr val="FF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1800" i="1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Better fmax measurement would require on-wafer LRL standards.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1800" b="0" i="1" baseline="-25000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We no do not at present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have the resources to pursue this.  </a:t>
            </a:r>
            <a:endParaRPr lang="en-US" sz="1800" b="0" i="1" baseline="-25000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1800" b="0" i="1" baseline="-25000" dirty="0" smtClean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68420" y="5629955"/>
            <a:ext cx="91013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J. Rode</a:t>
            </a:r>
            <a:b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 review</a:t>
            </a:r>
          </a:p>
        </p:txBody>
      </p:sp>
      <p:sp>
        <p:nvSpPr>
          <p:cNvPr id="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Regrowth for high </a:t>
            </a:r>
            <a:r>
              <a:rPr lang="en-US" sz="3200" dirty="0" smtClean="0">
                <a:latin typeface="Symbol" pitchFamily="18" charset="2"/>
              </a:rPr>
              <a:t>b</a:t>
            </a:r>
            <a:r>
              <a:rPr lang="en-US" sz="3200" dirty="0" smtClean="0"/>
              <a:t> in THz HBTs ?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35015" y="4387567"/>
            <a:ext cx="8687105" cy="20772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2-3 THz f</a:t>
            </a:r>
            <a:r>
              <a:rPr lang="en-US" sz="2400" i="1" baseline="-25000" dirty="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HBTs need ~1.5*10</a:t>
            </a:r>
            <a:r>
              <a:rPr lang="en-US" sz="2400" i="1" baseline="30000" dirty="0" smtClean="0">
                <a:latin typeface="Calibri" pitchFamily="34" charset="0"/>
                <a:cs typeface="Calibri" pitchFamily="34" charset="0"/>
              </a:rPr>
              <a:t>20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cm</a:t>
            </a:r>
            <a:r>
              <a:rPr lang="en-US" sz="2400" i="1" baseline="30000" dirty="0" smtClean="0">
                <a:latin typeface="Calibri" pitchFamily="34" charset="0"/>
                <a:cs typeface="Calibri" pitchFamily="34" charset="0"/>
              </a:rPr>
              <a:t>-3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doping under base contacts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	→ high Auger recombination→ low </a:t>
            </a:r>
            <a:r>
              <a:rPr lang="en-US" sz="2400" i="1" dirty="0" smtClean="0">
                <a:latin typeface="Symbol" pitchFamily="18" charset="2"/>
                <a:cs typeface="Calibri" pitchFamily="34" charset="0"/>
              </a:rPr>
              <a:t>b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i="1" dirty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Desire: high doping under contacts, lower doping elsewhere.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Regrowth processes enable this.</a:t>
            </a:r>
          </a:p>
        </p:txBody>
      </p:sp>
      <p:graphicFrame>
        <p:nvGraphicFramePr>
          <p:cNvPr id="106497" name="Object 10"/>
          <p:cNvGraphicFramePr>
            <a:graphicFrameLocks noChangeAspect="1"/>
          </p:cNvGraphicFramePr>
          <p:nvPr/>
        </p:nvGraphicFramePr>
        <p:xfrm>
          <a:off x="6697060" y="924465"/>
          <a:ext cx="2235545" cy="3309147"/>
        </p:xfrm>
        <a:graphic>
          <a:graphicData uri="http://schemas.openxmlformats.org/presentationml/2006/ole">
            <p:oleObj spid="_x0000_s106497" name="KGPlot" r:id="rId3" imgW="5283000" imgH="7823160" progId="KGraph_Plot">
              <p:embed/>
            </p:oleObj>
          </a:graphicData>
        </a:graphic>
      </p:graphicFrame>
      <p:pic>
        <p:nvPicPr>
          <p:cNvPr id="6" name="Picture 5" descr="2015_3_1_HBT_process_flows.jpg"/>
          <p:cNvPicPr>
            <a:picLocks noChangeAspect="1"/>
          </p:cNvPicPr>
          <p:nvPr/>
        </p:nvPicPr>
        <p:blipFill>
          <a:blip r:embed="rId4" cstate="print"/>
          <a:srcRect r="9867"/>
          <a:stretch>
            <a:fillRect/>
          </a:stretch>
        </p:blipFill>
        <p:spPr>
          <a:xfrm>
            <a:off x="170090" y="980058"/>
            <a:ext cx="6299285" cy="3056102"/>
          </a:xfrm>
          <a:prstGeom prst="rect">
            <a:avLst/>
          </a:prstGeom>
        </p:spPr>
      </p:pic>
      <p:sp>
        <p:nvSpPr>
          <p:cNvPr id="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THz InP HBT Scaling Roadmap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380999" y="914400"/>
            <a:ext cx="8365225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130nm node: 550GHz </a:t>
            </a:r>
            <a:r>
              <a:rPr lang="en-US" sz="24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b="0" i="1" baseline="-25000" dirty="0" smtClean="0">
                <a:latin typeface="Symbol" pitchFamily="18" charset="2"/>
                <a:cs typeface="Calibri" pitchFamily="34" charset="0"/>
              </a:rPr>
              <a:t>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, 1100 GHz </a:t>
            </a:r>
            <a:r>
              <a:rPr lang="en-US" sz="24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b="0" i="1" baseline="-25000" dirty="0" smtClean="0">
                <a:latin typeface="Calibri" pitchFamily="34" charset="0"/>
                <a:cs typeface="Calibri" pitchFamily="34" charset="0"/>
              </a:rPr>
              <a:t>max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7775" y="1531625"/>
            <a:ext cx="8365225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Are the 64 nm and 32nm nodes feasible ?</a:t>
            </a:r>
            <a:endParaRPr lang="en-US" sz="2400" b="0" i="1" baseline="-25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70" y="4115866"/>
            <a:ext cx="4252064" cy="274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7775" y="2103020"/>
            <a:ext cx="8365225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Key challenge: base contacts</a:t>
            </a:r>
            <a:endParaRPr lang="en-US" sz="2400" b="0" i="1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7775" y="2634285"/>
            <a:ext cx="8365225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Recent demonstration of &lt;2 </a:t>
            </a:r>
            <a:r>
              <a:rPr lang="en-US" sz="2400" b="0" dirty="0" smtClean="0">
                <a:latin typeface="Symbol" pitchFamily="18" charset="2"/>
                <a:cs typeface="Calibri" pitchFamily="34" charset="0"/>
              </a:rPr>
              <a:t>W-m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b="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contacts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in HBT process flow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2400" b="0" i="1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7775" y="3165550"/>
            <a:ext cx="8365225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Longer term challenge :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decoupling doping under contacts vs. under base </a:t>
            </a:r>
            <a:endParaRPr lang="en-US" sz="2400" b="0" i="1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46050"/>
            <a:ext cx="87630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86 GHz  InP HBT Power Amplifier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7086600" y="152400"/>
            <a:ext cx="1905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>
                <a:latin typeface="Calibri" pitchFamily="34" charset="0"/>
              </a:rPr>
              <a:t>UCSB/Teledyne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76200" y="990600"/>
            <a:ext cx="8001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Gain: 20.4dB S21 Gain at 86GHz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Saturated output power: 188mW at 86GHz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Output </a:t>
            </a:r>
            <a:r>
              <a:rPr lang="en-US" sz="2000">
                <a:latin typeface="Calibri" pitchFamily="34" charset="0"/>
              </a:rPr>
              <a:t>Power </a:t>
            </a:r>
            <a:r>
              <a:rPr lang="en-US" sz="2000" smtClean="0">
                <a:latin typeface="Calibri" pitchFamily="34" charset="0"/>
              </a:rPr>
              <a:t>Density: </a:t>
            </a:r>
            <a:r>
              <a:rPr lang="en-US" sz="2000" smtClean="0">
                <a:solidFill>
                  <a:srgbClr val="FF0000"/>
                </a:solidFill>
                <a:latin typeface="Calibri" pitchFamily="34" charset="0"/>
              </a:rPr>
              <a:t>1.96</a:t>
            </a:r>
            <a:r>
              <a:rPr lang="en-US" sz="2000" smtClean="0"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W/mm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smtClean="0">
                <a:latin typeface="Calibri" pitchFamily="34" charset="0"/>
              </a:rPr>
              <a:t>PAE: </a:t>
            </a:r>
            <a:r>
              <a:rPr lang="en-US" sz="2000" smtClean="0">
                <a:solidFill>
                  <a:srgbClr val="FF0000"/>
                </a:solidFill>
                <a:latin typeface="Calibri" pitchFamily="34" charset="0"/>
              </a:rPr>
              <a:t>32.8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%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Technology: 250 nm InP HBT</a:t>
            </a:r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05200"/>
            <a:ext cx="457200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733800"/>
            <a:ext cx="378301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8388" y="914400"/>
            <a:ext cx="42656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04800" y="5867400"/>
            <a:ext cx="4572000" cy="4794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800" dirty="0">
                <a:latin typeface="Calibri" pitchFamily="34" charset="0"/>
              </a:rPr>
              <a:t>High W/mm, very small die</a:t>
            </a:r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2895600" y="5553075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1600" dirty="0">
                <a:latin typeface="Calibri" pitchFamily="34" charset="0"/>
              </a:rPr>
              <a:t>1.4 mm x 0.60 mm</a:t>
            </a:r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762000" y="6370528"/>
            <a:ext cx="716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>
                <a:latin typeface="Calibri" pitchFamily="34" charset="0"/>
              </a:rPr>
              <a:t>Park et al, JSSC, Oct. 2014 http://ieeexplore.ieee.org/xpls/abs_all.jsp?arnumber=6847236&amp;tag=1</a:t>
            </a:r>
          </a:p>
        </p:txBody>
      </p:sp>
      <p:sp>
        <p:nvSpPr>
          <p:cNvPr id="1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46050"/>
            <a:ext cx="87630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81 GHz  InP HBT Power Amplifier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7086600" y="152400"/>
            <a:ext cx="1905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>
                <a:latin typeface="Calibri" pitchFamily="34" charset="0"/>
              </a:rPr>
              <a:t>UCSB/Teledyne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76200" y="762000"/>
            <a:ext cx="8001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Gain: 17.4dB S21 Gain at 81GHz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Saturated output power: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470mW</a:t>
            </a:r>
            <a:r>
              <a:rPr lang="en-US" sz="2000" dirty="0">
                <a:latin typeface="Calibri" pitchFamily="34" charset="0"/>
              </a:rPr>
              <a:t> at 81GHz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Output </a:t>
            </a:r>
            <a:r>
              <a:rPr lang="en-US" sz="2000">
                <a:latin typeface="Calibri" pitchFamily="34" charset="0"/>
              </a:rPr>
              <a:t>Power </a:t>
            </a:r>
            <a:r>
              <a:rPr lang="en-US" sz="2000" smtClean="0">
                <a:latin typeface="Calibri" pitchFamily="34" charset="0"/>
              </a:rPr>
              <a:t>Density: </a:t>
            </a:r>
            <a:r>
              <a:rPr lang="en-US" sz="2000" smtClean="0">
                <a:solidFill>
                  <a:srgbClr val="FF0000"/>
                </a:solidFill>
                <a:latin typeface="Calibri" pitchFamily="34" charset="0"/>
              </a:rPr>
              <a:t>1.22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W/mm*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PAE: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23.4%</a:t>
            </a:r>
            <a:r>
              <a:rPr lang="en-US" sz="2000" dirty="0">
                <a:latin typeface="Calibri" pitchFamily="34" charset="0"/>
              </a:rPr>
              <a:t>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Power/(core die area):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1020W/mm</a:t>
            </a:r>
            <a:r>
              <a:rPr lang="en-US" sz="2000" baseline="30000" dirty="0">
                <a:solidFill>
                  <a:srgbClr val="FF0000"/>
                </a:solidFill>
                <a:latin typeface="Calibri" pitchFamily="34" charset="0"/>
              </a:rPr>
              <a:t>2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Technology: 250 nm InP HBT</a:t>
            </a: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563938"/>
            <a:ext cx="41910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4" cstate="print"/>
          <a:srcRect l="2406"/>
          <a:stretch>
            <a:fillRect/>
          </a:stretch>
        </p:blipFill>
        <p:spPr bwMode="auto">
          <a:xfrm>
            <a:off x="4724400" y="9144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276600"/>
            <a:ext cx="34798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4267200" y="5886450"/>
            <a:ext cx="457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1100" dirty="0">
                <a:latin typeface="Calibri" pitchFamily="34" charset="0"/>
              </a:rPr>
              <a:t>*design error: IC should have produced P</a:t>
            </a:r>
            <a:r>
              <a:rPr lang="en-US" sz="1100" baseline="-25000" dirty="0">
                <a:latin typeface="Calibri" pitchFamily="34" charset="0"/>
              </a:rPr>
              <a:t>sat</a:t>
            </a:r>
            <a:r>
              <a:rPr lang="en-US" sz="1100" dirty="0">
                <a:latin typeface="Calibri" pitchFamily="34" charset="0"/>
              </a:rPr>
              <a:t>=700mW, ~2 W/mm</a:t>
            </a:r>
          </a:p>
        </p:txBody>
      </p:sp>
      <p:sp>
        <p:nvSpPr>
          <p:cNvPr id="3081" name="Rectangle 13"/>
          <p:cNvSpPr>
            <a:spLocks noChangeArrowheads="1"/>
          </p:cNvSpPr>
          <p:nvPr/>
        </p:nvSpPr>
        <p:spPr bwMode="auto">
          <a:xfrm>
            <a:off x="3810000" y="6096000"/>
            <a:ext cx="4572000" cy="4794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800" dirty="0">
                <a:latin typeface="Calibri" pitchFamily="34" charset="0"/>
              </a:rPr>
              <a:t>High Power, very small die</a:t>
            </a:r>
          </a:p>
        </p:txBody>
      </p:sp>
      <p:sp>
        <p:nvSpPr>
          <p:cNvPr id="3082" name="Rectangle 14"/>
          <p:cNvSpPr>
            <a:spLocks noChangeArrowheads="1"/>
          </p:cNvSpPr>
          <p:nvPr/>
        </p:nvSpPr>
        <p:spPr bwMode="auto">
          <a:xfrm>
            <a:off x="1676400" y="6315075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1600" dirty="0">
                <a:latin typeface="Calibri" pitchFamily="34" charset="0"/>
              </a:rPr>
              <a:t>0.82mm x 0.82 mm</a:t>
            </a: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62000" y="6611938"/>
            <a:ext cx="716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>
                <a:latin typeface="Calibri" pitchFamily="34" charset="0"/>
              </a:rPr>
              <a:t>Park et al, JSSC, Oct. 2014 http://ieeexplore.ieee.org/xpls/abs_all.jsp?arnumber=6847236&amp;tag=1</a:t>
            </a: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 wireless: attributes &amp; challenges</a:t>
            </a:r>
            <a:endParaRPr lang="en-US" dirty="0"/>
          </a:p>
        </p:txBody>
      </p:sp>
      <p:pic>
        <p:nvPicPr>
          <p:cNvPr id="7" name="Picture 6" descr="Pictur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0860" y="3416800"/>
            <a:ext cx="3888945" cy="259263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47895" y="773112"/>
            <a:ext cx="38470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short </a:t>
            </a: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wavelengths→ </a:t>
            </a: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many parallel channels</a:t>
            </a:r>
            <a:endParaRPr lang="en-US" sz="16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Picture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7434" y="1228045"/>
            <a:ext cx="3061171" cy="1442005"/>
          </a:xfrm>
          <a:prstGeom prst="rect">
            <a:avLst/>
          </a:prstGeom>
        </p:spPr>
      </p:pic>
      <p:pic>
        <p:nvPicPr>
          <p:cNvPr id="20" name="Picture 19" descr="Picture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7872" y="1152150"/>
            <a:ext cx="2308448" cy="1474018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 t="10770"/>
          <a:stretch>
            <a:fillRect/>
          </a:stretch>
        </p:blipFill>
        <p:spPr bwMode="auto">
          <a:xfrm>
            <a:off x="397775" y="1152150"/>
            <a:ext cx="2504535" cy="173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1880" y="772675"/>
            <a:ext cx="38470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wide bandwidths available</a:t>
            </a:r>
            <a:endParaRPr lang="en-US" sz="16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3" name="Picture 22" descr="Picture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880" y="3492392"/>
            <a:ext cx="4029456" cy="2365248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647895" y="3030989"/>
            <a:ext cx="38470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mesh networks</a:t>
            </a:r>
            <a:endParaRPr lang="en-US" sz="16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21880" y="3030552"/>
            <a:ext cx="38470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phased arrays</a:t>
            </a:r>
            <a:endParaRPr lang="en-US" sz="16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46050"/>
            <a:ext cx="87630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214 GHz  InP HBT Power Amplifier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7086600" y="152400"/>
            <a:ext cx="1905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>
                <a:latin typeface="Calibri" pitchFamily="34" charset="0"/>
              </a:rPr>
              <a:t>UCSB/Teledyne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76200" y="990600"/>
            <a:ext cx="8001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Gain: 25dB S21 Gain at 220GHz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Saturated output power: 164mW at 214GHz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Output </a:t>
            </a:r>
            <a:r>
              <a:rPr lang="en-US" sz="2000">
                <a:latin typeface="Calibri" pitchFamily="34" charset="0"/>
              </a:rPr>
              <a:t>Power </a:t>
            </a:r>
            <a:r>
              <a:rPr lang="en-US" sz="2000" smtClean="0">
                <a:latin typeface="Calibri" pitchFamily="34" charset="0"/>
              </a:rPr>
              <a:t>Density:  </a:t>
            </a:r>
            <a:r>
              <a:rPr lang="en-US" sz="2000" smtClean="0">
                <a:solidFill>
                  <a:srgbClr val="FF0000"/>
                </a:solidFill>
                <a:latin typeface="Calibri" pitchFamily="34" charset="0"/>
              </a:rPr>
              <a:t>0.43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W/mm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PAE: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2.4%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2000" dirty="0">
                <a:latin typeface="Calibri" pitchFamily="34" charset="0"/>
              </a:rPr>
              <a:t>Technology: 250 nm InP HBT</a:t>
            </a: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652838"/>
            <a:ext cx="436245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613" y="762000"/>
            <a:ext cx="40401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0"/>
          <p:cNvSpPr>
            <a:spLocks noChangeArrowheads="1"/>
          </p:cNvSpPr>
          <p:nvPr/>
        </p:nvSpPr>
        <p:spPr bwMode="auto">
          <a:xfrm>
            <a:off x="533400" y="6172200"/>
            <a:ext cx="32004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1600" dirty="0">
                <a:latin typeface="Calibri" pitchFamily="34" charset="0"/>
              </a:rPr>
              <a:t>(no die photo) 2.5mm x 2.1 mm</a:t>
            </a:r>
          </a:p>
        </p:txBody>
      </p:sp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200400"/>
            <a:ext cx="26670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81000" y="6611938"/>
            <a:ext cx="5035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Reed et al, 2014 CSICS http://ieeexplore.ieee.org/xpls/abs_all.jsp?arnumber=6659187&amp;tag=1</a:t>
            </a:r>
          </a:p>
        </p:txBody>
      </p:sp>
      <p:sp>
        <p:nvSpPr>
          <p:cNvPr id="1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  InP HBT Integrated Circuits: 600 GHz &amp; Beyond 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614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0480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68128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0386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038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648200" y="54610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304800" y="543242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75075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800045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5700" y="3756025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6294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629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245985" y="3049525"/>
            <a:ext cx="1219200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Not shown: 670 GHz amplifier:</a:t>
            </a:r>
            <a:b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J. Hacker, </a:t>
            </a: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</a:t>
            </a:r>
          </a:p>
        </p:txBody>
      </p:sp>
      <p:sp>
        <p:nvSpPr>
          <p:cNvPr id="3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31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45985" y="1455730"/>
            <a:ext cx="8576135" cy="2298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algn="ctr"/>
            <a:r>
              <a:rPr lang="en-US" sz="8000" b="0" dirty="0" smtClean="0">
                <a:latin typeface="Calibri" pitchFamily="34" charset="0"/>
                <a:cs typeface="Calibri" pitchFamily="34" charset="0"/>
              </a:rPr>
              <a:t>Field-Effect Transistors</a:t>
            </a:r>
            <a:endParaRPr lang="en-US" sz="8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State of the Art (IMS 2014)</a:t>
            </a:r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60" y="772675"/>
            <a:ext cx="7029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880" y="1759310"/>
            <a:ext cx="3415275" cy="245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6629" y="1683415"/>
            <a:ext cx="2808115" cy="27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775" y="4415635"/>
            <a:ext cx="4267539" cy="2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2455" y="4474075"/>
            <a:ext cx="3826610" cy="236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455613" y="211138"/>
            <a:ext cx="8183562" cy="398462"/>
          </a:xfrm>
        </p:spPr>
        <p:txBody>
          <a:bodyPr/>
          <a:lstStyle/>
          <a:p>
            <a:r>
              <a:rPr lang="en-US" b="0" dirty="0" smtClean="0"/>
              <a:t>HEMTs: Key Device for Low Noise Figure</a:t>
            </a:r>
          </a:p>
        </p:txBody>
      </p:sp>
      <p:sp>
        <p:nvSpPr>
          <p:cNvPr id="12292" name="矩形 13"/>
          <p:cNvSpPr>
            <a:spLocks noChangeArrowheads="1"/>
          </p:cNvSpPr>
          <p:nvPr/>
        </p:nvSpPr>
        <p:spPr bwMode="auto">
          <a:xfrm>
            <a:off x="8610600" y="6599238"/>
            <a:ext cx="5334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fld id="{37C77CF1-EA23-40B7-823B-A7CD56A5D5B8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FF0000"/>
                </a:buClr>
              </a:pPr>
              <a:t>34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graphicFrame>
        <p:nvGraphicFramePr>
          <p:cNvPr id="12290" name="Object 7"/>
          <p:cNvGraphicFramePr>
            <a:graphicFrameLocks noChangeAspect="1"/>
          </p:cNvGraphicFramePr>
          <p:nvPr/>
        </p:nvGraphicFramePr>
        <p:xfrm>
          <a:off x="6317585" y="1303941"/>
          <a:ext cx="2750520" cy="1422136"/>
        </p:xfrm>
        <a:graphic>
          <a:graphicData uri="http://schemas.openxmlformats.org/presentationml/2006/ole">
            <p:oleObj spid="_x0000_s130050" name="Equation" r:id="rId4" imgW="2311200" imgH="1193760" progId="Equation.3">
              <p:embed/>
            </p:oleObj>
          </a:graphicData>
        </a:graphic>
      </p:graphicFrame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6545269" y="3049524"/>
            <a:ext cx="2378975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Hand-derived modified 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</a:rPr>
              <a:t>Fukui Expression,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fits 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</a:rPr>
              <a:t>CAD simulation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extremely well.</a:t>
            </a:r>
            <a:endParaRPr lang="en-US" sz="1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90785" y="953000"/>
          <a:ext cx="6302695" cy="4031750"/>
        </p:xfrm>
        <a:graphic>
          <a:graphicData uri="http://schemas.openxmlformats.org/presentationml/2006/ole">
            <p:oleObj spid="_x0000_s130051" name="KGPlot" r:id="rId5" imgW="4863960" imgH="3111480" progId="KGraph_Plot">
              <p:embed/>
            </p:oleObj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5985" y="5098690"/>
            <a:ext cx="8576135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2:1 to 4:1 increase in f</a:t>
            </a:r>
            <a:r>
              <a:rPr lang="en-US" sz="2400" i="1" baseline="-25000" dirty="0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 → greatly improved noise @ 200-670 GHz.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Better range in sub-mm-wave systems;  or use smaller power amps.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</a:rPr>
              <a:t>Critical: Also enables THz systems beyond 820 GHz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</a:t>
            </a: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p:oleObj spid="_x0000_s67586" name="Equation" r:id="rId4" imgW="1143000" imgH="444240" progId="Equation.3">
              <p:embed/>
            </p:oleObj>
          </a:graphicData>
        </a:graphic>
      </p:graphicFrame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p:oleObj spid="_x0000_s67587" name="Equation" r:id="rId6" imgW="977760" imgH="241200" progId="Equation.3">
              <p:embed/>
            </p:oleObj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p:oleObj spid="_x0000_s67588" name="Equation" r:id="rId7" imgW="1117440" imgH="241200" progId="Equation.3">
              <p:embed/>
            </p:oleObj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p:oleObj spid="_x0000_s67589" name="Equation" r:id="rId8" imgW="1180800" imgH="241200" progId="Equation.3">
              <p:embed/>
            </p:oleObj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p:oleObj spid="_x0000_s67590" name="Equation" r:id="rId10" imgW="1091880" imgH="241200" progId="Equation.3">
              <p:embed/>
            </p:oleObj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p:oleObj spid="_x0000_s67591" name="Equation" r:id="rId11" imgW="3225600" imgH="457200" progId="Equation.3">
              <p:embed/>
            </p:oleObj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p:oleObj spid="_x0000_s67592" name="Equation" r:id="rId12" imgW="3555720" imgH="507960" progId="Equation.3">
              <p:embed/>
            </p:oleObj>
          </a:graphicData>
        </a:graphic>
      </p:graphicFrame>
      <p:sp>
        <p:nvSpPr>
          <p:cNvPr id="2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Oval 23"/>
          <p:cNvSpPr>
            <a:spLocks noChangeArrowheads="1"/>
          </p:cNvSpPr>
          <p:nvPr/>
        </p:nvSpPr>
        <p:spPr bwMode="auto">
          <a:xfrm>
            <a:off x="4114800" y="2362200"/>
            <a:ext cx="10668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2" name="Oval 24"/>
          <p:cNvSpPr>
            <a:spLocks noChangeArrowheads="1"/>
          </p:cNvSpPr>
          <p:nvPr/>
        </p:nvSpPr>
        <p:spPr bwMode="auto">
          <a:xfrm>
            <a:off x="5334000" y="5741840"/>
            <a:ext cx="1143000" cy="1066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3" name="Oval 23"/>
          <p:cNvSpPr>
            <a:spLocks noChangeArrowheads="1"/>
          </p:cNvSpPr>
          <p:nvPr/>
        </p:nvSpPr>
        <p:spPr bwMode="auto">
          <a:xfrm>
            <a:off x="1143000" y="5818040"/>
            <a:ext cx="1447800" cy="685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4" name="Oval 23"/>
          <p:cNvSpPr>
            <a:spLocks noChangeArrowheads="1"/>
          </p:cNvSpPr>
          <p:nvPr/>
        </p:nvSpPr>
        <p:spPr bwMode="auto">
          <a:xfrm>
            <a:off x="6477000" y="4829160"/>
            <a:ext cx="25146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5" name="Oval 23"/>
          <p:cNvSpPr>
            <a:spLocks noChangeArrowheads="1"/>
          </p:cNvSpPr>
          <p:nvPr/>
        </p:nvSpPr>
        <p:spPr bwMode="auto">
          <a:xfrm>
            <a:off x="5378505" y="2971800"/>
            <a:ext cx="2743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6" name="Oval 23"/>
          <p:cNvSpPr>
            <a:spLocks noChangeArrowheads="1"/>
          </p:cNvSpPr>
          <p:nvPr/>
        </p:nvSpPr>
        <p:spPr bwMode="auto">
          <a:xfrm>
            <a:off x="27432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7" name="Oval 23"/>
          <p:cNvSpPr>
            <a:spLocks noChangeArrowheads="1"/>
          </p:cNvSpPr>
          <p:nvPr/>
        </p:nvSpPr>
        <p:spPr bwMode="auto">
          <a:xfrm>
            <a:off x="12954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8" name="Oval 23"/>
          <p:cNvSpPr>
            <a:spLocks noChangeArrowheads="1"/>
          </p:cNvSpPr>
          <p:nvPr/>
        </p:nvSpPr>
        <p:spPr bwMode="auto">
          <a:xfrm>
            <a:off x="2899870" y="81746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9" name="Oval 23"/>
          <p:cNvSpPr>
            <a:spLocks noChangeArrowheads="1"/>
          </p:cNvSpPr>
          <p:nvPr/>
        </p:nvSpPr>
        <p:spPr bwMode="auto">
          <a:xfrm>
            <a:off x="3013865" y="159679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0" name="Oval 23"/>
          <p:cNvSpPr>
            <a:spLocks noChangeArrowheads="1"/>
          </p:cNvSpPr>
          <p:nvPr/>
        </p:nvSpPr>
        <p:spPr bwMode="auto">
          <a:xfrm>
            <a:off x="1489865" y="159679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1" name="Rectangle 29"/>
          <p:cNvSpPr>
            <a:spLocks noChangeArrowheads="1"/>
          </p:cNvSpPr>
          <p:nvPr/>
        </p:nvSpPr>
        <p:spPr bwMode="auto">
          <a:xfrm>
            <a:off x="2508500" y="76200"/>
            <a:ext cx="12954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Design: Scaling</a:t>
            </a: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p:oleObj spid="_x0000_s68610" name="Equation" r:id="rId4" imgW="1143000" imgH="444240" progId="Equation.3">
              <p:embed/>
            </p:oleObj>
          </a:graphicData>
        </a:graphic>
      </p:graphicFrame>
      <p:sp>
        <p:nvSpPr>
          <p:cNvPr id="8214" name="Line 16"/>
          <p:cNvSpPr>
            <a:spLocks noChangeShapeType="1"/>
          </p:cNvSpPr>
          <p:nvPr/>
        </p:nvSpPr>
        <p:spPr bwMode="auto">
          <a:xfrm>
            <a:off x="228600" y="5694895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p:oleObj spid="_x0000_s68611" name="Equation" r:id="rId6" imgW="977760" imgH="241200" progId="Equation.3">
              <p:embed/>
            </p:oleObj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p:oleObj spid="_x0000_s68612" name="Equation" r:id="rId7" imgW="1117440" imgH="241200" progId="Equation.3">
              <p:embed/>
            </p:oleObj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p:oleObj spid="_x0000_s68613" name="Equation" r:id="rId8" imgW="1180800" imgH="241200" progId="Equation.3">
              <p:embed/>
            </p:oleObj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p:oleObj spid="_x0000_s68614" name="Equation" r:id="rId10" imgW="1091880" imgH="241200" progId="Equation.3">
              <p:embed/>
            </p:oleObj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p:oleObj spid="_x0000_s68615" name="Equation" r:id="rId11" imgW="3225600" imgH="457200" progId="Equation.3">
              <p:embed/>
            </p:oleObj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p:oleObj spid="_x0000_s68616" name="Equation" r:id="rId12" imgW="3555720" imgH="507960" progId="Equation.3">
              <p:embed/>
            </p:oleObj>
          </a:graphicData>
        </a:graphic>
      </p:graphicFrame>
      <p:sp>
        <p:nvSpPr>
          <p:cNvPr id="2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Oval 23"/>
          <p:cNvSpPr>
            <a:spLocks noChangeArrowheads="1"/>
          </p:cNvSpPr>
          <p:nvPr/>
        </p:nvSpPr>
        <p:spPr bwMode="auto">
          <a:xfrm>
            <a:off x="4114800" y="2362200"/>
            <a:ext cx="10668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2" name="Oval 24"/>
          <p:cNvSpPr>
            <a:spLocks noChangeArrowheads="1"/>
          </p:cNvSpPr>
          <p:nvPr/>
        </p:nvSpPr>
        <p:spPr bwMode="auto">
          <a:xfrm>
            <a:off x="5334000" y="5741840"/>
            <a:ext cx="1143000" cy="1066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3" name="Oval 23"/>
          <p:cNvSpPr>
            <a:spLocks noChangeArrowheads="1"/>
          </p:cNvSpPr>
          <p:nvPr/>
        </p:nvSpPr>
        <p:spPr bwMode="auto">
          <a:xfrm>
            <a:off x="1143000" y="5818040"/>
            <a:ext cx="1447800" cy="685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4" name="Oval 23"/>
          <p:cNvSpPr>
            <a:spLocks noChangeArrowheads="1"/>
          </p:cNvSpPr>
          <p:nvPr/>
        </p:nvSpPr>
        <p:spPr bwMode="auto">
          <a:xfrm>
            <a:off x="6477000" y="4829160"/>
            <a:ext cx="25146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5" name="Oval 23"/>
          <p:cNvSpPr>
            <a:spLocks noChangeArrowheads="1"/>
          </p:cNvSpPr>
          <p:nvPr/>
        </p:nvSpPr>
        <p:spPr bwMode="auto">
          <a:xfrm>
            <a:off x="5378505" y="2971800"/>
            <a:ext cx="2743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6" name="Oval 23"/>
          <p:cNvSpPr>
            <a:spLocks noChangeArrowheads="1"/>
          </p:cNvSpPr>
          <p:nvPr/>
        </p:nvSpPr>
        <p:spPr bwMode="auto">
          <a:xfrm>
            <a:off x="27432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7" name="Oval 23"/>
          <p:cNvSpPr>
            <a:spLocks noChangeArrowheads="1"/>
          </p:cNvSpPr>
          <p:nvPr/>
        </p:nvSpPr>
        <p:spPr bwMode="auto">
          <a:xfrm>
            <a:off x="12954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8" name="Oval 23"/>
          <p:cNvSpPr>
            <a:spLocks noChangeArrowheads="1"/>
          </p:cNvSpPr>
          <p:nvPr/>
        </p:nvSpPr>
        <p:spPr bwMode="auto">
          <a:xfrm>
            <a:off x="2899870" y="81746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9" name="Oval 23"/>
          <p:cNvSpPr>
            <a:spLocks noChangeArrowheads="1"/>
          </p:cNvSpPr>
          <p:nvPr/>
        </p:nvSpPr>
        <p:spPr bwMode="auto">
          <a:xfrm>
            <a:off x="3013865" y="159679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0" name="Oval 23"/>
          <p:cNvSpPr>
            <a:spLocks noChangeArrowheads="1"/>
          </p:cNvSpPr>
          <p:nvPr/>
        </p:nvSpPr>
        <p:spPr bwMode="auto">
          <a:xfrm>
            <a:off x="1489865" y="159679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1" name="Rectangle 29"/>
          <p:cNvSpPr>
            <a:spLocks noChangeArrowheads="1"/>
          </p:cNvSpPr>
          <p:nvPr/>
        </p:nvSpPr>
        <p:spPr bwMode="auto">
          <a:xfrm>
            <a:off x="2508500" y="76200"/>
            <a:ext cx="12954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Design: Scaling</a:t>
            </a: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p:oleObj spid="_x0000_s69634" name="Equation" r:id="rId4" imgW="1143000" imgH="444240" progId="Equation.3">
              <p:embed/>
            </p:oleObj>
          </a:graphicData>
        </a:graphic>
      </p:graphicFrame>
      <p:sp>
        <p:nvSpPr>
          <p:cNvPr id="8214" name="Line 16"/>
          <p:cNvSpPr>
            <a:spLocks noChangeShapeType="1"/>
          </p:cNvSpPr>
          <p:nvPr/>
        </p:nvSpPr>
        <p:spPr bwMode="auto">
          <a:xfrm>
            <a:off x="228600" y="5694895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p:oleObj spid="_x0000_s69635" name="Equation" r:id="rId6" imgW="977760" imgH="241200" progId="Equation.3">
              <p:embed/>
            </p:oleObj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p:oleObj spid="_x0000_s69636" name="Equation" r:id="rId7" imgW="1117440" imgH="241200" progId="Equation.3">
              <p:embed/>
            </p:oleObj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p:oleObj spid="_x0000_s69637" name="Equation" r:id="rId8" imgW="1180800" imgH="241200" progId="Equation.3">
              <p:embed/>
            </p:oleObj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p:oleObj spid="_x0000_s69638" name="Equation" r:id="rId10" imgW="1091880" imgH="241200" progId="Equation.3">
              <p:embed/>
            </p:oleObj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p:oleObj spid="_x0000_s69639" name="Equation" r:id="rId11" imgW="3225600" imgH="457200" progId="Equation.3">
              <p:embed/>
            </p:oleObj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p:oleObj spid="_x0000_s69640" name="Equation" r:id="rId12" imgW="3555720" imgH="507960" progId="Equation.3">
              <p:embed/>
            </p:oleObj>
          </a:graphicData>
        </a:graphic>
      </p:graphicFrame>
      <p:sp>
        <p:nvSpPr>
          <p:cNvPr id="2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616285" y="8942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17020" y="9259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957520" y="8942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458255" y="9259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5855" y="1508750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2152485" y="143194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653220" y="146365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4034330" y="162396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3535065" y="165567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693095" y="24304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93830" y="24621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4111140" y="235366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3611875" y="238537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1576410" y="342900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077145" y="346071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3151015" y="346740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651750" y="349911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6914705" y="342900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415440" y="346071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5301695" y="239206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5390203" y="242377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319" y="4996913"/>
            <a:ext cx="919611" cy="3139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05995" y="5349250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1538005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1038740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2075675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2164183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319" y="5694895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5340100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4840835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6415440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6503948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6799490" y="5739992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6300225" y="5771705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4:1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03900" y="6379493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92999" y="5227343"/>
            <a:ext cx="919611" cy="3139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5395" name="Group 3"/>
          <p:cNvGraphicFramePr>
            <a:graphicFrameLocks noGrp="1"/>
          </p:cNvGraphicFramePr>
          <p:nvPr/>
        </p:nvGraphicFramePr>
        <p:xfrm>
          <a:off x="3810000" y="84857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(mS/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transport effective mass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 2DEG  electron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density of states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source &amp; drain contact resistivities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Field-Effect Transistor Scaling Laws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96" name="Text Box 44"/>
          <p:cNvSpPr txBox="1">
            <a:spLocks noChangeArrowheads="1"/>
          </p:cNvSpPr>
          <p:nvPr/>
        </p:nvSpPr>
        <p:spPr bwMode="auto">
          <a:xfrm>
            <a:off x="3505200" y="5022795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fringing capacitance does not scale → linewidths scale as (1 / bandwidth ) </a:t>
            </a: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8" name="Picture 17" descr="2014_6_19_feb_THz_HBT_HEMT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70" y="924465"/>
            <a:ext cx="2164080" cy="2462784"/>
          </a:xfrm>
          <a:prstGeom prst="rect">
            <a:avLst/>
          </a:prstGeom>
        </p:spPr>
      </p:pic>
      <p:pic>
        <p:nvPicPr>
          <p:cNvPr id="19" name="Picture 18" descr="UNTITLED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774" y="3732580"/>
            <a:ext cx="2732221" cy="25419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5395" name="Group 3"/>
          <p:cNvGraphicFramePr>
            <a:graphicFrameLocks noGrp="1"/>
          </p:cNvGraphicFramePr>
          <p:nvPr/>
        </p:nvGraphicFramePr>
        <p:xfrm>
          <a:off x="3810000" y="86931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(mS/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transport effective mass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 2DEG  electron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density of states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source &amp; drain contact resistivities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Field-Effect Transistors No Longer Scale Properly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5985" y="4112055"/>
            <a:ext cx="8576135" cy="169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Gate dielectric can't be much further scaled.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		Not in CMOS VLSI, not in mm-wave HEMTs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/W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 (mS/</a:t>
            </a:r>
            <a:r>
              <a:rPr lang="en-US" sz="2400" i="1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m) hard to increase→ C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fringe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/ g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 prevents f</a:t>
            </a:r>
            <a:r>
              <a:rPr lang="en-US" sz="2400" i="1" baseline="-25000" dirty="0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 scaling.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Shorter gate lengths degrade electrostatics→ reduced g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/G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ds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endParaRPr lang="en-US" sz="2400" i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21" descr="fet_scaling_draw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0" y="130394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mm-Waves: high-capacity mobile communications</a:t>
            </a:r>
            <a:endParaRPr lang="en-US" dirty="0"/>
          </a:p>
        </p:txBody>
      </p:sp>
      <p:pic>
        <p:nvPicPr>
          <p:cNvPr id="3" name="Picture 2" descr="Pictur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195" y="848568"/>
            <a:ext cx="4501896" cy="2200656"/>
          </a:xfrm>
          <a:prstGeom prst="rect">
            <a:avLst/>
          </a:prstGeom>
        </p:spPr>
      </p:pic>
      <p:pic>
        <p:nvPicPr>
          <p:cNvPr id="4" name="Picture 3" descr="Picture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7604" y="848570"/>
            <a:ext cx="4578096" cy="2316480"/>
          </a:xfrm>
          <a:prstGeom prst="rect">
            <a:avLst/>
          </a:prstGeom>
        </p:spPr>
      </p:pic>
      <p:pic>
        <p:nvPicPr>
          <p:cNvPr id="5" name="Picture 4" descr="Picture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7895" y="3779514"/>
            <a:ext cx="4273296" cy="1926336"/>
          </a:xfrm>
          <a:prstGeom prst="rect">
            <a:avLst/>
          </a:prstGeom>
        </p:spPr>
      </p:pic>
      <p:pic>
        <p:nvPicPr>
          <p:cNvPr id="6" name="Picture 5" descr="Picture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985" y="3732580"/>
            <a:ext cx="3771900" cy="2333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3711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itchFamily="34" charset="0"/>
              </a:rPr>
              <a:t>Needed:  phased arrays, 50-500mW power amplifiers, low-noise-figure LNAs</a:t>
            </a:r>
            <a:endParaRPr lang="en-US" sz="2000" i="1" dirty="0">
              <a:latin typeface="Calibri" pitchFamily="34" charset="0"/>
            </a:endParaRPr>
          </a:p>
        </p:txBody>
      </p:sp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Scaling roadmap for InP HEMTs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1764315"/>
            <a:ext cx="43624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6621165" y="1759310"/>
            <a:ext cx="1290215" cy="28081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2" name="Picture 11" descr="2013_1_2_feb_THz_HBT_HEMT_draw.jpg"/>
          <p:cNvPicPr>
            <a:picLocks noChangeAspect="1"/>
          </p:cNvPicPr>
          <p:nvPr/>
        </p:nvPicPr>
        <p:blipFill>
          <a:blip r:embed="rId4" cstate="print"/>
          <a:srcRect r="9088"/>
          <a:stretch>
            <a:fillRect/>
          </a:stretch>
        </p:blipFill>
        <p:spPr>
          <a:xfrm>
            <a:off x="777250" y="848570"/>
            <a:ext cx="2189085" cy="2462784"/>
          </a:xfrm>
          <a:prstGeom prst="rect">
            <a:avLst/>
          </a:prstGeom>
        </p:spPr>
      </p:pic>
      <p:pic>
        <p:nvPicPr>
          <p:cNvPr id="13" name="Picture 12" descr="2014_6_19_feb_THz_HBT_HEMT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355" y="3698436"/>
            <a:ext cx="2319528" cy="24627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245986" y="152400"/>
            <a:ext cx="8634490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Why THz HEMTs no longer scale; how to fix this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2013_1_2_feb_THz_HBT_HEMT_draw.jpg"/>
          <p:cNvPicPr>
            <a:picLocks noChangeAspect="1"/>
          </p:cNvPicPr>
          <p:nvPr/>
        </p:nvPicPr>
        <p:blipFill>
          <a:blip r:embed="rId3" cstate="print"/>
          <a:srcRect r="9088"/>
          <a:stretch>
            <a:fillRect/>
          </a:stretch>
        </p:blipFill>
        <p:spPr>
          <a:xfrm>
            <a:off x="155425" y="971080"/>
            <a:ext cx="2189085" cy="2462784"/>
          </a:xfrm>
          <a:prstGeom prst="rect">
            <a:avLst/>
          </a:prstGeom>
        </p:spPr>
      </p:pic>
      <p:pic>
        <p:nvPicPr>
          <p:cNvPr id="24" name="Picture 23" descr="2013_1_2_feb_THz_HBT_HEMT_draw.jpg"/>
          <p:cNvPicPr>
            <a:picLocks noChangeAspect="1"/>
          </p:cNvPicPr>
          <p:nvPr/>
        </p:nvPicPr>
        <p:blipFill>
          <a:blip r:embed="rId4" cstate="print"/>
          <a:srcRect r="7729"/>
          <a:stretch>
            <a:fillRect/>
          </a:stretch>
        </p:blipFill>
        <p:spPr>
          <a:xfrm>
            <a:off x="2277155" y="971080"/>
            <a:ext cx="2179630" cy="2462784"/>
          </a:xfrm>
          <a:prstGeom prst="rect">
            <a:avLst/>
          </a:prstGeom>
        </p:spPr>
      </p:pic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-1" y="3621025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HEMTs: gate barrier also lies under S/D contacts → high S/D access resistance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805" y="3921717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     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S/D regrowth→ no barriers under contacts→ low R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S/D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→ higher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f</a:t>
            </a:r>
            <a:r>
              <a:rPr lang="en-US" sz="2000" i="1" baseline="-25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max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, lower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F</a:t>
            </a:r>
            <a:r>
              <a:rPr lang="en-US" sz="2000" i="1" baseline="-25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min</a:t>
            </a:r>
            <a:endParaRPr lang="en-US" sz="2000" b="0" i="1" baseline="-25000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805" y="4305767"/>
            <a:ext cx="8911765" cy="6983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As gate length is scaled, gate barrier must be thinned for high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, low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ds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      HEMTs: High gate leakage when gate barrier is thinned→ cannot thin barrier</a:t>
            </a:r>
            <a:endParaRPr lang="en-US" sz="2000" b="0" baseline="-250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1805" y="4871005"/>
            <a:ext cx="9048000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     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ALD high-K gate dielectrics→  ultra-thin→  improved g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, G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ds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, increased (f</a:t>
            </a:r>
            <a:r>
              <a:rPr lang="en-US" sz="2000" baseline="-25000" dirty="0" smtClean="0">
                <a:solidFill>
                  <a:srgbClr val="FF0000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t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,f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max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)</a:t>
            </a:r>
            <a:endParaRPr lang="en-US" sz="2000" b="0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321880" y="5766426"/>
            <a:ext cx="8304605" cy="8214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Solutions to key HEMT scaling challenges have been developed </a:t>
            </a:r>
            <a:br>
              <a:rPr lang="en-US" sz="2400" i="1" dirty="0" smtClean="0">
                <a:latin typeface="Calibri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i="1" dirty="0" smtClean="0"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	during the development of III-V MOS for VLSI.</a:t>
            </a:r>
            <a:r>
              <a:rPr lang="en-US" sz="2400" dirty="0" smtClean="0"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</a:t>
            </a:r>
            <a:endParaRPr lang="en-US" sz="2400" b="0" dirty="0"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13" name="Picture 12" descr="2014_6_19_feb_THz_HBT_HEMT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9685" y="1000360"/>
            <a:ext cx="2319528" cy="24627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2800" dirty="0" smtClean="0"/>
              <a:t>UCSB's Record </a:t>
            </a:r>
            <a:r>
              <a:rPr lang="en-US" sz="2800" dirty="0" smtClean="0">
                <a:solidFill>
                  <a:schemeClr val="tx2"/>
                </a:solidFill>
              </a:rPr>
              <a:t>VLSI</a:t>
            </a:r>
            <a:r>
              <a:rPr lang="en-US" sz="2800" dirty="0" smtClean="0"/>
              <a:t>-Optimized MOSFET @ 25nm L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.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85" y="814388"/>
            <a:ext cx="8229926" cy="595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79160" y="848570"/>
            <a:ext cx="3339990" cy="2492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Lee et al, 2014 VLSI Symposium</a:t>
            </a:r>
            <a:endParaRPr lang="en-US" sz="1800" baseline="-250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" name="矩形 13"/>
          <p:cNvSpPr/>
          <p:nvPr/>
        </p:nvSpPr>
        <p:spPr>
          <a:xfrm>
            <a:off x="8518540" y="6540695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2800" dirty="0" smtClean="0"/>
              <a:t>UCSB's Record </a:t>
            </a:r>
            <a:r>
              <a:rPr lang="en-US" sz="2800" dirty="0" smtClean="0">
                <a:solidFill>
                  <a:schemeClr val="tx2"/>
                </a:solidFill>
              </a:rPr>
              <a:t>VLSI</a:t>
            </a:r>
            <a:r>
              <a:rPr lang="en-US" sz="2800" dirty="0" smtClean="0"/>
              <a:t>-Optimized MOSFET @ 25nm L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43350" y="4186238"/>
            <a:ext cx="475138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04788" indent="-204788" defTabSz="9271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 Narrow" pitchFamily="34" charset="0"/>
              </a:rPr>
              <a:t>~2.4 mS/</a:t>
            </a:r>
            <a:r>
              <a:rPr lang="el-GR" altLang="en-US" sz="2000" b="1">
                <a:latin typeface="Arial Narrow" pitchFamily="34" charset="0"/>
              </a:rPr>
              <a:t>μ</a:t>
            </a:r>
            <a:r>
              <a:rPr lang="en-US" altLang="en-US" sz="2000" b="1" dirty="0">
                <a:latin typeface="Arial Narrow" pitchFamily="34" charset="0"/>
              </a:rPr>
              <a:t>m Peak g</a:t>
            </a:r>
            <a:r>
              <a:rPr lang="en-US" altLang="en-US" sz="2000" b="1" baseline="-25000" dirty="0">
                <a:latin typeface="Arial Narrow" pitchFamily="34" charset="0"/>
              </a:rPr>
              <a:t>m</a:t>
            </a:r>
            <a:r>
              <a:rPr lang="en-US" altLang="en-US" sz="2000" b="1" dirty="0">
                <a:latin typeface="Arial Narrow" pitchFamily="34" charset="0"/>
              </a:rPr>
              <a:t> at V</a:t>
            </a:r>
            <a:r>
              <a:rPr lang="en-US" altLang="en-US" sz="2000" b="1" baseline="-25000" dirty="0">
                <a:latin typeface="Arial Narrow" pitchFamily="34" charset="0"/>
              </a:rPr>
              <a:t>DS</a:t>
            </a:r>
            <a:r>
              <a:rPr lang="en-US" altLang="en-US" sz="2000" b="1" dirty="0">
                <a:latin typeface="Arial Narrow" pitchFamily="34" charset="0"/>
              </a:rPr>
              <a:t>=0.5 V</a:t>
            </a:r>
          </a:p>
          <a:p>
            <a:pPr marL="204788" indent="-204788" defTabSz="9271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 Narrow" pitchFamily="34" charset="0"/>
              </a:rPr>
              <a:t>~300 Ohm-µm on-resistance at V</a:t>
            </a:r>
            <a:r>
              <a:rPr lang="en-US" altLang="en-US" sz="2000" b="1" baseline="-25000" dirty="0">
                <a:latin typeface="Arial Narrow" pitchFamily="34" charset="0"/>
              </a:rPr>
              <a:t>GS</a:t>
            </a:r>
            <a:r>
              <a:rPr lang="en-US" altLang="en-US" sz="2000" b="1" dirty="0">
                <a:latin typeface="Arial Narrow" pitchFamily="34" charset="0"/>
              </a:rPr>
              <a:t>=0.7 V</a:t>
            </a:r>
          </a:p>
          <a:p>
            <a:pPr marL="204788" indent="-204788" defTabSz="9271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 Narrow" pitchFamily="34" charset="0"/>
              </a:rPr>
              <a:t>77 mV/dec Subthreshold Swing at V</a:t>
            </a:r>
            <a:r>
              <a:rPr lang="en-US" altLang="en-US" sz="2000" b="1" baseline="-25000" dirty="0">
                <a:latin typeface="Arial Narrow" pitchFamily="34" charset="0"/>
              </a:rPr>
              <a:t>DS</a:t>
            </a:r>
            <a:r>
              <a:rPr lang="en-US" altLang="en-US" sz="2000" b="1" dirty="0">
                <a:latin typeface="Arial Narrow" pitchFamily="34" charset="0"/>
              </a:rPr>
              <a:t>=0.5 V, </a:t>
            </a:r>
            <a:r>
              <a:rPr lang="en-US" altLang="en-US" sz="2000" b="1" dirty="0" smtClean="0">
                <a:latin typeface="Arial Narrow" pitchFamily="34" charset="0"/>
              </a:rPr>
              <a:t>	76 </a:t>
            </a:r>
            <a:r>
              <a:rPr lang="en-US" altLang="en-US" sz="2000" b="1" dirty="0">
                <a:latin typeface="Arial Narrow" pitchFamily="34" charset="0"/>
              </a:rPr>
              <a:t>mV/V DIBL at 1 µA/µm</a:t>
            </a:r>
          </a:p>
          <a:p>
            <a:pPr marL="204788" indent="-204788" defTabSz="9271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 Narrow" pitchFamily="34" charset="0"/>
              </a:rPr>
              <a:t>0.5 mA/µm I</a:t>
            </a:r>
            <a:r>
              <a:rPr lang="en-US" altLang="en-US" sz="2000" b="1" baseline="-25000" dirty="0">
                <a:latin typeface="Arial Narrow" pitchFamily="34" charset="0"/>
              </a:rPr>
              <a:t>on</a:t>
            </a:r>
            <a:r>
              <a:rPr lang="en-US" altLang="en-US" sz="2000" b="1" dirty="0">
                <a:latin typeface="Arial Narrow" pitchFamily="34" charset="0"/>
              </a:rPr>
              <a:t> at I</a:t>
            </a:r>
            <a:r>
              <a:rPr lang="en-US" altLang="en-US" sz="2000" b="1" baseline="-25000" dirty="0">
                <a:latin typeface="Arial Narrow" pitchFamily="34" charset="0"/>
              </a:rPr>
              <a:t>off</a:t>
            </a:r>
            <a:r>
              <a:rPr lang="en-US" altLang="en-US" sz="2000" b="1" dirty="0">
                <a:latin typeface="Arial Narrow" pitchFamily="34" charset="0"/>
              </a:rPr>
              <a:t>=100 nA/µm and V</a:t>
            </a:r>
            <a:r>
              <a:rPr lang="en-US" altLang="en-US" sz="2000" b="1" baseline="-25000" dirty="0">
                <a:latin typeface="Arial Narrow" pitchFamily="34" charset="0"/>
              </a:rPr>
              <a:t>DD</a:t>
            </a:r>
            <a:r>
              <a:rPr lang="en-US" altLang="en-US" sz="2000" b="1" dirty="0">
                <a:latin typeface="Arial Narrow" pitchFamily="34" charset="0"/>
              </a:rPr>
              <a:t>=0.5 </a:t>
            </a:r>
            <a:r>
              <a:rPr lang="en-US" altLang="en-US" sz="2000" b="1" dirty="0" smtClean="0">
                <a:latin typeface="Arial Narrow" pitchFamily="34" charset="0"/>
              </a:rPr>
              <a:t>V</a:t>
            </a:r>
          </a:p>
          <a:p>
            <a:pPr marL="204788" indent="-204788" defTabSz="9271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000" dirty="0" smtClean="0"/>
              <a:t>61 mV/dec subthreshold swing @1 </a:t>
            </a:r>
            <a:r>
              <a:rPr lang="en-US" altLang="en-US" sz="2000" dirty="0" smtClean="0">
                <a:latin typeface="Symbol" pitchFamily="18" charset="2"/>
              </a:rPr>
              <a:t>m</a:t>
            </a:r>
            <a:r>
              <a:rPr lang="en-US" altLang="en-US" sz="2000" dirty="0" smtClean="0"/>
              <a:t>m </a:t>
            </a:r>
            <a:r>
              <a:rPr lang="en-US" altLang="en-US" sz="2000" i="1" dirty="0" smtClean="0"/>
              <a:t>L</a:t>
            </a:r>
            <a:r>
              <a:rPr lang="en-US" altLang="en-US" sz="2000" i="1" baseline="-25000" dirty="0" smtClean="0"/>
              <a:t>g</a:t>
            </a:r>
            <a:endParaRPr lang="en-US" altLang="en-US" sz="2000" b="1" i="1" baseline="-25000" dirty="0">
              <a:latin typeface="Arial Narrow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041" t="8334" r="1620" b="3905"/>
          <a:stretch>
            <a:fillRect/>
          </a:stretch>
        </p:blipFill>
        <p:spPr bwMode="auto">
          <a:xfrm>
            <a:off x="30163" y="812800"/>
            <a:ext cx="37560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l="3560" t="8977" r="10744" b="2850"/>
          <a:stretch>
            <a:fillRect/>
          </a:stretch>
        </p:blipFill>
        <p:spPr bwMode="auto">
          <a:xfrm>
            <a:off x="3849688" y="850900"/>
            <a:ext cx="3265487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 l="2403" t="8369" r="12669" b="3874"/>
          <a:stretch>
            <a:fillRect/>
          </a:stretch>
        </p:blipFill>
        <p:spPr bwMode="auto">
          <a:xfrm>
            <a:off x="30163" y="3725863"/>
            <a:ext cx="3270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737155" y="6139606"/>
            <a:ext cx="3339990" cy="2492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Lee et al, 2014 VLSI Symposium</a:t>
            </a:r>
            <a:endParaRPr lang="en-US" sz="1800" baseline="-250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202980"/>
            <a:ext cx="8643540" cy="398463"/>
          </a:xfrm>
          <a:noFill/>
        </p:spPr>
        <p:txBody>
          <a:bodyPr/>
          <a:lstStyle/>
          <a:p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High Transconductance III-V MOSFETs</a:t>
            </a:r>
            <a:endParaRPr lang="en-US" sz="3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2013_1_2_feb_THz_HBT_HEMT_draw.jpg"/>
          <p:cNvPicPr>
            <a:picLocks noChangeAspect="1"/>
          </p:cNvPicPr>
          <p:nvPr/>
        </p:nvPicPr>
        <p:blipFill>
          <a:blip r:embed="rId4" cstate="print"/>
          <a:srcRect r="9844"/>
          <a:stretch>
            <a:fillRect/>
          </a:stretch>
        </p:blipFill>
        <p:spPr>
          <a:xfrm>
            <a:off x="7385305" y="1379835"/>
            <a:ext cx="1758695" cy="1377696"/>
          </a:xfrm>
          <a:prstGeom prst="rect">
            <a:avLst/>
          </a:prstGeom>
        </p:spPr>
      </p:pic>
      <p:graphicFrame>
        <p:nvGraphicFramePr>
          <p:cNvPr id="594946" name="Object 2"/>
          <p:cNvGraphicFramePr>
            <a:graphicFrameLocks noChangeAspect="1"/>
          </p:cNvGraphicFramePr>
          <p:nvPr/>
        </p:nvGraphicFramePr>
        <p:xfrm>
          <a:off x="94195" y="772675"/>
          <a:ext cx="3674968" cy="3263485"/>
        </p:xfrm>
        <a:graphic>
          <a:graphicData uri="http://schemas.openxmlformats.org/presentationml/2006/ole">
            <p:oleObj spid="_x0000_s131074" name="Graph" r:id="rId5" imgW="3291840" imgH="2926080" progId="">
              <p:embed/>
            </p:oleObj>
          </a:graphicData>
        </a:graphic>
      </p:graphicFrame>
      <p:graphicFrame>
        <p:nvGraphicFramePr>
          <p:cNvPr id="594947" name="Object 3"/>
          <p:cNvGraphicFramePr>
            <a:graphicFrameLocks noChangeAspect="1"/>
          </p:cNvGraphicFramePr>
          <p:nvPr/>
        </p:nvGraphicFramePr>
        <p:xfrm>
          <a:off x="4192525" y="848569"/>
          <a:ext cx="3536124" cy="3140187"/>
        </p:xfrm>
        <a:graphic>
          <a:graphicData uri="http://schemas.openxmlformats.org/presentationml/2006/ole">
            <p:oleObj spid="_x0000_s131075" name="Graph" r:id="rId6" imgW="3291840" imgH="2926080" progId="">
              <p:embed/>
            </p:oleObj>
          </a:graphicData>
        </a:graphic>
      </p:graphicFrame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170090" y="4036160"/>
            <a:ext cx="83484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High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, with low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</a:rPr>
              <a:t>DS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, is critical for THz FETs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Here: 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18nm gate length, 5nm InAs channel → 3mS/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m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en-US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These FETs have large access resistance from non-self-aligned contacts; 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so g</a:t>
            </a:r>
            <a:r>
              <a:rPr lang="en-US" sz="2000" baseline="-25000" dirty="0" smtClean="0">
                <a:solidFill>
                  <a:schemeClr val="tx2"/>
                </a:solidFill>
                <a:latin typeface="Calibri" pitchFamily="34" charset="0"/>
              </a:rPr>
              <a:t>m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 can be readily increased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Future: shorter gates, thinner channels, better dielectrics better contacts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	→ higher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964230" y="772675"/>
            <a:ext cx="333999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200" b="0" i="1" dirty="0" smtClean="0">
                <a:latin typeface="Calibri" pitchFamily="34" charset="0"/>
              </a:rPr>
              <a:t>Lee et al, EDL, June 2014</a:t>
            </a:r>
            <a:endParaRPr lang="en-US" sz="1200" b="0" i="1" baseline="-25000" dirty="0" smtClean="0">
              <a:latin typeface="Calibri" pitchFamily="34" charset="0"/>
            </a:endParaRPr>
          </a:p>
        </p:txBody>
      </p:sp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152400"/>
            <a:ext cx="8643540" cy="398463"/>
          </a:xfrm>
          <a:noFill/>
        </p:spPr>
        <p:txBody>
          <a:bodyPr/>
          <a:lstStyle/>
          <a:p>
            <a:r>
              <a:rPr lang="en-US" sz="2900" dirty="0" smtClean="0">
                <a:solidFill>
                  <a:schemeClr val="tx2"/>
                </a:solidFill>
              </a:rPr>
              <a:t>THz</a:t>
            </a:r>
            <a:r>
              <a:rPr lang="en-US" sz="2900" dirty="0" smtClean="0"/>
              <a:t> III-V MOS: Not the same as </a:t>
            </a:r>
            <a:r>
              <a:rPr lang="en-US" sz="29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VLSI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III-V MOS</a:t>
            </a:r>
          </a:p>
        </p:txBody>
      </p:sp>
      <p:pic>
        <p:nvPicPr>
          <p:cNvPr id="14" name="Picture 13" descr="2013_1_2_feb_THz_HBT_HEMT_draw.jpg"/>
          <p:cNvPicPr>
            <a:picLocks noChangeAspect="1"/>
          </p:cNvPicPr>
          <p:nvPr/>
        </p:nvPicPr>
        <p:blipFill>
          <a:blip r:embed="rId3" cstate="print"/>
          <a:srcRect r="9587"/>
          <a:stretch>
            <a:fillRect/>
          </a:stretch>
        </p:blipFill>
        <p:spPr>
          <a:xfrm>
            <a:off x="193830" y="1896727"/>
            <a:ext cx="1805035" cy="1377696"/>
          </a:xfrm>
          <a:prstGeom prst="rect">
            <a:avLst/>
          </a:prstGeom>
        </p:spPr>
      </p:pic>
      <p:pic>
        <p:nvPicPr>
          <p:cNvPr id="18" name="Picture 17" descr="2013_1_2_feb_THz_HBT_HEMT_draw.jpg"/>
          <p:cNvPicPr>
            <a:picLocks noChangeAspect="1"/>
          </p:cNvPicPr>
          <p:nvPr/>
        </p:nvPicPr>
        <p:blipFill>
          <a:blip r:embed="rId4" cstate="print"/>
          <a:srcRect r="9844"/>
          <a:stretch>
            <a:fillRect/>
          </a:stretch>
        </p:blipFill>
        <p:spPr>
          <a:xfrm>
            <a:off x="2083610" y="1930248"/>
            <a:ext cx="1758695" cy="1377696"/>
          </a:xfrm>
          <a:prstGeom prst="rect">
            <a:avLst/>
          </a:prstGeom>
        </p:spPr>
      </p:pic>
      <p:pic>
        <p:nvPicPr>
          <p:cNvPr id="19" name="Picture 18" descr="2013_1_2_feb_THz_HBT_HEMT_draw.jpg"/>
          <p:cNvPicPr>
            <a:picLocks noChangeAspect="1"/>
          </p:cNvPicPr>
          <p:nvPr/>
        </p:nvPicPr>
        <p:blipFill>
          <a:blip r:embed="rId5" cstate="print"/>
          <a:srcRect r="7826"/>
          <a:stretch>
            <a:fillRect/>
          </a:stretch>
        </p:blipFill>
        <p:spPr>
          <a:xfrm>
            <a:off x="6332820" y="854908"/>
            <a:ext cx="2261615" cy="2462784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71095" y="3364479"/>
            <a:ext cx="161255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UTB Si MOS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998865" y="3364479"/>
            <a:ext cx="18045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UTB III-V MOS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072735" y="3364479"/>
            <a:ext cx="180458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THz 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MOS/HEMT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520564" y="3351233"/>
            <a:ext cx="20354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THz HEMT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70640" y="4112055"/>
            <a:ext cx="8602720" cy="6647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MOS has a reasonable chance of use in VLSI at the 7nm node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	These will *not* be THz devices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32235" y="4860444"/>
            <a:ext cx="8602720" cy="9971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 real mm-wave / VLSI distinction: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	Device geometry optimized for high-frequency gain (THz)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	vs. optimized for small footprint &amp; high DC on/off ratio (VLSI).</a:t>
            </a:r>
          </a:p>
        </p:txBody>
      </p:sp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45985" y="5847079"/>
            <a:ext cx="860272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mm-wave / THz devices: 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minimize overlap capacitances, drain offset for low C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gd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&amp; G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ds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, thicker channels optimized for g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, T-gates for low resistance</a:t>
            </a:r>
          </a:p>
        </p:txBody>
      </p:sp>
      <p:pic>
        <p:nvPicPr>
          <p:cNvPr id="30" name="Picture 29" descr="2014_6_19_feb_THz_HBT_HEMT_dra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8945" y="848570"/>
            <a:ext cx="2319528" cy="2462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Prospects for Higher-Bandwidth CMOS VLSI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0090" y="894786"/>
            <a:ext cx="8365225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Recall: 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Gate-dielectric can't scale much further.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That stops g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(mS/</a:t>
            </a:r>
            <a:r>
              <a:rPr lang="en-US" sz="2000" b="0" dirty="0" smtClean="0">
                <a:latin typeface="Symbol" pitchFamily="18" charset="2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m) from increasing.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(end capacitance)/g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limits achievable </a:t>
            </a:r>
            <a:r>
              <a:rPr lang="en-US" sz="20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b="0" i="1" baseline="-25000" dirty="0" smtClean="0">
                <a:latin typeface="Symbol" pitchFamily="18" charset="2"/>
                <a:cs typeface="Calibri" pitchFamily="34" charset="0"/>
              </a:rPr>
              <a:t>t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2740" y="772675"/>
            <a:ext cx="2979173" cy="2906925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3315" y="2287477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Also: 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Given fixed dielectric EOT,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i="1" dirty="0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b="0" i="1" baseline="-25000" dirty="0" smtClean="0">
                <a:latin typeface="Calibri" pitchFamily="34" charset="0"/>
                <a:cs typeface="Calibri" pitchFamily="34" charset="0"/>
              </a:rPr>
              <a:t>ds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degrades with scaling.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2013_1_2_feb_THz_HBT_HEMT_draw.jpg"/>
          <p:cNvPicPr>
            <a:picLocks noChangeAspect="1"/>
          </p:cNvPicPr>
          <p:nvPr/>
        </p:nvPicPr>
        <p:blipFill>
          <a:blip r:embed="rId3" cstate="print"/>
          <a:srcRect r="12710"/>
          <a:stretch>
            <a:fillRect/>
          </a:stretch>
        </p:blipFill>
        <p:spPr>
          <a:xfrm>
            <a:off x="5330950" y="4036160"/>
            <a:ext cx="3187590" cy="272230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0090" y="3504895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FinFETs have better electrostatics,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hence better g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/G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ds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...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But in present technologies the end capacitances are worse.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5" y="5167164"/>
            <a:ext cx="3217315" cy="167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0090" y="464332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smtClean="0">
                <a:latin typeface="Calibri" pitchFamily="34" charset="0"/>
                <a:cs typeface="Calibri" pitchFamily="34" charset="0"/>
              </a:rPr>
              <a:t>And W via resistances reduce the gain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22491" y="4897845"/>
            <a:ext cx="3414664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smtClean="0">
                <a:latin typeface="Calibri" pitchFamily="34" charset="0"/>
                <a:cs typeface="Calibri" pitchFamily="34" charset="0"/>
              </a:rPr>
              <a:t>Inac et al, CSICS 2011 (45nm SOI CMOS)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 Field-Effect-Transistor Scaling Roadmap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3889375"/>
            <a:ext cx="43624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4545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2 THz FETs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Ultra low resistivity source/drain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High operating current densities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Very thin barriers &amp; dielectrics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Gates scaled to 9 nm junctions</a:t>
            </a:r>
          </a:p>
        </p:txBody>
      </p:sp>
      <p:pic>
        <p:nvPicPr>
          <p:cNvPr id="8197" name="Picture 12" descr="2012_8_21_FCRP_HBT_HEMT_draw.jpg"/>
          <p:cNvPicPr>
            <a:picLocks noChangeAspect="1"/>
          </p:cNvPicPr>
          <p:nvPr/>
        </p:nvPicPr>
        <p:blipFill>
          <a:blip r:embed="rId4" cstate="print"/>
          <a:srcRect r="7391"/>
          <a:stretch>
            <a:fillRect/>
          </a:stretch>
        </p:blipFill>
        <p:spPr bwMode="auto">
          <a:xfrm>
            <a:off x="6678613" y="971550"/>
            <a:ext cx="227171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4" descr="2012_8_21_FCRP_HBT_HEMT_draw.jpg"/>
          <p:cNvPicPr>
            <a:picLocks noChangeAspect="1"/>
          </p:cNvPicPr>
          <p:nvPr/>
        </p:nvPicPr>
        <p:blipFill>
          <a:blip r:embed="rId5" cstate="print"/>
          <a:srcRect r="7329"/>
          <a:stretch>
            <a:fillRect/>
          </a:stretch>
        </p:blipFill>
        <p:spPr bwMode="auto">
          <a:xfrm>
            <a:off x="4303713" y="962025"/>
            <a:ext cx="21891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6837363" y="3313113"/>
            <a:ext cx="19970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</a:rPr>
              <a:t>high-barrier HEMT</a:t>
            </a:r>
          </a:p>
        </p:txBody>
      </p:sp>
      <p:sp>
        <p:nvSpPr>
          <p:cNvPr id="8200" name="Text Box 5"/>
          <p:cNvSpPr txBox="1">
            <a:spLocks noChangeArrowheads="1"/>
          </p:cNvSpPr>
          <p:nvPr/>
        </p:nvSpPr>
        <p:spPr bwMode="auto">
          <a:xfrm>
            <a:off x="4379913" y="3313113"/>
            <a:ext cx="19970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</a:rPr>
              <a:t>MOSFET</a:t>
            </a:r>
          </a:p>
        </p:txBody>
      </p:sp>
      <p:sp>
        <p:nvSpPr>
          <p:cNvPr id="8201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Sensitive, low-noise receivers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8202" name="Text Box 5"/>
          <p:cNvSpPr txBox="1">
            <a:spLocks noChangeArrowheads="1"/>
          </p:cNvSpPr>
          <p:nvPr/>
        </p:nvSpPr>
        <p:spPr bwMode="auto">
          <a:xfrm>
            <a:off x="79375" y="6143625"/>
            <a:ext cx="44545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dB less noise →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need 3 dB less transmit power.</a:t>
            </a:r>
          </a:p>
        </p:txBody>
      </p:sp>
      <p:sp>
        <p:nvSpPr>
          <p:cNvPr id="8203" name="Text Box 5"/>
          <p:cNvSpPr txBox="1">
            <a:spLocks noChangeArrowheads="1"/>
          </p:cNvSpPr>
          <p:nvPr/>
        </p:nvSpPr>
        <p:spPr bwMode="auto">
          <a:xfrm>
            <a:off x="6491288" y="2751138"/>
            <a:ext cx="42386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or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5880" y="894270"/>
            <a:ext cx="56450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2-3 THz InP HEMTs are Feasible.</a:t>
            </a: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47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7380115" y="3884370"/>
            <a:ext cx="227685" cy="280811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45985" y="1455730"/>
            <a:ext cx="8576135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algn="ctr"/>
            <a:r>
              <a:rPr lang="en-US" sz="8000" b="0" dirty="0" smtClean="0">
                <a:latin typeface="Calibri" pitchFamily="34" charset="0"/>
                <a:cs typeface="Calibri" pitchFamily="34" charset="0"/>
              </a:rPr>
              <a:t>Conclusions</a:t>
            </a:r>
            <a:endParaRPr lang="en-US" sz="8000" b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Roadmap for High-Frequency Transistors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380999" y="1080227"/>
            <a:ext cx="8365225" cy="46256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Beware of physics-free roadmaps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20% improvement /year extrapolations are meaningless.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Real transistors are approaching scaling limits.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VLSI transistors are optimized for density &amp; digital, not RF.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Lower standby power processes are slower RF processes.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Bandwidths of Si CMOS VLSI have leveled off.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There is market for application-specific high-frequency transistors.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LNAs, PAs, front-ends generally.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Just like cell phones today.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InP HBTs &amp; HBTs have perhaps 2-3 scaling generations left.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Doubling of bandwidth, perhaps a little more.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Process technology development is </a:t>
            </a:r>
            <a:r>
              <a:rPr lang="en-US" sz="2400" b="0" smtClean="0">
                <a:latin typeface="Calibri" pitchFamily="34" charset="0"/>
                <a:cs typeface="Calibri" pitchFamily="34" charset="0"/>
              </a:rPr>
              <a:t>getting quite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hard.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1531625"/>
            <a:ext cx="9144000" cy="21250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mm-wave imaging radar: TV-like resolution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94195" y="1607520"/>
            <a:ext cx="2049165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you see in fog</a:t>
            </a:r>
          </a:p>
        </p:txBody>
      </p:sp>
      <p:pic>
        <p:nvPicPr>
          <p:cNvPr id="6" name="Picture 5" descr="Display of RADAR 2.jpg"/>
          <p:cNvPicPr>
            <a:picLocks noChangeAspect="1"/>
          </p:cNvPicPr>
          <p:nvPr/>
        </p:nvPicPr>
        <p:blipFill>
          <a:blip r:embed="rId3" cstate="print"/>
          <a:srcRect l="24734" t="5202" r="23194" b="27168"/>
          <a:stretch>
            <a:fillRect/>
          </a:stretch>
        </p:blipFill>
        <p:spPr>
          <a:xfrm>
            <a:off x="3041870" y="1861238"/>
            <a:ext cx="1530130" cy="1491867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662120" y="1566809"/>
            <a:ext cx="2517040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10GHz radar shows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938110" y="1531625"/>
            <a:ext cx="2276850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you want to see</a:t>
            </a:r>
          </a:p>
        </p:txBody>
      </p:sp>
      <p:pic>
        <p:nvPicPr>
          <p:cNvPr id="16" name="Picture 15" descr="Picture1.jpg"/>
          <p:cNvPicPr>
            <a:picLocks noChangeAspect="1"/>
          </p:cNvPicPr>
          <p:nvPr/>
        </p:nvPicPr>
        <p:blipFill>
          <a:blip r:embed="rId4" cstate="print"/>
          <a:srcRect l="3053" t="4019" r="14520" b="22759"/>
          <a:stretch>
            <a:fillRect/>
          </a:stretch>
        </p:blipFill>
        <p:spPr>
          <a:xfrm>
            <a:off x="170090" y="1911100"/>
            <a:ext cx="2049165" cy="1366970"/>
          </a:xfrm>
          <a:prstGeom prst="rect">
            <a:avLst/>
          </a:prstGeom>
        </p:spPr>
      </p:pic>
      <p:pic>
        <p:nvPicPr>
          <p:cNvPr id="17" name="Picture 2" descr="https://encrypted-tbn2.gstatic.com/images?q=tbn:ANd9GcSsKHKTz1aM96E_dlO90BFI2QwXO98w4op6sNH46ggAhJVbz3C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4005" y="1865361"/>
            <a:ext cx="1973270" cy="1478049"/>
          </a:xfrm>
          <a:prstGeom prst="rect">
            <a:avLst/>
          </a:prstGeom>
          <a:noFill/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849710" y="3381541"/>
            <a:ext cx="2896515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200" b="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needs: ~0.2</a:t>
            </a:r>
            <a:r>
              <a:rPr lang="en-US" sz="1200" b="0" i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200" b="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resolution, 10</a:t>
            </a:r>
            <a:r>
              <a:rPr lang="en-US" sz="1200" b="0" i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200" b="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-10</a:t>
            </a:r>
            <a:r>
              <a:rPr lang="en-US" sz="1200" b="0" i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sz="1200" b="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pixels</a:t>
            </a:r>
          </a:p>
        </p:txBody>
      </p:sp>
      <p:pic>
        <p:nvPicPr>
          <p:cNvPr id="18" name="Picture 2" descr="systems_3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0950" y="4507060"/>
            <a:ext cx="3229125" cy="226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1355" y="4339740"/>
            <a:ext cx="1214320" cy="2015771"/>
          </a:xfrm>
          <a:prstGeom prst="rect">
            <a:avLst/>
          </a:prstGeom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321880" y="3960265"/>
            <a:ext cx="2580430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Large NxN phased array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5027370" y="3960265"/>
            <a:ext cx="3187590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Frequency-scanned 1xN array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70090" y="971204"/>
            <a:ext cx="5843915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mm-waves → high resolution from  small apertures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385855" y="226972"/>
            <a:ext cx="8604525" cy="398463"/>
          </a:xfrm>
        </p:spPr>
        <p:txBody>
          <a:bodyPr/>
          <a:lstStyle/>
          <a:p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InP HBTs and HEMTs for PAs and LNAs</a:t>
            </a:r>
            <a:endParaRPr lang="en-US" sz="27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7585" y="2973630"/>
            <a:ext cx="1973270" cy="1973270"/>
          </a:xfrm>
          <a:prstGeom prst="rect">
            <a:avLst/>
          </a:prstGeom>
        </p:spPr>
      </p:pic>
      <p:sp>
        <p:nvSpPr>
          <p:cNvPr id="82946" name="AutoShape 2" descr="Image result for wifi rou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1690" y="848570"/>
            <a:ext cx="2486025" cy="1838325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70090" y="971204"/>
            <a:ext cx="5843915" cy="83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Cell phones and Higher-Performance WiFi sets: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GaAs HBT power amplifiers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GaAs PHEMT LNAs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0090" y="2218191"/>
            <a:ext cx="5843915" cy="58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29-34GHz: emerging bands for 5G</a:t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InP HBT PAs, InP HEMT LNAs ?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70090" y="3172159"/>
            <a:ext cx="5843915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Later: 60, 71-76, 81-86, 140 GHz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45985" y="1455730"/>
            <a:ext cx="8576135" cy="2298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algn="ctr"/>
            <a:r>
              <a:rPr lang="en-US" sz="8000" b="0" dirty="0" smtClean="0">
                <a:latin typeface="Calibri" pitchFamily="34" charset="0"/>
                <a:cs typeface="Calibri" pitchFamily="34" charset="0"/>
              </a:rPr>
              <a:t>Heterojunction</a:t>
            </a:r>
            <a:br>
              <a:rPr lang="en-US" sz="8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8000" b="0" dirty="0" smtClean="0">
                <a:latin typeface="Calibri" pitchFamily="34" charset="0"/>
                <a:cs typeface="Calibri" pitchFamily="34" charset="0"/>
              </a:rPr>
              <a:t>Bipolar Transistors</a:t>
            </a: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Bipolar Transistor Design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65538" name="Equation" r:id="rId4" imgW="203040" imgH="228600" progId="Equation.3">
              <p:embed/>
            </p:oleObj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65539" name="Equation" r:id="rId5" imgW="241200" imgH="228600" progId="Equation.3">
              <p:embed/>
            </p:oleObj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65540" name="Equation" r:id="rId6" imgW="164880" imgH="228600" progId="Equation.3">
              <p:embed/>
            </p:oleObj>
          </a:graphicData>
        </a:graphic>
      </p:graphicFrame>
      <p:graphicFrame>
        <p:nvGraphicFramePr>
          <p:cNvPr id="5125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65541" name="Equation" r:id="rId7" imgW="164880" imgH="228600" progId="Equation.3">
              <p:embed/>
            </p:oleObj>
          </a:graphicData>
        </a:graphic>
      </p:graphicFrame>
      <p:graphicFrame>
        <p:nvGraphicFramePr>
          <p:cNvPr id="5126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p:oleObj spid="_x0000_s65542" name="Equation" r:id="rId8" imgW="812520" imgH="241200" progId="Equation.3">
              <p:embed/>
            </p:oleObj>
          </a:graphicData>
        </a:graphic>
      </p:graphicFrame>
      <p:graphicFrame>
        <p:nvGraphicFramePr>
          <p:cNvPr id="5127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p:oleObj spid="_x0000_s65543" name="Equation" r:id="rId9" imgW="787320" imgH="228600" progId="Equation.3">
              <p:embed/>
            </p:oleObj>
          </a:graphicData>
        </a:graphic>
      </p:graphicFrame>
      <p:graphicFrame>
        <p:nvGraphicFramePr>
          <p:cNvPr id="5128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65544" name="Equation" r:id="rId10" imgW="1180800" imgH="215640" progId="Equation.3">
              <p:embed/>
            </p:oleObj>
          </a:graphicData>
        </a:graphic>
      </p:graphicFrame>
      <p:graphicFrame>
        <p:nvGraphicFramePr>
          <p:cNvPr id="5129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p:oleObj spid="_x0000_s65545" name="Equation" r:id="rId11" imgW="927000" imgH="228600" progId="Equation.3">
              <p:embed/>
            </p:oleObj>
          </a:graphicData>
        </a:graphic>
      </p:graphicFrame>
      <p:graphicFrame>
        <p:nvGraphicFramePr>
          <p:cNvPr id="5130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p:oleObj spid="_x0000_s65546" name="Equation" r:id="rId12" imgW="2603160" imgH="253800" progId="Equation.3">
              <p:embed/>
            </p:oleObj>
          </a:graphicData>
        </a:graphic>
      </p:graphicFrame>
      <p:graphicFrame>
        <p:nvGraphicFramePr>
          <p:cNvPr id="5131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p:oleObj spid="_x0000_s65547" name="Equation" r:id="rId13" imgW="2095200" imgH="482400" progId="Equation.3">
              <p:embed/>
            </p:oleObj>
          </a:graphicData>
        </a:graphic>
      </p:graphicFrame>
      <p:sp>
        <p:nvSpPr>
          <p:cNvPr id="5136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5137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5138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5139" name="Picture 18"/>
          <p:cNvPicPr>
            <a:picLocks noChangeAspect="1" noChangeArrowheads="1"/>
          </p:cNvPicPr>
          <p:nvPr/>
        </p:nvPicPr>
        <p:blipFill>
          <a:blip r:embed="rId14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32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p:oleObj spid="_x0000_s65548" name="Equation" r:id="rId15" imgW="1396800" imgH="507960" progId="Equation.3">
              <p:embed/>
            </p:oleObj>
          </a:graphicData>
        </a:graphic>
      </p:graphicFrame>
      <p:sp>
        <p:nvSpPr>
          <p:cNvPr id="5140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133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p:oleObj spid="_x0000_s65549" name="Equation" r:id="rId16" imgW="774360" imgH="228600" progId="Equation.3">
              <p:embed/>
            </p:oleObj>
          </a:graphicData>
        </a:graphic>
      </p:graphicFrame>
      <p:sp>
        <p:nvSpPr>
          <p:cNvPr id="2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29"/>
          <p:cNvSpPr>
            <a:spLocks noChangeArrowheads="1"/>
          </p:cNvSpPr>
          <p:nvPr/>
        </p:nvSpPr>
        <p:spPr bwMode="auto">
          <a:xfrm>
            <a:off x="4735380" y="76200"/>
            <a:ext cx="12192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59" name="Oval 31"/>
          <p:cNvSpPr>
            <a:spLocks noChangeArrowheads="1"/>
          </p:cNvSpPr>
          <p:nvPr/>
        </p:nvSpPr>
        <p:spPr bwMode="auto">
          <a:xfrm>
            <a:off x="4267200" y="5715000"/>
            <a:ext cx="10668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0" name="Oval 30"/>
          <p:cNvSpPr>
            <a:spLocks noChangeArrowheads="1"/>
          </p:cNvSpPr>
          <p:nvPr/>
        </p:nvSpPr>
        <p:spPr bwMode="auto">
          <a:xfrm>
            <a:off x="990600" y="5181600"/>
            <a:ext cx="1600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1" name="Oval 29"/>
          <p:cNvSpPr>
            <a:spLocks noChangeArrowheads="1"/>
          </p:cNvSpPr>
          <p:nvPr/>
        </p:nvSpPr>
        <p:spPr bwMode="auto">
          <a:xfrm>
            <a:off x="2667000" y="3733800"/>
            <a:ext cx="7620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2" name="Oval 28"/>
          <p:cNvSpPr>
            <a:spLocks noChangeArrowheads="1"/>
          </p:cNvSpPr>
          <p:nvPr/>
        </p:nvSpPr>
        <p:spPr bwMode="auto">
          <a:xfrm>
            <a:off x="990600" y="43434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3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4" name="Oval 26"/>
          <p:cNvSpPr>
            <a:spLocks noChangeArrowheads="1"/>
          </p:cNvSpPr>
          <p:nvPr/>
        </p:nvSpPr>
        <p:spPr bwMode="auto">
          <a:xfrm>
            <a:off x="17526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5" name="Oval 27"/>
          <p:cNvSpPr>
            <a:spLocks noChangeArrowheads="1"/>
          </p:cNvSpPr>
          <p:nvPr/>
        </p:nvSpPr>
        <p:spPr bwMode="auto">
          <a:xfrm>
            <a:off x="60960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6" name="Oval 25"/>
          <p:cNvSpPr>
            <a:spLocks noChangeArrowheads="1"/>
          </p:cNvSpPr>
          <p:nvPr/>
        </p:nvSpPr>
        <p:spPr bwMode="auto">
          <a:xfrm>
            <a:off x="1219200" y="21336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7" name="Oval 24"/>
          <p:cNvSpPr>
            <a:spLocks noChangeArrowheads="1"/>
          </p:cNvSpPr>
          <p:nvPr/>
        </p:nvSpPr>
        <p:spPr bwMode="auto">
          <a:xfrm>
            <a:off x="685800" y="1524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8" name="Oval 23"/>
          <p:cNvSpPr>
            <a:spLocks noChangeArrowheads="1"/>
          </p:cNvSpPr>
          <p:nvPr/>
        </p:nvSpPr>
        <p:spPr bwMode="auto">
          <a:xfrm>
            <a:off x="609600" y="762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9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Bipolar Transistor Design: Scaling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66562" name="Equation" r:id="rId4" imgW="203040" imgH="228600" progId="Equation.3">
              <p:embed/>
            </p:oleObj>
          </a:graphicData>
        </a:graphic>
      </p:graphicFrame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66563" name="Equation" r:id="rId5" imgW="241200" imgH="228600" progId="Equation.3">
              <p:embed/>
            </p:oleObj>
          </a:graphicData>
        </a:graphic>
      </p:graphicFrame>
      <p:graphicFrame>
        <p:nvGraphicFramePr>
          <p:cNvPr id="6148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66564" name="Equation" r:id="rId6" imgW="164880" imgH="228600" progId="Equation.3">
              <p:embed/>
            </p:oleObj>
          </a:graphicData>
        </a:graphic>
      </p:graphicFrame>
      <p:graphicFrame>
        <p:nvGraphicFramePr>
          <p:cNvPr id="6149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66565" name="Equation" r:id="rId7" imgW="164880" imgH="228600" progId="Equation.3">
              <p:embed/>
            </p:oleObj>
          </a:graphicData>
        </a:graphic>
      </p:graphicFrame>
      <p:graphicFrame>
        <p:nvGraphicFramePr>
          <p:cNvPr id="6150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p:oleObj spid="_x0000_s66566" name="Equation" r:id="rId8" imgW="812520" imgH="241200" progId="Equation.3">
              <p:embed/>
            </p:oleObj>
          </a:graphicData>
        </a:graphic>
      </p:graphicFrame>
      <p:graphicFrame>
        <p:nvGraphicFramePr>
          <p:cNvPr id="6151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p:oleObj spid="_x0000_s66567" name="Equation" r:id="rId9" imgW="787320" imgH="228600" progId="Equation.3">
              <p:embed/>
            </p:oleObj>
          </a:graphicData>
        </a:graphic>
      </p:graphicFrame>
      <p:graphicFrame>
        <p:nvGraphicFramePr>
          <p:cNvPr id="6152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66568" name="Equation" r:id="rId10" imgW="1180800" imgH="215640" progId="Equation.3">
              <p:embed/>
            </p:oleObj>
          </a:graphicData>
        </a:graphic>
      </p:graphicFrame>
      <p:graphicFrame>
        <p:nvGraphicFramePr>
          <p:cNvPr id="6153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p:oleObj spid="_x0000_s66569" name="Equation" r:id="rId11" imgW="774360" imgH="228600" progId="Equation.3">
              <p:embed/>
            </p:oleObj>
          </a:graphicData>
        </a:graphic>
      </p:graphicFrame>
      <p:graphicFrame>
        <p:nvGraphicFramePr>
          <p:cNvPr id="6154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p:oleObj spid="_x0000_s66570" name="Equation" r:id="rId12" imgW="927000" imgH="228600" progId="Equation.3">
              <p:embed/>
            </p:oleObj>
          </a:graphicData>
        </a:graphic>
      </p:graphicFrame>
      <p:graphicFrame>
        <p:nvGraphicFramePr>
          <p:cNvPr id="6155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p:oleObj spid="_x0000_s66571" name="Equation" r:id="rId13" imgW="2603160" imgH="253800" progId="Equation.3">
              <p:embed/>
            </p:oleObj>
          </a:graphicData>
        </a:graphic>
      </p:graphicFrame>
      <p:graphicFrame>
        <p:nvGraphicFramePr>
          <p:cNvPr id="6156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p:oleObj spid="_x0000_s66572" name="Equation" r:id="rId14" imgW="2095200" imgH="482400" progId="Equation.3">
              <p:embed/>
            </p:oleObj>
          </a:graphicData>
        </a:graphic>
      </p:graphicFrame>
      <p:sp>
        <p:nvSpPr>
          <p:cNvPr id="6170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6171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6172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6173" name="Picture 18"/>
          <p:cNvPicPr>
            <a:picLocks noChangeAspect="1" noChangeArrowheads="1"/>
          </p:cNvPicPr>
          <p:nvPr/>
        </p:nvPicPr>
        <p:blipFill>
          <a:blip r:embed="rId15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57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p:oleObj spid="_x0000_s66573" name="Equation" r:id="rId16" imgW="1396800" imgH="507960" progId="Equation.3">
              <p:embed/>
            </p:oleObj>
          </a:graphicData>
        </a:graphic>
      </p:graphicFrame>
      <p:sp>
        <p:nvSpPr>
          <p:cNvPr id="6174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very_thin-text_template</Template>
  <TotalTime>1515</TotalTime>
  <Pages>2</Pages>
  <Words>1531</Words>
  <Application>Microsoft Office PowerPoint</Application>
  <PresentationFormat>On-screen Show (4:3)</PresentationFormat>
  <Paragraphs>370</Paragraphs>
  <Slides>49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very_thin-text_template</vt:lpstr>
      <vt:lpstr>Equation</vt:lpstr>
      <vt:lpstr>KGPlot</vt:lpstr>
      <vt:lpstr>Graph</vt:lpstr>
      <vt:lpstr>III-V HBT and (MOS) HEMT scaling</vt:lpstr>
      <vt:lpstr>THz Transistors: Systems Benefit from 5-500 GHz</vt:lpstr>
      <vt:lpstr>mm-Wave wireless: attributes &amp; challenges</vt:lpstr>
      <vt:lpstr>mm-Waves: high-capacity mobile communications</vt:lpstr>
      <vt:lpstr>mm-wave imaging radar: TV-like resolution</vt:lpstr>
      <vt:lpstr>InP HBTs and HEMTs for PAs and LNAs</vt:lpstr>
      <vt:lpstr>Slide 7</vt:lpstr>
      <vt:lpstr>Slide 8</vt:lpstr>
      <vt:lpstr>Slide 9</vt:lpstr>
      <vt:lpstr>Scaling Laws, Scaling Roadmap</vt:lpstr>
      <vt:lpstr>Can we make a 2 THz SiGe Bipolar Transistor ?</vt:lpstr>
      <vt:lpstr>Energy-limited vs. field-limited breakdown</vt:lpstr>
      <vt:lpstr>THz InP HBTs: Performance @ 130 nm Node</vt:lpstr>
      <vt:lpstr>Refractory Contacts to In(Ga)As</vt:lpstr>
      <vt:lpstr>Refractory Blanket Base Metal Process (1)</vt:lpstr>
      <vt:lpstr>Refractory Blanket Base Metal Process (2)</vt:lpstr>
      <vt:lpstr>Slide 17</vt:lpstr>
      <vt:lpstr>Parasitics along length of HBT emitter</vt:lpstr>
      <vt:lpstr>Emitter Length Effects: Decreased fmax</vt:lpstr>
      <vt:lpstr>Reducing Emitter Length Effects</vt:lpstr>
      <vt:lpstr>Reducing Emitter Length Effects</vt:lpstr>
      <vt:lpstr>Reducing Emitter Length Effects </vt:lpstr>
      <vt:lpstr> 200nm emitter  InP HBT</vt:lpstr>
      <vt:lpstr>200nm emitter width: High Fmax</vt:lpstr>
      <vt:lpstr>160nm emitter width: Unmeasurable Fmax</vt:lpstr>
      <vt:lpstr>Regrowth for high b in THz HBTs ?</vt:lpstr>
      <vt:lpstr>THz InP HBT Scaling Roadmap</vt:lpstr>
      <vt:lpstr>86 GHz  InP HBT Power Amplifier</vt:lpstr>
      <vt:lpstr>81 GHz  InP HBT Power Amplifier</vt:lpstr>
      <vt:lpstr>214 GHz  InP HBT Power Amplifier</vt:lpstr>
      <vt:lpstr>  InP HBT Integrated Circuits: 600 GHz &amp; Beyond </vt:lpstr>
      <vt:lpstr>Slide 32</vt:lpstr>
      <vt:lpstr>State of the Art (IMS 2014)</vt:lpstr>
      <vt:lpstr>HEMTs: Key Device for Low Noise Figure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UCSB's Record VLSI-Optimized MOSFET @ 25nm Lg.</vt:lpstr>
      <vt:lpstr>UCSB's Record VLSI-Optimized MOSFET @ 25nm Lg.</vt:lpstr>
      <vt:lpstr>High Transconductance III-V MOSFETs</vt:lpstr>
      <vt:lpstr>THz III-V MOS: Not the same as VLSI III-V MOS</vt:lpstr>
      <vt:lpstr>Prospects for Higher-Bandwidth CMOS VLSI</vt:lpstr>
      <vt:lpstr>InP Field-Effect-Transistor Scaling Roadmap</vt:lpstr>
      <vt:lpstr>Slide 48</vt:lpstr>
      <vt:lpstr>Roadmap for High-Frequency Transistors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 rodwell</dc:creator>
  <cp:lastModifiedBy>mark rodwell</cp:lastModifiedBy>
  <cp:revision>28</cp:revision>
  <cp:lastPrinted>2002-08-11T02:20:55Z</cp:lastPrinted>
  <dcterms:created xsi:type="dcterms:W3CDTF">2015-03-01T18:00:12Z</dcterms:created>
  <dcterms:modified xsi:type="dcterms:W3CDTF">2015-06-15T07:44:28Z</dcterms:modified>
</cp:coreProperties>
</file>