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49"/>
  </p:notesMasterIdLst>
  <p:handoutMasterIdLst>
    <p:handoutMasterId r:id="rId50"/>
  </p:handoutMasterIdLst>
  <p:sldIdLst>
    <p:sldId id="532" r:id="rId2"/>
    <p:sldId id="639" r:id="rId3"/>
    <p:sldId id="638" r:id="rId4"/>
    <p:sldId id="495" r:id="rId5"/>
    <p:sldId id="534" r:id="rId6"/>
    <p:sldId id="535" r:id="rId7"/>
    <p:sldId id="502" r:id="rId8"/>
    <p:sldId id="537" r:id="rId9"/>
    <p:sldId id="540" r:id="rId10"/>
    <p:sldId id="543" r:id="rId11"/>
    <p:sldId id="544" r:id="rId12"/>
    <p:sldId id="545" r:id="rId13"/>
    <p:sldId id="547" r:id="rId14"/>
    <p:sldId id="552" r:id="rId15"/>
    <p:sldId id="554" r:id="rId16"/>
    <p:sldId id="570" r:id="rId17"/>
    <p:sldId id="634" r:id="rId18"/>
    <p:sldId id="573" r:id="rId19"/>
    <p:sldId id="574" r:id="rId20"/>
    <p:sldId id="582" r:id="rId21"/>
    <p:sldId id="585" r:id="rId22"/>
    <p:sldId id="588" r:id="rId23"/>
    <p:sldId id="589" r:id="rId24"/>
    <p:sldId id="591" r:id="rId25"/>
    <p:sldId id="593" r:id="rId26"/>
    <p:sldId id="598" r:id="rId27"/>
    <p:sldId id="595" r:id="rId28"/>
    <p:sldId id="597" r:id="rId29"/>
    <p:sldId id="601" r:id="rId30"/>
    <p:sldId id="607" r:id="rId31"/>
    <p:sldId id="606" r:id="rId32"/>
    <p:sldId id="608" r:id="rId33"/>
    <p:sldId id="609" r:id="rId34"/>
    <p:sldId id="604" r:id="rId35"/>
    <p:sldId id="614" r:id="rId36"/>
    <p:sldId id="615" r:id="rId37"/>
    <p:sldId id="616" r:id="rId38"/>
    <p:sldId id="507" r:id="rId39"/>
    <p:sldId id="620" r:id="rId40"/>
    <p:sldId id="637" r:id="rId41"/>
    <p:sldId id="511" r:id="rId42"/>
    <p:sldId id="618" r:id="rId43"/>
    <p:sldId id="621" r:id="rId44"/>
    <p:sldId id="516" r:id="rId45"/>
    <p:sldId id="625" r:id="rId46"/>
    <p:sldId id="630" r:id="rId47"/>
    <p:sldId id="517" r:id="rId48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</p:showPr>
  <p:clrMru>
    <a:srgbClr val="C2C2C2"/>
    <a:srgbClr val="B2B2B2"/>
    <a:srgbClr val="CDCDCD"/>
    <a:srgbClr val="DDDDDD"/>
    <a:srgbClr val="33C400"/>
    <a:srgbClr val="F52BCA"/>
    <a:srgbClr val="FFFFFF"/>
    <a:srgbClr val="969696"/>
    <a:srgbClr val="FFFFCC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41" autoAdjust="0"/>
    <p:restoredTop sz="99375" autoAdjust="0"/>
  </p:normalViewPr>
  <p:slideViewPr>
    <p:cSldViewPr>
      <p:cViewPr varScale="1">
        <p:scale>
          <a:sx n="95" d="100"/>
          <a:sy n="95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461963"/>
            <a:ext cx="5253038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1" tIns="46471" rIns="92941" bIns="46471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1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70" rIns="92939" bIns="46470"/>
          <a:lstStyle/>
          <a:p>
            <a:pPr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>
                <a:buClr>
                  <a:srgbClr val="1F497D"/>
                </a:buClr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1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70" rIns="92939" bIns="46470"/>
          <a:lstStyle/>
          <a:p>
            <a:pPr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>
                <a:buClr>
                  <a:srgbClr val="1F497D"/>
                </a:buClr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lIns="92952" tIns="46477" rIns="92952" bIns="46477"/>
          <a:lstStyle/>
          <a:p>
            <a:fld id="{64407586-CBA3-4E2C-84A4-ED27D7A9335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2" tIns="46471" rIns="92942" bIns="46471"/>
          <a:lstStyle/>
          <a:p>
            <a:fld id="{929B687A-ACA1-41DC-AF36-8E666E063186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1" tIns="46471" rIns="92941" bIns="46471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N+ S/D: 5*10</a:t>
            </a:r>
            <a:r>
              <a:rPr lang="en-US" sz="1200" b="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/cm</a:t>
            </a:r>
            <a:r>
              <a:rPr lang="en-US" sz="1200" b="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200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1" tIns="46471" rIns="92941" bIns="46471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1" tIns="46471" rIns="92941" bIns="46471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461963"/>
            <a:ext cx="5253037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矩形 13"/>
          <p:cNvSpPr/>
          <p:nvPr userDrawn="1"/>
        </p:nvSpPr>
        <p:spPr>
          <a:xfrm>
            <a:off x="8610600" y="6599284"/>
            <a:ext cx="5334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0.jpeg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7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6.jpeg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2.jpeg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23.wmf"/><Relationship Id="rId4" Type="http://schemas.openxmlformats.org/officeDocument/2006/relationships/image" Target="../media/image61.jpeg"/><Relationship Id="rId9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25.jpeg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8.pn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3.png"/><Relationship Id="rId4" Type="http://schemas.openxmlformats.org/officeDocument/2006/relationships/image" Target="../media/image1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3.jpeg"/><Relationship Id="rId18" Type="http://schemas.openxmlformats.org/officeDocument/2006/relationships/image" Target="../media/image145.jpeg"/><Relationship Id="rId3" Type="http://schemas.openxmlformats.org/officeDocument/2006/relationships/image" Target="../media/image134.png"/><Relationship Id="rId7" Type="http://schemas.openxmlformats.org/officeDocument/2006/relationships/image" Target="../media/image137.jpeg"/><Relationship Id="rId12" Type="http://schemas.openxmlformats.org/officeDocument/2006/relationships/image" Target="../media/image142.jpeg"/><Relationship Id="rId17" Type="http://schemas.openxmlformats.org/officeDocument/2006/relationships/image" Target="../media/image132.jpe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jpeg"/><Relationship Id="rId15" Type="http://schemas.openxmlformats.org/officeDocument/2006/relationships/image" Target="../media/image108.jpeg"/><Relationship Id="rId10" Type="http://schemas.openxmlformats.org/officeDocument/2006/relationships/image" Target="../media/image140.jpeg"/><Relationship Id="rId19" Type="http://schemas.openxmlformats.org/officeDocument/2006/relationships/image" Target="../media/image146.jpeg"/><Relationship Id="rId4" Type="http://schemas.openxmlformats.org/officeDocument/2006/relationships/hyperlink" Target="http://en.wikipedia.org/wiki/Standard_Model" TargetMode="External"/><Relationship Id="rId9" Type="http://schemas.openxmlformats.org/officeDocument/2006/relationships/image" Target="../media/image139.jpeg"/><Relationship Id="rId14" Type="http://schemas.openxmlformats.org/officeDocument/2006/relationships/image" Target="../media/image14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865" y="1152150"/>
            <a:ext cx="7696200" cy="1525220"/>
          </a:xfrm>
        </p:spPr>
        <p:txBody>
          <a:bodyPr/>
          <a:lstStyle/>
          <a:p>
            <a:pPr>
              <a:lnSpc>
                <a:spcPct val="117000"/>
              </a:lnSpc>
            </a:pPr>
            <a:r>
              <a:rPr lang="en-US" sz="3400" dirty="0" smtClean="0"/>
              <a:t>Transistors for VLSI, for Wireless: </a:t>
            </a:r>
            <a:br>
              <a:rPr lang="en-US" sz="3400" dirty="0" smtClean="0"/>
            </a:br>
            <a:r>
              <a:rPr lang="en-US" sz="3400" dirty="0" smtClean="0"/>
              <a:t>A View Forwards Through Fog</a:t>
            </a:r>
            <a:endParaRPr lang="en-US" sz="3400" dirty="0"/>
          </a:p>
        </p:txBody>
      </p:sp>
      <p:sp>
        <p:nvSpPr>
          <p:cNvPr id="2714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865" y="2821840"/>
            <a:ext cx="6400800" cy="328613"/>
          </a:xfrm>
        </p:spPr>
        <p:txBody>
          <a:bodyPr/>
          <a:lstStyle/>
          <a:p>
            <a:pPr algn="l"/>
            <a:r>
              <a:rPr lang="en-US" i="1" dirty="0"/>
              <a:t>Mark Rodwell, UCSB</a:t>
            </a:r>
          </a:p>
        </p:txBody>
      </p:sp>
      <p:sp>
        <p:nvSpPr>
          <p:cNvPr id="2714629" name="Text Box 5"/>
          <p:cNvSpPr txBox="1">
            <a:spLocks noChangeArrowheads="1"/>
          </p:cNvSpPr>
          <p:nvPr/>
        </p:nvSpPr>
        <p:spPr bwMode="auto">
          <a:xfrm>
            <a:off x="362802" y="0"/>
            <a:ext cx="7624473" cy="282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300" b="0" i="1" dirty="0" smtClean="0">
                <a:latin typeface="Arial" charset="0"/>
              </a:rPr>
              <a:t>Plenary, Device Research Conference, June 22, 2015, Ohio State</a:t>
            </a:r>
            <a:endParaRPr lang="en-US" sz="1300" b="0" i="1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880" y="5313785"/>
            <a:ext cx="8272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InP HBT:</a:t>
            </a:r>
            <a:r>
              <a:rPr lang="en-US" sz="2000" b="0" i="1" dirty="0" smtClean="0">
                <a:latin typeface="Calibri" pitchFamily="34" charset="0"/>
              </a:rPr>
              <a:t/>
            </a:r>
            <a:br>
              <a:rPr lang="en-US" sz="2000" b="0" i="1" dirty="0" smtClean="0">
                <a:latin typeface="Calibri" pitchFamily="34" charset="0"/>
              </a:rPr>
            </a:br>
            <a:r>
              <a:rPr lang="en-US" sz="2000" b="0" i="1" dirty="0" smtClean="0">
                <a:latin typeface="Calibri" pitchFamily="34" charset="0"/>
              </a:rPr>
              <a:t> J. Rode**, P. Choudhary, A.C. Gossard, B. Thibeault, W. Mitchell: </a:t>
            </a:r>
            <a:r>
              <a:rPr lang="en-US" sz="2000" i="1" dirty="0" smtClean="0">
                <a:latin typeface="Calibri" pitchFamily="34" charset="0"/>
              </a:rPr>
              <a:t>UCSB </a:t>
            </a:r>
            <a:r>
              <a:rPr lang="en-US" sz="2000" b="0" i="1" dirty="0" smtClean="0">
                <a:latin typeface="Calibri" pitchFamily="34" charset="0"/>
              </a:rPr>
              <a:t/>
            </a:r>
            <a:br>
              <a:rPr lang="en-US" sz="2000" b="0" i="1" dirty="0" smtClean="0">
                <a:latin typeface="Calibri" pitchFamily="34" charset="0"/>
              </a:rPr>
            </a:br>
            <a:r>
              <a:rPr lang="en-US" sz="2000" b="0" i="1" dirty="0" smtClean="0">
                <a:latin typeface="Calibri" pitchFamily="34" charset="0"/>
              </a:rPr>
              <a:t>M. Urteaga, B. Brar: </a:t>
            </a:r>
            <a:r>
              <a:rPr lang="en-US" sz="2000" i="1" dirty="0" smtClean="0">
                <a:latin typeface="Calibri" pitchFamily="34" charset="0"/>
              </a:rPr>
              <a:t>Teledyne Scientific and Imaging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880" y="4300569"/>
            <a:ext cx="8424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III-V MOS</a:t>
            </a:r>
            <a:r>
              <a:rPr lang="en-US" sz="2000" b="0" i="1" dirty="0" smtClean="0">
                <a:latin typeface="Calibri" pitchFamily="34" charset="0"/>
              </a:rPr>
              <a:t/>
            </a:r>
            <a:br>
              <a:rPr lang="en-US" sz="2000" b="0" i="1" dirty="0" smtClean="0">
                <a:latin typeface="Calibri" pitchFamily="34" charset="0"/>
              </a:rPr>
            </a:br>
            <a:r>
              <a:rPr lang="en-US" sz="2000" b="0" i="1" dirty="0" smtClean="0">
                <a:latin typeface="Calibri" pitchFamily="34" charset="0"/>
              </a:rPr>
              <a:t>C.-Y. </a:t>
            </a:r>
            <a:r>
              <a:rPr lang="en-US" sz="2000" b="0" i="1" smtClean="0">
                <a:latin typeface="Calibri" pitchFamily="34" charset="0"/>
              </a:rPr>
              <a:t>Huang, S</a:t>
            </a:r>
            <a:r>
              <a:rPr lang="en-US" sz="2000" b="0" i="1" dirty="0" smtClean="0">
                <a:latin typeface="Calibri" pitchFamily="34" charset="0"/>
              </a:rPr>
              <a:t>. Lee*, A.C. Gossard, </a:t>
            </a:r>
            <a:br>
              <a:rPr lang="en-US" sz="2000" b="0" i="1" dirty="0" smtClean="0">
                <a:latin typeface="Calibri" pitchFamily="34" charset="0"/>
              </a:rPr>
            </a:br>
            <a:r>
              <a:rPr lang="en-US" sz="2000" b="0" i="1" dirty="0" smtClean="0">
                <a:latin typeface="Calibri" pitchFamily="34" charset="0"/>
              </a:rPr>
              <a:t>V. Chobpattanna, S. Stemmer, B. Thibeault, W. Mitchell : </a:t>
            </a:r>
            <a:r>
              <a:rPr lang="en-US" sz="2000" i="1" dirty="0" smtClean="0">
                <a:latin typeface="Calibri" pitchFamily="34" charset="0"/>
              </a:rPr>
              <a:t>UCSB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881" y="3504895"/>
            <a:ext cx="8424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Low-voltage devices</a:t>
            </a:r>
            <a:r>
              <a:rPr lang="en-US" sz="2000" b="0" i="1" dirty="0" smtClean="0">
                <a:latin typeface="Calibri" pitchFamily="34" charset="0"/>
              </a:rPr>
              <a:t> </a:t>
            </a:r>
            <a:br>
              <a:rPr lang="en-US" sz="2000" b="0" i="1" dirty="0" smtClean="0">
                <a:latin typeface="Calibri" pitchFamily="34" charset="0"/>
              </a:rPr>
            </a:br>
            <a:r>
              <a:rPr lang="en-US" sz="2000" b="0" i="1" dirty="0" smtClean="0">
                <a:latin typeface="Calibri" pitchFamily="34" charset="0"/>
              </a:rPr>
              <a:t> P. Long, E. </a:t>
            </a:r>
            <a:r>
              <a:rPr lang="en-US" sz="2000" b="0" i="1" smtClean="0">
                <a:latin typeface="Calibri" pitchFamily="34" charset="0"/>
              </a:rPr>
              <a:t>Wilson, S</a:t>
            </a:r>
            <a:r>
              <a:rPr lang="en-US" sz="2000" b="0" i="1" dirty="0" smtClean="0">
                <a:latin typeface="Calibri" pitchFamily="34" charset="0"/>
              </a:rPr>
              <a:t>. Mehrotra, M. Povolotskyi, G. Klimeck: </a:t>
            </a:r>
            <a:r>
              <a:rPr lang="en-US" sz="2000" i="1" dirty="0" smtClean="0">
                <a:latin typeface="Calibri" pitchFamily="34" charset="0"/>
              </a:rPr>
              <a:t>Purdue </a:t>
            </a:r>
            <a:endParaRPr lang="en-US" sz="2000" b="0" i="1" dirty="0" smtClean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881" y="6399048"/>
            <a:ext cx="8424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1" dirty="0" smtClean="0">
                <a:latin typeface="Calibri" pitchFamily="34" charset="0"/>
              </a:rPr>
              <a:t>Now with: *IBM, **Intel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T-FET on-currents are low, T-FET logic is slow</a:t>
            </a:r>
            <a:endParaRPr lang="en-US" dirty="0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9050" y="1419717"/>
          <a:ext cx="2687638" cy="2938463"/>
        </p:xfrm>
        <a:graphic>
          <a:graphicData uri="http://schemas.openxmlformats.org/presentationml/2006/ole">
            <p:oleObj spid="_x0000_s74754" name="KGPlot" r:id="rId4" imgW="2984400" imgH="3263760" progId="KGraph_Plot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750520" y="1419717"/>
          <a:ext cx="2797175" cy="3071813"/>
        </p:xfrm>
        <a:graphic>
          <a:graphicData uri="http://schemas.openxmlformats.org/presentationml/2006/ole">
            <p:oleObj spid="_x0000_s74755" name="KGPlot" r:id="rId5" imgW="3111480" imgH="3416040" progId="KGraph_Plot">
              <p:embed/>
            </p:oleObj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496105" y="3089947"/>
            <a:ext cx="68305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3.0%</a:t>
            </a:r>
            <a:endParaRPr lang="en-US" sz="24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98385" y="772675"/>
            <a:ext cx="8348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NEMO simulation:</a:t>
            </a: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GaSb/InAs tunnel finFET: 2nm thick body, 1nm thick dielectric @ </a:t>
            </a:r>
            <a:r>
              <a:rPr lang="en-US" sz="1600" b="0" smtClean="0">
                <a:solidFill>
                  <a:srgbClr val="000000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e</a:t>
            </a:r>
            <a:r>
              <a:rPr lang="en-US" sz="1600" b="0" baseline="-250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</a:t>
            </a: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=12, 12nm </a:t>
            </a: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1600" b="0" i="1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5506200" y="1268467"/>
            <a:ext cx="3619500" cy="3171825"/>
            <a:chOff x="5506200" y="888992"/>
            <a:chExt cx="3619500" cy="3171825"/>
          </a:xfrm>
        </p:grpSpPr>
        <p:graphicFrame>
          <p:nvGraphicFramePr>
            <p:cNvPr id="72709" name="Object 5"/>
            <p:cNvGraphicFramePr>
              <a:graphicFrameLocks noChangeAspect="1"/>
            </p:cNvGraphicFramePr>
            <p:nvPr/>
          </p:nvGraphicFramePr>
          <p:xfrm>
            <a:off x="5506200" y="888992"/>
            <a:ext cx="3619500" cy="3171825"/>
          </p:xfrm>
          <a:graphic>
            <a:graphicData uri="http://schemas.openxmlformats.org/presentationml/2006/ole">
              <p:oleObj spid="_x0000_s74756" name="KGPlot" r:id="rId6" imgW="4025880" imgH="3527280" progId="KGraph_Plot">
                <p:embed/>
              </p:oleObj>
            </a:graphicData>
          </a:graphic>
        </p:graphicFrame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7456010" y="2290575"/>
              <a:ext cx="1442005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4863">
                <a:buClr>
                  <a:srgbClr val="FF0000"/>
                </a:buClr>
                <a:tabLst>
                  <a:tab pos="173038" algn="l"/>
                  <a:tab pos="630238" algn="l"/>
                  <a:tab pos="1719263" algn="l"/>
                </a:tabLst>
              </a:pPr>
              <a:r>
                <a:rPr lang="en-US" sz="2400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10 </a:t>
              </a:r>
              <a:r>
                <a:rPr lang="en-US" sz="2400" dirty="0" smtClean="0">
                  <a:solidFill>
                    <a:schemeClr val="tx2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2400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A/</a:t>
              </a:r>
              <a:r>
                <a:rPr lang="en-US" sz="2400" dirty="0" smtClean="0">
                  <a:solidFill>
                    <a:schemeClr val="tx2"/>
                  </a:solidFill>
                  <a:latin typeface="Symbol" pitchFamily="18" charset="2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2400" dirty="0" smtClean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m</a:t>
              </a:r>
              <a:endParaRPr lang="en-US" sz="2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214961" y="1531625"/>
              <a:ext cx="227684" cy="75895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97775" y="4620587"/>
            <a:ext cx="2580430" cy="11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Experimental:</a:t>
            </a: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InGaAs heterojunction HFET;</a:t>
            </a:r>
            <a:b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Dewey et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al,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2011 IEDM,</a:t>
            </a:r>
            <a:b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2012 VLSI Symp.</a:t>
            </a:r>
            <a:endParaRPr lang="en-US" sz="16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8" name="Picture 17" descr="Pictur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1252" y="4545645"/>
            <a:ext cx="2609698" cy="2235238"/>
          </a:xfrm>
          <a:prstGeom prst="rect">
            <a:avLst/>
          </a:prstGeom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014004" y="4719215"/>
            <a:ext cx="295990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~15 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A/</a:t>
            </a:r>
            <a:r>
              <a:rPr lang="en-US" sz="2400" dirty="0" smtClean="0">
                <a:solidFill>
                  <a:schemeClr val="tx2"/>
                </a:solidFill>
                <a:latin typeface="Symbol" pitchFamily="18" charset="2"/>
                <a:cs typeface="Arial" pitchFamily="34" charset="0"/>
                <a:sym typeface="Symbol" pitchFamily="18" charset="2"/>
              </a:rPr>
              <a:t>m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 @0.7V</a:t>
            </a:r>
            <a:endParaRPr lang="en-US" sz="24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179160" y="4871005"/>
            <a:ext cx="758951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21880" y="6009430"/>
            <a:ext cx="2102235" cy="757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Low current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→ slow logic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Resonant-enhanced tunnel FET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862215" y="241410"/>
            <a:ext cx="30358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Avci &amp; Young, (Intel) 2013 IEDM</a:t>
            </a:r>
            <a:endParaRPr lang="en-US" sz="1200" b="0" i="1" baseline="-25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880" y="848570"/>
            <a:ext cx="3794750" cy="341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0210" y="1076255"/>
            <a:ext cx="4022435" cy="32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73670" y="4491530"/>
            <a:ext cx="834845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2nd barrier: bound state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dV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peaks as state aligns with source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improved subthreshold swing. 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73670" y="6132401"/>
            <a:ext cx="5009070" cy="3323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Can we also increase the on-current ? 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3054100" y="2442365"/>
            <a:ext cx="455370" cy="45537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anti-reflection coatings</a:t>
            </a:r>
            <a:endParaRPr lang="en-US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45985" y="848570"/>
            <a:ext cx="83484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Tunnel barrier: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transmission coefficient &lt; 100%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reflection coefficient &gt; 0%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want: 100% transmission, zero reflection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familiar problem</a:t>
            </a:r>
          </a:p>
        </p:txBody>
      </p:sp>
      <p:pic>
        <p:nvPicPr>
          <p:cNvPr id="11" name="Picture 10" descr="2014_10_30_NSF_FET_draw.jpg"/>
          <p:cNvPicPr>
            <a:picLocks noChangeAspect="1"/>
          </p:cNvPicPr>
          <p:nvPr/>
        </p:nvPicPr>
        <p:blipFill>
          <a:blip r:embed="rId3" cstate="print"/>
          <a:srcRect r="20649"/>
          <a:stretch>
            <a:fillRect/>
          </a:stretch>
        </p:blipFill>
        <p:spPr>
          <a:xfrm>
            <a:off x="5558635" y="863196"/>
            <a:ext cx="3301415" cy="16550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5985" y="2782460"/>
            <a:ext cx="8348450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Optical coatings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reflection from lens surface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quarter-wave coating, appropriate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reflections cancel</a:t>
            </a:r>
          </a:p>
        </p:txBody>
      </p:sp>
      <p:pic>
        <p:nvPicPr>
          <p:cNvPr id="14" name="Picture 13" descr="2016_6_17_DRC_TFET_draw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9081" y="2805071"/>
            <a:ext cx="3057144" cy="1914144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45985" y="4946900"/>
            <a:ext cx="83484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Microwave impedance-matching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reflection from load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quarter-wave impedance-match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no reflection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Smith chart.</a:t>
            </a:r>
          </a:p>
        </p:txBody>
      </p:sp>
      <p:pic>
        <p:nvPicPr>
          <p:cNvPr id="18" name="Picture 17" descr="2016_6_17_DRC_TFET_draw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1701" y="5131909"/>
            <a:ext cx="2706624" cy="1560576"/>
          </a:xfrm>
          <a:prstGeom prst="rect">
            <a:avLst/>
          </a:prstGeom>
        </p:spPr>
      </p:pic>
      <p:pic>
        <p:nvPicPr>
          <p:cNvPr id="22" name="Picture 21" descr="asddfasdfd.jpg"/>
          <p:cNvPicPr>
            <a:picLocks noChangeAspect="1"/>
          </p:cNvPicPr>
          <p:nvPr/>
        </p:nvPicPr>
        <p:blipFill>
          <a:blip r:embed="rId6" cstate="print"/>
          <a:srcRect l="7172" t="9221" r="10741" b="6749"/>
          <a:stretch>
            <a:fillRect/>
          </a:stretch>
        </p:blipFill>
        <p:spPr>
          <a:xfrm>
            <a:off x="7280782" y="4946900"/>
            <a:ext cx="1617233" cy="15937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T-FET: single-reflector AR coating</a:t>
            </a:r>
            <a:endParaRPr lang="en-US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21880" y="4415635"/>
            <a:ext cx="8348450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Peak transmission approaches 100%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Narrow transmission peak; limits on-current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635375" y="963613"/>
          <a:ext cx="2693988" cy="3071812"/>
        </p:xfrm>
        <a:graphic>
          <a:graphicData uri="http://schemas.openxmlformats.org/presentationml/2006/ole">
            <p:oleObj spid="_x0000_s77827" name="KGPlot" r:id="rId4" imgW="2997000" imgH="3416040" progId="KGraph_Plot">
              <p:embed/>
            </p:oleObj>
          </a:graphicData>
        </a:graphic>
      </p:graphicFrame>
      <p:pic>
        <p:nvPicPr>
          <p:cNvPr id="11" name="Picture 10" descr="2014_10_1_NSF_FET_concepts.jpg"/>
          <p:cNvPicPr>
            <a:picLocks noChangeAspect="1"/>
          </p:cNvPicPr>
          <p:nvPr/>
        </p:nvPicPr>
        <p:blipFill>
          <a:blip r:embed="rId5" cstate="print"/>
          <a:srcRect r="13860"/>
          <a:stretch>
            <a:fillRect/>
          </a:stretch>
        </p:blipFill>
        <p:spPr>
          <a:xfrm>
            <a:off x="94196" y="1152149"/>
            <a:ext cx="3322692" cy="2276851"/>
          </a:xfrm>
          <a:prstGeom prst="rect">
            <a:avLst/>
          </a:prstGeom>
        </p:spPr>
      </p:pic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274855" y="860425"/>
          <a:ext cx="2774950" cy="3149600"/>
        </p:xfrm>
        <a:graphic>
          <a:graphicData uri="http://schemas.openxmlformats.org/presentationml/2006/ole">
            <p:oleObj spid="_x0000_s77828" name="KGPlot" r:id="rId6" imgW="3085920" imgH="3501720" progId="KGraph_Plot">
              <p:embed/>
            </p:oleObj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21880" y="5449346"/>
            <a:ext cx="5009070" cy="3323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Can we do better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5612" y="146050"/>
            <a:ext cx="8518297" cy="398463"/>
          </a:xfrm>
        </p:spPr>
        <p:txBody>
          <a:bodyPr/>
          <a:lstStyle/>
          <a:p>
            <a:r>
              <a:rPr lang="en-US" dirty="0" smtClean="0"/>
              <a:t>Limits to impedance-matching bandwidth</a:t>
            </a:r>
            <a:endParaRPr lang="en-US" dirty="0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6765088" y="715964"/>
          <a:ext cx="2057032" cy="2260384"/>
        </p:xfrm>
        <a:graphic>
          <a:graphicData uri="http://schemas.openxmlformats.org/presentationml/2006/ole">
            <p:oleObj spid="_x0000_s139266" name="KGPlot" r:id="rId4" imgW="2946240" imgH="3238200" progId="KGraph_Plot">
              <p:embed/>
            </p:oleObj>
          </a:graphicData>
        </a:graphic>
      </p:graphicFrame>
      <p:pic>
        <p:nvPicPr>
          <p:cNvPr id="9" name="Picture 8" descr="2016_6_17_DRC_TFET_draw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8945" y="1000360"/>
            <a:ext cx="2580429" cy="177525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5985" y="924465"/>
            <a:ext cx="834845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Microwave matching: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More sections→ more bandwidth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Is there a limit ?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5984" y="2669260"/>
            <a:ext cx="8272555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Bode-Fano limits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1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R. M. Fano, J. Franklin Inst., Jan. 1960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Bound bandwidth for high transmission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example: bound for RC parallel load→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Do electron waves have similar limits ?</a:t>
            </a:r>
          </a:p>
        </p:txBody>
      </p:sp>
      <p:pic>
        <p:nvPicPr>
          <p:cNvPr id="20" name="Picture 19" descr="2016_6_17_DRC_TFET_draw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283" y="3100191"/>
            <a:ext cx="1373732" cy="1086969"/>
          </a:xfrm>
          <a:prstGeom prst="rect">
            <a:avLst/>
          </a:prstGeom>
        </p:spPr>
      </p:pic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5179160" y="3201315"/>
          <a:ext cx="2325688" cy="841375"/>
        </p:xfrm>
        <a:graphic>
          <a:graphicData uri="http://schemas.openxmlformats.org/presentationml/2006/ole">
            <p:oleObj spid="_x0000_s139267" name="Equation" r:id="rId7" imgW="1333440" imgH="482400" progId="Equation.3">
              <p:embed/>
            </p:oleObj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5985" y="4415635"/>
            <a:ext cx="8652030" cy="18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Yes </a:t>
            </a:r>
            <a:r>
              <a:rPr lang="en-US" sz="240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!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Schrödinger's equation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is isomorphic to E&amp;M plane wave.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Khondker, Khan, Anwar, JAP, May 1988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T-FET design→ microwave impedance-matching problem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Fano: limits energy range of high transmission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Design T-FETs using Smith chart, optimize using filter theory</a:t>
            </a:r>
            <a:b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Working on this</a:t>
            </a:r>
            <a:r>
              <a:rPr lang="en-US" sz="2400" b="0" smtClean="0">
                <a:latin typeface="Calibri" pitchFamily="34" charset="0"/>
                <a:cs typeface="Arial" pitchFamily="34" charset="0"/>
                <a:sym typeface="Symbol" pitchFamily="18" charset="2"/>
              </a:rPr>
              <a:t>: for now </a:t>
            </a:r>
            <a:r>
              <a:rPr lang="en-US" sz="2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design by random search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214390" y="6523038"/>
          <a:ext cx="8683625" cy="320675"/>
        </p:xfrm>
        <a:graphic>
          <a:graphicData uri="http://schemas.openxmlformats.org/presentationml/2006/ole">
            <p:oleObj spid="_x0000_s139268" name="Equation" r:id="rId8" imgW="5511600" imgH="203040" progId="Equation.3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>
            <a:off x="0" y="6464800"/>
            <a:ext cx="889801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97693" y="6433268"/>
            <a:ext cx="3000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*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473670" y="152400"/>
            <a:ext cx="8670330" cy="533400"/>
          </a:xfrm>
        </p:spPr>
        <p:txBody>
          <a:bodyPr/>
          <a:lstStyle/>
          <a:p>
            <a:pPr eaLnBrk="1" hangingPunct="1"/>
            <a:r>
              <a:rPr lang="en-US" b="0" dirty="0" smtClean="0"/>
              <a:t>T-FET with 3-layer antireflection coating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94195" y="3049525"/>
          <a:ext cx="3175000" cy="3187700"/>
        </p:xfrm>
        <a:graphic>
          <a:graphicData uri="http://schemas.openxmlformats.org/presentationml/2006/ole">
            <p:oleObj spid="_x0000_s177154" name="KGPlot" r:id="rId4" imgW="3174840" imgH="3187440" progId="KGraph_Plot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221835" y="3099910"/>
          <a:ext cx="2336800" cy="3213100"/>
        </p:xfrm>
        <a:graphic>
          <a:graphicData uri="http://schemas.openxmlformats.org/presentationml/2006/ole">
            <p:oleObj spid="_x0000_s177155" name="KGPlot" r:id="rId5" imgW="2336760" imgH="3213000" progId="KGraph_Plot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482740" y="2973630"/>
          <a:ext cx="3632200" cy="3276600"/>
        </p:xfrm>
        <a:graphic>
          <a:graphicData uri="http://schemas.openxmlformats.org/presentationml/2006/ole">
            <p:oleObj spid="_x0000_s177156" name="KGPlot" r:id="rId6" imgW="3632040" imgH="3276360" progId="KGraph_Plot">
              <p:embed/>
            </p:oleObj>
          </a:graphicData>
        </a:graphic>
      </p:graphicFrame>
      <p:pic>
        <p:nvPicPr>
          <p:cNvPr id="9" name="Picture 8" descr="2016_6_22_DRC_TFE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1260" y="1014376"/>
            <a:ext cx="3285744" cy="180746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7228324" y="2366470"/>
            <a:ext cx="531266" cy="98663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0089" y="6360086"/>
            <a:ext cx="5160861" cy="3323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Interim result; still working on design </a:t>
            </a:r>
          </a:p>
        </p:txBody>
      </p:sp>
      <p:pic>
        <p:nvPicPr>
          <p:cNvPr id="11" name="Picture 10" descr="2014_10_1_NSF_FET_concepts.jpg"/>
          <p:cNvPicPr>
            <a:picLocks noChangeAspect="1"/>
          </p:cNvPicPr>
          <p:nvPr/>
        </p:nvPicPr>
        <p:blipFill>
          <a:blip r:embed="rId8" cstate="print"/>
          <a:srcRect r="15005"/>
          <a:stretch>
            <a:fillRect/>
          </a:stretch>
        </p:blipFill>
        <p:spPr>
          <a:xfrm>
            <a:off x="397775" y="848570"/>
            <a:ext cx="2959905" cy="2055597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684305" y="2897735"/>
            <a:ext cx="1213710" cy="2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Simulation</a:t>
            </a:r>
            <a:endParaRPr lang="en-US" sz="16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97775" y="152400"/>
            <a:ext cx="8424345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Source superlattice: truncates thermal distribution</a:t>
            </a:r>
            <a:endParaRPr lang="en-US" b="0" dirty="0" smtClean="0"/>
          </a:p>
        </p:txBody>
      </p:sp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3" cstate="print"/>
          <a:srcRect l="53304" t="6860" r="8528" b="15250"/>
          <a:stretch>
            <a:fillRect/>
          </a:stretch>
        </p:blipFill>
        <p:spPr bwMode="auto">
          <a:xfrm>
            <a:off x="5710425" y="4036160"/>
            <a:ext cx="2656325" cy="231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5" y="4112055"/>
            <a:ext cx="3666709" cy="204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3670" y="6422691"/>
            <a:ext cx="273222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Gnani, 2010 ESSDERC</a:t>
            </a:r>
            <a:endParaRPr lang="en-US" sz="14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97775" y="3732580"/>
            <a:ext cx="6526969" cy="2276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M. Bjoerk 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., U.S. Patent 8,129,763, 2012.     E. Gnani 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., 2010 ESSDERC</a:t>
            </a:r>
            <a:endParaRPr lang="en-US" sz="16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6" name="Picture 15" descr="2016_6_22_DRC_TFE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2095" y="848570"/>
            <a:ext cx="5388545" cy="2061648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0090" y="3353105"/>
            <a:ext cx="440191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Proposed 1D/nanowire device:</a:t>
            </a:r>
            <a:endParaRPr lang="en-US" sz="1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317585" y="6540695"/>
            <a:ext cx="1593795" cy="24141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710425" y="6313010"/>
            <a:ext cx="2732220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Gnani, 2010 ESSDERC: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simulation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97775" y="152400"/>
            <a:ext cx="8424345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Planar (vs. nanowire) superlattice steep FET</a:t>
            </a:r>
            <a:endParaRPr lang="en-US" b="0" dirty="0" smtClean="0"/>
          </a:p>
        </p:txBody>
      </p:sp>
      <p:pic>
        <p:nvPicPr>
          <p:cNvPr id="282" name="Picture 281" descr="2014_11_7_NSF_wireless_prop_fig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69" y="4707130"/>
            <a:ext cx="4516526" cy="2138411"/>
          </a:xfrm>
          <a:prstGeom prst="rect">
            <a:avLst/>
          </a:prstGeom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580" y="4643320"/>
            <a:ext cx="4040735" cy="21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" name="Rectangle 5"/>
          <p:cNvSpPr>
            <a:spLocks noChangeArrowheads="1"/>
          </p:cNvSpPr>
          <p:nvPr/>
        </p:nvSpPr>
        <p:spPr bwMode="auto">
          <a:xfrm>
            <a:off x="5493720" y="0"/>
            <a:ext cx="3650280" cy="27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algn="r" defTabSz="820738"/>
            <a:r>
              <a:rPr lang="en-US" sz="1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Long </a:t>
            </a:r>
            <a:r>
              <a:rPr lang="en-US" sz="1400" b="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et al.</a:t>
            </a:r>
            <a:r>
              <a:rPr lang="en-US" sz="1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EDL, Dec. 2014</a:t>
            </a:r>
            <a:endParaRPr lang="en-US" sz="14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18300" y="841230"/>
            <a:ext cx="4871945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Planar superlattice FET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superlattice by ALE regrowth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easier to build than nanowire (?)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Performance (simulations):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~100% transmission in miniband.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0.4 </a:t>
            </a:r>
            <a:r>
              <a:rPr lang="en-US" sz="2400" b="0" dirty="0" err="1" smtClean="0">
                <a:latin typeface="Calibri" pitchFamily="34" charset="0"/>
              </a:rPr>
              <a:t>mA</a:t>
            </a:r>
            <a:r>
              <a:rPr lang="en-US" sz="2400" b="0" smtClean="0">
                <a:latin typeface="Calibri" pitchFamily="34" charset="0"/>
              </a:rPr>
              <a:t>/</a:t>
            </a:r>
            <a:r>
              <a:rPr lang="en-US" sz="2400" b="0" smtClean="0">
                <a:latin typeface="Symbol" pitchFamily="18" charset="2"/>
              </a:rPr>
              <a:t>m</a:t>
            </a:r>
            <a:r>
              <a:rPr lang="en-US" sz="2400" b="0" smtClean="0">
                <a:latin typeface="Calibri" pitchFamily="34" charset="0"/>
              </a:rPr>
              <a:t>m I</a:t>
            </a:r>
            <a:r>
              <a:rPr lang="en-US" sz="2400" b="0" baseline="-25000" smtClean="0">
                <a:latin typeface="Calibri" pitchFamily="34" charset="0"/>
              </a:rPr>
              <a:t>on</a:t>
            </a:r>
            <a:r>
              <a:rPr lang="en-US" sz="2400" b="0" smtClean="0">
                <a:latin typeface="Calibri" pitchFamily="34" charset="0"/>
              </a:rPr>
              <a:t> , 0.1</a:t>
            </a:r>
            <a:r>
              <a:rPr lang="en-US" sz="2400" b="0" smtClean="0">
                <a:latin typeface="Symbol" pitchFamily="18" charset="2"/>
              </a:rPr>
              <a:t>m</a:t>
            </a:r>
            <a:r>
              <a:rPr lang="en-US" sz="2400" b="0" smtClean="0">
                <a:latin typeface="Calibri" pitchFamily="34" charset="0"/>
              </a:rPr>
              <a:t>A/</a:t>
            </a:r>
            <a:r>
              <a:rPr lang="en-US" sz="2400" b="0" smtClean="0">
                <a:latin typeface="Symbol" pitchFamily="18" charset="2"/>
              </a:rPr>
              <a:t>m</a:t>
            </a:r>
            <a:r>
              <a:rPr lang="en-US" sz="2400" b="0" smtClean="0">
                <a:latin typeface="Calibri" pitchFamily="34" charset="0"/>
              </a:rPr>
              <a:t>m </a:t>
            </a:r>
            <a:r>
              <a:rPr lang="en-US" sz="2400" b="0" dirty="0" smtClean="0">
                <a:latin typeface="Calibri" pitchFamily="34" charset="0"/>
              </a:rPr>
              <a:t>I</a:t>
            </a:r>
            <a:r>
              <a:rPr lang="en-US" sz="2400" b="0" baseline="-25000" dirty="0" smtClean="0">
                <a:latin typeface="Calibri" pitchFamily="34" charset="0"/>
              </a:rPr>
              <a:t>off </a:t>
            </a:r>
            <a:r>
              <a:rPr lang="en-US" sz="2400" b="0" dirty="0" smtClean="0">
                <a:latin typeface="Calibri" pitchFamily="34" charset="0"/>
              </a:rPr>
              <a:t>,0.2V</a:t>
            </a:r>
            <a:endParaRPr lang="en-US" sz="2400" b="0" i="1" dirty="0" smtClean="0">
              <a:latin typeface="Calibri" pitchFamily="34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79530" y="3326106"/>
            <a:ext cx="3354045" cy="10895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0" i="1" dirty="0" smtClean="0">
                <a:latin typeface="Calibri" pitchFamily="34" charset="0"/>
              </a:rPr>
              <a:t>Ease of fabrication ?</a:t>
            </a:r>
            <a:br>
              <a:rPr lang="en-US" sz="2400" b="0" i="1" dirty="0" smtClean="0">
                <a:latin typeface="Calibri" pitchFamily="34" charset="0"/>
              </a:rPr>
            </a:br>
            <a:r>
              <a:rPr lang="en-US" sz="2400" b="0" i="1" dirty="0" smtClean="0">
                <a:latin typeface="Calibri" pitchFamily="34" charset="0"/>
              </a:rPr>
              <a:t>Tolerances in SL growth ?</a:t>
            </a:r>
            <a:br>
              <a:rPr lang="en-US" sz="2400" b="0" i="1" dirty="0" smtClean="0">
                <a:latin typeface="Calibri" pitchFamily="34" charset="0"/>
              </a:rPr>
            </a:br>
            <a:r>
              <a:rPr lang="en-US" sz="2400" b="0" i="1" dirty="0" smtClean="0">
                <a:latin typeface="Calibri" pitchFamily="34" charset="0"/>
              </a:rPr>
              <a:t>Effect of scattering 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07800" y="4491530"/>
            <a:ext cx="121371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simulation</a:t>
            </a:r>
            <a:endParaRPr lang="en-US" sz="12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0" name="Picture 9" descr="2015_6_22_DRC_SL_draw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5791" y="761323"/>
            <a:ext cx="4408119" cy="3578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steep FETs prove not viable ?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1880" y="5239919"/>
            <a:ext cx="834845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Instead, increase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dI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dV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above threshold.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dI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dV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 a.k.a. transconductance,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		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Reduced voltage, reduced CV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777250" y="1307115"/>
          <a:ext cx="3455988" cy="3967163"/>
        </p:xfrm>
        <a:graphic>
          <a:graphicData uri="http://schemas.openxmlformats.org/presentationml/2006/ole">
            <p:oleObj spid="_x0000_s183299" name="KGPlot" r:id="rId4" imgW="2895480" imgH="3314520" progId="KGraph_Plot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50520" y="2929720"/>
            <a:ext cx="920860" cy="1300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1880" y="848570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Steep FETs will not be easy.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4417435" y="1303940"/>
          <a:ext cx="3106737" cy="3967163"/>
        </p:xfrm>
        <a:graphic>
          <a:graphicData uri="http://schemas.openxmlformats.org/presentationml/2006/ole">
            <p:oleObj spid="_x0000_s183300" name="KGPlot" r:id="rId5" imgW="2603520" imgH="3314520" progId="KGraph_Plot">
              <p:embed/>
            </p:oleObj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1880" y="6435981"/>
            <a:ext cx="8348450" cy="3323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First: III-V MOS as (potential) high-(dI/dV) device</a:t>
            </a:r>
            <a:r>
              <a:rPr lang="en-US" sz="2400" b="0" dirty="0" smtClean="0"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endParaRPr lang="en-US" sz="2400" dirty="0" smtClean="0"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165515"/>
            <a:ext cx="8688387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Why III-V MOS ?</a:t>
            </a:r>
          </a:p>
        </p:txBody>
      </p:sp>
      <p:pic>
        <p:nvPicPr>
          <p:cNvPr id="12" name="Picture 4" descr="freehand_draw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32178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013_11_16_Nov_THz_HBT_HEMT_dra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26670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52400" y="990600"/>
            <a:ext cx="8915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III-V vs. Si: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Low m*→ higher velocity.   Fewer states→ less scattering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→ </a:t>
            </a: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higher current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 Then trade for </a:t>
            </a: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lower voltage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or smaller FETs.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28600" y="43434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Problems: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Low m*→ less charge.   Low m* → more S/D tunneling.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Narrow bandgap→ more band-band tunneling, impact ionization.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2014_6_23_DRC_draw.jpg"/>
          <p:cNvPicPr>
            <a:picLocks noChangeAspect="1"/>
          </p:cNvPicPr>
          <p:nvPr/>
        </p:nvPicPr>
        <p:blipFill>
          <a:blip r:embed="rId5" cstate="print"/>
          <a:srcRect r="4494"/>
          <a:stretch>
            <a:fillRect/>
          </a:stretch>
        </p:blipFill>
        <p:spPr>
          <a:xfrm>
            <a:off x="1115550" y="5387655"/>
            <a:ext cx="2189085" cy="1185672"/>
          </a:xfrm>
          <a:prstGeom prst="rect">
            <a:avLst/>
          </a:prstGeom>
        </p:spPr>
      </p:pic>
      <p:pic>
        <p:nvPicPr>
          <p:cNvPr id="21" name="Picture 20" descr="2014_6_23_DRC_draw.jpg"/>
          <p:cNvPicPr>
            <a:picLocks noChangeAspect="1"/>
          </p:cNvPicPr>
          <p:nvPr/>
        </p:nvPicPr>
        <p:blipFill>
          <a:blip r:embed="rId6" cstate="print"/>
          <a:srcRect r="4494"/>
          <a:stretch>
            <a:fillRect/>
          </a:stretch>
        </p:blipFill>
        <p:spPr>
          <a:xfrm>
            <a:off x="4456785" y="5218803"/>
            <a:ext cx="2189085" cy="155143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5558635" y="5933535"/>
            <a:ext cx="834845" cy="0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mitchell.jpg"/>
          <p:cNvPicPr>
            <a:picLocks noChangeAspect="1"/>
          </p:cNvPicPr>
          <p:nvPr/>
        </p:nvPicPr>
        <p:blipFill>
          <a:blip r:embed="rId3" cstate="print"/>
          <a:srcRect t="14815" b="7407"/>
          <a:stretch>
            <a:fillRect/>
          </a:stretch>
        </p:blipFill>
        <p:spPr>
          <a:xfrm>
            <a:off x="7911380" y="3732580"/>
            <a:ext cx="1102431" cy="1593795"/>
          </a:xfrm>
          <a:prstGeom prst="rect">
            <a:avLst/>
          </a:prstGeom>
        </p:spPr>
      </p:pic>
      <p:pic>
        <p:nvPicPr>
          <p:cNvPr id="45" name="Picture 44" descr="evan_biopic.jpg"/>
          <p:cNvPicPr>
            <a:picLocks noChangeAspect="1"/>
          </p:cNvPicPr>
          <p:nvPr/>
        </p:nvPicPr>
        <p:blipFill>
          <a:blip r:embed="rId4" cstate="print"/>
          <a:srcRect l="10725" r="14202"/>
          <a:stretch>
            <a:fillRect/>
          </a:stretch>
        </p:blipFill>
        <p:spPr>
          <a:xfrm>
            <a:off x="1460305" y="3732580"/>
            <a:ext cx="1062530" cy="1470991"/>
          </a:xfrm>
          <a:prstGeom prst="rect">
            <a:avLst/>
          </a:prstGeom>
        </p:spPr>
      </p:pic>
      <p:pic>
        <p:nvPicPr>
          <p:cNvPr id="65" name="Picture 64" descr="gossard.jpg"/>
          <p:cNvPicPr>
            <a:picLocks noChangeAspect="1"/>
          </p:cNvPicPr>
          <p:nvPr/>
        </p:nvPicPr>
        <p:blipFill>
          <a:blip r:embed="rId5" cstate="print"/>
          <a:srcRect l="18534" t="10388" r="16293" b="8147"/>
          <a:stretch>
            <a:fillRect/>
          </a:stretch>
        </p:blipFill>
        <p:spPr>
          <a:xfrm>
            <a:off x="5255055" y="3732580"/>
            <a:ext cx="1214320" cy="1517900"/>
          </a:xfrm>
          <a:prstGeom prst="rect">
            <a:avLst/>
          </a:prstGeom>
        </p:spPr>
      </p:pic>
      <p:pic>
        <p:nvPicPr>
          <p:cNvPr id="63" name="Picture 62" descr="klimeck-g07.jpg"/>
          <p:cNvPicPr>
            <a:picLocks noChangeAspect="1"/>
          </p:cNvPicPr>
          <p:nvPr/>
        </p:nvPicPr>
        <p:blipFill>
          <a:blip r:embed="rId6" cstate="print"/>
          <a:srcRect t="6205"/>
          <a:stretch>
            <a:fillRect/>
          </a:stretch>
        </p:blipFill>
        <p:spPr>
          <a:xfrm>
            <a:off x="4040735" y="3732580"/>
            <a:ext cx="910740" cy="1517900"/>
          </a:xfrm>
          <a:prstGeom prst="rect">
            <a:avLst/>
          </a:prstGeom>
        </p:spPr>
      </p:pic>
      <p:pic>
        <p:nvPicPr>
          <p:cNvPr id="61" name="Picture 60" descr="L1020116.JPG"/>
          <p:cNvPicPr>
            <a:picLocks noChangeAspect="1"/>
          </p:cNvPicPr>
          <p:nvPr/>
        </p:nvPicPr>
        <p:blipFill>
          <a:blip r:embed="rId7" cstate="print"/>
          <a:srcRect l="24142" r="20678" b="24553"/>
          <a:stretch>
            <a:fillRect/>
          </a:stretch>
        </p:blipFill>
        <p:spPr>
          <a:xfrm>
            <a:off x="7304220" y="1228045"/>
            <a:ext cx="1214320" cy="1632510"/>
          </a:xfrm>
          <a:prstGeom prst="rect">
            <a:avLst/>
          </a:prstGeom>
        </p:spPr>
      </p:pic>
      <p:pic>
        <p:nvPicPr>
          <p:cNvPr id="47" name="Picture 46" descr="brian.jpg"/>
          <p:cNvPicPr>
            <a:picLocks noChangeAspect="1"/>
          </p:cNvPicPr>
          <p:nvPr/>
        </p:nvPicPr>
        <p:blipFill>
          <a:blip r:embed="rId8" cstate="print"/>
          <a:srcRect t="26119" r="25000" b="20309"/>
          <a:stretch>
            <a:fillRect/>
          </a:stretch>
        </p:blipFill>
        <p:spPr>
          <a:xfrm>
            <a:off x="6621164" y="3714323"/>
            <a:ext cx="1138426" cy="1445620"/>
          </a:xfrm>
          <a:prstGeom prst="rect">
            <a:avLst/>
          </a:prstGeom>
        </p:spPr>
      </p:pic>
      <p:pic>
        <p:nvPicPr>
          <p:cNvPr id="42" name="Picture 41" descr="0001Povolotsky.jpg"/>
          <p:cNvPicPr>
            <a:picLocks noChangeAspect="1"/>
          </p:cNvPicPr>
          <p:nvPr/>
        </p:nvPicPr>
        <p:blipFill>
          <a:blip r:embed="rId9" cstate="print"/>
          <a:srcRect l="20481" t="23486" r="21798" b="29066"/>
          <a:stretch>
            <a:fillRect/>
          </a:stretch>
        </p:blipFill>
        <p:spPr>
          <a:xfrm>
            <a:off x="2598730" y="3714323"/>
            <a:ext cx="1290215" cy="1593795"/>
          </a:xfrm>
          <a:prstGeom prst="rect">
            <a:avLst/>
          </a:prstGeom>
        </p:spPr>
      </p:pic>
      <p:pic>
        <p:nvPicPr>
          <p:cNvPr id="18" name="Picture 17" descr="Johan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51070" y="1256864"/>
            <a:ext cx="1177255" cy="146024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Co-authors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70090" y="848570"/>
            <a:ext cx="189737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In(Ga)As MOS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14005" y="848570"/>
            <a:ext cx="1897376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THz InP HBT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5985" y="3381924"/>
            <a:ext cx="288401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Steep FET design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1164" y="3381924"/>
            <a:ext cx="2428641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Process 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1" name="Picture 10" descr="Stemmer_JPG.jpg"/>
          <p:cNvPicPr>
            <a:picLocks noChangeAspect="1"/>
          </p:cNvPicPr>
          <p:nvPr/>
        </p:nvPicPr>
        <p:blipFill>
          <a:blip r:embed="rId11" cstate="print"/>
          <a:srcRect l="13637" t="9091" r="9091" b="4545"/>
          <a:stretch>
            <a:fillRect/>
          </a:stretch>
        </p:blipFill>
        <p:spPr>
          <a:xfrm>
            <a:off x="4268421" y="1247935"/>
            <a:ext cx="1366110" cy="1526829"/>
          </a:xfrm>
          <a:prstGeom prst="rect">
            <a:avLst/>
          </a:prstGeom>
        </p:spPr>
      </p:pic>
      <p:pic>
        <p:nvPicPr>
          <p:cNvPr id="13" name="Picture 12" descr="VC photo.jpg"/>
          <p:cNvPicPr>
            <a:picLocks noChangeAspect="1"/>
          </p:cNvPicPr>
          <p:nvPr/>
        </p:nvPicPr>
        <p:blipFill>
          <a:blip r:embed="rId12" cstate="print"/>
          <a:srcRect l="19641" t="12560" r="16445" b="18050"/>
          <a:stretch>
            <a:fillRect/>
          </a:stretch>
        </p:blipFill>
        <p:spPr>
          <a:xfrm>
            <a:off x="2978205" y="1235993"/>
            <a:ext cx="1214320" cy="1462876"/>
          </a:xfrm>
          <a:prstGeom prst="rect">
            <a:avLst/>
          </a:prstGeom>
        </p:spPr>
      </p:pic>
      <p:pic>
        <p:nvPicPr>
          <p:cNvPr id="19" name="Picture 18" descr="Sanghoon.jpg"/>
          <p:cNvPicPr>
            <a:picLocks noChangeAspect="1"/>
          </p:cNvPicPr>
          <p:nvPr/>
        </p:nvPicPr>
        <p:blipFill>
          <a:blip r:embed="rId13" cstate="print"/>
          <a:srcRect l="14286" r="9524"/>
          <a:stretch>
            <a:fillRect/>
          </a:stretch>
        </p:blipFill>
        <p:spPr>
          <a:xfrm>
            <a:off x="1612095" y="1233294"/>
            <a:ext cx="1290215" cy="1465575"/>
          </a:xfrm>
          <a:prstGeom prst="rect">
            <a:avLst/>
          </a:prstGeom>
        </p:spPr>
      </p:pic>
      <p:pic>
        <p:nvPicPr>
          <p:cNvPr id="22" name="Picture 21" descr="ChengYing.jpg"/>
          <p:cNvPicPr>
            <a:picLocks noChangeAspect="1"/>
          </p:cNvPicPr>
          <p:nvPr/>
        </p:nvPicPr>
        <p:blipFill>
          <a:blip r:embed="rId14" cstate="print"/>
          <a:srcRect t="10345" r="21999" b="24138"/>
          <a:stretch>
            <a:fillRect/>
          </a:stretch>
        </p:blipFill>
        <p:spPr>
          <a:xfrm>
            <a:off x="170090" y="1256864"/>
            <a:ext cx="1366110" cy="14420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18300" y="2698869"/>
            <a:ext cx="9049805" cy="2276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0090" y="2698869"/>
            <a:ext cx="11384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Cheng-Ying 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Huang</a:t>
            </a:r>
            <a:endParaRPr lang="en-US" sz="16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687990" y="2698869"/>
            <a:ext cx="11384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Sanghoon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Lee</a:t>
            </a:r>
            <a:endParaRPr lang="en-US" sz="16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902310" y="2698869"/>
            <a:ext cx="129021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Varista Chobpattanna</a:t>
            </a:r>
            <a:endParaRPr lang="en-US" sz="16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268420" y="2698869"/>
            <a:ext cx="129021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Prof. Susanne 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Stemmer</a:t>
            </a:r>
            <a:endParaRPr lang="en-US" sz="16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938110" y="2711041"/>
            <a:ext cx="129021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Johann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Rode</a:t>
            </a:r>
            <a:endParaRPr lang="en-US" sz="16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7228325" y="2698869"/>
            <a:ext cx="129021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Prateek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Choudhary</a:t>
            </a:r>
            <a:endParaRPr lang="en-US" sz="16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300" y="5156328"/>
            <a:ext cx="9049805" cy="2276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70090" y="5156328"/>
            <a:ext cx="11384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Pengyu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Long</a:t>
            </a:r>
            <a:endParaRPr lang="en-US" sz="16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674625" y="5156328"/>
            <a:ext cx="11384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Prof. Michael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Povolotski </a:t>
            </a:r>
            <a:endParaRPr lang="en-US" sz="16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3964840" y="5156328"/>
            <a:ext cx="11384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Prof. Gerhard Klimeck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5255055" y="3381924"/>
            <a:ext cx="136611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III-V EPI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621165" y="5156328"/>
            <a:ext cx="11384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Brian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Thibeault 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7911380" y="5156328"/>
            <a:ext cx="11384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Bill 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Mitchell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5255055" y="5156329"/>
            <a:ext cx="11384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Prof. Art 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Gossard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321880" y="5857640"/>
            <a:ext cx="425012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..and at Teledyne (HBT):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433575" y="5933535"/>
            <a:ext cx="242864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i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Miguel Urteaga, Bobby Brar</a:t>
            </a:r>
          </a:p>
        </p:txBody>
      </p:sp>
      <p:pic>
        <p:nvPicPr>
          <p:cNvPr id="58" name="Picture 57" descr="Pengyu.jpg"/>
          <p:cNvPicPr>
            <a:picLocks noChangeAspect="1"/>
          </p:cNvPicPr>
          <p:nvPr/>
        </p:nvPicPr>
        <p:blipFill>
          <a:blip r:embed="rId15" cstate="print"/>
          <a:srcRect l="9352" t="13373" r="39303" b="30991"/>
          <a:stretch>
            <a:fillRect/>
          </a:stretch>
        </p:blipFill>
        <p:spPr>
          <a:xfrm>
            <a:off x="245985" y="3732580"/>
            <a:ext cx="1153604" cy="1442005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 bwMode="auto">
          <a:xfrm>
            <a:off x="1991570" y="1000360"/>
            <a:ext cx="364296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31905" y="1000360"/>
            <a:ext cx="91074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446940" y="3580790"/>
            <a:ext cx="25045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6241690" y="3580790"/>
            <a:ext cx="22768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7683695" y="3580790"/>
            <a:ext cx="136611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1384410" y="5174585"/>
            <a:ext cx="11384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Evan  </a:t>
            </a:r>
            <a:b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Wilson</a:t>
            </a:r>
            <a:endParaRPr lang="en-US" sz="16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85" y="165515"/>
            <a:ext cx="8576135" cy="398463"/>
          </a:xfrm>
        </p:spPr>
        <p:txBody>
          <a:bodyPr/>
          <a:lstStyle/>
          <a:p>
            <a:r>
              <a:rPr lang="en-US" sz="2900" dirty="0" smtClean="0"/>
              <a:t>In(Ga)As: low m*→ high velocity → high current (?)</a:t>
            </a:r>
            <a:endParaRPr lang="en-US" sz="2900" b="0" dirty="0"/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94195" y="772675"/>
            <a:ext cx="295990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Ballistic on-current: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63675" y="1127717"/>
            <a:ext cx="3094005" cy="2521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 defTabSz="820738">
              <a:lnSpc>
                <a:spcPct val="100000"/>
              </a:lnSpc>
              <a:buClrTx/>
              <a:defRPr/>
            </a:pPr>
            <a:r>
              <a:rPr lang="en-US" sz="1100" b="0" dirty="0" smtClean="0">
                <a:latin typeface="Calibri" pitchFamily="34" charset="0"/>
                <a:ea typeface="ＭＳ Ｐゴシック" pitchFamily="34" charset="-128"/>
                <a:cs typeface="Calibri" pitchFamily="34" charset="0"/>
                <a:sym typeface="Symbol" pitchFamily="18" charset="2"/>
              </a:rPr>
              <a:t>Natori, Lundstrom, Antoniadis (Rodwell)</a:t>
            </a:r>
            <a:endParaRPr lang="el-GR" sz="1100" b="0" baseline="30000">
              <a:latin typeface="Calibri" pitchFamily="34" charset="0"/>
              <a:ea typeface="ＭＳ Ｐゴシック" pitchFamily="34" charset="-128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7304220" y="1152150"/>
          <a:ext cx="1708150" cy="488950"/>
        </p:xfrm>
        <a:graphic>
          <a:graphicData uri="http://schemas.openxmlformats.org/presentationml/2006/ole">
            <p:oleObj spid="_x0000_s195589" name="Equation" r:id="rId4" imgW="1562040" imgH="444240" progId="Equation.3">
              <p:embed/>
            </p:oleObj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7380115" y="1767920"/>
          <a:ext cx="868363" cy="219075"/>
        </p:xfrm>
        <a:graphic>
          <a:graphicData uri="http://schemas.openxmlformats.org/presentationml/2006/ole">
            <p:oleObj spid="_x0000_s195590" name="Equation" r:id="rId5" imgW="812520" imgH="203040" progId="Equation.3">
              <p:embed/>
            </p:oleObj>
          </a:graphicData>
        </a:graphic>
      </p:graphicFrame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70090" y="4056237"/>
            <a:ext cx="2656325" cy="14219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More current </a:t>
            </a:r>
            <a:br>
              <a:rPr lang="en-US" sz="2400" i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i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unless dielectric,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i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body,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are extremely thin.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b="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054100" y="3429000"/>
            <a:ext cx="379475" cy="30358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195592" name="Object 5"/>
          <p:cNvGraphicFramePr>
            <a:graphicFrameLocks noChangeAspect="1"/>
          </p:cNvGraphicFramePr>
          <p:nvPr/>
        </p:nvGraphicFramePr>
        <p:xfrm>
          <a:off x="3062288" y="2973388"/>
          <a:ext cx="5835650" cy="3870325"/>
        </p:xfrm>
        <a:graphic>
          <a:graphicData uri="http://schemas.openxmlformats.org/presentationml/2006/ole">
            <p:oleObj spid="_x0000_s195592" name="KGPlot" r:id="rId6" imgW="4825800" imgH="3200400" progId="KGraph_Plot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3205891" y="1152150"/>
            <a:ext cx="227685" cy="37947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750521" y="1986995"/>
            <a:ext cx="227685" cy="37947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195593" name="Object 9"/>
          <p:cNvGraphicFramePr>
            <a:graphicFrameLocks noChangeAspect="1"/>
          </p:cNvGraphicFramePr>
          <p:nvPr/>
        </p:nvGraphicFramePr>
        <p:xfrm>
          <a:off x="2750520" y="848570"/>
          <a:ext cx="4052525" cy="1821480"/>
        </p:xfrm>
        <a:graphic>
          <a:graphicData uri="http://schemas.openxmlformats.org/presentationml/2006/ole">
            <p:oleObj spid="_x0000_s195593" name="Equation" r:id="rId7" imgW="2336760" imgH="10411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6033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 III-V gate dielectrics</a:t>
            </a:r>
            <a:endParaRPr lang="en-US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 l="2162" t="7922" b="2614"/>
          <a:stretch>
            <a:fillRect/>
          </a:stretch>
        </p:blipFill>
        <p:spPr bwMode="auto">
          <a:xfrm>
            <a:off x="853145" y="833438"/>
            <a:ext cx="5554662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49565" y="5705850"/>
            <a:ext cx="76168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i="1" dirty="0">
                <a:latin typeface="Calibri" pitchFamily="34" charset="0"/>
              </a:rPr>
              <a:t>61 mV/dec Subthreshold swing at V</a:t>
            </a:r>
            <a:r>
              <a:rPr lang="en-US" altLang="en-US" sz="3200" i="1" baseline="-25000" dirty="0">
                <a:latin typeface="Calibri" pitchFamily="34" charset="0"/>
              </a:rPr>
              <a:t>DS</a:t>
            </a:r>
            <a:r>
              <a:rPr lang="en-US" altLang="en-US" sz="3200" i="1" dirty="0">
                <a:latin typeface="Calibri" pitchFamily="34" charset="0"/>
              </a:rPr>
              <a:t>=0.1 V</a:t>
            </a:r>
          </a:p>
          <a:p>
            <a:pPr marL="204788" indent="-204788" defTabSz="927100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i="1" dirty="0">
                <a:latin typeface="Calibri" pitchFamily="34" charset="0"/>
              </a:rPr>
              <a:t>Negligible hysteresis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772955" y="1076255"/>
            <a:ext cx="159379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2.5nm ZrO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b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1nm Al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2.5nm InAs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5271" y="3125420"/>
            <a:ext cx="2428640" cy="9094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Calibri" pitchFamily="34" charset="0"/>
              </a:rPr>
              <a:t>V. Chobpattanna, </a:t>
            </a:r>
            <a:br>
              <a:rPr lang="en-US" sz="2400" i="1" dirty="0" smtClean="0">
                <a:latin typeface="Calibri" pitchFamily="34" charset="0"/>
              </a:rPr>
            </a:br>
            <a:r>
              <a:rPr lang="en-US" sz="2400" i="1" dirty="0" smtClean="0">
                <a:latin typeface="Calibri" pitchFamily="34" charset="0"/>
              </a:rPr>
              <a:t>S. Stemmer</a:t>
            </a:r>
            <a:br>
              <a:rPr lang="en-US" sz="2400" i="1" dirty="0" smtClean="0">
                <a:latin typeface="Calibri" pitchFamily="34" charset="0"/>
              </a:rPr>
            </a:br>
            <a:r>
              <a:rPr lang="en-US" sz="1100" b="0" dirty="0" smtClean="0">
                <a:latin typeface="Calibri" pitchFamily="34" charset="0"/>
              </a:rPr>
              <a:t>FET data: S Lee, </a:t>
            </a:r>
            <a:r>
              <a:rPr lang="en-US" sz="1100" b="0" smtClean="0">
                <a:latin typeface="Calibri" pitchFamily="34" charset="0"/>
              </a:rPr>
              <a:t>2014 VLSI Symp</a:t>
            </a:r>
            <a:r>
              <a:rPr lang="en-US" sz="1100" b="0" dirty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0"/>
            <a:ext cx="4799685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147" name="標題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762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Record III-V MOS</a:t>
            </a:r>
          </a:p>
        </p:txBody>
      </p:sp>
      <p:pic>
        <p:nvPicPr>
          <p:cNvPr id="6148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564" r="2"/>
          <a:stretch>
            <a:fillRect/>
          </a:stretch>
        </p:blipFill>
        <p:spPr bwMode="auto">
          <a:xfrm>
            <a:off x="414011" y="757700"/>
            <a:ext cx="4102100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0"/>
          <p:cNvSpPr txBox="1">
            <a:spLocks noChangeArrowheads="1"/>
          </p:cNvSpPr>
          <p:nvPr/>
        </p:nvSpPr>
        <p:spPr bwMode="auto">
          <a:xfrm>
            <a:off x="625460" y="696780"/>
            <a:ext cx="349967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ea typeface="MS PGothic" pitchFamily="34" charset="-128"/>
                <a:cs typeface="Arial" charset="0"/>
              </a:rPr>
              <a:t>S. Lee et al., VLSI 2014</a:t>
            </a:r>
          </a:p>
        </p:txBody>
      </p: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3463"/>
            <a:ext cx="3779838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645" y="722735"/>
            <a:ext cx="3779837" cy="33591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文字方塊 1"/>
          <p:cNvSpPr txBox="1"/>
          <p:nvPr/>
        </p:nvSpPr>
        <p:spPr>
          <a:xfrm>
            <a:off x="3063956" y="5477006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Vertical Spacer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2906525" y="5886633"/>
            <a:ext cx="1605775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3458255" y="5349250"/>
            <a:ext cx="1029509" cy="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字方塊 17"/>
          <p:cNvSpPr txBox="1"/>
          <p:nvPr/>
        </p:nvSpPr>
        <p:spPr>
          <a:xfrm>
            <a:off x="3723127" y="48920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N+ S/D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 bwMode="auto">
          <a:xfrm>
            <a:off x="1384385" y="1431940"/>
            <a:ext cx="0" cy="1113745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>
            <a:off x="3445640" y="1431940"/>
            <a:ext cx="0" cy="1113745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單箭頭接點 9"/>
          <p:cNvCxnSpPr/>
          <p:nvPr/>
        </p:nvCxnSpPr>
        <p:spPr bwMode="auto">
          <a:xfrm flipH="1">
            <a:off x="1384385" y="1739180"/>
            <a:ext cx="384050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線單箭頭接點 11"/>
          <p:cNvCxnSpPr/>
          <p:nvPr/>
        </p:nvCxnSpPr>
        <p:spPr bwMode="auto">
          <a:xfrm>
            <a:off x="3063956" y="1739180"/>
            <a:ext cx="381684" cy="0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文字方塊 14"/>
          <p:cNvSpPr txBox="1"/>
          <p:nvPr/>
        </p:nvSpPr>
        <p:spPr>
          <a:xfrm>
            <a:off x="1738971" y="147757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L</a:t>
            </a:r>
            <a:r>
              <a:rPr lang="en-US" sz="2400" baseline="-25000" dirty="0" smtClean="0">
                <a:solidFill>
                  <a:srgbClr val="FFFF00"/>
                </a:solidFill>
              </a:rPr>
              <a:t>g</a:t>
            </a:r>
            <a:r>
              <a:rPr lang="en-US" sz="2400" dirty="0" smtClean="0">
                <a:solidFill>
                  <a:srgbClr val="FFFF00"/>
                </a:solidFill>
              </a:rPr>
              <a:t>~25 nm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321880" y="696780"/>
            <a:ext cx="4477805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8214960" y="4263845"/>
            <a:ext cx="834845" cy="38318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record</a:t>
            </a:r>
            <a:br>
              <a:rPr lang="en-US" sz="105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5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for III-V</a:t>
            </a:r>
            <a:endParaRPr lang="en-US" sz="105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8214960" y="5094983"/>
            <a:ext cx="834845" cy="38318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105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best </a:t>
            </a:r>
            <a:r>
              <a:rPr lang="en-US" sz="105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UTB </a:t>
            </a:r>
            <a:r>
              <a:rPr lang="en-US" sz="105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SOI silicon</a:t>
            </a:r>
            <a:endParaRPr lang="en-US" sz="105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3795" y="4719215"/>
            <a:ext cx="282430" cy="28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8540" y="5554060"/>
            <a:ext cx="282430" cy="28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529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73670" y="152400"/>
            <a:ext cx="8120765" cy="398463"/>
          </a:xfrm>
        </p:spPr>
        <p:txBody>
          <a:bodyPr/>
          <a:lstStyle/>
          <a:p>
            <a:r>
              <a:rPr lang="en-US" altLang="en-US" sz="2800" dirty="0" smtClean="0"/>
              <a:t>Double-heterojunction </a:t>
            </a:r>
            <a:r>
              <a:rPr lang="en-US" altLang="en-US" sz="2800" smtClean="0"/>
              <a:t>MOS: 60 </a:t>
            </a:r>
            <a:r>
              <a:rPr lang="en-US" altLang="en-US" sz="2800" dirty="0" smtClean="0"/>
              <a:t>pA/</a:t>
            </a:r>
            <a:r>
              <a:rPr lang="en-US" altLang="en-US" sz="2800" dirty="0" smtClean="0">
                <a:latin typeface="Symbol" pitchFamily="18" charset="2"/>
              </a:rPr>
              <a:t>m</a:t>
            </a:r>
            <a:r>
              <a:rPr lang="en-US" altLang="en-US" sz="2800" dirty="0" smtClean="0"/>
              <a:t>m leakage</a:t>
            </a:r>
            <a:endParaRPr lang="en-US" altLang="en-US" sz="2800" b="1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2295"/>
            <a:ext cx="43434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989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7020" y="5410200"/>
            <a:ext cx="9409225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271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latin typeface="Calibri" pitchFamily="34" charset="0"/>
              </a:rPr>
              <a:t>Minimum I</a:t>
            </a:r>
            <a:r>
              <a:rPr lang="en-US" altLang="en-US" sz="2400" baseline="-25000" dirty="0">
                <a:latin typeface="Calibri" pitchFamily="34" charset="0"/>
              </a:rPr>
              <a:t>off</a:t>
            </a:r>
            <a:r>
              <a:rPr lang="en-US" altLang="en-US" sz="2400" dirty="0">
                <a:latin typeface="Calibri" pitchFamily="34" charset="0"/>
              </a:rPr>
              <a:t>~ 60 pA/</a:t>
            </a:r>
            <a:r>
              <a:rPr lang="el-GR" altLang="en-US" sz="2400" dirty="0">
                <a:latin typeface="Calibri" pitchFamily="34" charset="0"/>
              </a:rPr>
              <a:t>μ</a:t>
            </a:r>
            <a:r>
              <a:rPr lang="en-US" altLang="en-US" sz="2400" dirty="0">
                <a:latin typeface="Calibri" pitchFamily="34" charset="0"/>
              </a:rPr>
              <a:t>m at V</a:t>
            </a:r>
            <a:r>
              <a:rPr lang="en-US" altLang="en-US" sz="2400" baseline="-25000" dirty="0">
                <a:latin typeface="Calibri" pitchFamily="34" charset="0"/>
              </a:rPr>
              <a:t>D</a:t>
            </a:r>
            <a:r>
              <a:rPr lang="en-US" altLang="en-US" sz="2400" dirty="0">
                <a:latin typeface="Calibri" pitchFamily="34" charset="0"/>
              </a:rPr>
              <a:t>=0.5V for L</a:t>
            </a:r>
            <a:r>
              <a:rPr lang="en-US" altLang="en-US" sz="2400" baseline="-25000" dirty="0">
                <a:latin typeface="Calibri" pitchFamily="34" charset="0"/>
              </a:rPr>
              <a:t>g</a:t>
            </a:r>
            <a:r>
              <a:rPr lang="en-US" altLang="en-US" sz="2400" dirty="0">
                <a:latin typeface="Calibri" pitchFamily="34" charset="0"/>
              </a:rPr>
              <a:t>-30 nm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latin typeface="Calibri" pitchFamily="34" charset="0"/>
              </a:rPr>
              <a:t>100:1 </a:t>
            </a:r>
            <a:r>
              <a:rPr lang="en-US" altLang="en-US" sz="2400">
                <a:latin typeface="Calibri" pitchFamily="34" charset="0"/>
              </a:rPr>
              <a:t>smaller </a:t>
            </a:r>
            <a:r>
              <a:rPr lang="en-US" altLang="en-US" sz="2400" smtClean="0">
                <a:latin typeface="Calibri" pitchFamily="34" charset="0"/>
              </a:rPr>
              <a:t>I</a:t>
            </a:r>
            <a:r>
              <a:rPr lang="en-US" altLang="en-US" sz="2400" baseline="-25000" smtClean="0">
                <a:latin typeface="Calibri" pitchFamily="34" charset="0"/>
              </a:rPr>
              <a:t>off </a:t>
            </a:r>
            <a:r>
              <a:rPr lang="en-US" altLang="en-US" sz="2400" smtClean="0">
                <a:latin typeface="Calibri" pitchFamily="34" charset="0"/>
              </a:rPr>
              <a:t>compared </a:t>
            </a:r>
            <a:r>
              <a:rPr lang="en-US" altLang="en-US" sz="2400" dirty="0">
                <a:latin typeface="Calibri" pitchFamily="34" charset="0"/>
              </a:rPr>
              <a:t>to InGaAs spacer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400" dirty="0">
                <a:latin typeface="Calibri" pitchFamily="34" charset="0"/>
              </a:rPr>
              <a:t>BTBT leakage </a:t>
            </a:r>
            <a:r>
              <a:rPr lang="en-US" altLang="en-US" sz="2400" dirty="0" smtClean="0">
                <a:latin typeface="Calibri" pitchFamily="34" charset="0"/>
              </a:rPr>
              <a:t>suppressed</a:t>
            </a:r>
            <a:r>
              <a:rPr lang="en-US" altLang="en-US" sz="2400" dirty="0" smtClean="0">
                <a:latin typeface="Calibri" pitchFamily="34" charset="0"/>
                <a:sym typeface="Wingdings" panose="05000000000000000000" pitchFamily="2" charset="2"/>
              </a:rPr>
              <a:t>isolation </a:t>
            </a:r>
            <a:r>
              <a:rPr lang="en-US" altLang="en-US" sz="2400" dirty="0" smtClean="0">
                <a:latin typeface="Calibri" pitchFamily="34" charset="0"/>
              </a:rPr>
              <a:t>leakage dominates</a:t>
            </a:r>
            <a:endParaRPr lang="en-US" altLang="en-US" sz="2400" baseline="-25000" dirty="0">
              <a:latin typeface="Calibri" pitchFamily="34" charset="0"/>
            </a:endParaRPr>
          </a:p>
        </p:txBody>
      </p:sp>
      <p:sp>
        <p:nvSpPr>
          <p:cNvPr id="15367" name="文字方塊 3"/>
          <p:cNvSpPr txBox="1">
            <a:spLocks noChangeArrowheads="1"/>
          </p:cNvSpPr>
          <p:nvPr/>
        </p:nvSpPr>
        <p:spPr bwMode="auto">
          <a:xfrm>
            <a:off x="5562600" y="2116138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L</a:t>
            </a:r>
            <a:r>
              <a:rPr lang="en-US" altLang="en-US" sz="2800" baseline="-25000" dirty="0"/>
              <a:t>g</a:t>
            </a:r>
            <a:r>
              <a:rPr lang="en-US" altLang="en-US" sz="2800" dirty="0"/>
              <a:t>-30nm</a:t>
            </a:r>
          </a:p>
        </p:txBody>
      </p:sp>
      <p:sp>
        <p:nvSpPr>
          <p:cNvPr id="15368" name="TextBox 20"/>
          <p:cNvSpPr txBox="1">
            <a:spLocks noChangeArrowheads="1"/>
          </p:cNvSpPr>
          <p:nvPr/>
        </p:nvSpPr>
        <p:spPr bwMode="auto">
          <a:xfrm>
            <a:off x="1230256" y="4718770"/>
            <a:ext cx="2279214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b="0" dirty="0">
                <a:latin typeface="Arial" charset="0"/>
                <a:cs typeface="Arial" charset="0"/>
              </a:rPr>
              <a:t>C. Y. Huang et al., IEDM 2014</a:t>
            </a:r>
          </a:p>
        </p:txBody>
      </p:sp>
      <p:sp>
        <p:nvSpPr>
          <p:cNvPr id="9" name="文字方塊 3"/>
          <p:cNvSpPr txBox="1">
            <a:spLocks noChangeArrowheads="1"/>
          </p:cNvSpPr>
          <p:nvPr/>
        </p:nvSpPr>
        <p:spPr bwMode="auto">
          <a:xfrm>
            <a:off x="1644649" y="75444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L</a:t>
            </a:r>
            <a:r>
              <a:rPr lang="en-US" altLang="en-US" sz="2800" baseline="-25000" dirty="0"/>
              <a:t>g</a:t>
            </a:r>
            <a:r>
              <a:rPr lang="en-US" altLang="en-US" sz="2800" dirty="0"/>
              <a:t>-30nm</a:t>
            </a:r>
          </a:p>
        </p:txBody>
      </p:sp>
      <p:cxnSp>
        <p:nvCxnSpPr>
          <p:cNvPr id="3" name="直線接點 2"/>
          <p:cNvCxnSpPr/>
          <p:nvPr/>
        </p:nvCxnSpPr>
        <p:spPr bwMode="auto">
          <a:xfrm>
            <a:off x="1822385" y="1278320"/>
            <a:ext cx="0" cy="16514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接點 11"/>
          <p:cNvCxnSpPr/>
          <p:nvPr/>
        </p:nvCxnSpPr>
        <p:spPr bwMode="auto">
          <a:xfrm>
            <a:off x="2843775" y="1290430"/>
            <a:ext cx="0" cy="16514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單箭頭接點 4"/>
          <p:cNvCxnSpPr/>
          <p:nvPr/>
        </p:nvCxnSpPr>
        <p:spPr bwMode="auto">
          <a:xfrm>
            <a:off x="1806840" y="1355130"/>
            <a:ext cx="103693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168317478"/>
      </p:ext>
    </p:extLst>
  </p:cSld>
  <p:clrMapOvr>
    <a:masterClrMapping/>
  </p:clrMapOvr>
  <p:transition advTm="19210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457200" y="374212"/>
            <a:ext cx="8458200" cy="3984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III-V MOS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@ L</a:t>
            </a:r>
            <a:r>
              <a:rPr lang="en-US" baseline="-25000" dirty="0" smtClean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 = ???</a:t>
            </a:r>
          </a:p>
        </p:txBody>
      </p:sp>
      <p:cxnSp>
        <p:nvCxnSpPr>
          <p:cNvPr id="63492" name="Straight Connector 15"/>
          <p:cNvCxnSpPr>
            <a:cxnSpLocks noChangeShapeType="1"/>
          </p:cNvCxnSpPr>
          <p:nvPr/>
        </p:nvCxnSpPr>
        <p:spPr bwMode="auto">
          <a:xfrm>
            <a:off x="457200" y="1152150"/>
            <a:ext cx="2217425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94195" y="6232849"/>
            <a:ext cx="174092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Calibri" pitchFamily="34" charset="0"/>
              </a:rPr>
              <a:t>Courtesy of 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S</a:t>
            </a:r>
            <a:r>
              <a:rPr lang="en-US" sz="1600" dirty="0">
                <a:solidFill>
                  <a:srgbClr val="FFFF00"/>
                </a:solidFill>
                <a:latin typeface="Calibri" pitchFamily="34" charset="0"/>
              </a:rPr>
              <a:t>. Kraemer (UCSB)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4195" y="5705850"/>
            <a:ext cx="148790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Huang </a:t>
            </a:r>
            <a:r>
              <a:rPr lang="en-US" sz="1600" i="1" dirty="0" smtClean="0">
                <a:solidFill>
                  <a:srgbClr val="FFFF00"/>
                </a:solidFill>
                <a:latin typeface="Calibri" pitchFamily="34" charset="0"/>
              </a:rPr>
              <a:t>et al.</a:t>
            </a: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b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sz="1600" dirty="0" smtClean="0">
                <a:solidFill>
                  <a:srgbClr val="FFFF00"/>
                </a:solidFill>
                <a:latin typeface="Calibri" pitchFamily="34" charset="0"/>
              </a:rPr>
              <a:t>this conference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5" name="Picture 34" descr="Picture2.jpg"/>
          <p:cNvPicPr>
            <a:picLocks noChangeAspect="1"/>
          </p:cNvPicPr>
          <p:nvPr/>
        </p:nvPicPr>
        <p:blipFill>
          <a:blip r:embed="rId3" cstate="print"/>
          <a:srcRect l="3603" t="1327" r="1025"/>
          <a:stretch>
            <a:fillRect/>
          </a:stretch>
        </p:blipFill>
        <p:spPr>
          <a:xfrm>
            <a:off x="2750520" y="162764"/>
            <a:ext cx="6345267" cy="660561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 bwMode="auto">
          <a:xfrm>
            <a:off x="2674625" y="6754655"/>
            <a:ext cx="6469375" cy="896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98463"/>
          </a:xfrm>
        </p:spPr>
        <p:txBody>
          <a:bodyPr/>
          <a:lstStyle/>
          <a:p>
            <a:pPr eaLnBrk="1" hangingPunct="1"/>
            <a:r>
              <a:rPr lang="en-US" dirty="0" smtClean="0"/>
              <a:t>High-current III-V PMOS</a:t>
            </a: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155575" y="838200"/>
            <a:ext cx="84550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>nm thickness [110]-oriented PMOS channels→ low transport mass</a:t>
            </a:r>
          </a:p>
        </p:txBody>
      </p:sp>
      <p:pic>
        <p:nvPicPr>
          <p:cNvPr id="69637" name="Picture 42" descr="2013_11_16_Nov_THz_HBT_HEMT_dra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16025"/>
            <a:ext cx="8382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0" y="1301750"/>
            <a:ext cx="9051925" cy="2432050"/>
            <a:chOff x="0" y="1301750"/>
            <a:chExt cx="9051925" cy="2432050"/>
          </a:xfrm>
        </p:grpSpPr>
        <p:pic>
          <p:nvPicPr>
            <p:cNvPr id="69636" name="Picture 6" descr="C:\Users\SRM\Documents\Rodwell_PMOS\EK_cut_Si_Ge_InGaAs_InSb.png"/>
            <p:cNvPicPr>
              <a:picLocks noChangeAspect="1" noChangeArrowheads="1"/>
            </p:cNvPicPr>
            <p:nvPr/>
          </p:nvPicPr>
          <p:blipFill>
            <a:blip r:embed="rId4" cstate="print"/>
            <a:srcRect l="10155" t="19821" r="11339" b="22998"/>
            <a:stretch>
              <a:fillRect/>
            </a:stretch>
          </p:blipFill>
          <p:spPr bwMode="auto">
            <a:xfrm>
              <a:off x="0" y="1301750"/>
              <a:ext cx="9051925" cy="243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" name="Straight Arrow Connector 50"/>
            <p:cNvCxnSpPr/>
            <p:nvPr/>
          </p:nvCxnSpPr>
          <p:spPr>
            <a:xfrm flipH="1" flipV="1">
              <a:off x="923525" y="1396553"/>
              <a:ext cx="1293812" cy="1293812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5" descr="Picture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687180">
              <a:off x="1219560" y="1693484"/>
              <a:ext cx="1403909" cy="328574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</p:grpSp>
      <p:cxnSp>
        <p:nvCxnSpPr>
          <p:cNvPr id="18" name="Straight Arrow Connector 17"/>
          <p:cNvCxnSpPr/>
          <p:nvPr/>
        </p:nvCxnSpPr>
        <p:spPr>
          <a:xfrm flipH="1" flipV="1">
            <a:off x="2855733" y="1405493"/>
            <a:ext cx="1293812" cy="129381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24885" y="1393535"/>
            <a:ext cx="1293812" cy="129381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413970" y="1355130"/>
            <a:ext cx="1293812" cy="129381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Pictur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3575" y="4036160"/>
            <a:ext cx="2474976" cy="2688336"/>
          </a:xfrm>
          <a:prstGeom prst="rect">
            <a:avLst/>
          </a:prstGeom>
        </p:spPr>
      </p:pic>
      <p:pic>
        <p:nvPicPr>
          <p:cNvPr id="34" name="Picture 33" descr="Picture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4375" y="3960265"/>
            <a:ext cx="33496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28026" y="4415635"/>
            <a:ext cx="3381444" cy="9140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200" i="1" dirty="0" smtClean="0">
                <a:solidFill>
                  <a:srgbClr val="000000"/>
                </a:solidFill>
                <a:latin typeface="Calibri" pitchFamily="34" charset="0"/>
              </a:rPr>
              <a:t> Very low m*</a:t>
            </a:r>
            <a:br>
              <a:rPr lang="en-US" sz="22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libri" pitchFamily="34" charset="0"/>
              </a:rPr>
              <a:t> Current approaching NMOS</a:t>
            </a:r>
            <a:r>
              <a:rPr lang="en-US" sz="2200" i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200" i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200" i="1" dirty="0" smtClean="0">
                <a:solidFill>
                  <a:srgbClr val="000000"/>
                </a:solidFill>
                <a:latin typeface="Calibri" pitchFamily="34" charset="0"/>
              </a:rPr>
              <a:t> finFETs are naturally [110]</a:t>
            </a:r>
            <a:endParaRPr lang="en-US" sz="2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75579" y="140754"/>
            <a:ext cx="3794751" cy="4801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Silicon PMOS: </a:t>
            </a:r>
            <a:r>
              <a:rPr lang="nl-NL" sz="1400" smtClean="0">
                <a:latin typeface="Calibri" pitchFamily="34" charset="0"/>
              </a:rPr>
              <a:t>Wang </a:t>
            </a:r>
            <a:r>
              <a:rPr lang="nl-NL" sz="1400" i="1" smtClean="0">
                <a:latin typeface="Calibri" pitchFamily="34" charset="0"/>
              </a:rPr>
              <a:t>et al</a:t>
            </a:r>
            <a:r>
              <a:rPr lang="nl-NL" sz="1400" smtClean="0">
                <a:latin typeface="Calibri" pitchFamily="34" charset="0"/>
              </a:rPr>
              <a:t>., IEEE TED 2006 (Intel)</a:t>
            </a:r>
            <a:r>
              <a:rPr lang="en-US" sz="1400" b="0" dirty="0" smtClean="0">
                <a:latin typeface="Calibri" pitchFamily="34" charset="0"/>
              </a:rPr>
              <a:t/>
            </a:r>
            <a:br>
              <a:rPr lang="en-US" sz="1400" b="0" dirty="0" smtClean="0">
                <a:latin typeface="Calibri" pitchFamily="34" charset="0"/>
              </a:rPr>
            </a:br>
            <a:r>
              <a:rPr lang="en-US" sz="1400" b="0" dirty="0" smtClean="0">
                <a:latin typeface="Calibri" pitchFamily="34" charset="0"/>
              </a:rPr>
              <a:t>III-V: S</a:t>
            </a:r>
            <a:r>
              <a:rPr lang="en-US" sz="1400" b="0" dirty="0">
                <a:latin typeface="Calibri" pitchFamily="34" charset="0"/>
              </a:rPr>
              <a:t>. Mehrotra </a:t>
            </a:r>
            <a:r>
              <a:rPr lang="en-US" sz="1400" b="0" dirty="0" smtClean="0">
                <a:latin typeface="Calibri" pitchFamily="34" charset="0"/>
              </a:rPr>
              <a:t>(Purdue)</a:t>
            </a:r>
            <a:r>
              <a:rPr lang="en-US" sz="1400" b="0" i="1" dirty="0" smtClean="0">
                <a:latin typeface="Calibri" pitchFamily="34" charset="0"/>
              </a:rPr>
              <a:t>, </a:t>
            </a:r>
            <a:r>
              <a:rPr lang="en-US" sz="1400" b="0" dirty="0" smtClean="0">
                <a:latin typeface="Calibri" pitchFamily="34" charset="0"/>
              </a:rPr>
              <a:t>unpublished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192525" y="4871005"/>
            <a:ext cx="758950" cy="30358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684305" y="3884370"/>
            <a:ext cx="121371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simulation</a:t>
            </a:r>
            <a:endParaRPr lang="en-US" sz="14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47450" y="152400"/>
            <a:ext cx="8491750" cy="533400"/>
          </a:xfrm>
        </p:spPr>
        <p:txBody>
          <a:bodyPr/>
          <a:lstStyle/>
          <a:p>
            <a:pPr eaLnBrk="1" hangingPunct="1"/>
            <a:r>
              <a:rPr lang="en-US" smtClean="0"/>
              <a:t> Minimum Dielectric Thickness &amp; </a:t>
            </a:r>
            <a:r>
              <a:rPr lang="en-US" dirty="0" smtClean="0"/>
              <a:t>Gate Leakage</a:t>
            </a:r>
            <a:endParaRPr lang="en-US" b="0" dirty="0" smtClean="0"/>
          </a:p>
        </p:txBody>
      </p:sp>
      <p:pic>
        <p:nvPicPr>
          <p:cNvPr id="9" name="Picture 8" descr="2014_8_14_barri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7800" y="848570"/>
            <a:ext cx="1447407" cy="1093397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74700" y="2738992"/>
          <a:ext cx="3797300" cy="2132013"/>
        </p:xfrm>
        <a:graphic>
          <a:graphicData uri="http://schemas.openxmlformats.org/presentationml/2006/ole">
            <p:oleObj spid="_x0000_s203778" name="KGPlot" r:id="rId5" imgW="4911480" imgH="2755800" progId="KGraph_Plot">
              <p:embed/>
            </p:oleObj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245985" y="1253203"/>
          <a:ext cx="7304088" cy="430212"/>
        </p:xfrm>
        <a:graphic>
          <a:graphicData uri="http://schemas.openxmlformats.org/presentationml/2006/ole">
            <p:oleObj spid="_x0000_s203779" name="Equation" r:id="rId6" imgW="4533840" imgH="26640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>
            <a:off x="7759590" y="1076255"/>
            <a:ext cx="1214320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5985" y="5059310"/>
            <a:ext cx="7909245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→ 0.5-0.7nm minimum EOT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</a:rPr>
              <a:t>constrains on-current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40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</a:rPr>
              <a:t>electrostatics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degrades </a:t>
            </a:r>
            <a:r>
              <a:rPr lang="en-US" sz="2400" b="0" smtClean="0">
                <a:solidFill>
                  <a:srgbClr val="000000"/>
                </a:solidFill>
                <a:latin typeface="Calibri" pitchFamily="34" charset="0"/>
              </a:rPr>
              <a:t>with scaling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→ fins, nanowires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2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5985" y="2470087"/>
            <a:ext cx="508496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High-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e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materials have lower barriers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96615" name="Object 5"/>
          <p:cNvGraphicFramePr>
            <a:graphicFrameLocks noChangeAspect="1"/>
          </p:cNvGraphicFramePr>
          <p:nvPr/>
        </p:nvGraphicFramePr>
        <p:xfrm>
          <a:off x="5862215" y="4903677"/>
          <a:ext cx="2926021" cy="1940598"/>
        </p:xfrm>
        <a:graphic>
          <a:graphicData uri="http://schemas.openxmlformats.org/presentationml/2006/ole">
            <p:oleObj spid="_x0000_s203780" name="KGPlot" r:id="rId7" imgW="4825800" imgH="3200400" progId="KGraph_Plot">
              <p:embed/>
            </p:oleObj>
          </a:graphicData>
        </a:graphic>
      </p:graphicFrame>
      <p:pic>
        <p:nvPicPr>
          <p:cNvPr id="11" name="Picture 10" descr="2015_6_22_DRC_shortcourse_draw.jpg"/>
          <p:cNvPicPr>
            <a:picLocks noChangeAspect="1"/>
          </p:cNvPicPr>
          <p:nvPr/>
        </p:nvPicPr>
        <p:blipFill>
          <a:blip r:embed="rId8" cstate="print"/>
          <a:srcRect r="36585"/>
          <a:stretch>
            <a:fillRect/>
          </a:stretch>
        </p:blipFill>
        <p:spPr>
          <a:xfrm>
            <a:off x="6451604" y="3429000"/>
            <a:ext cx="2370516" cy="1442005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4153" y="1000360"/>
            <a:ext cx="508496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Thin dielectrics are leaky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Quick check: scaling limits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245985" y="772675"/>
            <a:ext cx="8365225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finFET: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 nm physical gate length.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Channel: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&lt;100&gt; Si, 0.5, 1, or 2nm thick   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dielectric: </a:t>
            </a:r>
            <a:r>
              <a:rPr lang="en-US" sz="2000" b="0" smtClean="0">
                <a:solidFill>
                  <a:srgbClr val="000000"/>
                </a:solidFill>
                <a:latin typeface="Symbol" pitchFamily="18" charset="2"/>
                <a:cs typeface="Calibri" pitchFamily="34" charset="0"/>
              </a:rPr>
              <a:t>e</a:t>
            </a:r>
            <a:r>
              <a:rPr lang="en-US" sz="2000" b="0" baseline="-25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=12.7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0.5 or 0.7 nm EOT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2751138" y="1714500"/>
          <a:ext cx="3181350" cy="3810000"/>
        </p:xfrm>
        <a:graphic>
          <a:graphicData uri="http://schemas.openxmlformats.org/presentationml/2006/ole">
            <p:oleObj spid="_x0000_s198658" name="KGPlot" r:id="rId4" imgW="2768400" imgH="3314520" progId="KGraph_Plot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5930915" y="1720850"/>
          <a:ext cx="2587625" cy="3798888"/>
        </p:xfrm>
        <a:graphic>
          <a:graphicData uri="http://schemas.openxmlformats.org/presentationml/2006/ole">
            <p:oleObj spid="_x0000_s198659" name="KGPlot" r:id="rId5" imgW="2247840" imgH="3301920" progId="KGraph_Plot">
              <p:embed/>
            </p:oleObj>
          </a:graphicData>
        </a:graphic>
      </p:graphicFrame>
      <p:pic>
        <p:nvPicPr>
          <p:cNvPr id="6" name="Picture 11" descr="2013_6_june_SRC_future_draw_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775" y="2117912"/>
            <a:ext cx="2259144" cy="290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86320" y="317305"/>
            <a:ext cx="2504535" cy="3044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NEMO </a:t>
            </a:r>
            <a:r>
              <a:rPr lang="en-US" sz="1600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ballistic simulations</a:t>
            </a:r>
            <a:endParaRPr lang="en-US" sz="16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5985" y="5767127"/>
            <a:ext cx="7968975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Given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>EOT limits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, ~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>1.5-2nm body is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acceptable.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Source-drain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>tunneling often dominates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leakage.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49460" y="4553016"/>
            <a:ext cx="121371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simulation</a:t>
            </a:r>
            <a:endParaRPr lang="en-US" sz="1200" b="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2" y="241410"/>
            <a:ext cx="8688387" cy="398463"/>
          </a:xfrm>
        </p:spPr>
        <p:txBody>
          <a:bodyPr/>
          <a:lstStyle/>
          <a:p>
            <a:pPr eaLnBrk="1" hangingPunct="1"/>
            <a:r>
              <a:rPr lang="en-US" dirty="0" smtClean="0"/>
              <a:t>Do 2-D semiconductors help ?</a:t>
            </a:r>
            <a:endParaRPr lang="en-US" b="0" dirty="0" smtClean="0"/>
          </a:p>
        </p:txBody>
      </p:sp>
      <p:graphicFrame>
        <p:nvGraphicFramePr>
          <p:cNvPr id="201732" name="Object 5"/>
          <p:cNvGraphicFramePr>
            <a:graphicFrameLocks noChangeAspect="1"/>
          </p:cNvGraphicFramePr>
          <p:nvPr/>
        </p:nvGraphicFramePr>
        <p:xfrm>
          <a:off x="6089900" y="772675"/>
          <a:ext cx="2925762" cy="1939925"/>
        </p:xfrm>
        <a:graphic>
          <a:graphicData uri="http://schemas.openxmlformats.org/presentationml/2006/ole">
            <p:oleObj spid="_x0000_s201732" name="KGPlot" r:id="rId4" imgW="4825800" imgH="3200400" progId="KGraph_Plot">
              <p:embed/>
            </p:oleObj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/>
        </p:nvGraphicFramePr>
        <p:xfrm>
          <a:off x="6113235" y="2725620"/>
          <a:ext cx="2860675" cy="1917700"/>
        </p:xfrm>
        <a:graphic>
          <a:graphicData uri="http://schemas.openxmlformats.org/presentationml/2006/ole">
            <p:oleObj spid="_x0000_s201733" name="KGPlot" r:id="rId5" imgW="4775040" imgH="3200400" progId="KGraph_Plot">
              <p:embed/>
            </p:oleObj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6113235" y="4698890"/>
          <a:ext cx="2860675" cy="1917700"/>
        </p:xfrm>
        <a:graphic>
          <a:graphicData uri="http://schemas.openxmlformats.org/presentationml/2006/ole">
            <p:oleObj spid="_x0000_s201734" name="KGPlot" r:id="rId6" imgW="4775040" imgH="3200400" progId="KGraph_Plot">
              <p:embed/>
            </p:oleObj>
          </a:graphicData>
        </a:graphic>
      </p:graphicFrame>
      <p:sp>
        <p:nvSpPr>
          <p:cNvPr id="24" name="Text Box 5"/>
          <p:cNvSpPr txBox="1">
            <a:spLocks noChangeArrowheads="1"/>
          </p:cNvSpPr>
          <p:nvPr/>
        </p:nvSpPr>
        <p:spPr bwMode="auto">
          <a:xfrm rot="16200000">
            <a:off x="5354793" y="1403678"/>
            <a:ext cx="98663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Silicon</a:t>
            </a:r>
            <a:endParaRPr lang="en-US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 rot="16200000">
            <a:off x="5383002" y="3225159"/>
            <a:ext cx="98663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</a:rPr>
              <a:t>MoS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endParaRPr lang="en-US" sz="2400" baseline="-25000" dirty="0">
              <a:latin typeface="Calibri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8139065" y="1152150"/>
            <a:ext cx="0" cy="227685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8594435" y="3580790"/>
            <a:ext cx="0" cy="227685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 rot="16200000">
            <a:off x="4966190" y="5387556"/>
            <a:ext cx="182087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</a:rPr>
              <a:t>Phosphorene</a:t>
            </a:r>
            <a:endParaRPr lang="en-US" sz="2400" baseline="-25000" dirty="0">
              <a:latin typeface="Calibri" pitchFamily="34" charset="0"/>
            </a:endParaRPr>
          </a:p>
        </p:txBody>
      </p:sp>
      <p:graphicFrame>
        <p:nvGraphicFramePr>
          <p:cNvPr id="201735" name="Object 12"/>
          <p:cNvGraphicFramePr>
            <a:graphicFrameLocks noChangeAspect="1"/>
          </p:cNvGraphicFramePr>
          <p:nvPr/>
        </p:nvGraphicFramePr>
        <p:xfrm>
          <a:off x="668045" y="5290660"/>
          <a:ext cx="3979850" cy="1325930"/>
        </p:xfrm>
        <a:graphic>
          <a:graphicData uri="http://schemas.openxmlformats.org/presentationml/2006/ole">
            <p:oleObj spid="_x0000_s201735" name="Equation" r:id="rId7" imgW="3073320" imgH="1015920" progId="Equation.3">
              <p:embed/>
            </p:oleObj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45985" y="1000360"/>
            <a:ext cx="523675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3D: Is body thickness a scaling limit ?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recall the previous slide</a:t>
            </a:r>
            <a:endParaRPr lang="en-US" sz="2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45985" y="2355909"/>
            <a:ext cx="538854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If oxides won't scale, we must make fins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with 2D, </a:t>
            </a:r>
            <a:r>
              <a:rPr lang="en-US" sz="2400" b="0" dirty="0" smtClean="0">
                <a:solidFill>
                  <a:schemeClr val="tx2"/>
                </a:solidFill>
                <a:latin typeface="Calibri" pitchFamily="34" charset="0"/>
              </a:rPr>
              <a:t>can we make fins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 ?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400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	   later, will need to make nanowires...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45985" y="3884370"/>
            <a:ext cx="538854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Ballistic drive currents don't win either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high m*, and/or high DOS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</a:rPr>
              <a:t>     mobility sufficient for ballistic ?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290855" y="5250480"/>
            <a:ext cx="0" cy="227685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 gets crowded, build vertically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01354" y="3732580"/>
            <a:ext cx="311169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2-D integration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wire length    # gates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1/2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460" y="1455731"/>
            <a:ext cx="2959905" cy="1962546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1475" y="1455730"/>
            <a:ext cx="2884010" cy="1919178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5459" y="1076255"/>
            <a:ext cx="2580431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Los Angeles: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sprawl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1474" y="1076255"/>
            <a:ext cx="2580431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Manhattan: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dense</a:t>
            </a:r>
          </a:p>
        </p:txBody>
      </p:sp>
      <p:pic>
        <p:nvPicPr>
          <p:cNvPr id="9" name="Picture 8" descr="2016_6_19_DRC_E_K_Fer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5270" y="4187950"/>
            <a:ext cx="155448" cy="109728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03265" y="3732580"/>
            <a:ext cx="303580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3-D integration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wire length    #gates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1/3</a:t>
            </a:r>
          </a:p>
        </p:txBody>
      </p:sp>
      <p:pic>
        <p:nvPicPr>
          <p:cNvPr id="11" name="Picture 10" descr="2016_6_19_DRC_E_K_Fer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9702" y="4187950"/>
            <a:ext cx="155448" cy="109728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1355" y="4766291"/>
            <a:ext cx="774068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LA is interconnect-limited</a:t>
            </a:r>
            <a:endParaRPr lang="en-US" sz="2400" b="0" i="1" baseline="30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1355" y="5525241"/>
            <a:ext cx="774068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1)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Chip stacking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(skip)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2)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3D transistor integration</a:t>
            </a:r>
            <a:endParaRPr lang="en-US" sz="2400" b="0" baseline="30000" dirty="0" smtClean="0">
              <a:solidFill>
                <a:schemeClr val="tx2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a Professor to do ?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1879" y="1056326"/>
            <a:ext cx="8576135" cy="22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Transistors approaching scaling limits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Process technology: it's getting hard.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extreme resolution, complex process, many steps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	exhausted students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3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How can we steer the future of VLSI, </a:t>
            </a:r>
            <a:r>
              <a:rPr lang="en-US" sz="3200" i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of wireless ?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1880" y="4339740"/>
            <a:ext cx="865203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3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Beyond yet another new semiconductor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(be it 3D or 2...)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32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let's explore other options.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5613" y="146050"/>
            <a:ext cx="8442402" cy="398463"/>
          </a:xfrm>
        </p:spPr>
        <p:txBody>
          <a:bodyPr/>
          <a:lstStyle/>
          <a:p>
            <a:r>
              <a:rPr lang="en-US" dirty="0" smtClean="0"/>
              <a:t>Corrugated surface→ more surface per die area</a:t>
            </a:r>
            <a:endParaRPr lang="en-US" dirty="0"/>
          </a:p>
        </p:txBody>
      </p:sp>
      <p:pic>
        <p:nvPicPr>
          <p:cNvPr id="14" name="Picture 13" descr="asdfaskjlkl;jjkl;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565" y="1000360"/>
            <a:ext cx="7665395" cy="5446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5613" y="146050"/>
            <a:ext cx="8442402" cy="398463"/>
          </a:xfrm>
        </p:spPr>
        <p:txBody>
          <a:bodyPr/>
          <a:lstStyle/>
          <a:p>
            <a:r>
              <a:rPr lang="en-US" dirty="0" smtClean="0"/>
              <a:t>Corrugated surface→ more current per unit area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57680" y="4567425"/>
            <a:ext cx="1263487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Cohen-Elias </a:t>
            </a:r>
            <a:r>
              <a:rPr lang="en-US" sz="1100" i="1" dirty="0" smtClean="0">
                <a:latin typeface="Calibri" pitchFamily="34" charset="0"/>
              </a:rPr>
              <a:t>et al.</a:t>
            </a:r>
            <a:r>
              <a:rPr lang="en-US" sz="1100" dirty="0" smtClean="0">
                <a:latin typeface="Calibri" pitchFamily="34" charset="0"/>
              </a:rPr>
              <a:t>, </a:t>
            </a:r>
            <a:br>
              <a:rPr lang="en-US" sz="1100" dirty="0" smtClean="0">
                <a:latin typeface="Calibri" pitchFamily="34" charset="0"/>
              </a:rPr>
            </a:br>
            <a:r>
              <a:rPr lang="en-US" sz="1100" dirty="0" smtClean="0">
                <a:latin typeface="Calibri" pitchFamily="34" charset="0"/>
              </a:rPr>
              <a:t>UCSB</a:t>
            </a:r>
            <a:br>
              <a:rPr lang="en-US" sz="1100" dirty="0" smtClean="0">
                <a:latin typeface="Calibri" pitchFamily="34" charset="0"/>
              </a:rPr>
            </a:br>
            <a:r>
              <a:rPr lang="en-US" sz="1100" dirty="0" smtClean="0">
                <a:latin typeface="Calibri" pitchFamily="34" charset="0"/>
              </a:rPr>
              <a:t>2013 DRC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69375" y="4564278"/>
            <a:ext cx="1616148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100" smtClean="0">
                <a:latin typeface="Calibri" pitchFamily="34" charset="0"/>
              </a:rPr>
              <a:t> J .J. Gu </a:t>
            </a:r>
            <a:r>
              <a:rPr lang="da-DK" sz="1100" i="1" smtClean="0">
                <a:latin typeface="Calibri" pitchFamily="34" charset="0"/>
              </a:rPr>
              <a:t>et al</a:t>
            </a:r>
            <a:r>
              <a:rPr lang="da-DK" sz="1100" smtClean="0">
                <a:latin typeface="Calibri" pitchFamily="34" charset="0"/>
              </a:rPr>
              <a:t>., 2012 DRC,</a:t>
            </a:r>
            <a:br>
              <a:rPr lang="da-DK" sz="1100" smtClean="0">
                <a:latin typeface="Calibri" pitchFamily="34" charset="0"/>
              </a:rPr>
            </a:br>
            <a:r>
              <a:rPr lang="da-DK" sz="1100" smtClean="0">
                <a:latin typeface="Calibri" pitchFamily="34" charset="0"/>
              </a:rPr>
              <a:t>Purdue</a:t>
            </a:r>
            <a:br>
              <a:rPr lang="da-DK" sz="1100" smtClean="0">
                <a:latin typeface="Calibri" pitchFamily="34" charset="0"/>
              </a:rPr>
            </a:br>
            <a:r>
              <a:rPr lang="da-DK" sz="1100" smtClean="0">
                <a:latin typeface="Calibri" pitchFamily="34" charset="0"/>
              </a:rPr>
              <a:t>2012 IEDM</a:t>
            </a:r>
            <a:endParaRPr lang="en-US" sz="1100" dirty="0">
              <a:latin typeface="Calibri" pitchFamily="34" charset="0"/>
            </a:endParaRPr>
          </a:p>
        </p:txBody>
      </p:sp>
      <p:pic>
        <p:nvPicPr>
          <p:cNvPr id="20" name="Picture 19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5173" y="5098690"/>
            <a:ext cx="1628617" cy="1472686"/>
          </a:xfrm>
          <a:prstGeom prst="rect">
            <a:avLst/>
          </a:prstGeom>
        </p:spPr>
      </p:pic>
      <p:pic>
        <p:nvPicPr>
          <p:cNvPr id="22" name="Picture 21" descr="Pictu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4443" y="5085049"/>
            <a:ext cx="1702307" cy="1600325"/>
          </a:xfrm>
          <a:prstGeom prst="rect">
            <a:avLst/>
          </a:prstGeom>
        </p:spPr>
      </p:pic>
      <p:pic>
        <p:nvPicPr>
          <p:cNvPr id="8" name="Picture 7" descr="2015_6_22_DRC_fins_tec.jpg"/>
          <p:cNvPicPr>
            <a:picLocks noChangeAspect="1"/>
          </p:cNvPicPr>
          <p:nvPr/>
        </p:nvPicPr>
        <p:blipFill>
          <a:blip r:embed="rId5" cstate="print"/>
          <a:srcRect r="8500"/>
          <a:stretch>
            <a:fillRect/>
          </a:stretch>
        </p:blipFill>
        <p:spPr>
          <a:xfrm>
            <a:off x="397775" y="848570"/>
            <a:ext cx="7817185" cy="37189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1880" y="146050"/>
            <a:ext cx="8576135" cy="398463"/>
          </a:xfrm>
        </p:spPr>
        <p:txBody>
          <a:bodyPr/>
          <a:lstStyle/>
          <a:p>
            <a:r>
              <a:rPr lang="en-US" dirty="0" smtClean="0"/>
              <a:t>3D→shorter wires→less capacitance→less CV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5460" y="5554060"/>
            <a:ext cx="7740680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All three have same drive current, same gate width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Tall fin, "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4-D": smaller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footprint→ shorter wires</a:t>
            </a:r>
          </a:p>
        </p:txBody>
      </p:sp>
      <p:pic>
        <p:nvPicPr>
          <p:cNvPr id="6" name="Picture 5" descr="2015_6_22_DRC_fins_tec.jpg"/>
          <p:cNvPicPr>
            <a:picLocks noChangeAspect="1"/>
          </p:cNvPicPr>
          <p:nvPr/>
        </p:nvPicPr>
        <p:blipFill>
          <a:blip r:embed="rId3" cstate="print"/>
          <a:srcRect r="7423"/>
          <a:stretch>
            <a:fillRect/>
          </a:stretch>
        </p:blipFill>
        <p:spPr>
          <a:xfrm>
            <a:off x="549565" y="1013608"/>
            <a:ext cx="7665395" cy="42368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46050"/>
            <a:ext cx="8366507" cy="398463"/>
          </a:xfrm>
        </p:spPr>
        <p:txBody>
          <a:bodyPr/>
          <a:lstStyle/>
          <a:p>
            <a:r>
              <a:rPr lang="en-US" dirty="0" smtClean="0"/>
              <a:t>Corrugation: same current, less voltage, less CV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aphicFrame>
        <p:nvGraphicFramePr>
          <p:cNvPr id="209922" name="Object 2"/>
          <p:cNvGraphicFramePr>
            <a:graphicFrameLocks noChangeAspect="1"/>
          </p:cNvGraphicFramePr>
          <p:nvPr/>
        </p:nvGraphicFramePr>
        <p:xfrm>
          <a:off x="227013" y="3479080"/>
          <a:ext cx="2730500" cy="3289300"/>
        </p:xfrm>
        <a:graphic>
          <a:graphicData uri="http://schemas.openxmlformats.org/presentationml/2006/ole">
            <p:oleObj spid="_x0000_s209922" name="KGPlot" r:id="rId3" imgW="2730240" imgH="3289320" progId="KGraph_Plot">
              <p:embed/>
            </p:oleObj>
          </a:graphicData>
        </a:graphic>
      </p:graphicFrame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3359400" y="3479080"/>
          <a:ext cx="2730500" cy="3276600"/>
        </p:xfrm>
        <a:graphic>
          <a:graphicData uri="http://schemas.openxmlformats.org/presentationml/2006/ole">
            <p:oleObj spid="_x0000_s209923" name="KGPlot" r:id="rId4" imgW="2730240" imgH="3276360" progId="KGraph_Plot">
              <p:embed/>
            </p:oleObj>
          </a:graphicData>
        </a:graphic>
      </p:graphicFrame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6317585" y="3479080"/>
          <a:ext cx="2743200" cy="3276600"/>
        </p:xfrm>
        <a:graphic>
          <a:graphicData uri="http://schemas.openxmlformats.org/presentationml/2006/ole">
            <p:oleObj spid="_x0000_s209925" name="KGPlot" r:id="rId5" imgW="2743200" imgH="3276360" progId="KGraph_Plot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2295150" y="5478165"/>
            <a:ext cx="986635" cy="0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330950" y="5478165"/>
            <a:ext cx="986635" cy="0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549565" y="3504895"/>
            <a:ext cx="607160" cy="531265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61260" y="3504895"/>
            <a:ext cx="607160" cy="531265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621165" y="3960265"/>
            <a:ext cx="607160" cy="531265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835485" y="6009430"/>
            <a:ext cx="607160" cy="531265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18" name="Picture 17" descr="2015_6_22_DRC_fins_tec.jpg"/>
          <p:cNvPicPr>
            <a:picLocks noChangeAspect="1"/>
          </p:cNvPicPr>
          <p:nvPr/>
        </p:nvPicPr>
        <p:blipFill>
          <a:blip r:embed="rId6" cstate="print"/>
          <a:srcRect l="32714" r="4194"/>
          <a:stretch>
            <a:fillRect/>
          </a:stretch>
        </p:blipFill>
        <p:spPr>
          <a:xfrm>
            <a:off x="4040735" y="782410"/>
            <a:ext cx="1924006" cy="2743200"/>
          </a:xfrm>
          <a:prstGeom prst="rect">
            <a:avLst/>
          </a:prstGeom>
        </p:spPr>
      </p:pic>
      <p:pic>
        <p:nvPicPr>
          <p:cNvPr id="20" name="Picture 19" descr="2015_6_22_DRC_fins_tec.jpg"/>
          <p:cNvPicPr>
            <a:picLocks noChangeAspect="1"/>
          </p:cNvPicPr>
          <p:nvPr/>
        </p:nvPicPr>
        <p:blipFill>
          <a:blip r:embed="rId6" cstate="print"/>
          <a:srcRect t="80151" r="71978"/>
          <a:stretch>
            <a:fillRect/>
          </a:stretch>
        </p:blipFill>
        <p:spPr>
          <a:xfrm>
            <a:off x="1364717" y="2960397"/>
            <a:ext cx="854538" cy="544498"/>
          </a:xfrm>
          <a:prstGeom prst="rect">
            <a:avLst/>
          </a:prstGeom>
        </p:spPr>
      </p:pic>
      <p:pic>
        <p:nvPicPr>
          <p:cNvPr id="21" name="Picture 20" descr="2015_6_22_DRC_fins_tec.jpg"/>
          <p:cNvPicPr>
            <a:picLocks noChangeAspect="1"/>
          </p:cNvPicPr>
          <p:nvPr/>
        </p:nvPicPr>
        <p:blipFill>
          <a:blip r:embed="rId6" cstate="print"/>
          <a:srcRect l="32714" r="4194"/>
          <a:stretch>
            <a:fillRect/>
          </a:stretch>
        </p:blipFill>
        <p:spPr>
          <a:xfrm>
            <a:off x="6746324" y="772675"/>
            <a:ext cx="1924006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2800" b="0" dirty="0" smtClean="0"/>
              <a:t>Industry is moving to taller fins.</a:t>
            </a:r>
          </a:p>
        </p:txBody>
      </p:sp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5" y="960125"/>
            <a:ext cx="8923948" cy="55028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9045" y="65014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0" dirty="0" smtClean="0">
                <a:solidFill>
                  <a:srgbClr val="000000"/>
                </a:solidFill>
                <a:latin typeface="Arial" charset="0"/>
              </a:rPr>
              <a:t>http://techreport.com/review/26896/intel-broadwell-processor-revealed</a:t>
            </a:r>
            <a:endParaRPr lang="en-US" sz="1100" b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1880" y="146050"/>
            <a:ext cx="8652030" cy="398463"/>
          </a:xfrm>
        </p:spPr>
        <p:txBody>
          <a:bodyPr/>
          <a:lstStyle/>
          <a:p>
            <a:r>
              <a:rPr lang="en-US" dirty="0" smtClean="0"/>
              <a:t>Fixing source-drain tunneling by increasing mass ?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1880" y="848570"/>
            <a:ext cx="440191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Source-drain tunneling leakage: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3" descr="2014_6_23_DRC_draw.jpg"/>
          <p:cNvPicPr>
            <a:picLocks noChangeAspect="1"/>
          </p:cNvPicPr>
          <p:nvPr/>
        </p:nvPicPr>
        <p:blipFill>
          <a:blip r:embed="rId4" cstate="print"/>
          <a:srcRect r="4494"/>
          <a:stretch>
            <a:fillRect/>
          </a:stretch>
        </p:blipFill>
        <p:spPr>
          <a:xfrm>
            <a:off x="5786320" y="848570"/>
            <a:ext cx="3082719" cy="1669690"/>
          </a:xfrm>
          <a:prstGeom prst="rect">
            <a:avLst/>
          </a:prstGeom>
        </p:spPr>
      </p:pic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411163" y="1294173"/>
          <a:ext cx="4959350" cy="465137"/>
        </p:xfrm>
        <a:graphic>
          <a:graphicData uri="http://schemas.openxmlformats.org/presentationml/2006/ole">
            <p:oleObj spid="_x0000_s215042" name="Equation" r:id="rId5" imgW="2844720" imgH="266400" progId="Equation.3">
              <p:embed/>
            </p:oleObj>
          </a:graphicData>
        </a:graphic>
      </p:graphicFrame>
      <p:graphicFrame>
        <p:nvGraphicFramePr>
          <p:cNvPr id="211971" name="Object 3"/>
          <p:cNvGraphicFramePr>
            <a:graphicFrameLocks noChangeAspect="1"/>
          </p:cNvGraphicFramePr>
          <p:nvPr/>
        </p:nvGraphicFramePr>
        <p:xfrm>
          <a:off x="412750" y="2606613"/>
          <a:ext cx="3121025" cy="442912"/>
        </p:xfrm>
        <a:graphic>
          <a:graphicData uri="http://schemas.openxmlformats.org/presentationml/2006/ole">
            <p:oleObj spid="_x0000_s215043" name="Equation" r:id="rId6" imgW="1790640" imgH="253800" progId="Equation.3">
              <p:embed/>
            </p:oleObj>
          </a:graphicData>
        </a:graphic>
      </p:graphicFrame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625460" y="4028848"/>
          <a:ext cx="4250120" cy="2815427"/>
        </p:xfrm>
        <a:graphic>
          <a:graphicData uri="http://schemas.openxmlformats.org/presentationml/2006/ole">
            <p:oleObj spid="_x0000_s215044" name="KGPlot" r:id="rId7" imgW="4825800" imgH="3200400" progId="KGraph_Plot">
              <p:embed/>
            </p:oleObj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1880" y="2191406"/>
            <a:ext cx="440191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Fix by increasing effective mass ?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1880" y="3429000"/>
            <a:ext cx="440191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This will decrease the on-current: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3" name="Picture 12" descr="2015_6_22_DRC_fins_te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320" y="4024839"/>
            <a:ext cx="1669690" cy="2470755"/>
          </a:xfrm>
          <a:prstGeom prst="rect">
            <a:avLst/>
          </a:prstGeom>
        </p:spPr>
      </p:pic>
      <p:pic>
        <p:nvPicPr>
          <p:cNvPr id="14" name="Picture 6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3265" y="509686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87147" y="4323622"/>
            <a:ext cx="4714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3265" y="5781745"/>
            <a:ext cx="4714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58635" y="5098690"/>
            <a:ext cx="30297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?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558635" y="5601136"/>
            <a:ext cx="30297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!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380725" y="4297631"/>
            <a:ext cx="1289605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long gate→ big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076536" y="4871005"/>
            <a:ext cx="166969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shorter gate→ smaller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456010" y="5132476"/>
            <a:ext cx="1442616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less current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076535" y="5663741"/>
            <a:ext cx="166969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i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wider→ more 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current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456010" y="5891426"/>
            <a:ext cx="1442616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big again !</a:t>
            </a:r>
            <a:endParaRPr lang="en-US" sz="2400" b="0" i="1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25460" y="3738666"/>
            <a:ext cx="440191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(also increases transit time)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1880" y="146050"/>
            <a:ext cx="8652030" cy="398463"/>
          </a:xfrm>
        </p:spPr>
        <p:txBody>
          <a:bodyPr/>
          <a:lstStyle/>
          <a:p>
            <a:r>
              <a:rPr lang="en-US" dirty="0" smtClean="0"/>
              <a:t>Fixing source-drain tunneling by corrugation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97775" y="6085325"/>
            <a:ext cx="850024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Transport distance &gt; gate footprint length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Only small capacitance increase</a:t>
            </a:r>
          </a:p>
        </p:txBody>
      </p:sp>
      <p:pic>
        <p:nvPicPr>
          <p:cNvPr id="23" name="Picture 22" descr="Picture2.jpg"/>
          <p:cNvPicPr>
            <a:picLocks noChangeAspect="1"/>
          </p:cNvPicPr>
          <p:nvPr/>
        </p:nvPicPr>
        <p:blipFill>
          <a:blip r:embed="rId3" cstate="print"/>
          <a:srcRect l="2718"/>
          <a:stretch>
            <a:fillRect/>
          </a:stretch>
        </p:blipFill>
        <p:spPr>
          <a:xfrm>
            <a:off x="4192525" y="1000360"/>
            <a:ext cx="4174225" cy="4317490"/>
          </a:xfrm>
          <a:prstGeom prst="rect">
            <a:avLst/>
          </a:prstGeom>
        </p:spPr>
      </p:pic>
      <p:pic>
        <p:nvPicPr>
          <p:cNvPr id="24" name="Picture 23" descr="2015_6_22_MOS2_D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774" y="848570"/>
            <a:ext cx="2504535" cy="498199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723790" y="3429000"/>
            <a:ext cx="60716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456010" y="3429000"/>
            <a:ext cx="60716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RF/Wireless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620" y="2578888"/>
            <a:ext cx="3111695" cy="273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ctur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1362" y="2594155"/>
            <a:ext cx="2878228" cy="2696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305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mm-Waves: high-capacity mobile communications</a:t>
            </a:r>
            <a:endParaRPr lang="en-US" dirty="0"/>
          </a:p>
        </p:txBody>
      </p:sp>
      <p:pic>
        <p:nvPicPr>
          <p:cNvPr id="3" name="Picture 2" descr="Pictur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95" y="848570"/>
            <a:ext cx="4501896" cy="2200656"/>
          </a:xfrm>
          <a:prstGeom prst="rect">
            <a:avLst/>
          </a:prstGeom>
        </p:spPr>
      </p:pic>
      <p:pic>
        <p:nvPicPr>
          <p:cNvPr id="4" name="Picture 3" descr="Pictur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7604" y="848570"/>
            <a:ext cx="4578096" cy="2316480"/>
          </a:xfrm>
          <a:prstGeom prst="rect">
            <a:avLst/>
          </a:prstGeom>
        </p:spPr>
      </p:pic>
      <p:pic>
        <p:nvPicPr>
          <p:cNvPr id="6" name="Picture 5" descr="Picture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985" y="3353105"/>
            <a:ext cx="3771900" cy="2333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880" y="5920945"/>
            <a:ext cx="882212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itchFamily="34" charset="0"/>
              </a:rPr>
              <a:t>Needs→ </a:t>
            </a:r>
            <a:r>
              <a:rPr lang="en-US" sz="2000" i="1" smtClean="0">
                <a:latin typeface="Calibri" pitchFamily="34" charset="0"/>
              </a:rPr>
              <a:t>research:</a:t>
            </a:r>
            <a:r>
              <a:rPr lang="en-US" sz="200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u="sng" dirty="0" smtClean="0">
                <a:solidFill>
                  <a:schemeClr val="tx2"/>
                </a:solidFill>
                <a:latin typeface="Calibri" pitchFamily="34" charset="0"/>
              </a:rPr>
              <a:t>RF front end: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phased array ICs, high-power transmitters, low-noise receivers</a:t>
            </a:r>
            <a:r>
              <a:rPr lang="en-US" sz="1400" b="0" dirty="0" smtClean="0">
                <a:latin typeface="Calibri" pitchFamily="34" charset="0"/>
              </a:rPr>
              <a:t/>
            </a:r>
            <a:br>
              <a:rPr lang="en-US" sz="1400" b="0" dirty="0" smtClean="0">
                <a:latin typeface="Calibri" pitchFamily="34" charset="0"/>
              </a:rPr>
            </a:br>
            <a:r>
              <a:rPr lang="en-US" sz="1400" b="0" u="sng" smtClean="0">
                <a:latin typeface="Calibri" pitchFamily="34" charset="0"/>
              </a:rPr>
              <a:t>IF/baseband:</a:t>
            </a:r>
            <a:r>
              <a:rPr lang="en-US" sz="1400" b="0" smtClean="0">
                <a:latin typeface="Calibri" pitchFamily="34" charset="0"/>
              </a:rPr>
              <a:t> ICs </a:t>
            </a:r>
            <a:r>
              <a:rPr lang="en-US" sz="1400" b="0" dirty="0" smtClean="0">
                <a:latin typeface="Calibri" pitchFamily="34" charset="0"/>
              </a:rPr>
              <a:t>for multi-beam beamforming, for ISI/multipath suppression, ...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3790" y="3459681"/>
            <a:ext cx="40224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wide, useful bandwidths from 60 to ~300 GHz </a:t>
            </a:r>
            <a:endParaRPr lang="en-US" sz="1600" b="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3790" y="3893028"/>
            <a:ext cx="3617123" cy="211640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5781476" y="3839156"/>
            <a:ext cx="0" cy="45214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014005" y="3839156"/>
            <a:ext cx="0" cy="45214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556574" y="3839156"/>
            <a:ext cx="0" cy="45214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099142" y="3839156"/>
            <a:ext cx="0" cy="45214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4799686" y="5174585"/>
            <a:ext cx="227685" cy="3035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mm-Wave </a:t>
            </a:r>
            <a:r>
              <a:rPr lang="en-US" sz="3200" smtClean="0"/>
              <a:t>CMOS won't scale </a:t>
            </a:r>
            <a:r>
              <a:rPr lang="en-US" sz="3200" dirty="0" smtClean="0"/>
              <a:t>much further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5985" y="848570"/>
            <a:ext cx="3642960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Gate dielectric can't be thinned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→ on-current, g</a:t>
            </a:r>
            <a:r>
              <a:rPr lang="en-US" sz="2000" b="0" baseline="-25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can't increase</a:t>
            </a:r>
            <a:endParaRPr lang="en-US" sz="2000" b="0" baseline="-25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UNTITL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320" y="1607520"/>
            <a:ext cx="1973270" cy="1925416"/>
          </a:xfrm>
          <a:prstGeom prst="rect">
            <a:avLst/>
          </a:prstGeom>
        </p:spPr>
      </p:pic>
      <p:pic>
        <p:nvPicPr>
          <p:cNvPr id="10" name="Picture 9" descr="2013_1_2_feb_THz_HBT_HEMT_draw.jpg"/>
          <p:cNvPicPr>
            <a:picLocks noChangeAspect="1"/>
          </p:cNvPicPr>
          <p:nvPr/>
        </p:nvPicPr>
        <p:blipFill>
          <a:blip r:embed="rId4" cstate="print"/>
          <a:srcRect r="12710"/>
          <a:stretch>
            <a:fillRect/>
          </a:stretch>
        </p:blipFill>
        <p:spPr>
          <a:xfrm>
            <a:off x="5777218" y="4871004"/>
            <a:ext cx="2210057" cy="1887461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5985" y="4435270"/>
            <a:ext cx="8365225" cy="359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Tungsten via resistances reduce the gain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53145" y="4719215"/>
            <a:ext cx="3414664" cy="27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1400" b="0" dirty="0" smtClean="0">
                <a:latin typeface="Calibri" pitchFamily="34" charset="0"/>
                <a:cs typeface="Calibri" pitchFamily="34" charset="0"/>
              </a:rPr>
              <a:t>Inac et al, </a:t>
            </a:r>
            <a:r>
              <a:rPr lang="en-US" sz="1400" b="0" smtClean="0">
                <a:latin typeface="Calibri" pitchFamily="34" charset="0"/>
                <a:cs typeface="Calibri" pitchFamily="34" charset="0"/>
              </a:rPr>
              <a:t>CSICS 2011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17090" name="Object 5"/>
          <p:cNvGraphicFramePr>
            <a:graphicFrameLocks noChangeAspect="1"/>
          </p:cNvGraphicFramePr>
          <p:nvPr/>
        </p:nvGraphicFramePr>
        <p:xfrm>
          <a:off x="701355" y="1455730"/>
          <a:ext cx="3111695" cy="2063749"/>
        </p:xfrm>
        <a:graphic>
          <a:graphicData uri="http://schemas.openxmlformats.org/presentationml/2006/ole">
            <p:oleObj spid="_x0000_s217090" name="KGPlot" r:id="rId5" imgW="4825800" imgH="3200400" progId="KGraph_Plot">
              <p:embed/>
            </p:oleObj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647895" y="848570"/>
            <a:ext cx="4250120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Shorter gates give no less capacitance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dominated by ends; ~1fF/</a:t>
            </a:r>
            <a:r>
              <a:rPr lang="en-US" sz="2000" b="0" dirty="0" smtClean="0">
                <a:latin typeface="Symbol" pitchFamily="18" charset="2"/>
                <a:cs typeface="Calibri" pitchFamily="34" charset="0"/>
              </a:rPr>
              <a:t>m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m total</a:t>
            </a:r>
            <a:endParaRPr lang="en-US" sz="2000" b="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45984" y="3627006"/>
            <a:ext cx="8500241" cy="6368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Maximum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i="1" baseline="-25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minimum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→ upper limit on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i="1" baseline="-25000" dirty="0" smtClean="0">
                <a:latin typeface="Symbol" pitchFamily="18" charset="2"/>
                <a:cs typeface="Calibri" pitchFamily="34" charset="0"/>
              </a:rPr>
              <a:t>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 about 350-400 GHz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0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5985" y="5346010"/>
            <a:ext cx="8365225" cy="359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Present finFETs have yet </a:t>
            </a:r>
            <a:r>
              <a:rPr lang="en-US" sz="2000" u="sng" dirty="0" smtClean="0">
                <a:latin typeface="Calibri" pitchFamily="34" charset="0"/>
                <a:cs typeface="Calibri" pitchFamily="34" charset="0"/>
              </a:rPr>
              <a:t>larger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end capacitances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VLSI</a:t>
            </a:r>
            <a:endParaRPr lang="en-US" altLang="en-US" sz="48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8534400" y="6553200"/>
            <a:ext cx="60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90619472-EDD6-423C-92BF-37DAF336AAB4}" type="slidenum">
              <a:rPr lang="en-US" altLang="en-US"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4</a:t>
            </a:fld>
            <a:endParaRPr lang="en-US" altLang="en-US" sz="16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" name="Picture 4" descr="asdasdfasd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775" y="2594155"/>
            <a:ext cx="4015031" cy="2144837"/>
          </a:xfrm>
          <a:prstGeom prst="rect">
            <a:avLst/>
          </a:prstGeom>
        </p:spPr>
      </p:pic>
      <p:pic>
        <p:nvPicPr>
          <p:cNvPr id="7" name="Picture 6" descr="2015_6_22_DRC_shortcourse_draw.jpg"/>
          <p:cNvPicPr>
            <a:picLocks noChangeAspect="1"/>
          </p:cNvPicPr>
          <p:nvPr/>
        </p:nvPicPr>
        <p:blipFill>
          <a:blip r:embed="rId4" cstate="print"/>
          <a:srcRect l="8762" t="7384" r="4834" b="10428"/>
          <a:stretch>
            <a:fillRect/>
          </a:stretch>
        </p:blipFill>
        <p:spPr>
          <a:xfrm>
            <a:off x="4875580" y="2594155"/>
            <a:ext cx="3491170" cy="2142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305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1880" y="146050"/>
            <a:ext cx="8652029" cy="398463"/>
          </a:xfrm>
        </p:spPr>
        <p:txBody>
          <a:bodyPr/>
          <a:lstStyle/>
          <a:p>
            <a:r>
              <a:rPr lang="en-US" dirty="0" smtClean="0"/>
              <a:t>III-V high-power transmitters, low-noise receivers</a:t>
            </a:r>
            <a:endParaRPr lang="en-US" dirty="0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460" y="3732580"/>
            <a:ext cx="1973270" cy="197327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880" y="1835205"/>
            <a:ext cx="2486025" cy="183832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3670" y="848570"/>
            <a:ext cx="290231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Cell phones &amp; WiFi: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GaAs PAs, LNAs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77807" y="848570"/>
            <a:ext cx="379475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mm-wave links need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high transmit power, </a:t>
            </a:r>
            <a:b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low receiver noise 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7806" y="1876842"/>
            <a:ext cx="2200955" cy="199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754657" y="2502260"/>
            <a:ext cx="214336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0.47 W @86GHz</a:t>
            </a:r>
          </a:p>
        </p:txBody>
      </p:sp>
      <p:pic>
        <p:nvPicPr>
          <p:cNvPr id="10" name="Picture 9" descr="Picture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806" y="3926007"/>
            <a:ext cx="2200955" cy="193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54656" y="4229587"/>
            <a:ext cx="2295149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0.18 W @220GHz</a:t>
            </a:r>
          </a:p>
        </p:txBody>
      </p:sp>
      <p:pic>
        <p:nvPicPr>
          <p:cNvPr id="12" name="Picture 33" descr="Picture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6105" y="6051067"/>
            <a:ext cx="2200955" cy="56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54656" y="6022248"/>
            <a:ext cx="2295149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1.9mW @585GHz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848850" y="6354647"/>
            <a:ext cx="1973270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900" b="0" dirty="0">
                <a:latin typeface="Calibri" pitchFamily="34" charset="0"/>
                <a:ea typeface="ＭＳ Ｐゴシック" charset="-128"/>
                <a:cs typeface="Arial" charset="0"/>
              </a:rPr>
              <a:t>M Seo, </a:t>
            </a:r>
            <a:r>
              <a:rPr lang="en-US" sz="900" b="0" dirty="0" smtClean="0">
                <a:latin typeface="Calibri" pitchFamily="34" charset="0"/>
                <a:ea typeface="ＭＳ Ｐゴシック" charset="-128"/>
                <a:cs typeface="Arial" charset="0"/>
              </a:rPr>
              <a:t>TSC, IMS </a:t>
            </a:r>
            <a:r>
              <a:rPr lang="en-US" sz="900" b="0" dirty="0">
                <a:latin typeface="Calibri" pitchFamily="34" charset="0"/>
                <a:ea typeface="ＭＳ Ｐゴシック" charset="-128"/>
                <a:cs typeface="Arial" charset="0"/>
              </a:rPr>
              <a:t>2013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772955" y="4533167"/>
            <a:ext cx="1973270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900" b="0" dirty="0" smtClean="0">
                <a:latin typeface="Calibri" pitchFamily="34" charset="0"/>
                <a:ea typeface="ＭＳ Ｐゴシック" charset="-128"/>
                <a:cs typeface="Arial" charset="0"/>
              </a:rPr>
              <a:t>T Reed, UCSB, CSICS </a:t>
            </a:r>
            <a:r>
              <a:rPr lang="en-US" sz="900" b="0" dirty="0">
                <a:latin typeface="Calibri" pitchFamily="34" charset="0"/>
                <a:ea typeface="ＭＳ Ｐゴシック" charset="-128"/>
                <a:cs typeface="Arial" charset="0"/>
              </a:rPr>
              <a:t>2013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772955" y="2869843"/>
            <a:ext cx="1973270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900" b="0" dirty="0" smtClean="0">
                <a:latin typeface="Calibri" pitchFamily="34" charset="0"/>
                <a:ea typeface="ＭＳ Ｐゴシック" charset="-128"/>
                <a:cs typeface="Arial" charset="0"/>
              </a:rPr>
              <a:t>H Park, UCSB, IMS 2014</a:t>
            </a:r>
            <a:endParaRPr lang="en-US" sz="900" b="0" dirty="0">
              <a:latin typeface="Calibri" pitchFamily="34" charset="0"/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Making faster bipolar transistors</a:t>
            </a:r>
          </a:p>
        </p:txBody>
      </p:sp>
      <p:graphicFrame>
        <p:nvGraphicFramePr>
          <p:cNvPr id="10" name="Group 3"/>
          <p:cNvGraphicFramePr>
            <a:graphicFrameLocks noGrp="1"/>
          </p:cNvGraphicFramePr>
          <p:nvPr/>
        </p:nvGraphicFramePr>
        <p:xfrm>
          <a:off x="4647895" y="924465"/>
          <a:ext cx="4206240" cy="1920240"/>
        </p:xfrm>
        <a:graphic>
          <a:graphicData uri="http://schemas.openxmlformats.org/drawingml/2006/table">
            <a:tbl>
              <a:tblPr/>
              <a:tblGrid>
                <a:gridCol w="2926080"/>
                <a:gridCol w="128016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 double the bandwidth: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change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emitter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&amp; collector junction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widths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4:1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current density (mA/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 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increase  4:1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current density (mA/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m) 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constant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collector depletion thickness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base thickness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1.4:1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emitter &amp; base contact resistivities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4:1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8300" y="3962400"/>
            <a:ext cx="4495800" cy="26013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defTabSz="820738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Narrow junctions. </a:t>
            </a:r>
            <a:b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Thin layers</a:t>
            </a:r>
            <a:b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High current density</a:t>
            </a:r>
            <a:b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Ultra low resistivity contacts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b="5405"/>
          <a:stretch>
            <a:fillRect/>
          </a:stretch>
        </p:blipFill>
        <p:spPr bwMode="auto">
          <a:xfrm>
            <a:off x="4645005" y="3429001"/>
            <a:ext cx="4206029" cy="333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29095" y="3207401"/>
            <a:ext cx="334123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1" dirty="0" smtClean="0">
                <a:latin typeface="Calibri" pitchFamily="34" charset="0"/>
              </a:rPr>
              <a:t>Teledyne: M</a:t>
            </a:r>
            <a:r>
              <a:rPr lang="en-US" sz="1600" b="1" dirty="0">
                <a:latin typeface="Calibri" pitchFamily="34" charset="0"/>
              </a:rPr>
              <a:t>. Urteaga </a:t>
            </a:r>
            <a:r>
              <a:rPr lang="en-US" sz="1600" b="1" i="1" dirty="0">
                <a:latin typeface="Calibri" pitchFamily="34" charset="0"/>
              </a:rPr>
              <a:t>et al</a:t>
            </a:r>
            <a:r>
              <a:rPr lang="en-US" sz="1600" b="1" dirty="0">
                <a:latin typeface="Calibri" pitchFamily="34" charset="0"/>
              </a:rPr>
              <a:t>: 2011 </a:t>
            </a:r>
            <a:r>
              <a:rPr lang="en-US" sz="1600" b="1" dirty="0" smtClean="0">
                <a:latin typeface="Calibri" pitchFamily="34" charset="0"/>
              </a:rPr>
              <a:t>DRC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13" name="Picture 12" descr="asdfas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85" y="924465"/>
            <a:ext cx="2667000" cy="2606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THz HBTs: The key challenges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5985" y="848570"/>
            <a:ext cx="3794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Obtaining good base contacts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 full HBT process flow 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(vs. in TLM structure)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220162" name="Object 10"/>
          <p:cNvGraphicFramePr>
            <a:graphicFrameLocks noChangeAspect="1"/>
          </p:cNvGraphicFramePr>
          <p:nvPr/>
        </p:nvGraphicFramePr>
        <p:xfrm>
          <a:off x="321880" y="1683415"/>
          <a:ext cx="3187590" cy="4681118"/>
        </p:xfrm>
        <a:graphic>
          <a:graphicData uri="http://schemas.openxmlformats.org/presentationml/2006/ole">
            <p:oleObj spid="_x0000_s220162" name="KGPlot" r:id="rId4" imgW="5308560" imgH="7797600" progId="KGraph_Plot">
              <p:embed/>
            </p:oleObj>
          </a:graphicData>
        </a:graphic>
      </p:graphicFrame>
      <p:pic>
        <p:nvPicPr>
          <p:cNvPr id="20" name="Picture 19" descr="2015_2_10_THz_HBT_Draw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5580" y="1911100"/>
            <a:ext cx="4010116" cy="4401910"/>
          </a:xfrm>
          <a:prstGeom prst="rect">
            <a:avLst/>
          </a:prstGeom>
        </p:spPr>
      </p:pic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701355" y="6464800"/>
            <a:ext cx="286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US" sz="11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Baraskar </a:t>
            </a:r>
            <a:r>
              <a:rPr lang="en-US" sz="1100" b="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et al</a:t>
            </a:r>
            <a:r>
              <a:rPr lang="en-US" sz="11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Journal of Applied Physics, 2013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23789" y="848570"/>
            <a:ext cx="4174225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RC parasitics along finger length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metal resistance, excess junction areas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3" name="Picture 22" descr="Picture7.jpg"/>
          <p:cNvPicPr>
            <a:picLocks noChangeAspect="1"/>
          </p:cNvPicPr>
          <p:nvPr/>
        </p:nvPicPr>
        <p:blipFill>
          <a:blip r:embed="rId4" cstate="print"/>
          <a:srcRect l="1001" t="10240" r="24778" b="16400"/>
          <a:stretch>
            <a:fillRect/>
          </a:stretch>
        </p:blipFill>
        <p:spPr>
          <a:xfrm>
            <a:off x="4647895" y="89620"/>
            <a:ext cx="4496105" cy="333593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47663" y="134938"/>
            <a:ext cx="8535987" cy="4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27100" eaLnBrk="1" hangingPunct="1">
              <a:lnSpc>
                <a:spcPct val="87000"/>
              </a:lnSpc>
              <a:spcBef>
                <a:spcPct val="0"/>
              </a:spcBef>
              <a:buClrTx/>
              <a:defRPr/>
            </a:pPr>
            <a:r>
              <a:rPr lang="en-US" sz="29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THz InP HBTs</a:t>
            </a:r>
            <a:endParaRPr lang="en-US" sz="29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5460" y="620885"/>
            <a:ext cx="3263485" cy="32634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77250" y="696780"/>
            <a:ext cx="3111695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blanket Pt/Ru base contacts:</a:t>
            </a:r>
            <a:b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resist-free, cleaner surface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→ lower resistivity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2" name="Picture 11" descr="64J-R4C5-E10B45L3-Vce_2.00V-Ib_600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090" y="4066421"/>
            <a:ext cx="3111694" cy="2665553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2685" y="4036160"/>
            <a:ext cx="3114065" cy="26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3737155" y="6523698"/>
            <a:ext cx="1213794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US" sz="1100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J. Rode, in review</a:t>
            </a:r>
            <a:endParaRPr lang="en-US" sz="1100" dirty="0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80829" y="1455730"/>
            <a:ext cx="2349609" cy="2382419"/>
            <a:chOff x="1080829" y="1455730"/>
            <a:chExt cx="2349609" cy="2382419"/>
          </a:xfrm>
        </p:grpSpPr>
        <p:pic>
          <p:nvPicPr>
            <p:cNvPr id="9" name="Picture 8" descr="2013_11_16_Nov_THz_HBT_HEMT_draw.jpg"/>
            <p:cNvPicPr>
              <a:picLocks noChangeAspect="1"/>
            </p:cNvPicPr>
            <p:nvPr/>
          </p:nvPicPr>
          <p:blipFill>
            <a:blip r:embed="rId7" cstate="print"/>
            <a:srcRect r="10906"/>
            <a:stretch>
              <a:fillRect/>
            </a:stretch>
          </p:blipFill>
          <p:spPr>
            <a:xfrm>
              <a:off x="1080829" y="1455730"/>
              <a:ext cx="2349609" cy="238241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1991570" y="2138785"/>
              <a:ext cx="303580" cy="303580"/>
            </a:xfrm>
            <a:prstGeom prst="rect">
              <a:avLst/>
            </a:prstGeom>
            <a:solidFill>
              <a:srgbClr val="C2C2C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z="3200" dirty="0" smtClean="0"/>
              <a:t>THz HEMTs: one more scaling generation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5985" y="1455730"/>
            <a:ext cx="4933175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 smtClean="0">
                <a:latin typeface="Calibri" pitchFamily="34" charset="0"/>
              </a:rPr>
              <a:t>Xiaobing Mei, et </a:t>
            </a:r>
            <a:r>
              <a:rPr lang="en-US" sz="1100" b="0" smtClean="0">
                <a:latin typeface="Calibri" pitchFamily="34" charset="0"/>
              </a:rPr>
              <a:t>al, IEEE </a:t>
            </a:r>
            <a:r>
              <a:rPr lang="en-US" sz="1100" b="0" dirty="0" smtClean="0">
                <a:latin typeface="Calibri" pitchFamily="34" charset="0"/>
              </a:rPr>
              <a:t>EDL, April 2015 doi: 10.1109/LED.2015.2407193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740" y="924465"/>
            <a:ext cx="3478150" cy="26107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45984" y="1000360"/>
            <a:ext cx="493317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First Demonstration of Amplification at 1 THz Using 25-nm InP High Electron Mobility Transistor Process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5" name="Picture 14" descr="2013_1_2_feb_THz_HBT_HEMT_draw.jpg"/>
          <p:cNvPicPr>
            <a:picLocks noChangeAspect="1"/>
          </p:cNvPicPr>
          <p:nvPr/>
        </p:nvPicPr>
        <p:blipFill>
          <a:blip r:embed="rId3" cstate="print"/>
          <a:srcRect r="9088"/>
          <a:stretch>
            <a:fillRect/>
          </a:stretch>
        </p:blipFill>
        <p:spPr>
          <a:xfrm>
            <a:off x="203307" y="3960265"/>
            <a:ext cx="2189085" cy="2462784"/>
          </a:xfrm>
          <a:prstGeom prst="rect">
            <a:avLst/>
          </a:prstGeom>
        </p:spPr>
      </p:pic>
      <p:pic>
        <p:nvPicPr>
          <p:cNvPr id="18" name="Picture 17" descr="2014_6_19_feb_THz_HBT_HEMT_dr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6052" y="3960265"/>
            <a:ext cx="2319528" cy="2462784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7369" y="3876927"/>
            <a:ext cx="4022435" cy="260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 bwMode="auto">
          <a:xfrm>
            <a:off x="6317586" y="3884370"/>
            <a:ext cx="1214320" cy="2575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91570" y="4795110"/>
            <a:ext cx="986635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588" y="165515"/>
            <a:ext cx="86106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7200" dirty="0" smtClean="0">
                <a:solidFill>
                  <a:srgbClr val="000000"/>
                </a:solidFill>
                <a:latin typeface="Calibri" pitchFamily="34" charset="0"/>
              </a:rPr>
              <a:t>nm &amp; THz electronics</a:t>
            </a:r>
            <a:endParaRPr lang="en-US" altLang="en-US" sz="44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725" y="3957404"/>
            <a:ext cx="3111695" cy="273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ctur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5467" y="3972671"/>
            <a:ext cx="2878228" cy="2696636"/>
          </a:xfrm>
          <a:prstGeom prst="rect">
            <a:avLst/>
          </a:prstGeom>
        </p:spPr>
      </p:pic>
      <p:pic>
        <p:nvPicPr>
          <p:cNvPr id="7" name="Picture 6" descr="asdasdfasdf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985" y="1531625"/>
            <a:ext cx="4015031" cy="2144837"/>
          </a:xfrm>
          <a:prstGeom prst="rect">
            <a:avLst/>
          </a:prstGeom>
        </p:spPr>
      </p:pic>
      <p:pic>
        <p:nvPicPr>
          <p:cNvPr id="10" name="Picture 9" descr="2015_6_22_DRC_shortcourse_draw.jpg"/>
          <p:cNvPicPr>
            <a:picLocks noChangeAspect="1"/>
          </p:cNvPicPr>
          <p:nvPr/>
        </p:nvPicPr>
        <p:blipFill>
          <a:blip r:embed="rId6" cstate="print"/>
          <a:srcRect l="8762" t="7384" r="4834" b="10428"/>
          <a:stretch>
            <a:fillRect/>
          </a:stretch>
        </p:blipFill>
        <p:spPr>
          <a:xfrm>
            <a:off x="4799685" y="1531625"/>
            <a:ext cx="3491170" cy="2142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305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5515"/>
            <a:ext cx="8686800" cy="398463"/>
          </a:xfrm>
        </p:spPr>
        <p:txBody>
          <a:bodyPr/>
          <a:lstStyle/>
          <a:p>
            <a:pPr eaLnBrk="1" hangingPunct="1"/>
            <a:r>
              <a:rPr lang="en-US" dirty="0" smtClean="0"/>
              <a:t>Electron devices: What's next ?</a:t>
            </a:r>
          </a:p>
        </p:txBody>
      </p:sp>
      <p:pic>
        <p:nvPicPr>
          <p:cNvPr id="5124" name="Picture 4" descr="asdf.png"/>
          <p:cNvPicPr>
            <a:picLocks noChangeAspect="1"/>
          </p:cNvPicPr>
          <p:nvPr/>
        </p:nvPicPr>
        <p:blipFill>
          <a:blip r:embed="rId3" cstate="print"/>
          <a:srcRect l="2832" t="8498"/>
          <a:stretch>
            <a:fillRect/>
          </a:stretch>
        </p:blipFill>
        <p:spPr bwMode="auto">
          <a:xfrm>
            <a:off x="424847" y="2518260"/>
            <a:ext cx="1846567" cy="18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73670" y="4339740"/>
            <a:ext cx="19383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US" sz="800" dirty="0">
                <a:hlinkClick r:id="rId4"/>
              </a:rPr>
              <a:t>http://en.wikipedia.org/wiki/Standard_Model</a:t>
            </a:r>
            <a:endParaRPr lang="en-US" sz="800" dirty="0"/>
          </a:p>
        </p:txBody>
      </p:sp>
      <p:pic>
        <p:nvPicPr>
          <p:cNvPr id="2085" name="Picture 11" descr="models.jpg"/>
          <p:cNvPicPr>
            <a:picLocks noChangeAspect="1"/>
          </p:cNvPicPr>
          <p:nvPr/>
        </p:nvPicPr>
        <p:blipFill>
          <a:blip r:embed="rId5" cstate="print"/>
          <a:srcRect b="15755"/>
          <a:stretch>
            <a:fillRect/>
          </a:stretch>
        </p:blipFill>
        <p:spPr bwMode="auto">
          <a:xfrm>
            <a:off x="3964840" y="3048180"/>
            <a:ext cx="17526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5"/>
          <p:cNvSpPr>
            <a:spLocks noChangeArrowheads="1"/>
          </p:cNvSpPr>
          <p:nvPr/>
        </p:nvSpPr>
        <p:spPr bwMode="auto">
          <a:xfrm>
            <a:off x="152400" y="752475"/>
            <a:ext cx="1295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/>
            <a:r>
              <a:rPr lang="en-US" sz="2000" dirty="0">
                <a:latin typeface="Calibri" pitchFamily="34" charset="0"/>
              </a:rPr>
              <a:t>Problems:</a:t>
            </a:r>
          </a:p>
        </p:txBody>
      </p:sp>
      <p:pic>
        <p:nvPicPr>
          <p:cNvPr id="5136" name="Picture 21" descr="Picture1.jpg"/>
          <p:cNvPicPr>
            <a:picLocks noChangeAspect="1"/>
          </p:cNvPicPr>
          <p:nvPr/>
        </p:nvPicPr>
        <p:blipFill>
          <a:blip r:embed="rId6" cstate="print"/>
          <a:srcRect l="3754" r="9911" b="19786"/>
          <a:stretch>
            <a:fillRect/>
          </a:stretch>
        </p:blipFill>
        <p:spPr bwMode="auto">
          <a:xfrm>
            <a:off x="1752600" y="10668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2286000" y="1752600"/>
            <a:ext cx="914400" cy="7620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76200" dist="25400" dir="2700000" algn="ctr" rotWithShape="0">
              <a:schemeClr val="tx1"/>
            </a:outerShdw>
          </a:effectLst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2743200" y="1371600"/>
            <a:ext cx="76200" cy="60960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blurRad="76200" dist="25400" dir="2700000" algn="ctr" rotWithShape="0">
              <a:schemeClr val="tx1"/>
            </a:outerShdw>
          </a:effectLst>
        </p:spPr>
      </p:cxnSp>
      <p:sp>
        <p:nvSpPr>
          <p:cNvPr id="5139" name="Text Box 4"/>
          <p:cNvSpPr txBox="1">
            <a:spLocks noChangeArrowheads="1"/>
          </p:cNvSpPr>
          <p:nvPr/>
        </p:nvSpPr>
        <p:spPr bwMode="auto">
          <a:xfrm>
            <a:off x="1676400" y="762000"/>
            <a:ext cx="2133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oxide, S/D tunneling</a:t>
            </a:r>
          </a:p>
        </p:txBody>
      </p:sp>
      <p:pic>
        <p:nvPicPr>
          <p:cNvPr id="5141" name="Picture 33" descr="Picture2.jpg"/>
          <p:cNvPicPr>
            <a:picLocks noChangeAspect="1"/>
          </p:cNvPicPr>
          <p:nvPr/>
        </p:nvPicPr>
        <p:blipFill>
          <a:blip r:embed="rId7" cstate="print"/>
          <a:srcRect t="13675"/>
          <a:stretch>
            <a:fillRect/>
          </a:stretch>
        </p:blipFill>
        <p:spPr bwMode="auto">
          <a:xfrm>
            <a:off x="3733800" y="1066800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Picture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990600"/>
            <a:ext cx="148748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810000" y="1447800"/>
            <a:ext cx="762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1600" i="1" dirty="0">
                <a:solidFill>
                  <a:srgbClr val="FFFF00"/>
                </a:solidFill>
                <a:latin typeface="Calibri" pitchFamily="34" charset="0"/>
                <a:cs typeface="Arial" charset="0"/>
                <a:sym typeface="Symbol" pitchFamily="18" charset="2"/>
              </a:rPr>
              <a:t>~</a:t>
            </a:r>
            <a:r>
              <a:rPr lang="en-US" sz="1600" i="1" dirty="0">
                <a:solidFill>
                  <a:srgbClr val="FFFF00"/>
                </a:solidFill>
                <a:latin typeface="Symbol" pitchFamily="18" charset="2"/>
                <a:cs typeface="Arial" charset="0"/>
                <a:sym typeface="Symbol" pitchFamily="18" charset="2"/>
              </a:rPr>
              <a:t> l/</a:t>
            </a:r>
            <a:r>
              <a:rPr lang="en-US" sz="1600" i="1" dirty="0">
                <a:solidFill>
                  <a:srgbClr val="FFFF00"/>
                </a:solidFill>
                <a:latin typeface="Calibri" pitchFamily="34" charset="0"/>
                <a:cs typeface="Arial" charset="0"/>
                <a:sym typeface="Symbol" pitchFamily="18" charset="2"/>
              </a:rPr>
              <a:t>n</a:t>
            </a:r>
            <a:endParaRPr lang="en-US" sz="2000" i="1" baseline="30000" dirty="0">
              <a:solidFill>
                <a:srgbClr val="FFFF00"/>
              </a:solidFill>
              <a:latin typeface="Calibri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1066800" cy="442913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i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deep UV absorption</a:t>
            </a:r>
            <a:endParaRPr lang="en-US" sz="1600" b="0" i="1" baseline="30000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46" name="Picture 45" descr="delay_analysi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990600"/>
            <a:ext cx="11398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Picture6.jpg"/>
          <p:cNvPicPr>
            <a:picLocks noChangeAspect="1"/>
          </p:cNvPicPr>
          <p:nvPr/>
        </p:nvPicPr>
        <p:blipFill>
          <a:blip r:embed="rId10" cstate="print"/>
          <a:srcRect t="7590"/>
          <a:stretch>
            <a:fillRect/>
          </a:stretch>
        </p:blipFill>
        <p:spPr bwMode="auto">
          <a:xfrm>
            <a:off x="7467600" y="838200"/>
            <a:ext cx="9366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114800" y="741363"/>
            <a:ext cx="1295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lithography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400800" y="741363"/>
            <a:ext cx="1905000" cy="2492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interconnect energy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324600" y="2036763"/>
            <a:ext cx="1905000" cy="2492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&amp; static dissipation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041040" y="2594155"/>
            <a:ext cx="167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..electrostatic </a:t>
            </a: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control of charge</a:t>
            </a:r>
          </a:p>
        </p:txBody>
      </p:sp>
      <p:pic>
        <p:nvPicPr>
          <p:cNvPr id="58" name="Picture 57" descr="Picture7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2430" y="2897734"/>
            <a:ext cx="1928998" cy="106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6393480" y="2594155"/>
            <a:ext cx="26670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...and communicating</a:t>
            </a:r>
            <a:b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</a:b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by E&amp;M waves</a:t>
            </a:r>
            <a:endParaRPr lang="en-US" sz="1800" b="0" i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2356100" y="3201315"/>
            <a:ext cx="387710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94194" y="2203630"/>
            <a:ext cx="3870645" cy="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dirty="0" smtClean="0">
                <a:latin typeface="Calibri" pitchFamily="34" charset="0"/>
              </a:rPr>
              <a:t>Why transistors are best: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88440" y="2594155"/>
            <a:ext cx="16764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our best </a:t>
            </a:r>
            <a:b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</a:b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tools are:</a:t>
            </a:r>
            <a:endParaRPr lang="en-US" sz="1800" b="0" i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94195" y="4719215"/>
            <a:ext cx="6830550" cy="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dirty="0" smtClean="0">
                <a:latin typeface="Calibri" pitchFamily="34" charset="0"/>
              </a:rPr>
              <a:t>Opportunities: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38" name="Picture 37" descr="2015_6_22_DRC_SL_draw_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81269" y="5669712"/>
            <a:ext cx="1041566" cy="946878"/>
          </a:xfrm>
          <a:prstGeom prst="rect">
            <a:avLst/>
          </a:prstGeom>
        </p:spPr>
      </p:pic>
      <p:pic>
        <p:nvPicPr>
          <p:cNvPr id="40" name="Picture 39" descr="Picture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03265" y="5629955"/>
            <a:ext cx="910740" cy="953348"/>
          </a:xfrm>
          <a:prstGeom prst="rect">
            <a:avLst/>
          </a:prstGeom>
        </p:spPr>
      </p:pic>
      <p:pic>
        <p:nvPicPr>
          <p:cNvPr id="48" name="Picture 47" descr="2015_6_22_DRC_fins_tec.jpg"/>
          <p:cNvPicPr>
            <a:picLocks noChangeAspect="1"/>
          </p:cNvPicPr>
          <p:nvPr/>
        </p:nvPicPr>
        <p:blipFill>
          <a:blip r:embed="rId14" cstate="print"/>
          <a:srcRect l="39811" r="38076" b="9434"/>
          <a:stretch>
            <a:fillRect/>
          </a:stretch>
        </p:blipFill>
        <p:spPr>
          <a:xfrm>
            <a:off x="4344315" y="5472289"/>
            <a:ext cx="607160" cy="1220196"/>
          </a:xfrm>
          <a:prstGeom prst="rect">
            <a:avLst/>
          </a:prstGeom>
        </p:spPr>
      </p:pic>
      <p:pic>
        <p:nvPicPr>
          <p:cNvPr id="50" name="Picture 49" descr="2015_6_22_MOS2_DRC.jpg"/>
          <p:cNvPicPr>
            <a:picLocks noChangeAspect="1"/>
          </p:cNvPicPr>
          <p:nvPr/>
        </p:nvPicPr>
        <p:blipFill>
          <a:blip r:embed="rId15" cstate="print"/>
          <a:srcRect t="36561" b="13167"/>
          <a:stretch>
            <a:fillRect/>
          </a:stretch>
        </p:blipFill>
        <p:spPr>
          <a:xfrm>
            <a:off x="6165794" y="5781745"/>
            <a:ext cx="910741" cy="910741"/>
          </a:xfrm>
          <a:prstGeom prst="rect">
            <a:avLst/>
          </a:prstGeom>
        </p:spPr>
      </p:pic>
      <p:pic>
        <p:nvPicPr>
          <p:cNvPr id="51" name="Picture 50" descr="2013_11_16_Nov_THz_HBT_HEMT_draw.jpg"/>
          <p:cNvPicPr>
            <a:picLocks noChangeAspect="1"/>
          </p:cNvPicPr>
          <p:nvPr/>
        </p:nvPicPr>
        <p:blipFill>
          <a:blip r:embed="rId16" cstate="print"/>
          <a:srcRect r="10906"/>
          <a:stretch>
            <a:fillRect/>
          </a:stretch>
        </p:blipFill>
        <p:spPr>
          <a:xfrm>
            <a:off x="7150340" y="5705850"/>
            <a:ext cx="912831" cy="925578"/>
          </a:xfrm>
          <a:prstGeom prst="rect">
            <a:avLst/>
          </a:prstGeom>
        </p:spPr>
      </p:pic>
      <p:pic>
        <p:nvPicPr>
          <p:cNvPr id="56" name="Picture 55" descr="2014_6_19_feb_THz_HBT_HEMT_draw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108162" y="5629954"/>
            <a:ext cx="941643" cy="999799"/>
          </a:xfrm>
          <a:prstGeom prst="rect">
            <a:avLst/>
          </a:prstGeom>
        </p:spPr>
      </p:pic>
      <p:pic>
        <p:nvPicPr>
          <p:cNvPr id="57" name="Picture 56" descr="2015_6_22_DRC_fins_tec.jpg"/>
          <p:cNvPicPr>
            <a:picLocks noChangeAspect="1"/>
          </p:cNvPicPr>
          <p:nvPr/>
        </p:nvPicPr>
        <p:blipFill>
          <a:blip r:embed="rId14" cstate="print"/>
          <a:srcRect l="67453" r="7670" b="9434"/>
          <a:stretch>
            <a:fillRect/>
          </a:stretch>
        </p:blipFill>
        <p:spPr>
          <a:xfrm>
            <a:off x="3585365" y="5637804"/>
            <a:ext cx="683055" cy="1220196"/>
          </a:xfrm>
          <a:prstGeom prst="rect">
            <a:avLst/>
          </a:prstGeom>
        </p:spPr>
      </p:pic>
      <p:pic>
        <p:nvPicPr>
          <p:cNvPr id="61" name="Picture 60" descr="Picture7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598730" y="5616230"/>
            <a:ext cx="955952" cy="1000360"/>
          </a:xfrm>
          <a:prstGeom prst="rect">
            <a:avLst/>
          </a:prstGeom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625460" y="5152971"/>
            <a:ext cx="15179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low voltages</a:t>
            </a:r>
            <a:endParaRPr lang="en-US" sz="1800" b="0" i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2902310" y="5174585"/>
            <a:ext cx="15179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high currents</a:t>
            </a:r>
            <a:endParaRPr lang="en-US" sz="1800" b="0" i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5255055" y="5174585"/>
            <a:ext cx="15179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nm via 3D</a:t>
            </a:r>
            <a:endParaRPr lang="en-US" sz="1800" b="0" i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7152430" y="5174585"/>
            <a:ext cx="15179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RF→ THz</a:t>
            </a:r>
            <a:endParaRPr lang="en-US" sz="1800" b="0" i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41" name="Picture 40" descr="2014_10_1_NSF_FET_concepts.jpg"/>
          <p:cNvPicPr>
            <a:picLocks noChangeAspect="1"/>
          </p:cNvPicPr>
          <p:nvPr/>
        </p:nvPicPr>
        <p:blipFill>
          <a:blip r:embed="rId19" cstate="print"/>
          <a:srcRect r="15005"/>
          <a:stretch>
            <a:fillRect/>
          </a:stretch>
        </p:blipFill>
        <p:spPr>
          <a:xfrm>
            <a:off x="73013" y="5629955"/>
            <a:ext cx="1311397" cy="9107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0"/>
            <a:ext cx="8610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800" dirty="0">
                <a:solidFill>
                  <a:srgbClr val="FFFFFF"/>
                </a:solidFill>
              </a:rPr>
              <a:t>(backup slides follow)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What does VLSI need ?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94195" y="848570"/>
            <a:ext cx="8229600" cy="21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Small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transistors: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plentiful, cheap</a:t>
            </a:r>
          </a:p>
          <a:p>
            <a:pPr defTabSz="820738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Small transistors→ short wires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small delay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DD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low energy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DD</a:t>
            </a:r>
            <a:r>
              <a:rPr lang="en-US" sz="2400" b="0" i="1" baseline="30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/2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defTabSz="820738">
              <a:buClr>
                <a:srgbClr val="FF0000"/>
              </a:buClr>
            </a:pP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Small-area electronics is key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15" name="Picture 14" descr="2015_6_22_DRC_shortcourse_dr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319" y="900819"/>
            <a:ext cx="2656325" cy="2159381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11885" y="3591465"/>
            <a:ext cx="8229600" cy="10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Low leakage current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thermal: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off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&gt;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on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*exp(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-qV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DD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/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kT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want low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V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DD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yet low </a:t>
            </a:r>
            <a:r>
              <a:rPr lang="en-US" sz="2400" b="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</a:t>
            </a:r>
            <a:r>
              <a:rPr lang="en-US" sz="2400" b="0" i="1" baseline="-25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off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4407650" y="3137510"/>
          <a:ext cx="2605088" cy="2981325"/>
        </p:xfrm>
        <a:graphic>
          <a:graphicData uri="http://schemas.openxmlformats.org/presentationml/2006/ole">
            <p:oleObj spid="_x0000_s63490" name="KGPlot" r:id="rId5" imgW="2895480" imgH="3314520" progId="KGraph_Plot">
              <p:embed/>
            </p:oleObj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6876213" y="3049525"/>
          <a:ext cx="2249487" cy="3067050"/>
        </p:xfrm>
        <a:graphic>
          <a:graphicData uri="http://schemas.openxmlformats.org/presentationml/2006/ole">
            <p:oleObj spid="_x0000_s63491" name="KGPlot" r:id="rId6" imgW="2501640" imgH="3403440" progId="KGraph_Plot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4840" y="5080587"/>
            <a:ext cx="8229600" cy="10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Want: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Large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dI/dV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above threshold</a:t>
            </a:r>
            <a:b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</a:b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Steeper than thermal below threshold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773760" y="4048250"/>
            <a:ext cx="609600" cy="228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71135" y="4655410"/>
            <a:ext cx="604110" cy="22616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First: Steep-subthreshold-swing transistors 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1880" y="5221661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Characteristics steeper than thermal→ lower supply voltage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4572595" y="968375"/>
          <a:ext cx="3108325" cy="3968750"/>
        </p:xfrm>
        <a:graphic>
          <a:graphicData uri="http://schemas.openxmlformats.org/presentationml/2006/ole">
            <p:oleObj spid="_x0000_s64515" name="KGPlot" r:id="rId4" imgW="2603520" imgH="3314520" progId="KGraph_Plot">
              <p:embed/>
            </p:oleObj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853145" y="971550"/>
          <a:ext cx="3455988" cy="3967163"/>
        </p:xfrm>
        <a:graphic>
          <a:graphicData uri="http://schemas.openxmlformats.org/presentationml/2006/ole">
            <p:oleObj spid="_x0000_s64516" name="KGPlot" r:id="rId5" imgW="2895480" imgH="3314520" progId="KGraph_Plot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 flipV="1">
            <a:off x="5100490" y="3580790"/>
            <a:ext cx="1204200" cy="1300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4_10_30_NSF_FET_draw.jpg"/>
          <p:cNvPicPr>
            <a:picLocks noChangeAspect="1"/>
          </p:cNvPicPr>
          <p:nvPr/>
        </p:nvPicPr>
        <p:blipFill>
          <a:blip r:embed="rId3" cstate="print"/>
          <a:srcRect r="5230"/>
          <a:stretch>
            <a:fillRect/>
          </a:stretch>
        </p:blipFill>
        <p:spPr>
          <a:xfrm>
            <a:off x="588264" y="924464"/>
            <a:ext cx="7854381" cy="4359499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FETs: truncating the thermal distribution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45985" y="5402270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Source bandgap truncates thermal distribution 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456010" y="4643320"/>
            <a:ext cx="15179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J. Appenzeller </a:t>
            </a:r>
            <a:r>
              <a:rPr lang="en-US" sz="1200" b="0" i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et al.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</a:t>
            </a:r>
            <a:b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IEEE TED, Dec. 2005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0090" y="3049525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T-FET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0090" y="848570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Normal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2" name="Picture 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1690" y="540227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4315" y="5857640"/>
            <a:ext cx="4714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5985" y="5904716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Must cross bandgap: tunneling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45985" y="6360086"/>
            <a:ext cx="8348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Fix (?): broken-gap heterojunction </a:t>
            </a:r>
            <a:endParaRPr lang="en-US" sz="24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47450" y="152400"/>
            <a:ext cx="8491750" cy="533400"/>
          </a:xfrm>
        </p:spPr>
        <p:txBody>
          <a:bodyPr/>
          <a:lstStyle/>
          <a:p>
            <a:pPr eaLnBrk="1" hangingPunct="1"/>
            <a:r>
              <a:rPr lang="en-US" b="0" dirty="0" smtClean="0"/>
              <a:t>Tunnel FETs: are prospects good 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5985" y="3429000"/>
            <a:ext cx="8348450" cy="188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Useful devices must be small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Quantization shifts band edges→ tunnel barrier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Band nonparabolicity increases carrier masses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Electrostatics: bands bend in source 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&amp; channel 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2" name="Picture 11" descr="2014_10_30_NSF_FET_draw.jpg"/>
          <p:cNvPicPr>
            <a:picLocks noChangeAspect="1"/>
          </p:cNvPicPr>
          <p:nvPr/>
        </p:nvPicPr>
        <p:blipFill>
          <a:blip r:embed="rId3" cstate="print"/>
          <a:srcRect r="4193"/>
          <a:stretch>
            <a:fillRect/>
          </a:stretch>
        </p:blipFill>
        <p:spPr>
          <a:xfrm>
            <a:off x="170089" y="924464"/>
            <a:ext cx="8872089" cy="22009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0090" y="5554060"/>
            <a:ext cx="7058235" cy="4247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What actual on-current might we expect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47450" y="152400"/>
            <a:ext cx="8491750" cy="533400"/>
          </a:xfrm>
        </p:spPr>
        <p:txBody>
          <a:bodyPr/>
          <a:lstStyle/>
          <a:p>
            <a:r>
              <a:rPr lang="en-US" dirty="0" smtClean="0"/>
              <a:t>Tunneling Probability</a:t>
            </a:r>
            <a:endParaRPr lang="en-US" b="0" dirty="0" smtClean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46063" y="911952"/>
          <a:ext cx="5137150" cy="1150938"/>
        </p:xfrm>
        <a:graphic>
          <a:graphicData uri="http://schemas.openxmlformats.org/presentationml/2006/ole">
            <p:oleObj spid="_x0000_s71682" name="Equation" r:id="rId4" imgW="2946240" imgH="660240" progId="Equation.3">
              <p:embed/>
            </p:oleObj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245985" y="2252850"/>
          <a:ext cx="3894137" cy="2314575"/>
        </p:xfrm>
        <a:graphic>
          <a:graphicData uri="http://schemas.openxmlformats.org/presentationml/2006/ole">
            <p:oleObj spid="_x0000_s71683" name="Equation" r:id="rId5" imgW="2222280" imgH="1320480" progId="Equation.3">
              <p:embed/>
            </p:oleObj>
          </a:graphicData>
        </a:graphic>
      </p:graphicFrame>
      <p:pic>
        <p:nvPicPr>
          <p:cNvPr id="8" name="Picture 7" descr="2014_10_30_NSF_FET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45269" y="772675"/>
            <a:ext cx="1973271" cy="6013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020" y="4871005"/>
            <a:ext cx="6200565" cy="4247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For high I</a:t>
            </a:r>
            <a:r>
              <a:rPr lang="en-US" sz="2400" baseline="-25000" dirty="0" smtClean="0">
                <a:latin typeface="Calibri" pitchFamily="34" charset="0"/>
              </a:rPr>
              <a:t>on</a:t>
            </a:r>
            <a:r>
              <a:rPr lang="en-US" sz="2400" dirty="0" smtClean="0">
                <a:latin typeface="Calibri" pitchFamily="34" charset="0"/>
              </a:rPr>
              <a:t>, tunnel barrier must be *very* thin.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95" y="5707670"/>
            <a:ext cx="6200565" cy="7571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~3-4nm minimum barrier thickness: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	P+ doping, body &amp; dielectric thicknesses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thin_text_template</Template>
  <TotalTime>5659</TotalTime>
  <Pages>2</Pages>
  <Words>1241</Words>
  <Application>Microsoft Office PowerPoint</Application>
  <PresentationFormat>On-screen Show (4:3)</PresentationFormat>
  <Paragraphs>262</Paragraphs>
  <Slides>47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very_thin-text_template</vt:lpstr>
      <vt:lpstr>KGPlot</vt:lpstr>
      <vt:lpstr>Equation</vt:lpstr>
      <vt:lpstr>Transistors for VLSI, for Wireless:  A View Forwards Through Fog</vt:lpstr>
      <vt:lpstr>Co-authors</vt:lpstr>
      <vt:lpstr>What's a Professor to do ?</vt:lpstr>
      <vt:lpstr>Slide 4</vt:lpstr>
      <vt:lpstr>What does VLSI need ?</vt:lpstr>
      <vt:lpstr>First: Steep-subthreshold-swing transistors </vt:lpstr>
      <vt:lpstr>Tunnel FETs: truncating the thermal distribution</vt:lpstr>
      <vt:lpstr>Tunnel FETs: are prospects good ?</vt:lpstr>
      <vt:lpstr>Tunneling Probability</vt:lpstr>
      <vt:lpstr>T-FET on-currents are low, T-FET logic is slow</vt:lpstr>
      <vt:lpstr>Resonant-enhanced tunnel FET</vt:lpstr>
      <vt:lpstr>Electron anti-reflection coatings</vt:lpstr>
      <vt:lpstr>T-FET: single-reflector AR coating</vt:lpstr>
      <vt:lpstr>Limits to impedance-matching bandwidth</vt:lpstr>
      <vt:lpstr>T-FET with 3-layer antireflection coating</vt:lpstr>
      <vt:lpstr>Source superlattice: truncates thermal distribution</vt:lpstr>
      <vt:lpstr>Planar (vs. nanowire) superlattice steep FET</vt:lpstr>
      <vt:lpstr>What if steep FETs prove not viable ?</vt:lpstr>
      <vt:lpstr>Why III-V MOS ?</vt:lpstr>
      <vt:lpstr>In(Ga)As: low m*→ high velocity → high current (?)</vt:lpstr>
      <vt:lpstr>Excellent III-V gate dielectrics</vt:lpstr>
      <vt:lpstr>Record III-V MOS</vt:lpstr>
      <vt:lpstr>Double-heterojunction MOS: 60 pA/mm leakage</vt:lpstr>
      <vt:lpstr>III-V MOS  @ Lg = ???</vt:lpstr>
      <vt:lpstr>High-current III-V PMOS</vt:lpstr>
      <vt:lpstr> Minimum Dielectric Thickness &amp; Gate Leakage</vt:lpstr>
      <vt:lpstr>Quick check: scaling limits</vt:lpstr>
      <vt:lpstr>Do 2-D semiconductors help ?</vt:lpstr>
      <vt:lpstr>When it gets crowded, build vertically</vt:lpstr>
      <vt:lpstr>Corrugated surface→ more surface per die area</vt:lpstr>
      <vt:lpstr>Corrugated surface→ more current per unit area</vt:lpstr>
      <vt:lpstr>3D→shorter wires→less capacitance→less CV2</vt:lpstr>
      <vt:lpstr>Corrugation: same current, less voltage, less CV2</vt:lpstr>
      <vt:lpstr>Industry is moving to taller fins.</vt:lpstr>
      <vt:lpstr>Fixing source-drain tunneling by increasing mass ?</vt:lpstr>
      <vt:lpstr>Fixing source-drain tunneling by corrugation</vt:lpstr>
      <vt:lpstr>Slide 37</vt:lpstr>
      <vt:lpstr>mm-Waves: high-capacity mobile communications</vt:lpstr>
      <vt:lpstr>mm-Wave CMOS won't scale much further</vt:lpstr>
      <vt:lpstr>III-V high-power transmitters, low-noise receivers</vt:lpstr>
      <vt:lpstr>Making faster bipolar transistors</vt:lpstr>
      <vt:lpstr>THz HBTs: The key challenges</vt:lpstr>
      <vt:lpstr>Slide 43</vt:lpstr>
      <vt:lpstr>THz HEMTs: one more scaling generation ?</vt:lpstr>
      <vt:lpstr>Slide 45</vt:lpstr>
      <vt:lpstr>Electron devices: What's next ?</vt:lpstr>
      <vt:lpstr>Slide 47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Watt-Level  mm-Wave and Sub-mm-Wave Solid State Sources</dc:title>
  <dc:creator>mark rodwell</dc:creator>
  <cp:lastModifiedBy>mark rodwell</cp:lastModifiedBy>
  <cp:revision>152</cp:revision>
  <cp:lastPrinted>2002-08-11T02:20:55Z</cp:lastPrinted>
  <dcterms:created xsi:type="dcterms:W3CDTF">2015-06-16T22:02:43Z</dcterms:created>
  <dcterms:modified xsi:type="dcterms:W3CDTF">2015-08-10T16:23:28Z</dcterms:modified>
</cp:coreProperties>
</file>