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710" r:id="rId2"/>
    <p:sldMasterId id="2147483719" r:id="rId3"/>
    <p:sldMasterId id="2147483728" r:id="rId4"/>
    <p:sldMasterId id="2147483736" r:id="rId5"/>
  </p:sldMasterIdLst>
  <p:notesMasterIdLst>
    <p:notesMasterId r:id="rId32"/>
  </p:notesMasterIdLst>
  <p:handoutMasterIdLst>
    <p:handoutMasterId r:id="rId33"/>
  </p:handoutMasterIdLst>
  <p:sldIdLst>
    <p:sldId id="686" r:id="rId6"/>
    <p:sldId id="687" r:id="rId7"/>
    <p:sldId id="688" r:id="rId8"/>
    <p:sldId id="689" r:id="rId9"/>
    <p:sldId id="624" r:id="rId10"/>
    <p:sldId id="627" r:id="rId11"/>
    <p:sldId id="690" r:id="rId12"/>
    <p:sldId id="658" r:id="rId13"/>
    <p:sldId id="693" r:id="rId14"/>
    <p:sldId id="692" r:id="rId15"/>
    <p:sldId id="694" r:id="rId16"/>
    <p:sldId id="653" r:id="rId17"/>
    <p:sldId id="685" r:id="rId18"/>
    <p:sldId id="680" r:id="rId19"/>
    <p:sldId id="679" r:id="rId20"/>
    <p:sldId id="684" r:id="rId21"/>
    <p:sldId id="669" r:id="rId22"/>
    <p:sldId id="655" r:id="rId23"/>
    <p:sldId id="695" r:id="rId24"/>
    <p:sldId id="697" r:id="rId25"/>
    <p:sldId id="682" r:id="rId26"/>
    <p:sldId id="678" r:id="rId27"/>
    <p:sldId id="569" r:id="rId28"/>
    <p:sldId id="652" r:id="rId29"/>
    <p:sldId id="651" r:id="rId30"/>
    <p:sldId id="650" r:id="rId31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C2C2C2"/>
    <a:srgbClr val="B2B2B2"/>
    <a:srgbClr val="CDCDCD"/>
    <a:srgbClr val="DDDDDD"/>
    <a:srgbClr val="33C400"/>
    <a:srgbClr val="F52BCA"/>
    <a:srgbClr val="96969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41" autoAdjust="0"/>
    <p:restoredTop sz="95223" autoAdjust="0"/>
  </p:normalViewPr>
  <p:slideViewPr>
    <p:cSldViewPr>
      <p:cViewPr varScale="1">
        <p:scale>
          <a:sx n="116" d="100"/>
          <a:sy n="116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4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78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1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84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300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317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931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111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625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067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078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159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509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0981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260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006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5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024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43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20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7225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75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46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8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74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Clr>
                  <a:srgbClr val="C00000"/>
                </a:buClr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3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Clr>
                  <a:srgbClr val="C00000"/>
                </a:buClr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5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buClr>
                <a:srgbClr val="C00000"/>
              </a:buClr>
            </a:pPr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Clr>
                  <a:srgbClr val="C00000"/>
                </a:buClr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7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</a:rPr>
              <a:t>Network for Computational Nanotechnology (NCN)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0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89413" cy="510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191000" cy="510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4876800" y="6421438"/>
            <a:ext cx="3200400" cy="360362"/>
          </a:xfrm>
          <a:prstGeom prst="rect">
            <a:avLst/>
          </a:prstGeom>
          <a:ln/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sz="1600"/>
            </a:lvl1pPr>
          </a:lstStyle>
          <a:p>
            <a:fld id="{7435E1F9-C0AA-4E07-8372-09D0AD2891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8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8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42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Clr>
                  <a:srgbClr val="C00000"/>
                </a:buClr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650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Clr>
                  <a:srgbClr val="C00000"/>
                </a:buClr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25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buClr>
                <a:srgbClr val="C00000"/>
              </a:buClr>
            </a:pPr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Clr>
                  <a:srgbClr val="C00000"/>
                </a:buClr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  <a:cs typeface="Arial" charset="0"/>
              </a:rPr>
              <a:t>Network for Computational Nanotechnology (NCN)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  <a:cs typeface="Arial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14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89413" cy="510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191000" cy="510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4876800" y="6421438"/>
            <a:ext cx="3200400" cy="360362"/>
          </a:xfrm>
          <a:prstGeom prst="rect">
            <a:avLst/>
          </a:prstGeom>
          <a:ln/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sz="1600"/>
            </a:lvl1pPr>
          </a:lstStyle>
          <a:p>
            <a:fld id="{7435E1F9-C0AA-4E07-8372-09D0AD2891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69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7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2813" cy="51038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6019800" y="6421438"/>
            <a:ext cx="2743200" cy="360362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buClr>
                <a:srgbClr val="C00000"/>
              </a:buClr>
            </a:pPr>
            <a:fld id="{7435E1F9-C0AA-4E07-8372-09D0AD2891D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buClr>
                  <a:srgbClr val="C00000"/>
                </a:buClr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6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31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40" y="762000"/>
            <a:ext cx="730154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91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4191000" cy="5029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2019" y="6456918"/>
            <a:ext cx="641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45D3A099-0EE6-5649-AEA1-3903C992732E}" type="slidenum">
              <a:rPr lang="en-US" sz="1350" b="0" smtClean="0">
                <a:solidFill>
                  <a:srgbClr val="000000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sz="135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21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371600"/>
            <a:ext cx="8763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1069" y="6475968"/>
            <a:ext cx="641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45D3A099-0EE6-5649-AEA1-3903C992732E}" type="slidenum">
              <a:rPr lang="en-US" sz="1350" b="0" smtClean="0">
                <a:solidFill>
                  <a:srgbClr val="000000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sz="135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16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08261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935"/>
            <a:ext cx="3429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85"/>
            <a:ext cx="5105400" cy="1470025"/>
          </a:xfrm>
        </p:spPr>
        <p:txBody>
          <a:bodyPr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3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51069" y="6475968"/>
            <a:ext cx="641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45D3A099-0EE6-5649-AEA1-3903C992732E}" type="slidenum">
              <a:rPr lang="en-US" sz="1350" b="0" smtClean="0">
                <a:solidFill>
                  <a:srgbClr val="000000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sz="135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67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20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45837C3C-3DF1-4418-94BB-63F350D3468F}" type="datetimeFigureOut">
              <a:rPr lang="en-US" sz="1800" b="0" smtClean="0">
                <a:solidFill>
                  <a:srgbClr val="000000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12/1/2016</a:t>
            </a:fld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41D95BC7-124B-49EF-9631-6F5EF706B902}" type="slidenum">
              <a:rPr lang="en-US" sz="1800" b="0" smtClean="0">
                <a:solidFill>
                  <a:srgbClr val="000000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368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FF5A-A211-4074-8D0B-A3BA436A6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889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21FDD-E87C-4BB6-A75D-9777AF017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326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E2270-2850-4989-A79E-91967BDF4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619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9E301-6B34-4047-A9BE-9B55E6694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917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C0335-8A61-4F5E-A653-83A5BB57F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861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D47A7-EC81-4623-9E93-1DAB40DC4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4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3275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05A6-7807-4A78-8EA9-ABAD1AC13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741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A1A4A-1F53-454A-A436-2699BA1D9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888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07C74-161C-4F12-813D-8BC87406C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628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2E035-6F40-4373-A90E-669D621B7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13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C20AC-CCD4-42B4-8938-F941576D0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53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649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02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9162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1730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8153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007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00529B1F-5B32-48B6-832B-311D1F61B3A0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b="0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90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8" r:id="rId7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00529B1F-5B32-48B6-832B-311D1F61B3A0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b="0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0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3999" cy="12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62104" y="790227"/>
            <a:ext cx="7312979" cy="4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9220"/>
            <a:ext cx="8534400" cy="502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495425"/>
            <a:ext cx="1020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sf4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79" y="645414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2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342892"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Trebuchet MS" charset="0"/>
        </a:defRPr>
      </a:lvl6pPr>
      <a:lvl7pPr marL="685783"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Trebuchet MS" charset="0"/>
        </a:defRPr>
      </a:lvl7pPr>
      <a:lvl8pPr marL="1028675"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Trebuchet MS" charset="0"/>
        </a:defRPr>
      </a:lvl8pPr>
      <a:lvl9pPr marL="1371566" algn="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DCDCDC"/>
          </a:solidFill>
          <a:latin typeface="Trebuchet MS" charset="0"/>
        </a:defRPr>
      </a:lvl9pPr>
    </p:titleStyle>
    <p:bodyStyle>
      <a:lvl1pPr marL="127394" indent="-127394" algn="l" rtl="0" eaLnBrk="1" fontAlgn="base" hangingPunct="1">
        <a:spcBef>
          <a:spcPct val="2000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40511" indent="-1273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603632" indent="-1774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ü"/>
        <a:defRPr sz="1200">
          <a:solidFill>
            <a:schemeClr val="tx1"/>
          </a:solidFill>
          <a:latin typeface="+mn-lt"/>
          <a:ea typeface="ＭＳ Ｐゴシック" charset="-128"/>
        </a:defRPr>
      </a:lvl3pPr>
      <a:lvl4pPr marL="816749" indent="-127394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1029866" indent="-127394" algn="l" rtl="0" eaLnBrk="1" fontAlgn="base" hangingPunct="1">
        <a:spcBef>
          <a:spcPct val="20000"/>
        </a:spcBef>
        <a:spcAft>
          <a:spcPct val="0"/>
        </a:spcAft>
        <a:buFont typeface="Wingdings 3" charset="0"/>
        <a:buChar char="´"/>
        <a:defRPr sz="1050">
          <a:solidFill>
            <a:schemeClr val="tx1"/>
          </a:solidFill>
          <a:latin typeface="+mn-lt"/>
          <a:ea typeface="ＭＳ Ｐゴシック" charset="-128"/>
        </a:defRPr>
      </a:lvl5pPr>
      <a:lvl6pPr marL="1372757" indent="-127394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050">
          <a:solidFill>
            <a:schemeClr val="tx1"/>
          </a:solidFill>
          <a:latin typeface="+mn-lt"/>
          <a:ea typeface="ＭＳ Ｐゴシック" charset="-128"/>
        </a:defRPr>
      </a:lvl6pPr>
      <a:lvl7pPr marL="1715648" indent="-127394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050">
          <a:solidFill>
            <a:schemeClr val="tx1"/>
          </a:solidFill>
          <a:latin typeface="+mn-lt"/>
          <a:ea typeface="ＭＳ Ｐゴシック" charset="-128"/>
        </a:defRPr>
      </a:lvl7pPr>
      <a:lvl8pPr marL="2058539" indent="-127394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050">
          <a:solidFill>
            <a:schemeClr val="tx1"/>
          </a:solidFill>
          <a:latin typeface="+mn-lt"/>
          <a:ea typeface="ＭＳ Ｐゴシック" charset="-128"/>
        </a:defRPr>
      </a:lvl8pPr>
      <a:lvl9pPr marL="2401431" indent="-127394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05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37788BF-D703-4A06-A3EA-701AFEC564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矩形 13"/>
          <p:cNvSpPr/>
          <p:nvPr userDrawn="1"/>
        </p:nvSpPr>
        <p:spPr>
          <a:xfrm>
            <a:off x="8610600" y="6599284"/>
            <a:ext cx="5334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20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864" y="1337025"/>
            <a:ext cx="8379255" cy="1525220"/>
          </a:xfrm>
        </p:spPr>
        <p:txBody>
          <a:bodyPr/>
          <a:lstStyle/>
          <a:p>
            <a:pPr>
              <a:lnSpc>
                <a:spcPct val="117000"/>
              </a:lnSpc>
            </a:pPr>
            <a:r>
              <a:rPr lang="en-US" sz="3400" dirty="0" smtClean="0"/>
              <a:t>A Tunnel FET Design for </a:t>
            </a:r>
            <a:br>
              <a:rPr lang="en-US" sz="3400" dirty="0" smtClean="0"/>
            </a:br>
            <a:r>
              <a:rPr lang="en-US" sz="3400" dirty="0" smtClean="0"/>
              <a:t>High-Current, 120 mV Operation</a:t>
            </a:r>
            <a:endParaRPr lang="en-US" sz="3400" dirty="0"/>
          </a:p>
        </p:txBody>
      </p:sp>
      <p:sp>
        <p:nvSpPr>
          <p:cNvPr id="271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6725" y="3116803"/>
            <a:ext cx="7817185" cy="332399"/>
          </a:xfrm>
        </p:spPr>
        <p:txBody>
          <a:bodyPr/>
          <a:lstStyle/>
          <a:p>
            <a:pPr algn="l"/>
            <a:r>
              <a:rPr lang="en-US" sz="2000" b="0" i="1" dirty="0" smtClean="0"/>
              <a:t>P. Long, J. Z. Huang, M. </a:t>
            </a:r>
            <a:r>
              <a:rPr lang="en-US" sz="2000" b="0" i="1" dirty="0" err="1" smtClean="0"/>
              <a:t>Povolotskyi</a:t>
            </a:r>
            <a:r>
              <a:rPr lang="en-US" sz="2000" b="0" i="1" dirty="0" smtClean="0"/>
              <a:t>, J. Charles, T. </a:t>
            </a:r>
            <a:r>
              <a:rPr lang="en-US" sz="2000" b="0" i="1" dirty="0" err="1" smtClean="0"/>
              <a:t>Kubis</a:t>
            </a:r>
            <a:r>
              <a:rPr lang="en-US" sz="2000" b="0" i="1" smtClean="0"/>
              <a:t>,  </a:t>
            </a:r>
            <a:r>
              <a:rPr lang="en-US" sz="2000" b="0" i="1" smtClean="0"/>
              <a:t/>
            </a:r>
            <a:br>
              <a:rPr lang="en-US" sz="2000" b="0" i="1" smtClean="0"/>
            </a:br>
            <a:r>
              <a:rPr lang="en-US" sz="2000" b="0" i="1" smtClean="0"/>
              <a:t>G</a:t>
            </a:r>
            <a:r>
              <a:rPr lang="en-US" sz="2000" b="0" i="1" dirty="0" smtClean="0"/>
              <a:t>. </a:t>
            </a:r>
            <a:r>
              <a:rPr lang="en-US" sz="2000" b="0" i="1" dirty="0" err="1" smtClean="0"/>
              <a:t>Klimeck</a:t>
            </a:r>
            <a:r>
              <a:rPr lang="en-US" sz="2000" b="0" i="1" dirty="0" smtClean="0"/>
              <a:t>, </a:t>
            </a:r>
            <a:r>
              <a:rPr lang="en-US" sz="2000" i="1" dirty="0" smtClean="0"/>
              <a:t>Purdue University</a:t>
            </a:r>
          </a:p>
          <a:p>
            <a:pPr algn="l"/>
            <a:r>
              <a:rPr lang="en-US" sz="2000" b="0" i="1" dirty="0" smtClean="0"/>
              <a:t>D. </a:t>
            </a:r>
            <a:r>
              <a:rPr lang="en-US" sz="2000" b="0" i="1" dirty="0" err="1" smtClean="0"/>
              <a:t>Verreck</a:t>
            </a:r>
            <a:r>
              <a:rPr lang="en-US" sz="2000" b="0" i="1" dirty="0" smtClean="0"/>
              <a:t>,</a:t>
            </a:r>
            <a:r>
              <a:rPr lang="en-US" sz="2000" b="0" dirty="0" smtClean="0"/>
              <a:t> </a:t>
            </a:r>
            <a:r>
              <a:rPr lang="en-US" sz="2000" dirty="0" err="1"/>
              <a:t>I</a:t>
            </a:r>
            <a:r>
              <a:rPr lang="en-US" sz="2000" dirty="0" err="1" smtClean="0"/>
              <a:t>mec</a:t>
            </a:r>
            <a:r>
              <a:rPr lang="en-US" sz="2000" dirty="0" smtClean="0"/>
              <a:t>, KU Leuven</a:t>
            </a:r>
            <a:endParaRPr lang="en-US" sz="2000" i="1" dirty="0" smtClean="0"/>
          </a:p>
          <a:p>
            <a:pPr algn="l"/>
            <a:r>
              <a:rPr lang="en-US" sz="2000" b="0" i="1" dirty="0" smtClean="0"/>
              <a:t>M. J.W. </a:t>
            </a:r>
            <a:r>
              <a:rPr lang="en-US" sz="2000" b="0" i="1" dirty="0" err="1" smtClean="0"/>
              <a:t>Rodwell</a:t>
            </a:r>
            <a:r>
              <a:rPr lang="en-US" sz="2000" b="0" i="1" dirty="0" smtClean="0"/>
              <a:t>, </a:t>
            </a:r>
            <a:r>
              <a:rPr lang="en-US" sz="2000" dirty="0" smtClean="0"/>
              <a:t>University of California, Santa Barbara</a:t>
            </a:r>
            <a:endParaRPr lang="en-US" sz="2000" i="1" dirty="0" smtClean="0"/>
          </a:p>
          <a:p>
            <a:pPr algn="l"/>
            <a:r>
              <a:rPr lang="en-US" sz="2000" b="0" i="1" dirty="0" smtClean="0"/>
              <a:t>B. H. Calhoun, </a:t>
            </a:r>
            <a:r>
              <a:rPr lang="en-US" sz="2000" dirty="0" smtClean="0"/>
              <a:t>University of Virginia, Charlottesville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4937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51179" y="917819"/>
            <a:ext cx="5103876" cy="512687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229515" y="211137"/>
            <a:ext cx="8744395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Heterojunctions increase the </a:t>
            </a:r>
            <a:r>
              <a:rPr lang="en-US" sz="2800" dirty="0" smtClean="0">
                <a:solidFill>
                  <a:srgbClr val="FF0000"/>
                </a:solidFill>
              </a:rPr>
              <a:t>tunneling probability</a:t>
            </a:r>
            <a:endParaRPr lang="en-US" sz="2800" b="0" baseline="-25000" dirty="0" smtClean="0">
              <a:solidFill>
                <a:srgbClr val="FF0000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9730" y="6522159"/>
            <a:ext cx="89318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Added heterojunctions→ greater built-in potential→greater field→ </a:t>
            </a:r>
            <a:r>
              <a:rPr lang="en-US" sz="2000" smtClean="0">
                <a:latin typeface="Calibri" pitchFamily="34" charset="0"/>
                <a:cs typeface="Arial" charset="0"/>
              </a:rPr>
              <a:t>thinner </a:t>
            </a:r>
            <a:r>
              <a:rPr lang="en-US" sz="2000" smtClean="0">
                <a:latin typeface="Calibri" pitchFamily="34" charset="0"/>
                <a:cs typeface="Arial" charset="0"/>
              </a:rPr>
              <a:t>barrier</a:t>
            </a:r>
            <a:endParaRPr lang="en-US" sz="200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" y="1102071"/>
            <a:ext cx="4125468" cy="215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9" y="3753081"/>
            <a:ext cx="5103876" cy="1962912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121" y="723920"/>
            <a:ext cx="845931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Source 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heterojunction: 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S. Brocard, </a:t>
            </a:r>
            <a:r>
              <a:rPr lang="nl-NL" sz="1400" b="0" i="1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EDL, 2/2014; </a:t>
            </a:r>
            <a:r>
              <a:rPr lang="en-US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Channel </a:t>
            </a:r>
            <a:r>
              <a:rPr lang="nl-NL" sz="1400" b="0">
                <a:latin typeface="Calibri" pitchFamily="34" charset="0"/>
                <a:cs typeface="Arial" pitchFamily="34" charset="0"/>
                <a:sym typeface="Symbol" pitchFamily="18" charset="2"/>
              </a:rPr>
              <a:t>heterojunction</a:t>
            </a:r>
            <a:r>
              <a:rPr lang="en-US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 Long </a:t>
            </a:r>
            <a:r>
              <a:rPr lang="en-US" sz="14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EDL 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3/2016</a:t>
            </a:r>
            <a:endParaRPr lang="en-US" sz="14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93" y="3426306"/>
            <a:ext cx="3561175" cy="2681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4" y="917819"/>
            <a:ext cx="3547654" cy="2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51179" y="917819"/>
            <a:ext cx="5103876" cy="512687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229515" y="211137"/>
            <a:ext cx="8744395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Heterojunctions increase </a:t>
            </a:r>
            <a:r>
              <a:rPr lang="en-US" sz="2800" smtClean="0"/>
              <a:t>the </a:t>
            </a:r>
            <a:r>
              <a:rPr lang="en-US" sz="2800" smtClean="0">
                <a:solidFill>
                  <a:srgbClr val="FF0000"/>
                </a:solidFill>
              </a:rPr>
              <a:t>on-current</a:t>
            </a:r>
            <a:endParaRPr lang="en-US" sz="2800" b="0" baseline="-25000" dirty="0" smtClean="0">
              <a:solidFill>
                <a:srgbClr val="FF0000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9730" y="6522159"/>
            <a:ext cx="89318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Added heterojunctions→ greater built-in potential→greater field→ </a:t>
            </a:r>
            <a:r>
              <a:rPr lang="en-US" sz="2000" smtClean="0">
                <a:latin typeface="Calibri" pitchFamily="34" charset="0"/>
                <a:cs typeface="Arial" charset="0"/>
              </a:rPr>
              <a:t>thinner </a:t>
            </a:r>
            <a:r>
              <a:rPr lang="en-US" sz="2000" smtClean="0">
                <a:latin typeface="Calibri" pitchFamily="34" charset="0"/>
                <a:cs typeface="Arial" charset="0"/>
              </a:rPr>
              <a:t>barrier</a:t>
            </a:r>
            <a:endParaRPr lang="en-US" sz="200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" y="1102071"/>
            <a:ext cx="4125468" cy="215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9" y="3753081"/>
            <a:ext cx="5103876" cy="1962912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121" y="723920"/>
            <a:ext cx="845931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Source 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heterojunction: 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S. Brocard, </a:t>
            </a:r>
            <a:r>
              <a:rPr lang="nl-NL" sz="1400" b="0" i="1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EDL, 2/2014; </a:t>
            </a:r>
            <a:r>
              <a:rPr lang="en-US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Channel </a:t>
            </a:r>
            <a:r>
              <a:rPr lang="nl-NL" sz="1400" b="0">
                <a:latin typeface="Calibri" pitchFamily="34" charset="0"/>
                <a:cs typeface="Arial" pitchFamily="34" charset="0"/>
                <a:sym typeface="Symbol" pitchFamily="18" charset="2"/>
              </a:rPr>
              <a:t>heterojunction</a:t>
            </a:r>
            <a:r>
              <a:rPr lang="en-US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 Long </a:t>
            </a:r>
            <a:r>
              <a:rPr lang="en-US" sz="14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EDL 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3/2016</a:t>
            </a:r>
            <a:endParaRPr lang="en-US" sz="14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44" y="3480598"/>
            <a:ext cx="3656456" cy="2769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45" y="924465"/>
            <a:ext cx="3657533" cy="2775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93480" y="5326761"/>
            <a:ext cx="22341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smtClean="0">
                <a:solidFill>
                  <a:schemeClr val="bg2"/>
                </a:solidFill>
                <a:latin typeface="+mj-lt"/>
              </a:rPr>
              <a:t>Ballistic simulations </a:t>
            </a:r>
            <a:endParaRPr lang="en-US" sz="1800" b="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1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Role of the resonant bound states: ON-state</a:t>
            </a:r>
            <a:endParaRPr lang="en-US" sz="2800" b="0" baseline="-25000" dirty="0" smtClean="0"/>
          </a:p>
        </p:txBody>
      </p:sp>
      <p:sp>
        <p:nvSpPr>
          <p:cNvPr id="7169" name="Rectangle 7168"/>
          <p:cNvSpPr/>
          <p:nvPr/>
        </p:nvSpPr>
        <p:spPr>
          <a:xfrm>
            <a:off x="1232620" y="5965926"/>
            <a:ext cx="590206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Calibri" pitchFamily="34" charset="0"/>
              </a:rPr>
              <a:t>On-state: bound states increase transmission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60305" y="772675"/>
            <a:ext cx="5967368" cy="4423643"/>
            <a:chOff x="-365422" y="478632"/>
            <a:chExt cx="5479404" cy="4013101"/>
          </a:xfrm>
        </p:grpSpPr>
        <p:sp>
          <p:nvSpPr>
            <p:cNvPr id="20" name="Oval 19"/>
            <p:cNvSpPr/>
            <p:nvPr/>
          </p:nvSpPr>
          <p:spPr>
            <a:xfrm>
              <a:off x="679913" y="2616504"/>
              <a:ext cx="531265" cy="484961"/>
            </a:xfrm>
            <a:prstGeom prst="ellipse">
              <a:avLst/>
            </a:prstGeom>
            <a:noFill/>
            <a:ln w="2857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42857" y="2303649"/>
              <a:ext cx="1271125" cy="4055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83836" y="1113314"/>
              <a:ext cx="715927" cy="3378419"/>
              <a:chOff x="3142845" y="1248506"/>
              <a:chExt cx="770576" cy="3546202"/>
            </a:xfrm>
            <a:solidFill>
              <a:schemeClr val="tx1"/>
            </a:solidFill>
          </p:grpSpPr>
          <p:sp>
            <p:nvSpPr>
              <p:cNvPr id="29" name="TextBox 28"/>
              <p:cNvSpPr txBox="1"/>
              <p:nvPr/>
            </p:nvSpPr>
            <p:spPr>
              <a:xfrm>
                <a:off x="3193341" y="230404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000" b="0" baseline="30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74823" y="336983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000" b="0" baseline="30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54669" y="4407034"/>
                <a:ext cx="720080" cy="38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000" b="0" baseline="30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42845" y="1248506"/>
                <a:ext cx="623096" cy="38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000" b="0" baseline="30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-365422" y="478632"/>
              <a:ext cx="3609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US" sz="2000" b="0" dirty="0" smtClean="0">
                  <a:latin typeface="Calibri" pitchFamily="34" charset="0"/>
                </a:rPr>
                <a:t>local density of states, 1/eV</a:t>
              </a:r>
              <a:endParaRPr lang="en-US" sz="2000" b="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46983" y="1294408"/>
            <a:ext cx="5809027" cy="4411442"/>
            <a:chOff x="1646983" y="1294408"/>
            <a:chExt cx="5809027" cy="44114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983" y="1294408"/>
              <a:ext cx="5809027" cy="441144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4374557" y="1498107"/>
              <a:ext cx="349234" cy="364170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315279" y="3432702"/>
              <a:ext cx="578576" cy="534573"/>
            </a:xfrm>
            <a:prstGeom prst="ellipse">
              <a:avLst/>
            </a:prstGeom>
            <a:noFill/>
            <a:ln w="2857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2415280" y="2947811"/>
              <a:ext cx="339074" cy="19253"/>
            </a:xfrm>
            <a:prstGeom prst="line">
              <a:avLst/>
            </a:prstGeom>
            <a:ln w="28575"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72" name="Straight Arrow Connector 7171"/>
            <p:cNvCxnSpPr/>
            <p:nvPr/>
          </p:nvCxnSpPr>
          <p:spPr bwMode="auto">
            <a:xfrm>
              <a:off x="6178441" y="2677223"/>
              <a:ext cx="0" cy="541175"/>
            </a:xfrm>
            <a:prstGeom prst="straightConnector1">
              <a:avLst/>
            </a:prstGeom>
            <a:ln w="38100"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6165796" y="3931644"/>
              <a:ext cx="12645" cy="680275"/>
            </a:xfrm>
            <a:prstGeom prst="straightConnector1">
              <a:avLst/>
            </a:prstGeom>
            <a:ln w="38100"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75" name="TextBox 7174"/>
            <p:cNvSpPr txBox="1"/>
            <p:nvPr/>
          </p:nvSpPr>
          <p:spPr>
            <a:xfrm>
              <a:off x="5558636" y="1771730"/>
              <a:ext cx="1576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Transmission &gt; 50% over 80meV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3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5985" y="5807050"/>
            <a:ext cx="8669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Phonon scattering: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itchFamily="34" charset="0"/>
              </a:rPr>
              <a:t>Off-sate: evanescent tails of bound states </a:t>
            </a:r>
            <a:r>
              <a:rPr lang="en-US" sz="2000" i="1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000" i="1" dirty="0" smtClean="0">
                <a:latin typeface="Calibri" pitchFamily="34" charset="0"/>
              </a:rPr>
              <a:t>leakage between two states</a:t>
            </a:r>
            <a:r>
              <a:rPr lang="en-US" sz="2000" i="1" dirty="0">
                <a:latin typeface="Calibri" pitchFamily="34" charset="0"/>
              </a:rPr>
              <a:t/>
            </a:r>
            <a:br>
              <a:rPr lang="en-US" sz="2000" i="1" dirty="0">
                <a:latin typeface="Calibri" pitchFamily="34" charset="0"/>
              </a:rPr>
            </a:b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→ Keep the bound state energies near the well edge energies</a:t>
            </a:r>
            <a:endParaRPr lang="en-US" sz="2000" baseline="-2500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9620"/>
            <a:ext cx="798453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Role of the resonant bound states: OFF-state</a:t>
            </a:r>
            <a:endParaRPr lang="en-US" sz="2800" b="0" baseline="-250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536199" y="1303940"/>
            <a:ext cx="5843915" cy="4401910"/>
            <a:chOff x="1232620" y="1683415"/>
            <a:chExt cx="5334011" cy="4002032"/>
          </a:xfrm>
        </p:grpSpPr>
        <p:grpSp>
          <p:nvGrpSpPr>
            <p:cNvPr id="8" name="Group 7"/>
            <p:cNvGrpSpPr/>
            <p:nvPr/>
          </p:nvGrpSpPr>
          <p:grpSpPr>
            <a:xfrm>
              <a:off x="1232620" y="1683415"/>
              <a:ext cx="5334011" cy="4002032"/>
              <a:chOff x="1460305" y="1607520"/>
              <a:chExt cx="5334011" cy="40020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305" y="1607520"/>
                <a:ext cx="5334011" cy="400203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2199" y="1759310"/>
                <a:ext cx="685800" cy="331531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6697061" y="1607520"/>
                <a:ext cx="90938" cy="379475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6598261" y="4263845"/>
                <a:ext cx="189738" cy="379475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902310" y="3644052"/>
              <a:ext cx="578576" cy="534573"/>
            </a:xfrm>
            <a:prstGeom prst="ellipse">
              <a:avLst/>
            </a:prstGeom>
            <a:noFill/>
            <a:ln w="2857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994765" y="2641907"/>
              <a:ext cx="578576" cy="534573"/>
            </a:xfrm>
            <a:prstGeom prst="ellipse">
              <a:avLst/>
            </a:prstGeom>
            <a:noFill/>
            <a:ln w="2857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2722057" y="2262432"/>
              <a:ext cx="75894" cy="75895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25400" algn="ctr" rotWithShape="0">
                <a:schemeClr val="tx1"/>
              </a:outerShdw>
            </a:effec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4303812" y="3808945"/>
              <a:ext cx="152400" cy="91074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25400" algn="ctr" rotWithShape="0">
                <a:schemeClr val="tx1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6803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34" y="1067178"/>
            <a:ext cx="6353632" cy="464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55" y="138556"/>
            <a:ext cx="3642960" cy="762000"/>
          </a:xfrm>
        </p:spPr>
        <p:txBody>
          <a:bodyPr/>
          <a:lstStyle/>
          <a:p>
            <a:r>
              <a:rPr lang="en-US" sz="2800" dirty="0" err="1" smtClean="0"/>
              <a:t>L</a:t>
            </a:r>
            <a:r>
              <a:rPr lang="en-US" sz="2800" baseline="-25000" dirty="0" err="1" smtClean="0"/>
              <a:t>g</a:t>
            </a:r>
            <a:r>
              <a:rPr lang="en-US" sz="2800" dirty="0" smtClean="0"/>
              <a:t>=30nm</a:t>
            </a:r>
            <a:r>
              <a:rPr lang="en-US" sz="2800" smtClean="0"/>
              <a:t>: </a:t>
            </a:r>
            <a:r>
              <a:rPr lang="en-US" sz="2800" smtClean="0"/>
              <a:t>I</a:t>
            </a:r>
            <a:r>
              <a:rPr lang="en-US" sz="2800" baseline="-25000" smtClean="0"/>
              <a:t>off</a:t>
            </a:r>
            <a:r>
              <a:rPr lang="en-US" sz="2800" smtClean="0"/>
              <a:t> </a:t>
            </a:r>
            <a:r>
              <a:rPr lang="en-US" sz="2800" dirty="0" smtClean="0"/>
              <a:t>limited by scattering</a:t>
            </a:r>
            <a:endParaRPr lang="en-US" sz="28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50520" y="4096467"/>
            <a:ext cx="18689" cy="7276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76183" y="4437244"/>
            <a:ext cx="1040728" cy="20654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28" tIns="41315" rIns="82628" bIns="41315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defTabSz="820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defTabSz="820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defTabSz="820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defTabSz="820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scattering</a:t>
            </a:r>
            <a:endParaRPr lang="en-US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090" y="5857640"/>
            <a:ext cx="86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400" i="1" dirty="0" smtClean="0">
                <a:latin typeface="Calibri" pitchFamily="34" charset="0"/>
              </a:rPr>
              <a:t>At 30nm </a:t>
            </a:r>
            <a:r>
              <a:rPr lang="en-US" sz="2400" i="1" dirty="0">
                <a:latin typeface="Calibri" pitchFamily="34" charset="0"/>
              </a:rPr>
              <a:t>L</a:t>
            </a:r>
            <a:r>
              <a:rPr lang="en-US" sz="2400" i="1" baseline="-25000" dirty="0">
                <a:latin typeface="Calibri" pitchFamily="34" charset="0"/>
              </a:rPr>
              <a:t>g </a:t>
            </a:r>
            <a:r>
              <a:rPr lang="en-US" sz="2400" i="1" dirty="0">
                <a:latin typeface="Calibri" pitchFamily="34" charset="0"/>
              </a:rPr>
              <a:t>, </a:t>
            </a:r>
            <a:r>
              <a:rPr lang="en-US" sz="2400" i="1" dirty="0" smtClean="0">
                <a:latin typeface="Calibri" pitchFamily="34" charset="0"/>
              </a:rPr>
              <a:t>V</a:t>
            </a:r>
            <a:r>
              <a:rPr lang="en-US" sz="2400" i="1" baseline="-25000" dirty="0" smtClean="0">
                <a:latin typeface="Calibri" pitchFamily="34" charset="0"/>
              </a:rPr>
              <a:t>DD</a:t>
            </a:r>
            <a:r>
              <a:rPr lang="en-US" sz="2400" i="1" dirty="0" smtClean="0">
                <a:latin typeface="Calibri" pitchFamily="34" charset="0"/>
              </a:rPr>
              <a:t> must be increased ~0.07V to maintain on/off ratio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i="1" dirty="0">
                <a:latin typeface="Calibri" pitchFamily="34" charset="0"/>
              </a:rPr>
              <a:t>At 15nm </a:t>
            </a:r>
            <a:r>
              <a:rPr lang="en-US" sz="2400" i="1" dirty="0" err="1">
                <a:latin typeface="Calibri" pitchFamily="34" charset="0"/>
              </a:rPr>
              <a:t>L</a:t>
            </a:r>
            <a:r>
              <a:rPr lang="en-US" sz="2400" i="1" baseline="-25000" dirty="0" err="1">
                <a:latin typeface="Calibri" pitchFamily="34" charset="0"/>
              </a:rPr>
              <a:t>g</a:t>
            </a:r>
            <a:r>
              <a:rPr lang="en-US" sz="2400" i="1" baseline="-25000" dirty="0">
                <a:latin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</a:rPr>
              <a:t>, on/off ratio limited by S/D tunneling </a:t>
            </a:r>
            <a:endParaRPr lang="en-US" sz="2400" i="1" dirty="0" smtClean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74605" y="4046701"/>
            <a:ext cx="11760" cy="706904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prstDash val="lg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255055" y="4263845"/>
            <a:ext cx="1366110" cy="20654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28" tIns="41315" rIns="82628" bIns="41315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2pPr>
            <a:lvl3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3pPr>
            <a:lvl4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4pPr>
            <a:lvl5pPr defTabSz="8207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5pPr>
            <a:lvl6pPr defTabSz="820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6pPr>
            <a:lvl7pPr defTabSz="820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7pPr>
            <a:lvl8pPr defTabSz="820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8pPr>
            <a:lvl9pPr defTabSz="820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600" b="1" smtClean="0">
                <a:solidFill>
                  <a:srgbClr val="000000"/>
                </a:solidFill>
                <a:latin typeface="Calibri" panose="020F0502020204030204" pitchFamily="34" charset="0"/>
              </a:rPr>
              <a:t>S/D tunneling </a:t>
            </a: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4950" y="32626"/>
            <a:ext cx="38618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sz="2800" baseline="-2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=15nm: </a:t>
            </a:r>
            <a:r>
              <a:rPr lang="en-US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baseline="-2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limited by S/D tunneling</a:t>
            </a:r>
          </a:p>
        </p:txBody>
      </p:sp>
      <p:sp>
        <p:nvSpPr>
          <p:cNvPr id="6" name="TextBox 5"/>
          <p:cNvSpPr txBox="1"/>
          <p:nvPr/>
        </p:nvSpPr>
        <p:spPr>
          <a:xfrm rot="19747145">
            <a:off x="3504311" y="4280937"/>
            <a:ext cx="10625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60mV/</a:t>
            </a:r>
            <a:r>
              <a:rPr lang="en-US" sz="1800" dirty="0" err="1" smtClean="0">
                <a:solidFill>
                  <a:schemeClr val="bg2"/>
                </a:solidFill>
              </a:rPr>
              <a:t>dec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747145">
            <a:off x="6500385" y="4295160"/>
            <a:ext cx="10625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60mV/</a:t>
            </a:r>
            <a:r>
              <a:rPr lang="en-US" sz="1800" dirty="0" err="1" smtClean="0">
                <a:solidFill>
                  <a:schemeClr val="bg2"/>
                </a:solidFill>
              </a:rPr>
              <a:t>dec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6535" y="4867208"/>
            <a:ext cx="80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  <a:latin typeface="+mj-lt"/>
              </a:rPr>
              <a:t>0.04</a:t>
            </a:r>
            <a:endParaRPr lang="en-US" sz="2000" b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95" y="6540695"/>
            <a:ext cx="745601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Simulations use </a:t>
            </a:r>
            <a:r>
              <a:rPr lang="en-US" sz="1400" b="0" dirty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220meV/nm optical deformation constant , </a:t>
            </a:r>
            <a:r>
              <a:rPr lang="en-US" sz="1400" b="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consistent </a:t>
            </a:r>
            <a:r>
              <a:rPr lang="en-US" sz="1400" b="0" dirty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with </a:t>
            </a:r>
            <a:r>
              <a:rPr lang="en-US" sz="1400" b="0" i="1" dirty="0" smtClean="0">
                <a:solidFill>
                  <a:schemeClr val="tx2"/>
                </a:solidFill>
                <a:latin typeface="Symbol" panose="05050102010706020507" pitchFamily="18" charset="2"/>
                <a:ea typeface="MS Mincho"/>
                <a:cs typeface="Times New Roman" panose="02020603050405020304" pitchFamily="18" charset="0"/>
              </a:rPr>
              <a:t>m</a:t>
            </a:r>
            <a:r>
              <a:rPr lang="en-US" sz="1400" b="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=1.1x10</a:t>
            </a:r>
            <a:r>
              <a:rPr lang="en-US" sz="1400" b="0" baseline="3000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5</a:t>
            </a:r>
            <a:r>
              <a:rPr lang="en-US" sz="1400" b="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 cm</a:t>
            </a:r>
            <a:r>
              <a:rPr lang="en-US" sz="1400" b="0" baseline="3000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2</a:t>
            </a:r>
            <a:r>
              <a:rPr lang="en-US" sz="1400" b="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V</a:t>
            </a:r>
            <a:r>
              <a:rPr lang="en-US" sz="1400" b="0" baseline="3000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‑1</a:t>
            </a:r>
            <a:r>
              <a:rPr lang="en-US" sz="1400" b="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s</a:t>
            </a:r>
            <a:r>
              <a:rPr lang="en-US" sz="1400" b="0" baseline="3000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-1</a:t>
            </a:r>
            <a:r>
              <a:rPr lang="en-US" sz="1400" b="0" dirty="0" smtClean="0">
                <a:solidFill>
                  <a:schemeClr val="tx2"/>
                </a:solidFill>
                <a:latin typeface="Calibri" panose="020F0502020204030204" pitchFamily="34" charset="0"/>
                <a:ea typeface="MS Mincho"/>
              </a:rPr>
              <a:t>. </a:t>
            </a:r>
            <a:endParaRPr lang="en-US" sz="14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434225">
            <a:off x="2235147" y="3102559"/>
            <a:ext cx="4280339" cy="424732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need Vgs running up to (?) 120mV</a:t>
            </a:r>
            <a:endParaRPr lang="en-US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88" y="1049227"/>
            <a:ext cx="5120755" cy="583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000" b="0" dirty="0" smtClean="0">
                <a:latin typeface="Calibri" pitchFamily="34" charset="0"/>
              </a:rPr>
              <a:t>Local current density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(absolute value of current)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25460" y="179601"/>
            <a:ext cx="8060425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Leakage at </a:t>
            </a:r>
            <a:r>
              <a:rPr lang="en-US" sz="3200" dirty="0" err="1" smtClean="0"/>
              <a:t>L</a:t>
            </a:r>
            <a:r>
              <a:rPr lang="en-US" sz="3200" baseline="-25000" dirty="0" err="1" smtClean="0"/>
              <a:t>g</a:t>
            </a:r>
            <a:r>
              <a:rPr lang="en-US" sz="3200" dirty="0" smtClean="0"/>
              <a:t>=15nm</a:t>
            </a:r>
            <a:endParaRPr lang="en-US" sz="3200" b="0" baseline="-25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799685" y="5554060"/>
            <a:ext cx="11156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A/(m*eV)</a:t>
            </a:r>
            <a:endParaRPr lang="en-US" sz="16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91" y="5933534"/>
            <a:ext cx="302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i="1" dirty="0" smtClean="0">
                <a:latin typeface="Calibri" pitchFamily="34" charset="0"/>
              </a:rPr>
              <a:t>V</a:t>
            </a:r>
            <a:r>
              <a:rPr lang="en-US" sz="2000" i="1" baseline="-25000" dirty="0" smtClean="0">
                <a:latin typeface="Calibri" pitchFamily="34" charset="0"/>
              </a:rPr>
              <a:t>g1</a:t>
            </a:r>
            <a:r>
              <a:rPr lang="en-US" sz="2000" i="1" dirty="0" smtClean="0">
                <a:latin typeface="Calibri" pitchFamily="34" charset="0"/>
              </a:rPr>
              <a:t> (close to off): current limited </a:t>
            </a:r>
            <a:r>
              <a:rPr lang="en-US" sz="2000" i="1" dirty="0">
                <a:latin typeface="Calibri" pitchFamily="34" charset="0"/>
              </a:rPr>
              <a:t>by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S/D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tunneling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9325" y="5968725"/>
            <a:ext cx="2638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i="1" dirty="0">
                <a:latin typeface="Calibri" pitchFamily="34" charset="0"/>
              </a:rPr>
              <a:t>V</a:t>
            </a:r>
            <a:r>
              <a:rPr lang="en-US" sz="2000" i="1" baseline="-25000" dirty="0">
                <a:latin typeface="Calibri" pitchFamily="34" charset="0"/>
              </a:rPr>
              <a:t>g2</a:t>
            </a:r>
            <a:r>
              <a:rPr lang="en-US" sz="2000" i="1" dirty="0">
                <a:latin typeface="Calibri" pitchFamily="34" charset="0"/>
              </a:rPr>
              <a:t>: current limited by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phonon scattering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61899" y="1675885"/>
            <a:ext cx="5857168" cy="4257650"/>
            <a:chOff x="-61899" y="1675885"/>
            <a:chExt cx="5857168" cy="4257650"/>
          </a:xfrm>
        </p:grpSpPr>
        <p:grpSp>
          <p:nvGrpSpPr>
            <p:cNvPr id="14" name="Group 13"/>
            <p:cNvGrpSpPr/>
            <p:nvPr/>
          </p:nvGrpSpPr>
          <p:grpSpPr>
            <a:xfrm>
              <a:off x="-61899" y="1675885"/>
              <a:ext cx="5633551" cy="4257650"/>
              <a:chOff x="-61899" y="1675885"/>
              <a:chExt cx="5633551" cy="425765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1899" y="1675885"/>
                <a:ext cx="5633551" cy="425765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084227" y="4884017"/>
                <a:ext cx="1507144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S/D tunneling</a:t>
                </a:r>
                <a:endParaRPr lang="en-US" sz="18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93814" y="4884017"/>
                <a:ext cx="1928477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Phonon scattering</a:t>
                </a:r>
                <a:endParaRPr lang="en-US" sz="1800" dirty="0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5522255" y="1675885"/>
              <a:ext cx="273014" cy="425764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09610" y="1834381"/>
              <a:ext cx="273014" cy="356706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3145" y="2019048"/>
              <a:ext cx="60716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g1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60252" y="2062890"/>
              <a:ext cx="60716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g2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72358" y="1675885"/>
            <a:ext cx="3379516" cy="4257650"/>
            <a:chOff x="5749120" y="1675885"/>
            <a:chExt cx="3379516" cy="4257650"/>
          </a:xfrm>
        </p:grpSpPr>
        <p:grpSp>
          <p:nvGrpSpPr>
            <p:cNvPr id="7" name="Group 6"/>
            <p:cNvGrpSpPr/>
            <p:nvPr/>
          </p:nvGrpSpPr>
          <p:grpSpPr>
            <a:xfrm>
              <a:off x="5786320" y="1675885"/>
              <a:ext cx="3342316" cy="4257650"/>
              <a:chOff x="5786320" y="1675885"/>
              <a:chExt cx="3342316" cy="42576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786320" y="1675885"/>
                <a:ext cx="3102624" cy="4257650"/>
                <a:chOff x="5786320" y="1675885"/>
                <a:chExt cx="3102624" cy="4257650"/>
              </a:xfrm>
            </p:grpSpPr>
            <p:pic>
              <p:nvPicPr>
                <p:cNvPr id="32" name="Content Placeholder 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055"/>
                <a:stretch/>
              </p:blipFill>
              <p:spPr>
                <a:xfrm>
                  <a:off x="6040466" y="1675885"/>
                  <a:ext cx="2848478" cy="4257650"/>
                </a:xfrm>
                <a:prstGeom prst="rect">
                  <a:avLst/>
                </a:prstGeom>
              </p:spPr>
            </p:pic>
            <p:sp>
              <p:nvSpPr>
                <p:cNvPr id="29" name="Rectangle 28"/>
                <p:cNvSpPr/>
                <p:nvPr/>
              </p:nvSpPr>
              <p:spPr bwMode="auto">
                <a:xfrm>
                  <a:off x="5786320" y="1675885"/>
                  <a:ext cx="280304" cy="425764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489008" y="4475763"/>
                  <a:ext cx="570293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V</a:t>
                  </a:r>
                  <a:r>
                    <a:rPr lang="en-US" sz="2400" baseline="-25000" dirty="0" smtClean="0">
                      <a:solidFill>
                        <a:srgbClr val="FF0000"/>
                      </a:solidFill>
                    </a:rPr>
                    <a:t>g1</a:t>
                  </a:r>
                  <a:endParaRPr lang="en-US" sz="2400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8028703" y="3014817"/>
                  <a:ext cx="126732" cy="14076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806922" y="2494339"/>
                  <a:ext cx="570293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V</a:t>
                  </a:r>
                  <a:r>
                    <a:rPr lang="en-US" sz="2400" baseline="-25000" dirty="0" smtClean="0">
                      <a:solidFill>
                        <a:srgbClr val="FF0000"/>
                      </a:solidFill>
                    </a:rPr>
                    <a:t>g2</a:t>
                  </a:r>
                  <a:endParaRPr lang="en-US" sz="2400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 bwMode="auto">
                <a:xfrm>
                  <a:off x="6450828" y="4339740"/>
                  <a:ext cx="126732" cy="14076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8327795" y="5165638"/>
                <a:ext cx="800841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>
                    <a:solidFill>
                      <a:schemeClr val="bg2"/>
                    </a:solidFill>
                    <a:latin typeface="+mj-lt"/>
                  </a:rPr>
                  <a:t>0.04</a:t>
                </a:r>
                <a:endParaRPr lang="en-US" sz="1800" b="0" dirty="0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5036900" y="3306373"/>
              <a:ext cx="179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2"/>
                  </a:solidFill>
                  <a:latin typeface="+mn-lt"/>
                </a:rPr>
                <a:t>Current(A/m)</a:t>
              </a:r>
              <a:endParaRPr lang="en-US" sz="2000" b="0" dirty="0">
                <a:solidFill>
                  <a:schemeClr val="bg2"/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56343" y="1834382"/>
            <a:ext cx="778007" cy="3524157"/>
            <a:chOff x="5077776" y="1835205"/>
            <a:chExt cx="778007" cy="3790214"/>
          </a:xfrm>
        </p:grpSpPr>
        <p:sp>
          <p:nvSpPr>
            <p:cNvPr id="19" name="TextBox 18"/>
            <p:cNvSpPr txBox="1"/>
            <p:nvPr/>
          </p:nvSpPr>
          <p:spPr>
            <a:xfrm>
              <a:off x="5096833" y="1835205"/>
              <a:ext cx="758950" cy="39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000" b="0" baseline="300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b="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81464" y="2960532"/>
              <a:ext cx="758950" cy="39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000" b="0" baseline="300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b="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1464" y="4105122"/>
              <a:ext cx="758950" cy="39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000" b="0" baseline="300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b="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77776" y="5228204"/>
              <a:ext cx="758950" cy="39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000" b="0" baseline="300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b="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 rot="20434225">
            <a:off x="6376733" y="2979491"/>
            <a:ext cx="2387192" cy="75713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</a:rPr>
              <a:t>need Vgs running </a:t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>up to (?) 120mV</a:t>
            </a:r>
            <a:endParaRPr lang="en-US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5" y="1580271"/>
            <a:ext cx="7386276" cy="4353264"/>
          </a:xfrm>
          <a:prstGeom prst="rect">
            <a:avLst/>
          </a:prstGeom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Phonon-Assisted Tunneling: 3HJ-TFET</a:t>
            </a:r>
            <a:endParaRPr lang="en-US" sz="2800" b="0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1895" y="6009430"/>
            <a:ext cx="8669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Calibri" pitchFamily="34" charset="0"/>
              </a:rPr>
              <a:t>S.S. and </a:t>
            </a:r>
            <a:r>
              <a:rPr lang="en-US" sz="2400" i="1" dirty="0" err="1" smtClean="0">
                <a:latin typeface="Calibri" pitchFamily="34" charset="0"/>
              </a:rPr>
              <a:t>I</a:t>
            </a:r>
            <a:r>
              <a:rPr lang="en-US" sz="2400" i="1" baseline="-25000" dirty="0" err="1" smtClean="0">
                <a:latin typeface="Calibri" pitchFamily="34" charset="0"/>
              </a:rPr>
              <a:t>off</a:t>
            </a:r>
            <a:r>
              <a:rPr lang="en-US" sz="2400" i="1" dirty="0" smtClean="0">
                <a:latin typeface="Calibri" pitchFamily="34" charset="0"/>
              </a:rPr>
              <a:t> increased with intensity of phonon scattering </a:t>
            </a:r>
            <a:endParaRPr lang="en-US" sz="2400" i="1" baseline="-25000" dirty="0" smtClean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1041" y="1152150"/>
            <a:ext cx="16295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sz="2000" baseline="-25000" dirty="0" smtClean="0">
                <a:latin typeface="Calibri" pitchFamily="34" charset="0"/>
              </a:rPr>
              <a:t>th</a:t>
            </a:r>
            <a:r>
              <a:rPr lang="en-US" sz="2000" dirty="0" smtClean="0">
                <a:latin typeface="Calibri" pitchFamily="34" charset="0"/>
              </a:rPr>
              <a:t> shifted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4370" y="1153065"/>
            <a:ext cx="20134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smtClean="0">
                <a:latin typeface="Calibri" pitchFamily="34" charset="0"/>
              </a:rPr>
              <a:t>V</a:t>
            </a:r>
            <a:r>
              <a:rPr lang="en-US" sz="2000" baseline="-25000" smtClean="0">
                <a:latin typeface="Calibri" pitchFamily="34" charset="0"/>
              </a:rPr>
              <a:t>th</a:t>
            </a:r>
            <a:r>
              <a:rPr lang="en-US" sz="200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not shifted</a:t>
            </a:r>
          </a:p>
        </p:txBody>
      </p:sp>
    </p:spTree>
    <p:extLst>
      <p:ext uri="{BB962C8B-B14F-4D97-AF65-F5344CB8AC3E}">
        <p14:creationId xmlns:p14="http://schemas.microsoft.com/office/powerpoint/2010/main" val="13428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9" y="942599"/>
            <a:ext cx="7361815" cy="5156443"/>
          </a:xfrm>
          <a:prstGeom prst="rect">
            <a:avLst/>
          </a:prstGeom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Phonon-Assisted Tunneling: TFET vs. 3HJ-TFET</a:t>
            </a:r>
            <a:endParaRPr lang="en-US" sz="2800" b="0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7139" y="6161220"/>
            <a:ext cx="8669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Calibri" pitchFamily="34" charset="0"/>
              </a:rPr>
              <a:t>Even with P.A.T., 3HJ design provides much larger I</a:t>
            </a:r>
            <a:r>
              <a:rPr lang="en-US" sz="2400" i="1" baseline="-25000" dirty="0" smtClean="0">
                <a:latin typeface="Calibri" pitchFamily="34" charset="0"/>
              </a:rPr>
              <a:t>ON</a:t>
            </a:r>
            <a:r>
              <a:rPr lang="en-US" sz="2400" i="1" dirty="0" smtClean="0">
                <a:latin typeface="Calibri" pitchFamily="34" charset="0"/>
              </a:rPr>
              <a:t> than TFET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0425" y="4036160"/>
            <a:ext cx="162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V</a:t>
            </a:r>
            <a:r>
              <a:rPr lang="en-US" sz="2000" baseline="-25000" dirty="0" smtClean="0">
                <a:solidFill>
                  <a:schemeClr val="bg2"/>
                </a:solidFill>
                <a:latin typeface="Calibri" pitchFamily="34" charset="0"/>
              </a:rPr>
              <a:t>th</a:t>
            </a:r>
            <a:r>
              <a:rPr lang="en-US" sz="2000" dirty="0" smtClean="0">
                <a:solidFill>
                  <a:schemeClr val="bg2"/>
                </a:solidFill>
                <a:latin typeface="Calibri" pitchFamily="34" charset="0"/>
              </a:rPr>
              <a:t> shifted</a:t>
            </a:r>
          </a:p>
        </p:txBody>
      </p:sp>
    </p:spTree>
    <p:extLst>
      <p:ext uri="{BB962C8B-B14F-4D97-AF65-F5344CB8AC3E}">
        <p14:creationId xmlns:p14="http://schemas.microsoft.com/office/powerpoint/2010/main" val="30471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Noise margin sets a minimum threshold voltage</a:t>
            </a:r>
            <a:endParaRPr lang="en-US" sz="2800" b="0" baseline="-25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9362" y="772675"/>
            <a:ext cx="68530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voltage 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gain 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dV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dV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witching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oint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75" y="1247195"/>
            <a:ext cx="4785059" cy="22577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4294" y="3921787"/>
            <a:ext cx="8812065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4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FET 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i="1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r>
              <a:rPr lang="en-US" sz="2400" i="1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</a:t>
            </a:r>
            <a:r>
              <a:rPr lang="en-US" sz="24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be </a:t>
            </a:r>
            <a:r>
              <a:rPr lang="en-US" sz="24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saturated </a:t>
            </a:r>
            <a:r>
              <a:rPr lang="en-US" sz="24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(flat) at 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witching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27607" y="4273845"/>
            <a:ext cx="5036300" cy="2517942"/>
            <a:chOff x="1232620" y="4279819"/>
            <a:chExt cx="5036300" cy="2517942"/>
          </a:xfrm>
        </p:grpSpPr>
        <p:grpSp>
          <p:nvGrpSpPr>
            <p:cNvPr id="7170" name="Group 7169"/>
            <p:cNvGrpSpPr/>
            <p:nvPr/>
          </p:nvGrpSpPr>
          <p:grpSpPr>
            <a:xfrm>
              <a:off x="1232620" y="4369447"/>
              <a:ext cx="5036300" cy="2360207"/>
              <a:chOff x="92557" y="4263845"/>
              <a:chExt cx="5036300" cy="236020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232619" y="4263845"/>
                <a:ext cx="3056836" cy="2324797"/>
                <a:chOff x="1287479" y="3960265"/>
                <a:chExt cx="3056836" cy="2324797"/>
              </a:xfrm>
            </p:grpSpPr>
            <p:cxnSp>
              <p:nvCxnSpPr>
                <p:cNvPr id="5" name="Straight Arrow Connector 4"/>
                <p:cNvCxnSpPr/>
                <p:nvPr/>
              </p:nvCxnSpPr>
              <p:spPr bwMode="auto">
                <a:xfrm>
                  <a:off x="1308515" y="6263628"/>
                  <a:ext cx="30358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 flipH="1" flipV="1">
                  <a:off x="1296014" y="3960265"/>
                  <a:ext cx="13111" cy="2303364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" name="Freeform 7"/>
                <p:cNvSpPr/>
                <p:nvPr/>
              </p:nvSpPr>
              <p:spPr bwMode="auto">
                <a:xfrm>
                  <a:off x="1335024" y="5715000"/>
                  <a:ext cx="2505456" cy="530352"/>
                </a:xfrm>
                <a:custGeom>
                  <a:avLst/>
                  <a:gdLst>
                    <a:gd name="connsiteX0" fmla="*/ 0 w 2505456"/>
                    <a:gd name="connsiteY0" fmla="*/ 530352 h 530352"/>
                    <a:gd name="connsiteX1" fmla="*/ 182880 w 2505456"/>
                    <a:gd name="connsiteY1" fmla="*/ 192024 h 530352"/>
                    <a:gd name="connsiteX2" fmla="*/ 630936 w 2505456"/>
                    <a:gd name="connsiteY2" fmla="*/ 82296 h 530352"/>
                    <a:gd name="connsiteX3" fmla="*/ 2505456 w 2505456"/>
                    <a:gd name="connsiteY3" fmla="*/ 0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456" h="530352">
                      <a:moveTo>
                        <a:pt x="0" y="530352"/>
                      </a:moveTo>
                      <a:cubicBezTo>
                        <a:pt x="38862" y="398526"/>
                        <a:pt x="77724" y="266700"/>
                        <a:pt x="182880" y="192024"/>
                      </a:cubicBezTo>
                      <a:cubicBezTo>
                        <a:pt x="288036" y="117348"/>
                        <a:pt x="243840" y="114300"/>
                        <a:pt x="630936" y="82296"/>
                      </a:cubicBezTo>
                      <a:cubicBezTo>
                        <a:pt x="1018032" y="50292"/>
                        <a:pt x="1761744" y="25146"/>
                        <a:pt x="2505456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 bwMode="auto">
                <a:xfrm>
                  <a:off x="1335024" y="5250480"/>
                  <a:ext cx="2505456" cy="1002047"/>
                </a:xfrm>
                <a:custGeom>
                  <a:avLst/>
                  <a:gdLst>
                    <a:gd name="connsiteX0" fmla="*/ 0 w 2505456"/>
                    <a:gd name="connsiteY0" fmla="*/ 530352 h 530352"/>
                    <a:gd name="connsiteX1" fmla="*/ 182880 w 2505456"/>
                    <a:gd name="connsiteY1" fmla="*/ 192024 h 530352"/>
                    <a:gd name="connsiteX2" fmla="*/ 630936 w 2505456"/>
                    <a:gd name="connsiteY2" fmla="*/ 82296 h 530352"/>
                    <a:gd name="connsiteX3" fmla="*/ 2505456 w 2505456"/>
                    <a:gd name="connsiteY3" fmla="*/ 0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456" h="530352">
                      <a:moveTo>
                        <a:pt x="0" y="530352"/>
                      </a:moveTo>
                      <a:cubicBezTo>
                        <a:pt x="38862" y="398526"/>
                        <a:pt x="77724" y="266700"/>
                        <a:pt x="182880" y="192024"/>
                      </a:cubicBezTo>
                      <a:cubicBezTo>
                        <a:pt x="288036" y="117348"/>
                        <a:pt x="243840" y="114300"/>
                        <a:pt x="630936" y="82296"/>
                      </a:cubicBezTo>
                      <a:cubicBezTo>
                        <a:pt x="1018032" y="50292"/>
                        <a:pt x="1761744" y="25146"/>
                        <a:pt x="2505456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 bwMode="auto">
                <a:xfrm>
                  <a:off x="1335024" y="4718416"/>
                  <a:ext cx="2505456" cy="1566646"/>
                </a:xfrm>
                <a:custGeom>
                  <a:avLst/>
                  <a:gdLst>
                    <a:gd name="connsiteX0" fmla="*/ 0 w 2505456"/>
                    <a:gd name="connsiteY0" fmla="*/ 530352 h 530352"/>
                    <a:gd name="connsiteX1" fmla="*/ 182880 w 2505456"/>
                    <a:gd name="connsiteY1" fmla="*/ 192024 h 530352"/>
                    <a:gd name="connsiteX2" fmla="*/ 630936 w 2505456"/>
                    <a:gd name="connsiteY2" fmla="*/ 82296 h 530352"/>
                    <a:gd name="connsiteX3" fmla="*/ 2505456 w 2505456"/>
                    <a:gd name="connsiteY3" fmla="*/ 0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456" h="530352">
                      <a:moveTo>
                        <a:pt x="0" y="530352"/>
                      </a:moveTo>
                      <a:cubicBezTo>
                        <a:pt x="38862" y="398526"/>
                        <a:pt x="77724" y="266700"/>
                        <a:pt x="182880" y="192024"/>
                      </a:cubicBezTo>
                      <a:cubicBezTo>
                        <a:pt x="288036" y="117348"/>
                        <a:pt x="243840" y="114300"/>
                        <a:pt x="630936" y="82296"/>
                      </a:cubicBezTo>
                      <a:cubicBezTo>
                        <a:pt x="1018032" y="50292"/>
                        <a:pt x="1761744" y="25146"/>
                        <a:pt x="2505456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 flipH="1">
                  <a:off x="1287480" y="5715000"/>
                  <a:ext cx="2578899" cy="530352"/>
                </a:xfrm>
                <a:custGeom>
                  <a:avLst/>
                  <a:gdLst>
                    <a:gd name="connsiteX0" fmla="*/ 0 w 2505456"/>
                    <a:gd name="connsiteY0" fmla="*/ 530352 h 530352"/>
                    <a:gd name="connsiteX1" fmla="*/ 182880 w 2505456"/>
                    <a:gd name="connsiteY1" fmla="*/ 192024 h 530352"/>
                    <a:gd name="connsiteX2" fmla="*/ 630936 w 2505456"/>
                    <a:gd name="connsiteY2" fmla="*/ 82296 h 530352"/>
                    <a:gd name="connsiteX3" fmla="*/ 2505456 w 2505456"/>
                    <a:gd name="connsiteY3" fmla="*/ 0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456" h="530352">
                      <a:moveTo>
                        <a:pt x="0" y="530352"/>
                      </a:moveTo>
                      <a:cubicBezTo>
                        <a:pt x="38862" y="398526"/>
                        <a:pt x="77724" y="266700"/>
                        <a:pt x="182880" y="192024"/>
                      </a:cubicBezTo>
                      <a:cubicBezTo>
                        <a:pt x="288036" y="117348"/>
                        <a:pt x="243840" y="114300"/>
                        <a:pt x="630936" y="82296"/>
                      </a:cubicBezTo>
                      <a:cubicBezTo>
                        <a:pt x="1018032" y="50292"/>
                        <a:pt x="1761744" y="25146"/>
                        <a:pt x="2505456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 bwMode="auto">
                <a:xfrm flipH="1">
                  <a:off x="1287480" y="5250480"/>
                  <a:ext cx="2578899" cy="1002047"/>
                </a:xfrm>
                <a:custGeom>
                  <a:avLst/>
                  <a:gdLst>
                    <a:gd name="connsiteX0" fmla="*/ 0 w 2505456"/>
                    <a:gd name="connsiteY0" fmla="*/ 530352 h 530352"/>
                    <a:gd name="connsiteX1" fmla="*/ 182880 w 2505456"/>
                    <a:gd name="connsiteY1" fmla="*/ 192024 h 530352"/>
                    <a:gd name="connsiteX2" fmla="*/ 630936 w 2505456"/>
                    <a:gd name="connsiteY2" fmla="*/ 82296 h 530352"/>
                    <a:gd name="connsiteX3" fmla="*/ 2505456 w 2505456"/>
                    <a:gd name="connsiteY3" fmla="*/ 0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456" h="530352">
                      <a:moveTo>
                        <a:pt x="0" y="530352"/>
                      </a:moveTo>
                      <a:cubicBezTo>
                        <a:pt x="38862" y="398526"/>
                        <a:pt x="77724" y="266700"/>
                        <a:pt x="182880" y="192024"/>
                      </a:cubicBezTo>
                      <a:cubicBezTo>
                        <a:pt x="288036" y="117348"/>
                        <a:pt x="243840" y="114300"/>
                        <a:pt x="630936" y="82296"/>
                      </a:cubicBezTo>
                      <a:cubicBezTo>
                        <a:pt x="1018032" y="50292"/>
                        <a:pt x="1761744" y="25146"/>
                        <a:pt x="2505456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 bwMode="auto">
                <a:xfrm flipH="1">
                  <a:off x="1287479" y="4718416"/>
                  <a:ext cx="2578899" cy="1566646"/>
                </a:xfrm>
                <a:custGeom>
                  <a:avLst/>
                  <a:gdLst>
                    <a:gd name="connsiteX0" fmla="*/ 0 w 2505456"/>
                    <a:gd name="connsiteY0" fmla="*/ 530352 h 530352"/>
                    <a:gd name="connsiteX1" fmla="*/ 182880 w 2505456"/>
                    <a:gd name="connsiteY1" fmla="*/ 192024 h 530352"/>
                    <a:gd name="connsiteX2" fmla="*/ 630936 w 2505456"/>
                    <a:gd name="connsiteY2" fmla="*/ 82296 h 530352"/>
                    <a:gd name="connsiteX3" fmla="*/ 2505456 w 2505456"/>
                    <a:gd name="connsiteY3" fmla="*/ 0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456" h="530352">
                      <a:moveTo>
                        <a:pt x="0" y="530352"/>
                      </a:moveTo>
                      <a:cubicBezTo>
                        <a:pt x="38862" y="398526"/>
                        <a:pt x="77724" y="266700"/>
                        <a:pt x="182880" y="192024"/>
                      </a:cubicBezTo>
                      <a:cubicBezTo>
                        <a:pt x="288036" y="117348"/>
                        <a:pt x="243840" y="114300"/>
                        <a:pt x="630936" y="82296"/>
                      </a:cubicBezTo>
                      <a:cubicBezTo>
                        <a:pt x="1018032" y="50292"/>
                        <a:pt x="1761744" y="25146"/>
                        <a:pt x="2505456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 bwMode="auto">
                <a:xfrm>
                  <a:off x="1323289" y="4263845"/>
                  <a:ext cx="2505456" cy="2021217"/>
                </a:xfrm>
                <a:custGeom>
                  <a:avLst/>
                  <a:gdLst>
                    <a:gd name="connsiteX0" fmla="*/ 0 w 2505456"/>
                    <a:gd name="connsiteY0" fmla="*/ 530352 h 530352"/>
                    <a:gd name="connsiteX1" fmla="*/ 182880 w 2505456"/>
                    <a:gd name="connsiteY1" fmla="*/ 192024 h 530352"/>
                    <a:gd name="connsiteX2" fmla="*/ 630936 w 2505456"/>
                    <a:gd name="connsiteY2" fmla="*/ 82296 h 530352"/>
                    <a:gd name="connsiteX3" fmla="*/ 2505456 w 2505456"/>
                    <a:gd name="connsiteY3" fmla="*/ 0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456" h="530352">
                      <a:moveTo>
                        <a:pt x="0" y="530352"/>
                      </a:moveTo>
                      <a:cubicBezTo>
                        <a:pt x="38862" y="398526"/>
                        <a:pt x="77724" y="266700"/>
                        <a:pt x="182880" y="192024"/>
                      </a:cubicBezTo>
                      <a:cubicBezTo>
                        <a:pt x="288036" y="117348"/>
                        <a:pt x="243840" y="114300"/>
                        <a:pt x="630936" y="82296"/>
                      </a:cubicBezTo>
                      <a:cubicBezTo>
                        <a:pt x="1018032" y="50292"/>
                        <a:pt x="1761744" y="25146"/>
                        <a:pt x="2505456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 bwMode="auto">
                <a:xfrm flipH="1">
                  <a:off x="1344932" y="4263845"/>
                  <a:ext cx="2511087" cy="1953918"/>
                </a:xfrm>
                <a:custGeom>
                  <a:avLst/>
                  <a:gdLst>
                    <a:gd name="connsiteX0" fmla="*/ 0 w 2505456"/>
                    <a:gd name="connsiteY0" fmla="*/ 530352 h 530352"/>
                    <a:gd name="connsiteX1" fmla="*/ 182880 w 2505456"/>
                    <a:gd name="connsiteY1" fmla="*/ 192024 h 530352"/>
                    <a:gd name="connsiteX2" fmla="*/ 630936 w 2505456"/>
                    <a:gd name="connsiteY2" fmla="*/ 82296 h 530352"/>
                    <a:gd name="connsiteX3" fmla="*/ 2505456 w 2505456"/>
                    <a:gd name="connsiteY3" fmla="*/ 0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456" h="530352">
                      <a:moveTo>
                        <a:pt x="0" y="530352"/>
                      </a:moveTo>
                      <a:cubicBezTo>
                        <a:pt x="38862" y="398526"/>
                        <a:pt x="77724" y="266700"/>
                        <a:pt x="182880" y="192024"/>
                      </a:cubicBezTo>
                      <a:cubicBezTo>
                        <a:pt x="288036" y="117348"/>
                        <a:pt x="243840" y="114300"/>
                        <a:pt x="630936" y="82296"/>
                      </a:cubicBezTo>
                      <a:cubicBezTo>
                        <a:pt x="1018032" y="50292"/>
                        <a:pt x="1761744" y="25146"/>
                        <a:pt x="2505456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168" name="Group 7167"/>
              <p:cNvGrpSpPr/>
              <p:nvPr/>
            </p:nvGrpSpPr>
            <p:grpSpPr>
              <a:xfrm>
                <a:off x="3888945" y="4263845"/>
                <a:ext cx="1239912" cy="1940222"/>
                <a:chOff x="3888945" y="4263845"/>
                <a:chExt cx="1239912" cy="1940222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888945" y="4263845"/>
                  <a:ext cx="910740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baseline="-25000" dirty="0" smtClean="0"/>
                    <a:t>in</a:t>
                  </a:r>
                  <a:r>
                    <a:rPr lang="en-US" sz="1800" dirty="0" smtClean="0"/>
                    <a:t>=V</a:t>
                  </a:r>
                  <a:r>
                    <a:rPr lang="en-US" sz="1800" baseline="-25000" dirty="0" smtClean="0"/>
                    <a:t>DD</a:t>
                  </a:r>
                  <a:endParaRPr lang="en-US" sz="1800" baseline="-250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889863" y="4770481"/>
                  <a:ext cx="1213401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baseline="-25000" dirty="0" smtClean="0"/>
                    <a:t>in</a:t>
                  </a:r>
                  <a:r>
                    <a:rPr lang="en-US" sz="1800" dirty="0" smtClean="0"/>
                    <a:t>=3/4V</a:t>
                  </a:r>
                  <a:r>
                    <a:rPr lang="en-US" sz="1800" baseline="-25000" dirty="0" smtClean="0"/>
                    <a:t>DD</a:t>
                  </a:r>
                  <a:endParaRPr lang="en-US" sz="1800" baseline="-25000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889863" y="5327212"/>
                  <a:ext cx="1213401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baseline="-25000" dirty="0" smtClean="0"/>
                    <a:t>in</a:t>
                  </a:r>
                  <a:r>
                    <a:rPr lang="en-US" sz="1800" dirty="0" smtClean="0"/>
                    <a:t>=1/2V</a:t>
                  </a:r>
                  <a:r>
                    <a:rPr lang="en-US" sz="1800" baseline="-25000" dirty="0" smtClean="0"/>
                    <a:t>DD</a:t>
                  </a:r>
                  <a:endParaRPr lang="en-US" sz="1800" baseline="-25000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3915456" y="5862435"/>
                  <a:ext cx="1213401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baseline="-25000" dirty="0" smtClean="0"/>
                    <a:t>in</a:t>
                  </a:r>
                  <a:r>
                    <a:rPr lang="en-US" sz="1800" dirty="0" smtClean="0"/>
                    <a:t>=1/4V</a:t>
                  </a:r>
                  <a:r>
                    <a:rPr lang="en-US" sz="1800" baseline="-25000" dirty="0" smtClean="0"/>
                    <a:t>DD</a:t>
                  </a:r>
                  <a:endParaRPr lang="en-US" sz="1800" baseline="-25000" dirty="0"/>
                </a:p>
              </p:txBody>
            </p:sp>
          </p:grpSp>
          <p:sp>
            <p:nvSpPr>
              <p:cNvPr id="7169" name="Oval 7168"/>
              <p:cNvSpPr/>
              <p:nvPr/>
            </p:nvSpPr>
            <p:spPr bwMode="auto">
              <a:xfrm>
                <a:off x="2521157" y="5554060"/>
                <a:ext cx="153468" cy="15179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1273098" y="5966236"/>
                <a:ext cx="153468" cy="15179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1170975" y="6465783"/>
                <a:ext cx="153468" cy="15179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3719694" y="6472262"/>
                <a:ext cx="153468" cy="15179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3670999" y="5966236"/>
                <a:ext cx="153468" cy="15179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92557" y="4324310"/>
                <a:ext cx="1239912" cy="1940222"/>
                <a:chOff x="3888945" y="4263845"/>
                <a:chExt cx="1239912" cy="1940222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3888945" y="4263845"/>
                  <a:ext cx="1110938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baseline="-25000" dirty="0" smtClean="0"/>
                    <a:t>in</a:t>
                  </a:r>
                  <a:r>
                    <a:rPr lang="en-US" sz="1800" dirty="0" smtClean="0"/>
                    <a:t>=0</a:t>
                  </a:r>
                  <a:endParaRPr lang="en-US" sz="1800" baseline="-250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889863" y="4770481"/>
                  <a:ext cx="1213401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baseline="-25000" dirty="0" smtClean="0"/>
                    <a:t>in</a:t>
                  </a:r>
                  <a:r>
                    <a:rPr lang="en-US" sz="1800" dirty="0" smtClean="0"/>
                    <a:t>=1/4V</a:t>
                  </a:r>
                  <a:r>
                    <a:rPr lang="en-US" sz="1800" baseline="-25000" dirty="0" smtClean="0"/>
                    <a:t>DD</a:t>
                  </a:r>
                  <a:endParaRPr lang="en-US" sz="1800" baseline="-25000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889863" y="5327212"/>
                  <a:ext cx="1213401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baseline="-25000" dirty="0" smtClean="0"/>
                    <a:t>in</a:t>
                  </a:r>
                  <a:r>
                    <a:rPr lang="en-US" sz="1800" dirty="0" smtClean="0"/>
                    <a:t>=1/2V</a:t>
                  </a:r>
                  <a:r>
                    <a:rPr lang="en-US" sz="1800" baseline="-25000" dirty="0" smtClean="0"/>
                    <a:t>DD</a:t>
                  </a:r>
                  <a:endParaRPr lang="en-US" sz="1800" baseline="-250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915456" y="5862435"/>
                  <a:ext cx="1213401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baseline="-25000" dirty="0" smtClean="0"/>
                    <a:t>in</a:t>
                  </a:r>
                  <a:r>
                    <a:rPr lang="en-US" sz="1800" dirty="0" smtClean="0"/>
                    <a:t>=3/4V</a:t>
                  </a:r>
                  <a:r>
                    <a:rPr lang="en-US" sz="1800" baseline="-25000" dirty="0" smtClean="0"/>
                    <a:t>DD</a:t>
                  </a:r>
                  <a:endParaRPr lang="en-US" sz="1800" baseline="-25000" dirty="0"/>
                </a:p>
              </p:txBody>
            </p:sp>
          </p:grpSp>
        </p:grpSp>
        <p:sp>
          <p:nvSpPr>
            <p:cNvPr id="7172" name="TextBox 7171"/>
            <p:cNvSpPr txBox="1"/>
            <p:nvPr/>
          </p:nvSpPr>
          <p:spPr>
            <a:xfrm>
              <a:off x="5415971" y="6456129"/>
              <a:ext cx="808794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/>
                <a:t>V</a:t>
              </a:r>
              <a:r>
                <a:rPr lang="en-US" sz="1800" baseline="-25000" dirty="0" err="1" smtClean="0"/>
                <a:t>out</a:t>
              </a:r>
              <a:endParaRPr lang="en-US" sz="1800" baseline="-25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85498" y="4279819"/>
              <a:ext cx="808794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</a:t>
              </a:r>
              <a:r>
                <a:rPr lang="en-US" sz="1800" baseline="-25000" dirty="0" smtClean="0"/>
                <a:t>D</a:t>
              </a:r>
              <a:endParaRPr lang="en-US" sz="1800" baseline="-25000" dirty="0"/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>
            <a:off x="4509675" y="4423938"/>
            <a:ext cx="821275" cy="12060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330950" y="2016053"/>
                <a:ext cx="3744996" cy="4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2400" i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Gain = dV</a:t>
                </a:r>
                <a:r>
                  <a:rPr lang="en-US" sz="2400" baseline="-250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r>
                  <a:rPr lang="en-US" sz="2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2400" i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dV</a:t>
                </a:r>
                <a:r>
                  <a:rPr lang="en-US" sz="2400" baseline="-250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en-US" sz="2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+mj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dI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dV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GS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dI</m:t>
                        </m:r>
                        <m:r>
                          <m:rPr>
                            <m:nor/>
                          </m:rPr>
                          <a:rPr lang="en-US" sz="2400" baseline="-25000" dirty="0" smtClean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dV</m:t>
                        </m:r>
                        <m:r>
                          <m:rPr>
                            <m:nor/>
                          </m:rPr>
                          <a:rPr lang="en-US" sz="2400" baseline="-25000" dirty="0" smtClean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DS</m:t>
                        </m:r>
                      </m:den>
                    </m:f>
                  </m:oMath>
                </a14:m>
                <a:endPara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50" y="2016053"/>
                <a:ext cx="3744996" cy="436081"/>
              </a:xfrm>
              <a:prstGeom prst="rect">
                <a:avLst/>
              </a:prstGeom>
              <a:blipFill rotWithShape="0">
                <a:blip r:embed="rId4"/>
                <a:stretch>
                  <a:fillRect l="-2439" t="-36620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4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0" y="2767722"/>
            <a:ext cx="8901152" cy="24068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25"/>
            <a:ext cx="7772400" cy="762000"/>
          </a:xfrm>
        </p:spPr>
        <p:txBody>
          <a:bodyPr/>
          <a:lstStyle/>
          <a:p>
            <a:r>
              <a:rPr lang="en-US" sz="2800" smtClean="0">
                <a:sym typeface="Wingdings" panose="05000000000000000000" pitchFamily="2" charset="2"/>
              </a:rPr>
              <a:t>E</a:t>
            </a:r>
            <a:r>
              <a:rPr lang="en-US" sz="2800" baseline="-25000" smtClean="0">
                <a:sym typeface="Wingdings" panose="05000000000000000000" pitchFamily="2" charset="2"/>
              </a:rPr>
              <a:t>F,drain</a:t>
            </a:r>
            <a:r>
              <a:rPr lang="en-US" sz="2800" smtClean="0">
                <a:sym typeface="Wingdings" panose="05000000000000000000" pitchFamily="2" charset="2"/>
              </a:rPr>
              <a:t> should be </a:t>
            </a:r>
            <a:r>
              <a:rPr lang="en-US" sz="2800" dirty="0" smtClean="0">
                <a:sym typeface="Wingdings" panose="05000000000000000000" pitchFamily="2" charset="2"/>
              </a:rPr>
              <a:t>below </a:t>
            </a:r>
            <a:r>
              <a:rPr lang="en-US" sz="2800" dirty="0" err="1" smtClean="0">
                <a:sym typeface="Wingdings" panose="05000000000000000000" pitchFamily="2" charset="2"/>
              </a:rPr>
              <a:t>E</a:t>
            </a:r>
            <a:r>
              <a:rPr lang="en-US" sz="2800" baseline="-25000" dirty="0" err="1" smtClean="0">
                <a:sym typeface="Wingdings" panose="05000000000000000000" pitchFamily="2" charset="2"/>
              </a:rPr>
              <a:t>c</a:t>
            </a:r>
            <a:r>
              <a:rPr lang="en-US" sz="2800" dirty="0" smtClean="0">
                <a:sym typeface="Wingdings" panose="05000000000000000000" pitchFamily="2" charset="2"/>
              </a:rPr>
              <a:t> at switching point</a:t>
            </a:r>
            <a:endParaRPr lang="en-US" sz="28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4195" y="851620"/>
            <a:ext cx="887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Need low output conductance when biased at switching point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0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conductance: from drain-source reverse injection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    to avoid : need drain Fermi level below channel conduction band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0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decrease (V</a:t>
            </a:r>
            <a:r>
              <a:rPr lang="en-US" sz="2000" i="1" baseline="-250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</a:t>
            </a:r>
            <a:r>
              <a:rPr lang="en-US" sz="20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r>
              <a:rPr lang="en-US" sz="2000" i="1" baseline="-250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sz="20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→ increase </a:t>
            </a:r>
            <a:r>
              <a:rPr lang="en-US" sz="20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i="1" baseline="-25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827" y="5920945"/>
            <a:ext cx="842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Increasing the threshold voltage: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	Improves the noise margin 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	Reduces </a:t>
            </a:r>
            <a:r>
              <a:rPr lang="en-US" sz="2000" i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-25000" smtClean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Also reduces </a:t>
            </a:r>
            <a:r>
              <a:rPr lang="en-US" sz="2000" i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-25000" smtClean="0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endParaRPr lang="en-US" sz="2000" baseline="-25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394" y="3162354"/>
            <a:ext cx="6543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✘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3211" y="3182639"/>
            <a:ext cx="65637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4840" y="5343957"/>
            <a:ext cx="8229600" cy="14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latin typeface="Calibri" pitchFamily="34" charset="0"/>
                <a:cs typeface="Arial" charset="0"/>
              </a:rPr>
              <a:t>Want:</a:t>
            </a:r>
            <a:r>
              <a:rPr lang="en-US" sz="2400" smtClean="0">
                <a:latin typeface="Calibri" pitchFamily="34" charset="0"/>
                <a:cs typeface="Arial" charset="0"/>
              </a:rPr>
              <a:t/>
            </a:r>
            <a:br>
              <a:rPr lang="en-US" sz="2400" smtClean="0">
                <a:latin typeface="Calibri" pitchFamily="34" charset="0"/>
                <a:cs typeface="Arial" charset="0"/>
              </a:rPr>
            </a:b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low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Arial" charset="0"/>
              </a:rPr>
              <a:t>supply </a:t>
            </a: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voltage</a:t>
            </a:r>
            <a:r>
              <a:rPr lang="en-US" sz="2400">
                <a:latin typeface="Calibri" pitchFamily="34" charset="0"/>
                <a:cs typeface="Arial" charset="0"/>
              </a:rPr>
              <a:t/>
            </a:r>
            <a:br>
              <a:rPr lang="en-US" sz="2400">
                <a:latin typeface="Calibri" pitchFamily="34" charset="0"/>
                <a:cs typeface="Arial" charset="0"/>
              </a:rPr>
            </a:br>
            <a:r>
              <a:rPr lang="en-US" sz="2400">
                <a:solidFill>
                  <a:schemeClr val="tx2"/>
                </a:solidFill>
                <a:latin typeface="Calibri" pitchFamily="34" charset="0"/>
                <a:cs typeface="Arial" charset="0"/>
              </a:rPr>
              <a:t>→ Steeper than 60mV/dec below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Arial" charset="0"/>
              </a:rPr>
              <a:t>threshold </a:t>
            </a: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</a:br>
            <a:r>
              <a:rPr lang="en-US" sz="2400">
                <a:solidFill>
                  <a:schemeClr val="tx2"/>
                </a:solidFill>
                <a:latin typeface="Calibri" pitchFamily="34" charset="0"/>
                <a:cs typeface="Arial" charset="0"/>
              </a:rPr>
              <a:t>→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Arial" charset="0"/>
              </a:rPr>
              <a:t>Large </a:t>
            </a:r>
            <a:r>
              <a:rPr lang="en-US" sz="2400" i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dI/dV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Arial" charset="0"/>
              </a:rPr>
              <a:t>above </a:t>
            </a: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threshold</a:t>
            </a:r>
            <a:endParaRPr lang="en-US" sz="2400" dirty="0" smtClean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09844" y="2896838"/>
            <a:ext cx="4799685" cy="29359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1410"/>
            <a:ext cx="8534400" cy="3984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does VLSI need ?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94195" y="848570"/>
            <a:ext cx="8229600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smtClean="0">
                <a:latin typeface="Calibri" pitchFamily="34" charset="0"/>
                <a:cs typeface="Arial" charset="0"/>
              </a:rPr>
              <a:t>Low voltage</a:t>
            </a:r>
            <a:r>
              <a:rPr lang="en-US" sz="2400" b="0" dirty="0" smtClean="0">
                <a:latin typeface="Calibri" pitchFamily="34" charset="0"/>
                <a:cs typeface="Arial" charset="0"/>
              </a:rPr>
              <a:t/>
            </a:r>
            <a:br>
              <a:rPr lang="en-US" sz="2400" b="0" dirty="0" smtClean="0"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latin typeface="Calibri" pitchFamily="34" charset="0"/>
                <a:cs typeface="Arial" charset="0"/>
              </a:rPr>
              <a:t>     </a:t>
            </a:r>
            <a:r>
              <a:rPr lang="en-US" sz="2400" b="0" smtClean="0">
                <a:latin typeface="Calibri" pitchFamily="34" charset="0"/>
                <a:cs typeface="Arial" charset="0"/>
              </a:rPr>
              <a:t>low </a:t>
            </a:r>
            <a:r>
              <a:rPr lang="en-US" sz="2400" b="0" smtClean="0">
                <a:latin typeface="Calibri" pitchFamily="34" charset="0"/>
                <a:cs typeface="Arial" charset="0"/>
              </a:rPr>
              <a:t>switching energy </a:t>
            </a:r>
            <a:r>
              <a:rPr lang="en-US" sz="2400" b="0" i="1" smtClean="0">
                <a:latin typeface="Calibri" pitchFamily="34" charset="0"/>
                <a:cs typeface="Arial" charset="0"/>
              </a:rPr>
              <a:t>CV</a:t>
            </a:r>
            <a:r>
              <a:rPr lang="en-US" sz="2400" b="0" i="1" baseline="-25000" smtClean="0">
                <a:latin typeface="Calibri" pitchFamily="34" charset="0"/>
                <a:cs typeface="Arial" charset="0"/>
              </a:rPr>
              <a:t>DD</a:t>
            </a:r>
            <a:r>
              <a:rPr lang="en-US" sz="2400" b="0" i="1" baseline="30000" smtClean="0">
                <a:latin typeface="Calibri" pitchFamily="34" charset="0"/>
                <a:cs typeface="Arial" charset="0"/>
              </a:rPr>
              <a:t>2</a:t>
            </a:r>
            <a:r>
              <a:rPr lang="en-US" sz="2400" b="0" smtClean="0">
                <a:latin typeface="Calibri" pitchFamily="34" charset="0"/>
                <a:cs typeface="Arial" charset="0"/>
              </a:rPr>
              <a:t>/2 .</a:t>
            </a:r>
            <a:endParaRPr lang="en-US" sz="240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15" name="Picture 14" descr="2015_6_22_DRC_shortcourse_draw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65596"/>
            <a:ext cx="2297809" cy="18679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1885" y="3107317"/>
            <a:ext cx="8229600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latin typeface="Calibri" pitchFamily="34" charset="0"/>
                <a:cs typeface="Arial" charset="0"/>
              </a:rPr>
              <a:t>Low leakage current</a:t>
            </a:r>
            <a:br>
              <a:rPr lang="en-US" sz="2400" dirty="0" smtClean="0">
                <a:latin typeface="Calibri" pitchFamily="34" charset="0"/>
                <a:cs typeface="Arial" charset="0"/>
              </a:rPr>
            </a:br>
            <a:r>
              <a:rPr lang="en-US" sz="2400" dirty="0" smtClean="0">
                <a:latin typeface="Calibri" pitchFamily="34" charset="0"/>
                <a:cs typeface="Arial" charset="0"/>
              </a:rPr>
              <a:t>     </a:t>
            </a:r>
            <a:r>
              <a:rPr lang="en-US" sz="2400" b="0" dirty="0" smtClean="0">
                <a:latin typeface="Calibri" pitchFamily="34" charset="0"/>
                <a:cs typeface="Arial" charset="0"/>
              </a:rPr>
              <a:t>thermal: </a:t>
            </a:r>
            <a:r>
              <a:rPr lang="en-US" sz="2400" b="0" i="1" dirty="0" err="1" smtClean="0">
                <a:latin typeface="Calibri" pitchFamily="34" charset="0"/>
                <a:cs typeface="Arial" charset="0"/>
              </a:rPr>
              <a:t>I</a:t>
            </a:r>
            <a:r>
              <a:rPr lang="en-US" sz="2400" b="0" i="1" baseline="-25000" dirty="0" err="1" smtClean="0">
                <a:latin typeface="Calibri" pitchFamily="34" charset="0"/>
                <a:cs typeface="Arial" charset="0"/>
              </a:rPr>
              <a:t>off</a:t>
            </a:r>
            <a:r>
              <a:rPr lang="en-US" sz="2400" b="0" i="1" baseline="-2500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400" b="0" dirty="0"/>
              <a:t>∝</a:t>
            </a:r>
            <a:r>
              <a:rPr lang="en-US" b="0" dirty="0"/>
              <a:t> </a:t>
            </a:r>
            <a:r>
              <a:rPr lang="en-US" sz="2400" b="0" dirty="0" err="1" smtClean="0">
                <a:latin typeface="Calibri" pitchFamily="34" charset="0"/>
                <a:cs typeface="Arial" charset="0"/>
              </a:rPr>
              <a:t>exp</a:t>
            </a:r>
            <a:r>
              <a:rPr lang="en-US" sz="2400" b="0" dirty="0" smtClean="0">
                <a:latin typeface="Calibri" pitchFamily="34" charset="0"/>
                <a:cs typeface="Arial" charset="0"/>
              </a:rPr>
              <a:t>(</a:t>
            </a:r>
            <a:r>
              <a:rPr lang="en-US" sz="2400" b="0" i="1" dirty="0" smtClean="0">
                <a:latin typeface="Calibri" pitchFamily="34" charset="0"/>
                <a:cs typeface="Arial" charset="0"/>
              </a:rPr>
              <a:t>-qV</a:t>
            </a:r>
            <a:r>
              <a:rPr lang="en-US" sz="2400" b="0" i="1" baseline="-25000" dirty="0" smtClean="0">
                <a:latin typeface="Calibri" pitchFamily="34" charset="0"/>
                <a:cs typeface="Arial" charset="0"/>
              </a:rPr>
              <a:t>DD</a:t>
            </a:r>
            <a:r>
              <a:rPr lang="en-US" sz="2400" b="0" dirty="0" smtClean="0">
                <a:latin typeface="Calibri" pitchFamily="34" charset="0"/>
                <a:cs typeface="Arial" charset="0"/>
              </a:rPr>
              <a:t>/</a:t>
            </a:r>
            <a:r>
              <a:rPr lang="en-US" sz="2400" b="0" i="1" dirty="0" smtClean="0">
                <a:latin typeface="Calibri" pitchFamily="34" charset="0"/>
                <a:cs typeface="Arial" charset="0"/>
              </a:rPr>
              <a:t>kT</a:t>
            </a:r>
            <a:r>
              <a:rPr lang="en-US" sz="2400" b="0" dirty="0" smtClean="0">
                <a:latin typeface="Calibri" pitchFamily="34" charset="0"/>
                <a:cs typeface="Arial" charset="0"/>
              </a:rPr>
              <a:t>)</a:t>
            </a:r>
            <a:br>
              <a:rPr lang="en-US" sz="2400" b="0" dirty="0" smtClean="0"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latin typeface="Calibri" pitchFamily="34" charset="0"/>
                <a:cs typeface="Arial" charset="0"/>
              </a:rPr>
              <a:t>     want low </a:t>
            </a:r>
            <a:r>
              <a:rPr lang="en-US" sz="2400" b="0" i="1" dirty="0" smtClean="0">
                <a:latin typeface="Calibri" pitchFamily="34" charset="0"/>
                <a:cs typeface="Arial" charset="0"/>
              </a:rPr>
              <a:t>V</a:t>
            </a:r>
            <a:r>
              <a:rPr lang="en-US" sz="2400" b="0" i="1" baseline="-25000" dirty="0" smtClean="0">
                <a:latin typeface="Calibri" pitchFamily="34" charset="0"/>
                <a:cs typeface="Arial" charset="0"/>
              </a:rPr>
              <a:t>DD</a:t>
            </a:r>
            <a:r>
              <a:rPr lang="en-US" sz="2400" b="0" dirty="0" smtClean="0">
                <a:latin typeface="Calibri" pitchFamily="34" charset="0"/>
                <a:cs typeface="Arial" charset="0"/>
              </a:rPr>
              <a:t> yet </a:t>
            </a:r>
            <a:r>
              <a:rPr lang="en-US" sz="2400" b="0" smtClean="0">
                <a:latin typeface="Calibri" pitchFamily="34" charset="0"/>
                <a:cs typeface="Arial" charset="0"/>
              </a:rPr>
              <a:t>low </a:t>
            </a:r>
            <a:r>
              <a:rPr lang="en-US" sz="2400" b="0" i="1" smtClean="0">
                <a:latin typeface="Calibri" pitchFamily="34" charset="0"/>
                <a:cs typeface="Arial" charset="0"/>
              </a:rPr>
              <a:t>I</a:t>
            </a:r>
            <a:r>
              <a:rPr lang="en-US" sz="2400" b="0" i="1" baseline="-25000" smtClean="0">
                <a:latin typeface="Calibri" pitchFamily="34" charset="0"/>
                <a:cs typeface="Arial" charset="0"/>
              </a:rPr>
              <a:t>off </a:t>
            </a:r>
            <a:r>
              <a:rPr lang="en-US" sz="2400" b="0" smtClean="0">
                <a:latin typeface="Calibri" pitchFamily="34" charset="0"/>
                <a:cs typeface="Arial" charset="0"/>
              </a:rPr>
              <a:t>.</a:t>
            </a:r>
            <a:r>
              <a:rPr lang="en-US" sz="2400" smtClean="0">
                <a:latin typeface="Calibri" pitchFamily="34" charset="0"/>
                <a:cs typeface="Arial" charset="0"/>
              </a:rPr>
              <a:t> </a:t>
            </a:r>
            <a:endParaRPr lang="en-US" sz="2400" dirty="0" smtClean="0">
              <a:latin typeface="Calibri" pitchFamily="34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575954" y="3959368"/>
            <a:ext cx="834470" cy="1300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7181935" y="4630333"/>
            <a:ext cx="803838" cy="1209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8615" y="1921816"/>
            <a:ext cx="8229600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smtClean="0">
                <a:latin typeface="Calibri" pitchFamily="34" charset="0"/>
                <a:cs typeface="Arial" charset="0"/>
              </a:rPr>
              <a:t>Large </a:t>
            </a:r>
            <a:r>
              <a:rPr lang="en-US" sz="2400" smtClean="0">
                <a:latin typeface="Calibri" pitchFamily="34" charset="0"/>
                <a:cs typeface="Arial" charset="0"/>
              </a:rPr>
              <a:t>on-current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/>
            </a:r>
            <a:br>
              <a:rPr lang="en-US" sz="2400" dirty="0" smtClean="0">
                <a:latin typeface="Calibri" pitchFamily="34" charset="0"/>
                <a:cs typeface="Arial" charset="0"/>
              </a:rPr>
            </a:br>
            <a:r>
              <a:rPr lang="en-US" sz="2400" dirty="0" smtClean="0">
                <a:latin typeface="Calibri" pitchFamily="34" charset="0"/>
                <a:cs typeface="Arial" charset="0"/>
              </a:rPr>
              <a:t>     </a:t>
            </a:r>
            <a:r>
              <a:rPr lang="en-US" sz="2400" b="0" dirty="0" smtClean="0">
                <a:latin typeface="Calibri" pitchFamily="34" charset="0"/>
                <a:cs typeface="Arial" charset="0"/>
              </a:rPr>
              <a:t>small delay </a:t>
            </a:r>
            <a:r>
              <a:rPr lang="en-US" sz="2400" b="0" i="1" dirty="0" smtClean="0">
                <a:latin typeface="Calibri" pitchFamily="34" charset="0"/>
                <a:cs typeface="Arial" charset="0"/>
              </a:rPr>
              <a:t>CV</a:t>
            </a:r>
            <a:r>
              <a:rPr lang="en-US" sz="2400" b="0" i="1" baseline="-25000" dirty="0" smtClean="0">
                <a:latin typeface="Calibri" pitchFamily="34" charset="0"/>
                <a:cs typeface="Arial" charset="0"/>
              </a:rPr>
              <a:t>DD </a:t>
            </a:r>
            <a:r>
              <a:rPr lang="en-US" sz="2400" b="0" smtClean="0">
                <a:latin typeface="Calibri" pitchFamily="34" charset="0"/>
                <a:cs typeface="Arial" charset="0"/>
              </a:rPr>
              <a:t>/</a:t>
            </a:r>
            <a:r>
              <a:rPr lang="en-US" sz="2400" b="0" i="1" smtClean="0">
                <a:latin typeface="Calibri" pitchFamily="34" charset="0"/>
                <a:cs typeface="Arial" charset="0"/>
              </a:rPr>
              <a:t>I .</a:t>
            </a:r>
            <a:r>
              <a:rPr lang="en-US" sz="2400" smtClean="0">
                <a:latin typeface="Calibri" pitchFamily="34" charset="0"/>
                <a:cs typeface="Arial" charset="0"/>
              </a:rPr>
              <a:t> </a:t>
            </a:r>
            <a:endParaRPr lang="en-US" sz="2400" dirty="0" smtClean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6714004" y="2821006"/>
          <a:ext cx="2252663" cy="306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6" name="KGPlot" r:id="rId5" imgW="2502000" imgH="3403440" progId="KGraph_Plot">
                  <p:embed/>
                </p:oleObj>
              </mc:Choice>
              <mc:Fallback>
                <p:oleObj name="KGPlot" r:id="rId5" imgW="2502000" imgH="34034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004" y="2821006"/>
                        <a:ext cx="2252663" cy="306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/>
          </p:nvPr>
        </p:nvGraphicFramePr>
        <p:xfrm>
          <a:off x="4209844" y="2896838"/>
          <a:ext cx="2605932" cy="298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7" name="KGPlot" r:id="rId7" imgW="2895480" imgH="3314520" progId="KGraph_Plot">
                  <p:embed/>
                </p:oleObj>
              </mc:Choice>
              <mc:Fallback>
                <p:oleObj name="KGPlot" r:id="rId7" imgW="2895480" imgH="3314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844" y="2896838"/>
                        <a:ext cx="2605932" cy="2983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3264" y="3125420"/>
            <a:ext cx="9522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Large on-current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8500" y="4578503"/>
            <a:ext cx="95228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Low leakage current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25"/>
            <a:ext cx="7772400" cy="762000"/>
          </a:xfrm>
        </p:spPr>
        <p:txBody>
          <a:bodyPr/>
          <a:lstStyle/>
          <a:p>
            <a:r>
              <a:rPr lang="en-US" sz="2800" smtClean="0">
                <a:sym typeface="Wingdings" panose="05000000000000000000" pitchFamily="2" charset="2"/>
              </a:rPr>
              <a:t>E</a:t>
            </a:r>
            <a:r>
              <a:rPr lang="en-US" sz="2800" baseline="-25000" smtClean="0">
                <a:sym typeface="Wingdings" panose="05000000000000000000" pitchFamily="2" charset="2"/>
              </a:rPr>
              <a:t>F,drain</a:t>
            </a:r>
            <a:r>
              <a:rPr lang="en-US" sz="2800" smtClean="0">
                <a:sym typeface="Wingdings" panose="05000000000000000000" pitchFamily="2" charset="2"/>
              </a:rPr>
              <a:t> should be </a:t>
            </a:r>
            <a:r>
              <a:rPr lang="en-US" sz="2800" dirty="0" smtClean="0">
                <a:sym typeface="Wingdings" panose="05000000000000000000" pitchFamily="2" charset="2"/>
              </a:rPr>
              <a:t>below </a:t>
            </a:r>
            <a:r>
              <a:rPr lang="en-US" sz="2800" dirty="0" err="1" smtClean="0">
                <a:sym typeface="Wingdings" panose="05000000000000000000" pitchFamily="2" charset="2"/>
              </a:rPr>
              <a:t>E</a:t>
            </a:r>
            <a:r>
              <a:rPr lang="en-US" sz="2800" baseline="-25000" dirty="0" err="1" smtClean="0">
                <a:sym typeface="Wingdings" panose="05000000000000000000" pitchFamily="2" charset="2"/>
              </a:rPr>
              <a:t>c</a:t>
            </a:r>
            <a:r>
              <a:rPr lang="en-US" sz="2800" dirty="0" smtClean="0">
                <a:sym typeface="Wingdings" panose="05000000000000000000" pitchFamily="2" charset="2"/>
              </a:rPr>
              <a:t> at switching point</a:t>
            </a:r>
            <a:endParaRPr lang="en-US" sz="28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4195" y="851620"/>
            <a:ext cx="887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Need low output conductance when biased at switching point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0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conductance: from drain-source reverse injection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    to avoid : need drain Fermi level below channel conduction band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0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decrease (V</a:t>
            </a:r>
            <a:r>
              <a:rPr lang="en-US" sz="2000" i="1" baseline="-250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</a:t>
            </a:r>
            <a:r>
              <a:rPr lang="en-US" sz="20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</a:t>
            </a:r>
            <a:r>
              <a:rPr lang="en-US" sz="2000" i="1" baseline="-250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sz="2000" i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→ increase </a:t>
            </a:r>
            <a:r>
              <a:rPr lang="en-US" sz="20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i="1" baseline="-25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827" y="5920945"/>
            <a:ext cx="842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Increasing the threshold voltage: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	Improves the noise margin 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	Reduces </a:t>
            </a:r>
            <a:r>
              <a:rPr lang="en-US" sz="2000" i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-25000" smtClean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Also reduces </a:t>
            </a:r>
            <a:r>
              <a:rPr lang="en-US" sz="2000" i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-25000" smtClean="0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endParaRPr lang="en-US" sz="2000" baseline="-25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6825" y="2062890"/>
            <a:ext cx="8701190" cy="387064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79" y="2231743"/>
            <a:ext cx="5490336" cy="3246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615" y="2062890"/>
            <a:ext cx="2553695" cy="3680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434225">
            <a:off x="598565" y="3386044"/>
            <a:ext cx="5290231" cy="1421928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9600" smtClean="0">
                <a:solidFill>
                  <a:schemeClr val="bg2"/>
                </a:solidFill>
              </a:rPr>
              <a:t>Fix graphs</a:t>
            </a:r>
            <a:endParaRPr lang="en-US" sz="960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6010" y="2973630"/>
            <a:ext cx="124386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Vth increased </a:t>
            </a:r>
            <a:br>
              <a:rPr lang="en-US" sz="140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 mV</a:t>
            </a:r>
            <a:endParaRPr lang="en-US" sz="14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684" y="848570"/>
            <a:ext cx="2599414" cy="4013515"/>
            <a:chOff x="18300" y="1161070"/>
            <a:chExt cx="2599414" cy="40135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300" y="1161070"/>
              <a:ext cx="2553695" cy="368047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18300" y="4748216"/>
              <a:ext cx="2599414" cy="4263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620"/>
            <a:ext cx="7772400" cy="762000"/>
          </a:xfrm>
        </p:spPr>
        <p:txBody>
          <a:bodyPr/>
          <a:lstStyle/>
          <a:p>
            <a:r>
              <a:rPr lang="en-US" sz="2800" dirty="0" smtClean="0"/>
              <a:t>Increasing V</a:t>
            </a:r>
            <a:r>
              <a:rPr lang="en-US" sz="2800" baseline="-25000" dirty="0" smtClean="0"/>
              <a:t>th</a:t>
            </a:r>
            <a:r>
              <a:rPr lang="en-US" sz="2800" dirty="0" smtClean="0"/>
              <a:t> increases noise margin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2906" y="4871005"/>
            <a:ext cx="783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SP1</a:t>
            </a:r>
            <a:r>
              <a:rPr lang="en-US" sz="2000" b="0" dirty="0" smtClean="0">
                <a:latin typeface="Calibri" pitchFamily="34" charset="0"/>
              </a:rPr>
              <a:t>: 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FET not saturated </a:t>
            </a:r>
            <a:r>
              <a:rPr lang="en-US" sz="2000" b="0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2000" b="0" dirty="0" smtClean="0">
                <a:latin typeface="Calibri" pitchFamily="34" charset="0"/>
              </a:rPr>
              <a:t>large </a:t>
            </a:r>
            <a:r>
              <a:rPr lang="en-US" sz="2000" b="0" i="1" dirty="0" err="1" smtClean="0">
                <a:latin typeface="Calibri" pitchFamily="34" charset="0"/>
              </a:rPr>
              <a:t>dI</a:t>
            </a:r>
            <a:r>
              <a:rPr lang="en-US" sz="2000" b="0" baseline="-25000" dirty="0" err="1" smtClean="0">
                <a:latin typeface="Calibri" pitchFamily="34" charset="0"/>
              </a:rPr>
              <a:t>D</a:t>
            </a:r>
            <a:r>
              <a:rPr lang="en-US" sz="2000" b="0" dirty="0" smtClean="0">
                <a:latin typeface="Calibri" pitchFamily="34" charset="0"/>
              </a:rPr>
              <a:t>/</a:t>
            </a:r>
            <a:r>
              <a:rPr lang="en-US" sz="2000" b="0" i="1" dirty="0" err="1" smtClean="0">
                <a:latin typeface="Calibri" pitchFamily="34" charset="0"/>
              </a:rPr>
              <a:t>dV</a:t>
            </a:r>
            <a:r>
              <a:rPr lang="en-US" sz="2000" b="0" baseline="-25000" dirty="0" err="1" smtClean="0">
                <a:latin typeface="Calibri" pitchFamily="34" charset="0"/>
              </a:rPr>
              <a:t>DS</a:t>
            </a:r>
            <a:r>
              <a:rPr lang="en-US" sz="2000" b="0" dirty="0" err="1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2000" b="0" dirty="0" err="1" smtClean="0">
                <a:latin typeface="Calibri" pitchFamily="34" charset="0"/>
              </a:rPr>
              <a:t>low</a:t>
            </a:r>
            <a:r>
              <a:rPr lang="en-US" sz="2000" b="0" dirty="0" smtClean="0">
                <a:latin typeface="Calibri" pitchFamily="34" charset="0"/>
              </a:rPr>
              <a:t> gain,  small noise margin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906" y="5541470"/>
            <a:ext cx="859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SP2</a:t>
            </a:r>
            <a:r>
              <a:rPr lang="en-US" sz="2000" b="0" dirty="0" smtClean="0">
                <a:latin typeface="Calibri" pitchFamily="34" charset="0"/>
              </a:rPr>
              <a:t>: </a:t>
            </a:r>
            <a:r>
              <a:rPr lang="en-US" sz="2000" b="0" smtClean="0">
                <a:latin typeface="Calibri" pitchFamily="34" charset="0"/>
              </a:rPr>
              <a:t/>
            </a:r>
            <a:br>
              <a:rPr lang="en-US" sz="2000" b="0" smtClean="0">
                <a:latin typeface="Calibri" pitchFamily="34" charset="0"/>
              </a:rPr>
            </a:br>
            <a:r>
              <a:rPr lang="en-US" sz="2000" b="0" i="1" smtClean="0">
                <a:latin typeface="Calibri" pitchFamily="34" charset="0"/>
              </a:rPr>
              <a:t>V</a:t>
            </a:r>
            <a:r>
              <a:rPr lang="en-US" sz="2000" b="0" baseline="-25000" smtClean="0">
                <a:latin typeface="Calibri" pitchFamily="34" charset="0"/>
              </a:rPr>
              <a:t>th</a:t>
            </a:r>
            <a:r>
              <a:rPr lang="en-US" sz="2000" b="0" smtClean="0">
                <a:latin typeface="Calibri" pitchFamily="34" charset="0"/>
              </a:rPr>
              <a:t> increased 20 mV</a:t>
            </a:r>
            <a:r>
              <a:rPr lang="en-US" sz="2000" b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2000" b="0" dirty="0" smtClean="0">
                <a:latin typeface="Calibri" pitchFamily="34" charset="0"/>
              </a:rPr>
              <a:t>FET </a:t>
            </a:r>
            <a:r>
              <a:rPr lang="en-US" sz="2000" i="1" dirty="0" smtClean="0">
                <a:latin typeface="Calibri" pitchFamily="34" charset="0"/>
              </a:rPr>
              <a:t>is</a:t>
            </a:r>
            <a:r>
              <a:rPr lang="en-US" sz="2000" b="0" dirty="0" smtClean="0">
                <a:latin typeface="Calibri" pitchFamily="34" charset="0"/>
              </a:rPr>
              <a:t> </a:t>
            </a:r>
            <a:r>
              <a:rPr lang="en-US" sz="2000" b="0" smtClean="0">
                <a:latin typeface="Calibri" pitchFamily="34" charset="0"/>
              </a:rPr>
              <a:t>just </a:t>
            </a:r>
            <a:r>
              <a:rPr lang="en-US" sz="2000" b="0" smtClean="0">
                <a:latin typeface="Calibri" pitchFamily="34" charset="0"/>
              </a:rPr>
              <a:t>saturated. </a:t>
            </a:r>
            <a:br>
              <a:rPr lang="en-US" sz="2000" b="0" smtClean="0">
                <a:latin typeface="Calibri" pitchFamily="34" charset="0"/>
              </a:rPr>
            </a:br>
            <a:r>
              <a:rPr lang="en-US" sz="2000" b="0" smtClean="0">
                <a:latin typeface="Calibri" pitchFamily="34" charset="0"/>
              </a:rPr>
              <a:t>Small </a:t>
            </a:r>
            <a:r>
              <a:rPr lang="en-US" sz="2000" b="0" i="1" dirty="0" err="1" smtClean="0">
                <a:latin typeface="Calibri" pitchFamily="34" charset="0"/>
              </a:rPr>
              <a:t>dI</a:t>
            </a:r>
            <a:r>
              <a:rPr lang="en-US" sz="2000" b="0" baseline="-25000" dirty="0" err="1" smtClean="0">
                <a:latin typeface="Calibri" pitchFamily="34" charset="0"/>
              </a:rPr>
              <a:t>D</a:t>
            </a:r>
            <a:r>
              <a:rPr lang="en-US" sz="2000" b="0" dirty="0" smtClean="0">
                <a:latin typeface="Calibri" pitchFamily="34" charset="0"/>
              </a:rPr>
              <a:t>/</a:t>
            </a:r>
            <a:r>
              <a:rPr lang="en-US" sz="2000" b="0" i="1" dirty="0" err="1" smtClean="0">
                <a:latin typeface="Calibri" pitchFamily="34" charset="0"/>
              </a:rPr>
              <a:t>dV</a:t>
            </a:r>
            <a:r>
              <a:rPr lang="en-US" sz="2000" b="0" baseline="-25000" dirty="0" err="1" smtClean="0">
                <a:latin typeface="Calibri" pitchFamily="34" charset="0"/>
              </a:rPr>
              <a:t>DS</a:t>
            </a:r>
            <a:r>
              <a:rPr lang="en-US" sz="2000" b="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latin typeface="Calibri" pitchFamily="34" charset="0"/>
              </a:rPr>
              <a:t>large gain, large noise margin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05230" y="1166356"/>
            <a:ext cx="227685" cy="22768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880" y="6464800"/>
            <a:ext cx="736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0" dirty="0" smtClean="0">
                <a:latin typeface="Calibri" pitchFamily="34" charset="0"/>
              </a:rPr>
              <a:t>Increasing </a:t>
            </a:r>
            <a:r>
              <a:rPr lang="en-US" sz="2000" b="0" i="1" dirty="0" smtClean="0">
                <a:latin typeface="Calibri" pitchFamily="34" charset="0"/>
              </a:rPr>
              <a:t>V</a:t>
            </a:r>
            <a:r>
              <a:rPr lang="en-US" sz="2000" b="0" baseline="-25000" dirty="0" smtClean="0">
                <a:latin typeface="Calibri" pitchFamily="34" charset="0"/>
              </a:rPr>
              <a:t>th</a:t>
            </a:r>
            <a:r>
              <a:rPr lang="en-US" sz="2000" b="0" dirty="0" smtClean="0">
                <a:latin typeface="Calibri" pitchFamily="34" charset="0"/>
              </a:rPr>
              <a:t> deceases </a:t>
            </a:r>
            <a:r>
              <a:rPr lang="en-US" sz="2000" b="0" i="1" dirty="0" smtClean="0">
                <a:latin typeface="Calibri" pitchFamily="34" charset="0"/>
              </a:rPr>
              <a:t>I</a:t>
            </a:r>
            <a:r>
              <a:rPr lang="en-US" sz="2000" b="0" baseline="-25000" dirty="0" smtClean="0">
                <a:latin typeface="Calibri" pitchFamily="34" charset="0"/>
              </a:rPr>
              <a:t>on</a:t>
            </a:r>
            <a:r>
              <a:rPr lang="en-US" sz="2000" b="0" dirty="0" smtClean="0">
                <a:latin typeface="Calibri" pitchFamily="34" charset="0"/>
              </a:rPr>
              <a:t> </a:t>
            </a:r>
            <a:r>
              <a:rPr lang="en-US" sz="2000" b="0" smtClean="0">
                <a:latin typeface="Calibri" pitchFamily="34" charset="0"/>
              </a:rPr>
              <a:t>from </a:t>
            </a:r>
            <a:r>
              <a:rPr lang="en-US" sz="2000" b="0" smtClean="0">
                <a:latin typeface="Calibri" pitchFamily="34" charset="0"/>
              </a:rPr>
              <a:t>106 A/m </a:t>
            </a:r>
            <a:r>
              <a:rPr lang="en-US" sz="2000" b="0" dirty="0" smtClean="0">
                <a:latin typeface="Calibri" pitchFamily="34" charset="0"/>
              </a:rPr>
              <a:t>to 60A/m at </a:t>
            </a:r>
            <a:r>
              <a:rPr lang="en-US" sz="2000" b="0" i="1" dirty="0" smtClean="0">
                <a:latin typeface="Calibri" pitchFamily="34" charset="0"/>
              </a:rPr>
              <a:t>V</a:t>
            </a:r>
            <a:r>
              <a:rPr lang="en-US" sz="2000" b="0" baseline="-25000" dirty="0" smtClean="0">
                <a:latin typeface="Calibri" pitchFamily="34" charset="0"/>
              </a:rPr>
              <a:t>DD</a:t>
            </a:r>
            <a:r>
              <a:rPr lang="en-US" sz="2000" b="0" dirty="0" smtClean="0">
                <a:latin typeface="Calibri" pitchFamily="34" charset="0"/>
              </a:rPr>
              <a:t>=0.08V</a:t>
            </a:r>
            <a:endParaRPr lang="en-US" sz="2000" b="0" baseline="-25000" dirty="0" smtClean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25035" y="848571"/>
            <a:ext cx="6676560" cy="401351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521082"/>
              </p:ext>
            </p:extLst>
          </p:nvPr>
        </p:nvGraphicFramePr>
        <p:xfrm>
          <a:off x="2446940" y="959985"/>
          <a:ext cx="3608984" cy="3743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76" name="KGPlot" r:id="rId4" imgW="3429000" imgH="3340080" progId="KGraph_Plot">
                  <p:embed/>
                </p:oleObj>
              </mc:Choice>
              <mc:Fallback>
                <p:oleObj name="KGPlot" r:id="rId4" imgW="3429000" imgH="3340080" progId="KGraph_Plot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940" y="959985"/>
                        <a:ext cx="3608984" cy="3743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28169"/>
              </p:ext>
            </p:extLst>
          </p:nvPr>
        </p:nvGraphicFramePr>
        <p:xfrm>
          <a:off x="6278507" y="1061961"/>
          <a:ext cx="2844565" cy="365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77" name="KGPlot" r:id="rId6" imgW="2666880" imgH="3225600" progId="KGraph_Plot">
                  <p:embed/>
                </p:oleObj>
              </mc:Choice>
              <mc:Fallback>
                <p:oleObj name="KGPlot" r:id="rId6" imgW="2666880" imgH="3225600" progId="KGraph_Plot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8507" y="1061961"/>
                        <a:ext cx="2844565" cy="365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0950" y="1978075"/>
            <a:ext cx="68305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SP1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5248" y="1944244"/>
            <a:ext cx="68305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SP2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1166356"/>
            <a:ext cx="1305770" cy="43224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434225">
            <a:off x="606372" y="2096120"/>
            <a:ext cx="1887055" cy="590931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Fix graph</a:t>
            </a:r>
            <a:endParaRPr lang="en-US" sz="3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r>
              <a:rPr lang="en-US" sz="2400"/>
              <a:t> Tunnel FET Design </a:t>
            </a:r>
            <a:r>
              <a:rPr lang="en-US" sz="2400"/>
              <a:t>for </a:t>
            </a:r>
            <a:r>
              <a:rPr lang="en-US" sz="2400" smtClean="0"/>
              <a:t>High-Current</a:t>
            </a:r>
            <a:r>
              <a:rPr lang="en-US" sz="2400"/>
              <a:t>, 120 mV Operation</a:t>
            </a:r>
            <a:endParaRPr lang="en-US" sz="2400" b="0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1880" y="912630"/>
            <a:ext cx="55282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Low-energy computing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is low-voltage computing</a:t>
            </a:r>
          </a:p>
          <a:p>
            <a:r>
              <a:rPr lang="en-US" sz="2000" dirty="0" smtClean="0">
                <a:latin typeface="Calibri" pitchFamily="34" charset="0"/>
              </a:rPr>
              <a:t>MOSFETs: 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60 mV/</a:t>
            </a:r>
            <a:r>
              <a:rPr lang="en-US" sz="2000" b="0" dirty="0" err="1" smtClean="0">
                <a:latin typeface="Calibri" pitchFamily="34" charset="0"/>
              </a:rPr>
              <a:t>dec.</a:t>
            </a:r>
            <a:r>
              <a:rPr lang="en-US" sz="2000" b="0" dirty="0" smtClean="0">
                <a:latin typeface="Calibri" pitchFamily="34" charset="0"/>
              </a:rPr>
              <a:t> 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set minimum ~500mV operation.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Tunnel FETs: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subthreshold swing &lt; 60 mV/dec.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small on-currents→ slow logic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~120mV operation→ extremely slow logic</a:t>
            </a:r>
          </a:p>
          <a:p>
            <a:r>
              <a:rPr lang="en-US" sz="2000" dirty="0" smtClean="0">
                <a:latin typeface="Calibri" pitchFamily="34" charset="0"/>
              </a:rPr>
              <a:t>Triple-heterojunction FETs: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increased junction field, resonant states.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&gt;50% tunneling probability; full energy range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N-TFET &amp; PTFET designs. 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Designs using semiconductors with good high-K's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r>
              <a:rPr lang="en-US" sz="2000" dirty="0" smtClean="0">
                <a:latin typeface="Calibri" pitchFamily="34" charset="0"/>
              </a:rPr>
              <a:t>Future work: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modeling leakage: scattering, defects.</a:t>
            </a:r>
            <a:br>
              <a:rPr lang="en-US" sz="2000" b="0" dirty="0" smtClean="0">
                <a:latin typeface="Calibri" pitchFamily="34" charset="0"/>
              </a:rPr>
            </a:br>
            <a:endParaRPr lang="en-US" sz="2000" b="0" dirty="0" smtClean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34" y="1228045"/>
            <a:ext cx="3370395" cy="1296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80" y="3429000"/>
            <a:ext cx="3566735" cy="26941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170090" y="469095"/>
            <a:ext cx="7058235" cy="6071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22490" y="621495"/>
            <a:ext cx="7058235" cy="6071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20434225">
            <a:off x="10578" y="2854899"/>
            <a:ext cx="6388287" cy="590931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you have all the wrong words here</a:t>
            </a:r>
            <a:endParaRPr lang="en-US" sz="3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" y="104775"/>
            <a:ext cx="861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(end)</a:t>
            </a:r>
          </a:p>
        </p:txBody>
      </p:sp>
    </p:spTree>
    <p:extLst>
      <p:ext uri="{BB962C8B-B14F-4D97-AF65-F5344CB8AC3E}">
        <p14:creationId xmlns:p14="http://schemas.microsoft.com/office/powerpoint/2010/main" val="130734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P-Channel designs</a:t>
            </a:r>
            <a:endParaRPr lang="en-US" sz="3200" b="0" baseline="-25000" dirty="0" smtClean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70089" y="5943678"/>
            <a:ext cx="876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P-TFET performance is similar to that of the N-TFET </a:t>
            </a:r>
            <a:endParaRPr lang="en-US" sz="20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6911" y="930831"/>
            <a:ext cx="5499409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J. Huang  </a:t>
            </a:r>
            <a:r>
              <a:rPr lang="en-US" sz="12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2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in review (also arXiv preprint </a:t>
            </a:r>
            <a:r>
              <a:rPr lang="en-US" sz="1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1605.07166)</a:t>
            </a:r>
            <a:endParaRPr lang="en-US" sz="12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20210" y="1147305"/>
            <a:ext cx="4508827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6.1 Å design: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No demonstrated high-quality dielectrics</a:t>
            </a:r>
            <a:endParaRPr lang="en-US" sz="20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InP-based </a:t>
            </a:r>
            <a:r>
              <a:rPr lang="en-US" sz="2000" dirty="0">
                <a:latin typeface="Calibri" pitchFamily="34" charset="0"/>
                <a:cs typeface="Arial" charset="0"/>
              </a:rPr>
              <a:t>design:</a:t>
            </a:r>
            <a:br>
              <a:rPr lang="en-US" sz="2000" dirty="0">
                <a:latin typeface="Calibri" pitchFamily="34" charset="0"/>
                <a:cs typeface="Arial" charset="0"/>
              </a:rPr>
            </a:br>
            <a:r>
              <a:rPr lang="en-US" sz="2000" b="0" dirty="0">
                <a:latin typeface="Calibri" pitchFamily="34" charset="0"/>
                <a:cs typeface="Arial" charset="0"/>
              </a:rPr>
              <a:t>channel is 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InAs/InGaAs/InP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Some unpublished UCSB data 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suggesting good high-K interfaces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on </a:t>
            </a:r>
            <a:r>
              <a:rPr lang="en-US" sz="2000" b="0" dirty="0">
                <a:latin typeface="Calibri" pitchFamily="34" charset="0"/>
                <a:cs typeface="Arial" charset="0"/>
              </a:rPr>
              <a:t>p-type 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InGaAs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>
                <a:latin typeface="Calibri" pitchFamily="34" charset="0"/>
                <a:cs typeface="Arial" charset="0"/>
              </a:rPr>
              <a:t>(Chobpattana, Stemmer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)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working to verify now 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/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dirty="0" smtClean="0">
                <a:latin typeface="Calibri" pitchFamily="34" charset="0"/>
                <a:cs typeface="Arial" charset="0"/>
              </a:rPr>
              <a:t>Simulations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: (10</a:t>
            </a:r>
            <a:r>
              <a:rPr lang="en-US" sz="2000" b="0" baseline="30000" dirty="0" smtClean="0">
                <a:latin typeface="Calibri" pitchFamily="34" charset="0"/>
                <a:cs typeface="Arial" charset="0"/>
              </a:rPr>
              <a:t>-3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 A/m </a:t>
            </a:r>
            <a:r>
              <a:rPr lang="en-US" sz="2000" b="0" i="1" dirty="0" smtClean="0">
                <a:latin typeface="Calibri" pitchFamily="34" charset="0"/>
                <a:cs typeface="Arial" charset="0"/>
              </a:rPr>
              <a:t>I</a:t>
            </a:r>
            <a:r>
              <a:rPr lang="en-US" sz="2000" b="0" baseline="-25000" dirty="0" smtClean="0">
                <a:latin typeface="Calibri" pitchFamily="34" charset="0"/>
                <a:cs typeface="Arial" charset="0"/>
              </a:rPr>
              <a:t>OFF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, 300 mV </a:t>
            </a:r>
            <a:r>
              <a:rPr lang="en-US" sz="2000" b="0" i="1" dirty="0" smtClean="0">
                <a:latin typeface="Calibri" pitchFamily="34" charset="0"/>
                <a:cs typeface="Arial" charset="0"/>
              </a:rPr>
              <a:t>V</a:t>
            </a:r>
            <a:r>
              <a:rPr lang="en-US" sz="2000" b="0" baseline="-25000" dirty="0" smtClean="0">
                <a:latin typeface="Calibri" pitchFamily="34" charset="0"/>
                <a:cs typeface="Arial" charset="0"/>
              </a:rPr>
              <a:t>DD</a:t>
            </a:r>
            <a:r>
              <a:rPr lang="en-US" sz="2000" b="0" dirty="0">
                <a:latin typeface="Calibri" pitchFamily="34" charset="0"/>
                <a:cs typeface="Arial" charset="0"/>
              </a:rPr>
              <a:t>)</a:t>
            </a:r>
            <a:br>
              <a:rPr lang="en-US" sz="2000" b="0" dirty="0">
                <a:latin typeface="Calibri" pitchFamily="34" charset="0"/>
                <a:cs typeface="Arial" charset="0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	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6.1 Å design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580 A/m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0" i="1" dirty="0" smtClean="0">
                <a:latin typeface="Calibri" pitchFamily="34" charset="0"/>
                <a:cs typeface="Arial" charset="0"/>
              </a:rPr>
              <a:t>I</a:t>
            </a:r>
            <a:r>
              <a:rPr lang="en-US" sz="2000" b="0" baseline="-25000" dirty="0" smtClean="0">
                <a:latin typeface="Calibri" pitchFamily="34" charset="0"/>
                <a:cs typeface="Arial" charset="0"/>
              </a:rPr>
              <a:t>on.</a:t>
            </a:r>
            <a:br>
              <a:rPr lang="en-US" sz="2000" b="0" baseline="-25000" dirty="0" smtClean="0">
                <a:latin typeface="Calibri" pitchFamily="34" charset="0"/>
                <a:cs typeface="Arial" charset="0"/>
              </a:rPr>
            </a:br>
            <a:r>
              <a:rPr lang="en-US" sz="2000" b="0" baseline="-25000" dirty="0" smtClean="0">
                <a:latin typeface="Calibri" pitchFamily="34" charset="0"/>
                <a:cs typeface="Arial" charset="0"/>
              </a:rPr>
              <a:t>	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      comparable to N-TFET </a:t>
            </a:r>
            <a:r>
              <a:rPr lang="en-US" sz="2000" b="0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000" b="0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000" b="0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InP design: 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not yet simulated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  <a:endParaRPr lang="en-US" sz="2000" b="0" baseline="-25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" y="1647374"/>
            <a:ext cx="4296054" cy="35632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460" y="6388905"/>
            <a:ext cx="508496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J.Z. Huang, et al, J-EDS, Vol 4, No.6, Nov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01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Designs compatible with high-quality dielectrics</a:t>
            </a:r>
            <a:endParaRPr lang="en-US" sz="2800" b="0" baseline="-25000" dirty="0" smtClean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70089" y="5943678"/>
            <a:ext cx="876921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Triple-heterojunction design can be realized with high-quality dielectrics.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Present designs can be further improved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6911" y="930831"/>
            <a:ext cx="5499409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2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 Long </a:t>
            </a:r>
            <a:r>
              <a:rPr lang="en-US" sz="12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2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</a:t>
            </a:r>
            <a:r>
              <a:rPr lang="en-US" sz="1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2016 IEEE IPRM conference </a:t>
            </a:r>
            <a:endParaRPr lang="en-US" sz="12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0" y="1470471"/>
            <a:ext cx="4007742" cy="3917058"/>
          </a:xfrm>
          <a:prstGeom prst="rect">
            <a:avLst/>
          </a:prstGeom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20210" y="1147305"/>
            <a:ext cx="4508827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6.1 Å design:</a:t>
            </a:r>
            <a:br>
              <a:rPr lang="en-US" sz="200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No demonstrated high-quality dielectrics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InP-based </a:t>
            </a:r>
            <a:r>
              <a:rPr lang="en-US" sz="2000" dirty="0">
                <a:latin typeface="Calibri" pitchFamily="34" charset="0"/>
                <a:cs typeface="Arial" charset="0"/>
              </a:rPr>
              <a:t>design:</a:t>
            </a:r>
            <a:br>
              <a:rPr lang="en-US" sz="2000" dirty="0">
                <a:latin typeface="Calibri" pitchFamily="34" charset="0"/>
                <a:cs typeface="Arial" charset="0"/>
              </a:rPr>
            </a:br>
            <a:r>
              <a:rPr lang="en-US" sz="2000" b="0" dirty="0">
                <a:latin typeface="Calibri" pitchFamily="34" charset="0"/>
                <a:cs typeface="Arial" charset="0"/>
              </a:rPr>
              <a:t>channel is InAs/InGaAs/InP</a:t>
            </a:r>
            <a:br>
              <a:rPr lang="en-US" sz="2000" b="0" dirty="0">
                <a:latin typeface="Calibri" pitchFamily="34" charset="0"/>
                <a:cs typeface="Arial" charset="0"/>
              </a:rPr>
            </a:br>
            <a:r>
              <a:rPr lang="en-US" sz="2000" b="0" dirty="0">
                <a:latin typeface="Calibri" pitchFamily="34" charset="0"/>
                <a:cs typeface="Arial" charset="0"/>
              </a:rPr>
              <a:t>high-quality dielectrics for all of these</a:t>
            </a:r>
            <a:br>
              <a:rPr lang="en-US" sz="2000" b="0" dirty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Chobpattana, Stemmer, APL, 2014.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MOSFETs: 61 mV/dec. InAs, 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	   65mV/dec. InGaAs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	   67mV/dec. InP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Simulations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: (10</a:t>
            </a:r>
            <a:r>
              <a:rPr lang="en-US" sz="2000" b="0" baseline="30000" dirty="0" smtClean="0">
                <a:latin typeface="Calibri" pitchFamily="34" charset="0"/>
                <a:cs typeface="Arial" charset="0"/>
              </a:rPr>
              <a:t>-3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 A/m </a:t>
            </a:r>
            <a:r>
              <a:rPr lang="en-US" sz="2000" b="0" i="1" dirty="0" smtClean="0">
                <a:latin typeface="Calibri" pitchFamily="34" charset="0"/>
                <a:cs typeface="Arial" charset="0"/>
              </a:rPr>
              <a:t>I</a:t>
            </a:r>
            <a:r>
              <a:rPr lang="en-US" sz="2000" b="0" baseline="-25000" dirty="0" smtClean="0">
                <a:latin typeface="Calibri" pitchFamily="34" charset="0"/>
                <a:cs typeface="Arial" charset="0"/>
              </a:rPr>
              <a:t>OFF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, 300 mV </a:t>
            </a:r>
            <a:r>
              <a:rPr lang="en-US" sz="2000" b="0" i="1" dirty="0" smtClean="0">
                <a:latin typeface="Calibri" pitchFamily="34" charset="0"/>
                <a:cs typeface="Arial" charset="0"/>
              </a:rPr>
              <a:t>V</a:t>
            </a:r>
            <a:r>
              <a:rPr lang="en-US" sz="2000" b="0" baseline="-25000" dirty="0" smtClean="0">
                <a:latin typeface="Calibri" pitchFamily="34" charset="0"/>
                <a:cs typeface="Arial" charset="0"/>
              </a:rPr>
              <a:t>DD</a:t>
            </a:r>
            <a:r>
              <a:rPr lang="en-US" sz="2000" b="0" dirty="0">
                <a:latin typeface="Calibri" pitchFamily="34" charset="0"/>
                <a:cs typeface="Arial" charset="0"/>
              </a:rPr>
              <a:t>)</a:t>
            </a:r>
            <a:br>
              <a:rPr lang="en-US" sz="2000" b="0" dirty="0">
                <a:latin typeface="Calibri" pitchFamily="34" charset="0"/>
                <a:cs typeface="Arial" charset="0"/>
              </a:rPr>
            </a:br>
            <a:r>
              <a:rPr lang="en-US" sz="2000" b="0" dirty="0">
                <a:latin typeface="Calibri" pitchFamily="34" charset="0"/>
                <a:cs typeface="Arial" charset="0"/>
              </a:rPr>
              <a:t> 	InP design: 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   380 </a:t>
            </a:r>
            <a:r>
              <a:rPr lang="en-US" sz="2000" b="0" dirty="0">
                <a:latin typeface="Calibri" pitchFamily="34" charset="0"/>
                <a:cs typeface="Arial" charset="0"/>
              </a:rPr>
              <a:t>A/m </a:t>
            </a:r>
            <a:r>
              <a:rPr lang="en-US" sz="2000" b="0" i="1" dirty="0">
                <a:latin typeface="Calibri" pitchFamily="34" charset="0"/>
                <a:cs typeface="Arial" charset="0"/>
              </a:rPr>
              <a:t>I</a:t>
            </a:r>
            <a:r>
              <a:rPr lang="en-US" sz="2000" b="0" baseline="-25000" dirty="0">
                <a:latin typeface="Calibri" pitchFamily="34" charset="0"/>
                <a:cs typeface="Arial" charset="0"/>
              </a:rPr>
              <a:t>on</a:t>
            </a:r>
            <a:r>
              <a:rPr lang="en-US" sz="2000" b="0" dirty="0">
                <a:latin typeface="Calibri" pitchFamily="34" charset="0"/>
                <a:cs typeface="Arial" charset="0"/>
              </a:rPr>
              <a:t>.</a:t>
            </a:r>
            <a:br>
              <a:rPr lang="en-US" sz="2000" b="0" dirty="0">
                <a:latin typeface="Calibri" pitchFamily="34" charset="0"/>
                <a:cs typeface="Arial" charset="0"/>
              </a:rPr>
            </a:br>
            <a:r>
              <a:rPr lang="en-US" sz="2000" b="0" dirty="0">
                <a:latin typeface="Calibri" pitchFamily="34" charset="0"/>
                <a:cs typeface="Arial" charset="0"/>
              </a:rPr>
              <a:t>	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6.1 Å design</a:t>
            </a:r>
            <a:r>
              <a:rPr lang="en-US" sz="2000" b="0" dirty="0">
                <a:latin typeface="Calibri" pitchFamily="34" charset="0"/>
                <a:cs typeface="Arial" charset="0"/>
              </a:rPr>
              <a:t>: 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800 A/m </a:t>
            </a:r>
            <a:r>
              <a:rPr lang="en-US" sz="2000" b="0" i="1" dirty="0" smtClean="0">
                <a:latin typeface="Calibri" pitchFamily="34" charset="0"/>
                <a:cs typeface="Arial" charset="0"/>
              </a:rPr>
              <a:t>I</a:t>
            </a:r>
            <a:r>
              <a:rPr lang="en-US" sz="2000" b="0" baseline="-25000" dirty="0" smtClean="0">
                <a:latin typeface="Calibri" pitchFamily="34" charset="0"/>
                <a:cs typeface="Arial" charset="0"/>
              </a:rPr>
              <a:t>on.</a:t>
            </a:r>
            <a:br>
              <a:rPr lang="en-US" sz="2000" b="0" baseline="-25000" dirty="0" smtClean="0">
                <a:latin typeface="Calibri" pitchFamily="34" charset="0"/>
                <a:cs typeface="Arial" charset="0"/>
              </a:rPr>
            </a:br>
            <a:r>
              <a:rPr lang="en-US" sz="2000" b="0" baseline="-25000" dirty="0" smtClean="0">
                <a:latin typeface="Calibri" pitchFamily="34" charset="0"/>
                <a:cs typeface="Arial" charset="0"/>
              </a:rPr>
              <a:t>	</a:t>
            </a:r>
            <a:r>
              <a:rPr lang="en-US" sz="2000" b="0" dirty="0" smtClean="0">
                <a:latin typeface="Calibri" pitchFamily="34" charset="0"/>
                <a:cs typeface="Arial" charset="0"/>
              </a:rPr>
              <a:t>(need to improve design)</a:t>
            </a:r>
            <a:endParaRPr lang="en-US" sz="2000" b="0" baseline="-250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Performance comparisons (ideal ballistic case)</a:t>
            </a:r>
            <a:endParaRPr lang="en-US" sz="2800" b="0" baseline="-25000" dirty="0" smtClean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8180" y="4567425"/>
            <a:ext cx="89318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70 mV operation→ 100:1 less switching energy than 700 mV CMOS</a:t>
            </a:r>
            <a:br>
              <a:rPr lang="en-US" sz="2000" dirty="0" smtClean="0">
                <a:latin typeface="Calibri" pitchFamily="34" charset="0"/>
                <a:cs typeface="Arial" charset="0"/>
              </a:rPr>
            </a:br>
            <a:r>
              <a:rPr lang="en-US" sz="2000" dirty="0" smtClean="0">
                <a:latin typeface="Calibri" pitchFamily="34" charset="0"/>
                <a:cs typeface="Arial" charset="0"/>
              </a:rPr>
              <a:t>3HJ TFET @ </a:t>
            </a:r>
            <a:r>
              <a:rPr lang="en-US" sz="2000" dirty="0">
                <a:latin typeface="Calibri" pitchFamily="34" charset="0"/>
                <a:cs typeface="Arial" charset="0"/>
              </a:rPr>
              <a:t>70 mV: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6.7:1 </a:t>
            </a:r>
            <a:r>
              <a:rPr lang="en-US" sz="2000" dirty="0">
                <a:latin typeface="Calibri" pitchFamily="34" charset="0"/>
                <a:cs typeface="Arial" charset="0"/>
              </a:rPr>
              <a:t>slower than CMOS</a:t>
            </a:r>
            <a:br>
              <a:rPr lang="en-US" sz="2000" dirty="0">
                <a:latin typeface="Calibri" pitchFamily="34" charset="0"/>
                <a:cs typeface="Arial" charset="0"/>
              </a:rPr>
            </a:br>
            <a:r>
              <a:rPr lang="en-US" sz="2000" dirty="0">
                <a:latin typeface="Calibri" pitchFamily="34" charset="0"/>
                <a:cs typeface="Arial" charset="0"/>
              </a:rPr>
              <a:t>GaSb TFET @70 mV: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1200:1 </a:t>
            </a:r>
            <a:r>
              <a:rPr lang="en-US" sz="2000" dirty="0">
                <a:latin typeface="Calibri" pitchFamily="34" charset="0"/>
                <a:cs typeface="Arial" charset="0"/>
              </a:rPr>
              <a:t>slower than CMOS</a:t>
            </a:r>
            <a:endParaRPr lang="en-US" sz="2000" b="0" dirty="0" smtClean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55414"/>
              </p:ext>
            </p:extLst>
          </p:nvPr>
        </p:nvGraphicFramePr>
        <p:xfrm>
          <a:off x="457200" y="1152150"/>
          <a:ext cx="82296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Design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baseline="-25000" dirty="0" smtClean="0">
                          <a:latin typeface="Calibri" panose="020F0502020204030204" pitchFamily="34" charset="0"/>
                        </a:rPr>
                        <a:t>DD</a:t>
                      </a:r>
                      <a:endParaRPr lang="en-US" baseline="-25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relative switching energy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∝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baseline="30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baseline="-25000" dirty="0" smtClean="0">
                          <a:latin typeface="Calibri" panose="020F0502020204030204" pitchFamily="34" charset="0"/>
                        </a:rPr>
                        <a:t>on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@ </a:t>
                      </a:r>
                      <a:br>
                        <a:rPr lang="en-US" dirty="0" smtClean="0">
                          <a:latin typeface="Calibri" panose="020F0502020204030204" pitchFamily="34" charset="0"/>
                        </a:rPr>
                      </a:br>
                      <a:r>
                        <a:rPr lang="en-US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</a:rPr>
                        <a:t>-3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A/m </a:t>
                      </a:r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baseline="-25000" dirty="0" smtClean="0">
                          <a:latin typeface="Calibri" panose="020F0502020204030204" pitchFamily="34" charset="0"/>
                        </a:rPr>
                        <a:t>off</a:t>
                      </a:r>
                      <a:endParaRPr lang="en-US" baseline="-25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speed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F.O.M. </a:t>
                      </a:r>
                      <a:r>
                        <a:rPr lang="en-US" i="1" baseline="0" dirty="0" smtClean="0"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baseline="-25000" dirty="0" smtClean="0">
                          <a:latin typeface="Calibri" panose="020F0502020204030204" pitchFamily="34" charset="0"/>
                        </a:rPr>
                        <a:t>on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i="1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baseline="-25000" dirty="0" smtClean="0">
                          <a:latin typeface="Calibri" panose="020F0502020204030204" pitchFamily="34" charset="0"/>
                        </a:rPr>
                        <a:t>DD</a:t>
                      </a:r>
                      <a:endParaRPr lang="en-US" baseline="-25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Si NMOS (experimental)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700 mV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~1000 A/m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~1400 S/m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Si NMOS (simulated)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700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mV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4080 A/m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5830 S/m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GaSb/InAs TFET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300 mV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0.18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32 A/m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107 S/m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GaSb/InAs TFET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70 mV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0.01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0.34 A/m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4.86 S/m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3HJ-TFET; 0.3V design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300 mV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0.18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800 A/m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2670 S/m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3HJ-TFET; 70mV design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70 mV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0.01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61 A/m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871 S/m</a:t>
                      </a:r>
                      <a:endParaRPr lang="en-US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4195" y="5629955"/>
            <a:ext cx="89318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Caveats:</a:t>
            </a:r>
            <a:r>
              <a:rPr lang="en-US" sz="2000" b="0" dirty="0">
                <a:latin typeface="Calibri" pitchFamily="34" charset="0"/>
                <a:cs typeface="Arial" charset="0"/>
              </a:rPr>
              <a:t/>
            </a:r>
            <a:br>
              <a:rPr lang="en-US" sz="2000" b="0" dirty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Simulations ignore scattering: with it, what performance will we then obtain ?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Structure is complex: can we make it ?</a:t>
            </a:r>
            <a:br>
              <a:rPr lang="en-US" sz="2000" b="0" dirty="0" smtClean="0">
                <a:latin typeface="Calibri" pitchFamily="34" charset="0"/>
                <a:cs typeface="Arial" charset="0"/>
              </a:rPr>
            </a:br>
            <a:r>
              <a:rPr lang="en-US" sz="2000" b="0" dirty="0" smtClean="0">
                <a:latin typeface="Calibri" pitchFamily="34" charset="0"/>
                <a:cs typeface="Arial" charset="0"/>
              </a:rPr>
              <a:t>Can we reduce threshold variations, or at least compensate for them ?</a:t>
            </a:r>
            <a:endParaRPr lang="en-US" sz="200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0580" y="696780"/>
            <a:ext cx="14474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=30nm</a:t>
            </a:r>
          </a:p>
        </p:txBody>
      </p:sp>
    </p:spTree>
    <p:extLst>
      <p:ext uri="{BB962C8B-B14F-4D97-AF65-F5344CB8AC3E}">
        <p14:creationId xmlns:p14="http://schemas.microsoft.com/office/powerpoint/2010/main" val="2383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28493" y="89620"/>
            <a:ext cx="8385714" cy="664797"/>
          </a:xfrm>
        </p:spPr>
        <p:txBody>
          <a:bodyPr/>
          <a:lstStyle/>
          <a:p>
            <a:r>
              <a:rPr lang="en-US" sz="2800" dirty="0" smtClean="0"/>
              <a:t>Tunnel FETs: truncating the thermal distribution</a:t>
            </a:r>
            <a:endParaRPr lang="en-US" sz="28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5985" y="540227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Source bandgap truncates thermal distribution</a:t>
            </a:r>
            <a:r>
              <a:rPr lang="en-US" sz="2400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 steep S.S</a:t>
            </a:r>
            <a:r>
              <a:rPr lang="en-US" sz="240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.</a:t>
            </a:r>
            <a:r>
              <a:rPr lang="en-US" sz="240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endParaRPr lang="en-US" sz="2400" b="0" dirty="0" smtClean="0">
              <a:solidFill>
                <a:srgbClr val="00B05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6664" y="3542773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T-FET</a:t>
            </a:r>
            <a:endParaRPr lang="en-US" sz="2400" b="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7775" y="128383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MOSFET</a:t>
            </a:r>
            <a:endParaRPr lang="en-US" sz="2400" b="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5985" y="5904716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Must cross bandgap: tunneling</a:t>
            </a:r>
            <a:r>
              <a:rPr lang="en-US" sz="240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low I</a:t>
            </a:r>
            <a:r>
              <a:rPr lang="en-US" sz="2400" baseline="-2500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ON</a:t>
            </a:r>
            <a:r>
              <a:rPr lang="en-US" sz="2400" smtClean="0"/>
              <a:t>   </a:t>
            </a:r>
            <a:endParaRPr lang="en-US" sz="2400" b="0" baseline="-250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5985" y="6360086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latin typeface="Calibri" pitchFamily="34" charset="0"/>
                <a:cs typeface="Arial" pitchFamily="34" charset="0"/>
                <a:sym typeface="Symbol" pitchFamily="18" charset="2"/>
              </a:rPr>
              <a:t>Fix </a:t>
            </a:r>
            <a:r>
              <a:rPr lang="en-US" sz="2400" smtClean="0">
                <a:latin typeface="Calibri" pitchFamily="34" charset="0"/>
                <a:cs typeface="Arial" pitchFamily="34" charset="0"/>
                <a:sym typeface="Symbol" pitchFamily="18" charset="2"/>
              </a:rPr>
              <a:t>(??): </a:t>
            </a: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GaSb/InAs broken-gap heterojunction </a:t>
            </a:r>
            <a:endParaRPr lang="en-US" sz="2400" b="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7" name="Picture 16" descr="2014_10_30_NSF_FET_draw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899" y="924464"/>
            <a:ext cx="5653426" cy="43594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82740" y="4762183"/>
            <a:ext cx="15179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J. Appenzeller </a:t>
            </a:r>
            <a:r>
              <a:rPr lang="en-US" sz="12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b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IEEE TED, </a:t>
            </a:r>
            <a:r>
              <a:rPr lang="en-US" sz="12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Dec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 2005</a:t>
            </a:r>
          </a:p>
        </p:txBody>
      </p:sp>
      <p:sp>
        <p:nvSpPr>
          <p:cNvPr id="2" name="Rectangle 1"/>
          <p:cNvSpPr/>
          <p:nvPr/>
        </p:nvSpPr>
        <p:spPr>
          <a:xfrm>
            <a:off x="7672271" y="5326375"/>
            <a:ext cx="546945" cy="590931"/>
          </a:xfrm>
          <a:prstGeom prst="rect">
            <a:avLst/>
          </a:prstGeom>
          <a:effectLst>
            <a:outerShdw blurRad="25400" dist="25400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/>
          </a:p>
        </p:txBody>
      </p:sp>
      <p:sp>
        <p:nvSpPr>
          <p:cNvPr id="19" name="Rectangle 18"/>
          <p:cNvSpPr/>
          <p:nvPr/>
        </p:nvSpPr>
        <p:spPr>
          <a:xfrm>
            <a:off x="5558635" y="5832879"/>
            <a:ext cx="478016" cy="480131"/>
          </a:xfrm>
          <a:prstGeom prst="rect">
            <a:avLst/>
          </a:prstGeom>
          <a:effectLst>
            <a:outerShdw blurRad="25400" dist="25400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✘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484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47450" y="165515"/>
            <a:ext cx="849175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Tunnel FETs: are prospects good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45985" y="3429000"/>
                <a:ext cx="8803820" cy="2232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804863">
                  <a:buClr>
                    <a:srgbClr val="FF0000"/>
                  </a:buClr>
                  <a:tabLst>
                    <a:tab pos="173038" algn="l"/>
                    <a:tab pos="630238" algn="l"/>
                    <a:tab pos="1719263" algn="l"/>
                  </a:tabLst>
                </a:pPr>
                <a:r>
                  <a:rPr lang="en-US" sz="2400" dirty="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Useful devices must be small: short gate→ thin channel</a:t>
                </a:r>
              </a:p>
              <a:p>
                <a:pPr defTabSz="804863">
                  <a:buClr>
                    <a:srgbClr val="FF0000"/>
                  </a:buClr>
                  <a:tabLst>
                    <a:tab pos="173038" algn="l"/>
                    <a:tab pos="630238" algn="l"/>
                    <a:tab pos="1719263" algn="l"/>
                  </a:tabLst>
                </a:pPr>
                <a:r>
                  <a:rPr lang="en-US" sz="2400" dirty="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Quantization shifts band edges→ </a:t>
                </a:r>
                <a:r>
                  <a:rPr lang="en-US" sz="240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tunnel </a:t>
                </a:r>
                <a:r>
                  <a:rPr lang="en-US" sz="240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barrier</a:t>
                </a:r>
              </a:p>
              <a:p>
                <a:pPr defTabSz="804863">
                  <a:buClr>
                    <a:srgbClr val="FF0000"/>
                  </a:buClr>
                  <a:tabLst>
                    <a:tab pos="173038" algn="l"/>
                    <a:tab pos="630238" algn="l"/>
                    <a:tab pos="1719263" algn="l"/>
                  </a:tabLst>
                </a:pPr>
                <a:r>
                  <a:rPr lang="en-US" sz="240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Confinement also increases effective masses</a:t>
                </a:r>
                <a:br>
                  <a:rPr lang="en-US" sz="240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</a:br>
                <a:r>
                  <a:rPr lang="en-US" sz="240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Transmission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≅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𝒆𝒙𝒑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(−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𝜶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  <a:sym typeface="Symbol" pitchFamily="18" charset="2"/>
                          </a:rPr>
                          <m:t>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  <a:sym typeface="Symbol" pitchFamily="18" charset="2"/>
                          </a:rPr>
                          <m:t>𝒃𝒂𝒓𝒓𝒊𝒆𝒓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  <a:sym typeface="Symbol" pitchFamily="18" charset="2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  <a:sym typeface="Symbol" pitchFamily="18" charset="2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  <a:sym typeface="Symbol" pitchFamily="18" charset="2"/>
                                  </a:rPr>
                                  <m:t>∗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  <a:sym typeface="Symbol" pitchFamily="18" charset="2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  <a:sym typeface="Symbol" pitchFamily="18" charset="2"/>
                                  </a:rPr>
                                  <m:t>𝒃𝒂𝒓𝒓𝒊𝒆𝒓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  <a:sym typeface="Symbol" pitchFamily="18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  <a:sym typeface="Symbol" pitchFamily="18" charset="2"/>
                              </a:rPr>
                              <m:t>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  <a:sym typeface="Symbol" pitchFamily="18" charset="2"/>
                              </a:rPr>
                              <m:t>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  <a:sym typeface="Symbol" pitchFamily="18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  <a:sym typeface="Symbol" pitchFamily="18" charset="2"/>
                          </a:rPr>
                          <m:t>ℏ</m:t>
                        </m:r>
                      </m:den>
                    </m:f>
                  </m:oMath>
                </a14:m>
                <a:r>
                  <a:rPr lang="en-US" sz="240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br>
                  <a:rPr lang="en-US" sz="240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</a:br>
                <a:r>
                  <a:rPr lang="en-US" sz="2400" smtClean="0">
                    <a:latin typeface="Calibri" pitchFamily="34" charset="0"/>
                    <a:cs typeface="Arial" pitchFamily="34" charset="0"/>
                    <a:sym typeface="Symbol" pitchFamily="18" charset="2"/>
                  </a:rPr>
                  <a:t>		~10% for a 2nm barrier, 1% for a 4nm barrier  </a:t>
                </a:r>
                <a:endParaRPr lang="en-US" sz="2400">
                  <a:latin typeface="Calibri" pitchFamily="34" charset="0"/>
                  <a:cs typeface="Arial" pitchFamily="34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985" y="3429000"/>
                <a:ext cx="8803820" cy="2232791"/>
              </a:xfrm>
              <a:prstGeom prst="rect">
                <a:avLst/>
              </a:prstGeom>
              <a:blipFill rotWithShape="0">
                <a:blip r:embed="rId3"/>
                <a:stretch>
                  <a:fillRect l="-2076" t="-6011" b="-73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2014_10_30_NSF_FET_draw.jpg"/>
          <p:cNvPicPr>
            <a:picLocks noChangeAspect="1"/>
          </p:cNvPicPr>
          <p:nvPr/>
        </p:nvPicPr>
        <p:blipFill rotWithShape="1">
          <a:blip r:embed="rId4" cstate="print"/>
          <a:srcRect l="1" r="21321"/>
          <a:stretch/>
        </p:blipFill>
        <p:spPr>
          <a:xfrm>
            <a:off x="950364" y="992245"/>
            <a:ext cx="7285921" cy="22009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70090" y="5964173"/>
            <a:ext cx="7058235" cy="4247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Calibri" pitchFamily="34" charset="0"/>
              </a:rPr>
              <a:t>What actual on-current might we expect ?</a:t>
            </a:r>
          </a:p>
        </p:txBody>
      </p:sp>
    </p:spTree>
    <p:extLst>
      <p:ext uri="{BB962C8B-B14F-4D97-AF65-F5344CB8AC3E}">
        <p14:creationId xmlns:p14="http://schemas.microsoft.com/office/powerpoint/2010/main" val="18030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94194" y="1380788"/>
            <a:ext cx="8955612" cy="303150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4194" y="13725"/>
            <a:ext cx="9107401" cy="762000"/>
          </a:xfrm>
        </p:spPr>
        <p:txBody>
          <a:bodyPr/>
          <a:lstStyle/>
          <a:p>
            <a:r>
              <a:rPr lang="en-US" sz="3200" dirty="0" smtClean="0"/>
              <a:t>T-FET on-currents are low, T-FET logic is slow</a:t>
            </a:r>
            <a:endParaRPr lang="en-US" sz="3200" dirty="0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05148"/>
              </p:ext>
            </p:extLst>
          </p:nvPr>
        </p:nvGraphicFramePr>
        <p:xfrm>
          <a:off x="170090" y="1419717"/>
          <a:ext cx="2687638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0" name="KGPlot" r:id="rId4" imgW="2984400" imgH="3263760" progId="KGraph_Plot">
                  <p:embed/>
                </p:oleObj>
              </mc:Choice>
              <mc:Fallback>
                <p:oleObj name="KGPlot" r:id="rId4" imgW="2984400" imgH="326376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90" y="1419717"/>
                        <a:ext cx="2687638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01049"/>
              </p:ext>
            </p:extLst>
          </p:nvPr>
        </p:nvGraphicFramePr>
        <p:xfrm>
          <a:off x="2837355" y="1419717"/>
          <a:ext cx="2797175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1" name="KGPlot" r:id="rId6" imgW="3111480" imgH="3416040" progId="KGraph_Plot">
                  <p:embed/>
                </p:oleObj>
              </mc:Choice>
              <mc:Fallback>
                <p:oleObj name="KGPlot" r:id="rId6" imgW="3111480" imgH="34160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355" y="1419717"/>
                        <a:ext cx="2797175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496105" y="3089947"/>
            <a:ext cx="68305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3.0%</a:t>
            </a:r>
            <a:endParaRPr lang="en-US" sz="2400" b="0" dirty="0" smtClean="0">
              <a:solidFill>
                <a:srgbClr val="FF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98384" y="772675"/>
            <a:ext cx="83601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NEMO simulation:</a:t>
            </a: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GaSb/InAs tunnel finFET: 2nm thick body, 1nm thick dielectric @ </a:t>
            </a:r>
            <a:r>
              <a:rPr lang="en-US" sz="1600" b="0" dirty="0" smtClean="0">
                <a:latin typeface="Symbol" pitchFamily="18" charset="2"/>
                <a:cs typeface="Arial" pitchFamily="34" charset="0"/>
                <a:sym typeface="Symbol" pitchFamily="18" charset="2"/>
              </a:rPr>
              <a:t>e</a:t>
            </a:r>
            <a:r>
              <a:rPr lang="en-US" sz="16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=12, 12nm </a:t>
            </a:r>
            <a:r>
              <a:rPr lang="en-US" sz="1600" b="0" i="1" dirty="0" err="1" smtClean="0">
                <a:latin typeface="Calibri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1600" b="0" i="1" baseline="-25000" dirty="0" err="1" smtClean="0">
                <a:latin typeface="Calibri" pitchFamily="34" charset="0"/>
                <a:cs typeface="Arial" pitchFamily="34" charset="0"/>
                <a:sym typeface="Symbol" pitchFamily="18" charset="2"/>
              </a:rPr>
              <a:t>g</a:t>
            </a:r>
            <a:endParaRPr lang="en-US" sz="1600" b="0" i="1" baseline="-250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5482740" y="1268467"/>
            <a:ext cx="3619500" cy="3171825"/>
            <a:chOff x="5506200" y="888992"/>
            <a:chExt cx="3619500" cy="3171825"/>
          </a:xfrm>
        </p:grpSpPr>
        <p:graphicFrame>
          <p:nvGraphicFramePr>
            <p:cNvPr id="72709" name="Object 5"/>
            <p:cNvGraphicFramePr>
              <a:graphicFrameLocks noChangeAspect="1"/>
            </p:cNvGraphicFramePr>
            <p:nvPr/>
          </p:nvGraphicFramePr>
          <p:xfrm>
            <a:off x="5506200" y="888992"/>
            <a:ext cx="3619500" cy="317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782" name="KGPlot" r:id="rId8" imgW="4025880" imgH="3527280" progId="KGraph_Plot">
                    <p:embed/>
                  </p:oleObj>
                </mc:Choice>
                <mc:Fallback>
                  <p:oleObj name="KGPlot" r:id="rId8" imgW="4025880" imgH="352728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6200" y="888992"/>
                          <a:ext cx="3619500" cy="3171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7456010" y="2290575"/>
              <a:ext cx="1442005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4863">
                <a:buClr>
                  <a:srgbClr val="FF0000"/>
                </a:buClr>
                <a:tabLst>
                  <a:tab pos="173038" algn="l"/>
                  <a:tab pos="630238" algn="l"/>
                  <a:tab pos="1719263" algn="l"/>
                </a:tabLst>
              </a:pPr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10 </a:t>
              </a:r>
              <a:r>
                <a:rPr lang="en-US" sz="2400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A/</a:t>
              </a:r>
              <a:r>
                <a:rPr lang="en-US" sz="2400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m</a:t>
              </a:r>
              <a:endPara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214961" y="1531625"/>
              <a:ext cx="227684" cy="75895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3694" y="4675866"/>
            <a:ext cx="2580430" cy="11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Experimental:</a:t>
            </a: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InGaAs heterojunction HFET;</a:t>
            </a:r>
            <a:br>
              <a:rPr lang="en-US" sz="16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Dewey et al, </a:t>
            </a:r>
            <a:b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2011 IEDM,</a:t>
            </a:r>
            <a:b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2012 VLSI Symp.</a:t>
            </a:r>
            <a:endParaRPr lang="en-US" sz="1600" b="0" i="1" baseline="-250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8" name="Picture 17" descr="Picture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50520" y="4524616"/>
            <a:ext cx="2955726" cy="2235238"/>
          </a:xfrm>
          <a:prstGeom prst="rect">
            <a:avLst/>
          </a:prstGeom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344590" y="4675866"/>
            <a:ext cx="295990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~15 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A/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 @0.7V</a:t>
            </a:r>
            <a:endParaRPr lang="en-US" sz="2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406845" y="4842065"/>
            <a:ext cx="758951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21880" y="6009430"/>
            <a:ext cx="2102235" cy="75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current</a:t>
            </a:r>
            <a:b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slow logic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2651" y="6009430"/>
            <a:ext cx="2386534" cy="75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increase on-current?</a:t>
            </a:r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1355" y="92517"/>
            <a:ext cx="7772400" cy="762000"/>
          </a:xfrm>
        </p:spPr>
        <p:txBody>
          <a:bodyPr/>
          <a:lstStyle/>
          <a:p>
            <a:r>
              <a:rPr lang="en-US" sz="3600" dirty="0" smtClean="0"/>
              <a:t>Increasing the on-current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45985" y="1405721"/>
            <a:ext cx="5734778" cy="45537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6409" y="3191387"/>
            <a:ext cx="5734778" cy="45537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5985" y="5071107"/>
            <a:ext cx="5734778" cy="45537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03783"/>
              </p:ext>
            </p:extLst>
          </p:nvPr>
        </p:nvGraphicFramePr>
        <p:xfrm>
          <a:off x="232380" y="1386157"/>
          <a:ext cx="5629275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73" name="Equation" r:id="rId4" imgW="2819160" imgH="2260440" progId="Equation.3">
                  <p:embed/>
                </p:oleObj>
              </mc:Choice>
              <mc:Fallback>
                <p:oleObj name="Equation" r:id="rId4" imgW="2819160" imgH="226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80" y="1386157"/>
                        <a:ext cx="5629275" cy="452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32553" y="1538393"/>
            <a:ext cx="273222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P. Long </a:t>
            </a:r>
            <a:r>
              <a:rPr lang="en-US" sz="1400" b="0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., EDL  3/2016</a:t>
            </a:r>
            <a:endParaRPr lang="en-US" sz="1050" b="0" i="1" baseline="-250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056658" y="5116789"/>
            <a:ext cx="273222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nl-NL" sz="1400" b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S. Brocard, </a:t>
            </a:r>
            <a:r>
              <a:rPr lang="nl-NL" sz="1400" b="0" i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nl-NL" sz="1400" b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., EDL, 2/2014</a:t>
            </a:r>
            <a:endParaRPr lang="en-US" sz="1050" b="0" i="1" baseline="-250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830" y="1861091"/>
            <a:ext cx="426842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Reduces tunnel barrier height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Reduces hole mass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0829" y="3727063"/>
            <a:ext cx="478082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Reduces tunnel barrier thickness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Adds resonant state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1679" y="5637583"/>
            <a:ext cx="463874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Reduces tunnel barrier thickness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Adds resonant state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88945" y="4367155"/>
            <a:ext cx="273222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Avci &amp; Young, (Intel) 2013 IEDM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132553" y="3353105"/>
            <a:ext cx="273222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P. Long </a:t>
            </a:r>
            <a:r>
              <a:rPr lang="en-US" sz="1400" b="0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., EDL  3/2016</a:t>
            </a:r>
            <a:endParaRPr lang="en-US" sz="1050" b="0" i="1" baseline="-250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66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496105" y="3277210"/>
            <a:ext cx="3078479" cy="229458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3145" y="848570"/>
            <a:ext cx="3096768" cy="229458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496105" y="848570"/>
            <a:ext cx="3078479" cy="229458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5" y="848570"/>
            <a:ext cx="2372448" cy="2294587"/>
          </a:xfrm>
          <a:prstGeom prst="rect">
            <a:avLst/>
          </a:prstGeom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[110]</a:t>
            </a:r>
            <a:r>
              <a:rPr lang="en-US" sz="3200" dirty="0" smtClean="0"/>
              <a:t> gives more on-current than </a:t>
            </a:r>
            <a:r>
              <a:rPr lang="en-US" sz="3200" dirty="0" smtClean="0">
                <a:solidFill>
                  <a:srgbClr val="FF0000"/>
                </a:solidFill>
              </a:rPr>
              <a:t>[100]</a:t>
            </a:r>
            <a:endParaRPr lang="en-US" sz="3200" b="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72387" y="6103281"/>
            <a:ext cx="329642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high </a:t>
            </a:r>
            <a:r>
              <a:rPr lang="en-US" sz="2400" b="1" smtClean="0">
                <a:latin typeface="Calibri" pitchFamily="34" charset="0"/>
              </a:rPr>
              <a:t>confinement </a:t>
            </a:r>
            <a:r>
              <a:rPr lang="en-US" sz="2400" b="1" dirty="0" smtClean="0">
                <a:latin typeface="Calibri" pitchFamily="34" charset="0"/>
              </a:rPr>
              <a:t>mass</a:t>
            </a:r>
            <a:r>
              <a:rPr lang="en-US" sz="2400" b="1" smtClean="0">
                <a:latin typeface="Calibri" pitchFamily="34" charset="0"/>
              </a:rPr>
              <a:t/>
            </a:r>
            <a:br>
              <a:rPr lang="en-US" sz="2400" b="1" smtClean="0">
                <a:latin typeface="Calibri" pitchFamily="34" charset="0"/>
              </a:rPr>
            </a:br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low</a:t>
            </a: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2400" b="1" smtClean="0">
                <a:latin typeface="Calibri" pitchFamily="34" charset="0"/>
              </a:rPr>
              <a:t>transport </a:t>
            </a:r>
            <a:r>
              <a:rPr lang="en-US" sz="2400" b="1" dirty="0" smtClean="0">
                <a:latin typeface="Calibri" pitchFamily="34" charset="0"/>
              </a:rPr>
              <a:t>mass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87131" y="6124069"/>
            <a:ext cx="329642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low</a:t>
            </a:r>
            <a:r>
              <a:rPr lang="en-US" sz="2400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confinement mass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high </a:t>
            </a:r>
            <a:r>
              <a:rPr lang="en-US" sz="2400" b="1" dirty="0" smtClean="0">
                <a:latin typeface="Calibri" pitchFamily="34" charset="0"/>
              </a:rPr>
              <a:t>transport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5" y="3277210"/>
            <a:ext cx="3096768" cy="2846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05" y="3384797"/>
            <a:ext cx="3078480" cy="2700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2150"/>
            <a:ext cx="2772168" cy="171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9589" y="3808475"/>
            <a:ext cx="11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Valence Band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48850" y="-28384"/>
            <a:ext cx="2200955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P. Long </a:t>
            </a:r>
            <a:r>
              <a:rPr lang="en-US" sz="1400" b="0" i="1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  3/2016</a:t>
            </a:r>
            <a:endParaRPr lang="en-US" sz="1050" b="0" i="1" baseline="-250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1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" y="779995"/>
            <a:ext cx="7708815" cy="5305330"/>
          </a:xfrm>
          <a:prstGeom prst="rect">
            <a:avLst/>
          </a:prstGeom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[110]</a:t>
            </a:r>
            <a:r>
              <a:rPr lang="en-US" sz="3200"/>
              <a:t> gives more on-current than </a:t>
            </a:r>
            <a:r>
              <a:rPr lang="en-US" sz="3200">
                <a:solidFill>
                  <a:srgbClr val="FF0000"/>
                </a:solidFill>
              </a:rPr>
              <a:t>[</a:t>
            </a:r>
            <a:r>
              <a:rPr lang="en-US" sz="3200">
                <a:solidFill>
                  <a:srgbClr val="FF0000"/>
                </a:solidFill>
              </a:rPr>
              <a:t>100</a:t>
            </a:r>
            <a:r>
              <a:rPr lang="en-US" sz="3200" smtClean="0">
                <a:solidFill>
                  <a:srgbClr val="FF0000"/>
                </a:solidFill>
              </a:rPr>
              <a:t>]</a:t>
            </a:r>
            <a:endParaRPr lang="en-US" sz="3200" b="0" dirty="0" smtClean="0">
              <a:solidFill>
                <a:schemeClr val="accent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45985" y="6085325"/>
            <a:ext cx="8684970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b="1" dirty="0" smtClean="0">
                <a:latin typeface="Calibri" pitchFamily="34" charset="0"/>
              </a:rPr>
              <a:t>larger hole confinement mass→ smaller barrier→ more current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smaller hole transport mass→ more current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36199" y="4187950"/>
            <a:ext cx="60716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1915674" y="2062890"/>
            <a:ext cx="1290215" cy="8421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62215" y="2082384"/>
            <a:ext cx="1214320" cy="8226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8290853" y="2006181"/>
            <a:ext cx="1" cy="6830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Rectangle 5"/>
          <p:cNvSpPr>
            <a:spLocks noChangeArrowheads="1"/>
          </p:cNvSpPr>
          <p:nvPr/>
        </p:nvSpPr>
        <p:spPr bwMode="auto">
          <a:xfrm rot="5400000">
            <a:off x="7480835" y="2113959"/>
            <a:ext cx="2200955" cy="2773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algn="ctr"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larger tunnel barrier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420207" y="1979724"/>
            <a:ext cx="1" cy="5312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4" name="Rectangle 5"/>
          <p:cNvSpPr>
            <a:spLocks noChangeArrowheads="1"/>
          </p:cNvSpPr>
          <p:nvPr/>
        </p:nvSpPr>
        <p:spPr bwMode="auto">
          <a:xfrm rot="5400000">
            <a:off x="3692534" y="2052573"/>
            <a:ext cx="1886089" cy="2773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algn="ctr"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smaller tunnel barrier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915674" y="1759310"/>
            <a:ext cx="1290215" cy="2773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algn="ctr"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smaller m*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862214" y="1760038"/>
            <a:ext cx="1290215" cy="2773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algn="ctr"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larger m*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2674625" y="4187950"/>
            <a:ext cx="60716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357679" y="3986509"/>
            <a:ext cx="1290214" cy="2773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algn="ctr"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thinner barrier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165794" y="4491530"/>
            <a:ext cx="1669689" cy="2780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algn="ctr"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greater transmission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7759589" y="4189406"/>
            <a:ext cx="1" cy="45391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48850" y="-28384"/>
            <a:ext cx="2200955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P. Long </a:t>
            </a:r>
            <a:r>
              <a:rPr lang="en-US" sz="1400" b="0" i="1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  3/2016</a:t>
            </a:r>
            <a:endParaRPr lang="en-US" sz="1050" b="0" i="1" baseline="-250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69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51179" y="917819"/>
            <a:ext cx="5103876" cy="512687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229515" y="211137"/>
            <a:ext cx="8744395" cy="3984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Heterojunctions increase </a:t>
            </a:r>
            <a:r>
              <a:rPr lang="en-US" sz="2800" smtClean="0"/>
              <a:t>the </a:t>
            </a:r>
            <a:r>
              <a:rPr lang="en-US" sz="2800" smtClean="0">
                <a:solidFill>
                  <a:srgbClr val="FF0000"/>
                </a:solidFill>
              </a:rPr>
              <a:t>junction field</a:t>
            </a:r>
            <a:endParaRPr lang="en-US" sz="2800" b="0" baseline="-25000" dirty="0" smtClean="0">
              <a:solidFill>
                <a:srgbClr val="FF0000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9730" y="6522159"/>
            <a:ext cx="89318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Arial" charset="0"/>
              </a:rPr>
              <a:t>Added heterojunctions→ greater built-in potential→greater field→ </a:t>
            </a:r>
            <a:r>
              <a:rPr lang="en-US" sz="2000" smtClean="0">
                <a:latin typeface="Calibri" pitchFamily="34" charset="0"/>
                <a:cs typeface="Arial" charset="0"/>
              </a:rPr>
              <a:t>thinner </a:t>
            </a:r>
            <a:r>
              <a:rPr lang="en-US" sz="2000" smtClean="0">
                <a:latin typeface="Calibri" pitchFamily="34" charset="0"/>
                <a:cs typeface="Arial" charset="0"/>
              </a:rPr>
              <a:t>barrier</a:t>
            </a:r>
            <a:endParaRPr lang="en-US" sz="200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" y="1102071"/>
            <a:ext cx="4125468" cy="215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9" y="3753081"/>
            <a:ext cx="5103876" cy="1962912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121" y="723920"/>
            <a:ext cx="845931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Source 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heterojunction: 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S. Brocard, </a:t>
            </a:r>
            <a:r>
              <a:rPr lang="nl-NL" sz="1400" b="0" i="1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EDL, 2/2014; </a:t>
            </a:r>
            <a:r>
              <a:rPr lang="en-US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Channel </a:t>
            </a:r>
            <a:r>
              <a:rPr lang="nl-NL" sz="1400" b="0">
                <a:latin typeface="Calibri" pitchFamily="34" charset="0"/>
                <a:cs typeface="Arial" pitchFamily="34" charset="0"/>
                <a:sym typeface="Symbol" pitchFamily="18" charset="2"/>
              </a:rPr>
              <a:t>heterojunction</a:t>
            </a:r>
            <a:r>
              <a:rPr lang="en-US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 Long </a:t>
            </a:r>
            <a:r>
              <a:rPr lang="en-US" sz="14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EDL 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3/2016</a:t>
            </a:r>
            <a:endParaRPr lang="en-US" sz="14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75" y="902727"/>
            <a:ext cx="3566735" cy="2632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74" y="3486474"/>
            <a:ext cx="3566735" cy="26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mo-v1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_guidelines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thin_text_template</Template>
  <TotalTime>10440</TotalTime>
  <Pages>2</Pages>
  <Words>937</Words>
  <Application>Microsoft Office PowerPoint</Application>
  <PresentationFormat>On-screen Show (4:3)</PresentationFormat>
  <Paragraphs>208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MS PGothic</vt:lpstr>
      <vt:lpstr>MS PGothic</vt:lpstr>
      <vt:lpstr>Arial</vt:lpstr>
      <vt:lpstr>Arial Narrow</vt:lpstr>
      <vt:lpstr>Calibri</vt:lpstr>
      <vt:lpstr>Cambria Math</vt:lpstr>
      <vt:lpstr>Impact</vt:lpstr>
      <vt:lpstr>MS Mincho</vt:lpstr>
      <vt:lpstr>Segoe UI Symbol</vt:lpstr>
      <vt:lpstr>Symbol</vt:lpstr>
      <vt:lpstr>Tahoma</vt:lpstr>
      <vt:lpstr>Times New Roman</vt:lpstr>
      <vt:lpstr>Trebuchet MS</vt:lpstr>
      <vt:lpstr>Wingdings</vt:lpstr>
      <vt:lpstr>Wingdings 3</vt:lpstr>
      <vt:lpstr>1_very_thin-text_template</vt:lpstr>
      <vt:lpstr>NCN_presentation_template_V15</vt:lpstr>
      <vt:lpstr>2_NCN_presentation_template_V15</vt:lpstr>
      <vt:lpstr>Nemo-v1</vt:lpstr>
      <vt:lpstr>presentation_guidelines</vt:lpstr>
      <vt:lpstr>KGPlot</vt:lpstr>
      <vt:lpstr>Equation</vt:lpstr>
      <vt:lpstr>KaleidaGraph Plot</vt:lpstr>
      <vt:lpstr>A Tunnel FET Design for  High-Current, 120 mV Operation</vt:lpstr>
      <vt:lpstr>What does VLSI need ?</vt:lpstr>
      <vt:lpstr>Tunnel FETs: truncating the thermal distribution</vt:lpstr>
      <vt:lpstr>Tunnel FETs: are prospects good ?</vt:lpstr>
      <vt:lpstr>T-FET on-currents are low, T-FET logic is slow</vt:lpstr>
      <vt:lpstr>Increasing the on-current</vt:lpstr>
      <vt:lpstr>[110] gives more on-current than [100]</vt:lpstr>
      <vt:lpstr>[110] gives more on-current than [100]</vt:lpstr>
      <vt:lpstr>Heterojunctions increase the junction field</vt:lpstr>
      <vt:lpstr>Heterojunctions increase the tunneling probability</vt:lpstr>
      <vt:lpstr>Heterojunctions increase the on-current</vt:lpstr>
      <vt:lpstr>Role of the resonant bound states: ON-state</vt:lpstr>
      <vt:lpstr>Role of the resonant bound states: OFF-state</vt:lpstr>
      <vt:lpstr>Lg=30nm: Ioff limited by scattering</vt:lpstr>
      <vt:lpstr>Leakage at Lg=15nm</vt:lpstr>
      <vt:lpstr>Phonon-Assisted Tunneling: 3HJ-TFET</vt:lpstr>
      <vt:lpstr>Phonon-Assisted Tunneling: TFET vs. 3HJ-TFET</vt:lpstr>
      <vt:lpstr>Noise margin sets a minimum threshold voltage</vt:lpstr>
      <vt:lpstr>EF,drain should be below Ec at switching point</vt:lpstr>
      <vt:lpstr>EF,drain should be below Ec at switching point</vt:lpstr>
      <vt:lpstr>Increasing Vth increases noise margin</vt:lpstr>
      <vt:lpstr> Tunnel FET Design for High-Current, 120 mV Operation</vt:lpstr>
      <vt:lpstr>PowerPoint Presentation</vt:lpstr>
      <vt:lpstr>P-Channel designs</vt:lpstr>
      <vt:lpstr>Designs compatible with high-quality dielectrics</vt:lpstr>
      <vt:lpstr>Performance comparisons (ideal ballistic case)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Watt-Level  mm-Wave and Sub-mm-Wave Solid State Sources</dc:title>
  <dc:creator>mark rodwell</dc:creator>
  <cp:lastModifiedBy>mark rodwell</cp:lastModifiedBy>
  <cp:revision>367</cp:revision>
  <cp:lastPrinted>2002-08-11T02:20:55Z</cp:lastPrinted>
  <dcterms:created xsi:type="dcterms:W3CDTF">2015-06-16T22:02:43Z</dcterms:created>
  <dcterms:modified xsi:type="dcterms:W3CDTF">2016-12-02T02:26:42Z</dcterms:modified>
</cp:coreProperties>
</file>