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ags/tag1.xml" ContentType="application/vnd.openxmlformats-officedocument.presentationml.tag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85" r:id="rId1"/>
  </p:sldMasterIdLst>
  <p:notesMasterIdLst>
    <p:notesMasterId r:id="rId236"/>
  </p:notesMasterIdLst>
  <p:handoutMasterIdLst>
    <p:handoutMasterId r:id="rId237"/>
  </p:handoutMasterIdLst>
  <p:sldIdLst>
    <p:sldId id="532" r:id="rId2"/>
    <p:sldId id="872" r:id="rId3"/>
    <p:sldId id="825" r:id="rId4"/>
    <p:sldId id="816" r:id="rId5"/>
    <p:sldId id="817" r:id="rId6"/>
    <p:sldId id="824" r:id="rId7"/>
    <p:sldId id="820" r:id="rId8"/>
    <p:sldId id="868" r:id="rId9"/>
    <p:sldId id="822" r:id="rId10"/>
    <p:sldId id="876" r:id="rId11"/>
    <p:sldId id="847" r:id="rId12"/>
    <p:sldId id="814" r:id="rId13"/>
    <p:sldId id="953" r:id="rId14"/>
    <p:sldId id="859" r:id="rId15"/>
    <p:sldId id="860" r:id="rId16"/>
    <p:sldId id="813" r:id="rId17"/>
    <p:sldId id="863" r:id="rId18"/>
    <p:sldId id="845" r:id="rId19"/>
    <p:sldId id="846" r:id="rId20"/>
    <p:sldId id="848" r:id="rId21"/>
    <p:sldId id="818" r:id="rId22"/>
    <p:sldId id="819" r:id="rId23"/>
    <p:sldId id="834" r:id="rId24"/>
    <p:sldId id="839" r:id="rId25"/>
    <p:sldId id="836" r:id="rId26"/>
    <p:sldId id="837" r:id="rId27"/>
    <p:sldId id="838" r:id="rId28"/>
    <p:sldId id="843" r:id="rId29"/>
    <p:sldId id="844" r:id="rId30"/>
    <p:sldId id="850" r:id="rId31"/>
    <p:sldId id="840" r:id="rId32"/>
    <p:sldId id="826" r:id="rId33"/>
    <p:sldId id="880" r:id="rId34"/>
    <p:sldId id="828" r:id="rId35"/>
    <p:sldId id="829" r:id="rId36"/>
    <p:sldId id="887" r:id="rId37"/>
    <p:sldId id="830" r:id="rId38"/>
    <p:sldId id="869" r:id="rId39"/>
    <p:sldId id="870" r:id="rId40"/>
    <p:sldId id="871" r:id="rId41"/>
    <p:sldId id="890" r:id="rId42"/>
    <p:sldId id="854" r:id="rId43"/>
    <p:sldId id="855" r:id="rId44"/>
    <p:sldId id="858" r:id="rId45"/>
    <p:sldId id="856" r:id="rId46"/>
    <p:sldId id="888" r:id="rId47"/>
    <p:sldId id="889" r:id="rId48"/>
    <p:sldId id="954" r:id="rId49"/>
    <p:sldId id="798" r:id="rId50"/>
    <p:sldId id="962" r:id="rId51"/>
    <p:sldId id="908" r:id="rId52"/>
    <p:sldId id="891" r:id="rId53"/>
    <p:sldId id="892" r:id="rId54"/>
    <p:sldId id="893" r:id="rId55"/>
    <p:sldId id="974" r:id="rId56"/>
    <p:sldId id="993" r:id="rId57"/>
    <p:sldId id="990" r:id="rId58"/>
    <p:sldId id="965" r:id="rId59"/>
    <p:sldId id="966" r:id="rId60"/>
    <p:sldId id="963" r:id="rId61"/>
    <p:sldId id="934" r:id="rId62"/>
    <p:sldId id="964" r:id="rId63"/>
    <p:sldId id="961" r:id="rId64"/>
    <p:sldId id="967" r:id="rId65"/>
    <p:sldId id="968" r:id="rId66"/>
    <p:sldId id="969" r:id="rId67"/>
    <p:sldId id="970" r:id="rId68"/>
    <p:sldId id="971" r:id="rId69"/>
    <p:sldId id="972" r:id="rId70"/>
    <p:sldId id="939" r:id="rId71"/>
    <p:sldId id="940" r:id="rId72"/>
    <p:sldId id="799" r:id="rId73"/>
    <p:sldId id="984" r:id="rId74"/>
    <p:sldId id="976" r:id="rId75"/>
    <p:sldId id="977" r:id="rId76"/>
    <p:sldId id="978" r:id="rId77"/>
    <p:sldId id="979" r:id="rId78"/>
    <p:sldId id="985" r:id="rId79"/>
    <p:sldId id="981" r:id="rId80"/>
    <p:sldId id="983" r:id="rId81"/>
    <p:sldId id="955" r:id="rId82"/>
    <p:sldId id="986" r:id="rId83"/>
    <p:sldId id="987" r:id="rId84"/>
    <p:sldId id="988" r:id="rId85"/>
    <p:sldId id="989" r:id="rId86"/>
    <p:sldId id="801" r:id="rId87"/>
    <p:sldId id="916" r:id="rId88"/>
    <p:sldId id="917" r:id="rId89"/>
    <p:sldId id="918" r:id="rId90"/>
    <p:sldId id="919" r:id="rId91"/>
    <p:sldId id="802" r:id="rId92"/>
    <p:sldId id="841" r:id="rId93"/>
    <p:sldId id="842" r:id="rId94"/>
    <p:sldId id="851" r:id="rId95"/>
    <p:sldId id="852" r:id="rId96"/>
    <p:sldId id="800" r:id="rId97"/>
    <p:sldId id="857" r:id="rId98"/>
    <p:sldId id="914" r:id="rId99"/>
    <p:sldId id="1024" r:id="rId100"/>
    <p:sldId id="1023" r:id="rId101"/>
    <p:sldId id="1021" r:id="rId102"/>
    <p:sldId id="921" r:id="rId103"/>
    <p:sldId id="1020" r:id="rId104"/>
    <p:sldId id="1019" r:id="rId105"/>
    <p:sldId id="906" r:id="rId106"/>
    <p:sldId id="1010" r:id="rId107"/>
    <p:sldId id="1011" r:id="rId108"/>
    <p:sldId id="1000" r:id="rId109"/>
    <p:sldId id="1005" r:id="rId110"/>
    <p:sldId id="1004" r:id="rId111"/>
    <p:sldId id="1006" r:id="rId112"/>
    <p:sldId id="1007" r:id="rId113"/>
    <p:sldId id="1009" r:id="rId114"/>
    <p:sldId id="1012" r:id="rId115"/>
    <p:sldId id="1013" r:id="rId116"/>
    <p:sldId id="900" r:id="rId117"/>
    <p:sldId id="901" r:id="rId118"/>
    <p:sldId id="902" r:id="rId119"/>
    <p:sldId id="920" r:id="rId120"/>
    <p:sldId id="1025" r:id="rId121"/>
    <p:sldId id="1026" r:id="rId122"/>
    <p:sldId id="1027" r:id="rId123"/>
    <p:sldId id="1028" r:id="rId124"/>
    <p:sldId id="1029" r:id="rId125"/>
    <p:sldId id="1030" r:id="rId126"/>
    <p:sldId id="1031" r:id="rId127"/>
    <p:sldId id="1032" r:id="rId128"/>
    <p:sldId id="1033" r:id="rId129"/>
    <p:sldId id="1034" r:id="rId130"/>
    <p:sldId id="1035" r:id="rId131"/>
    <p:sldId id="1036" r:id="rId132"/>
    <p:sldId id="1037" r:id="rId133"/>
    <p:sldId id="1038" r:id="rId134"/>
    <p:sldId id="1039" r:id="rId135"/>
    <p:sldId id="1040" r:id="rId136"/>
    <p:sldId id="1041" r:id="rId137"/>
    <p:sldId id="1042" r:id="rId138"/>
    <p:sldId id="1043" r:id="rId139"/>
    <p:sldId id="1044" r:id="rId140"/>
    <p:sldId id="1045" r:id="rId141"/>
    <p:sldId id="1046" r:id="rId142"/>
    <p:sldId id="1047" r:id="rId143"/>
    <p:sldId id="1048" r:id="rId144"/>
    <p:sldId id="1049" r:id="rId145"/>
    <p:sldId id="1050" r:id="rId146"/>
    <p:sldId id="1051" r:id="rId147"/>
    <p:sldId id="1052" r:id="rId148"/>
    <p:sldId id="1053" r:id="rId149"/>
    <p:sldId id="1054" r:id="rId150"/>
    <p:sldId id="1055" r:id="rId151"/>
    <p:sldId id="1056" r:id="rId152"/>
    <p:sldId id="1057" r:id="rId153"/>
    <p:sldId id="1058" r:id="rId154"/>
    <p:sldId id="1060" r:id="rId155"/>
    <p:sldId id="1061" r:id="rId156"/>
    <p:sldId id="1062" r:id="rId157"/>
    <p:sldId id="1063" r:id="rId158"/>
    <p:sldId id="1064" r:id="rId159"/>
    <p:sldId id="1065" r:id="rId160"/>
    <p:sldId id="1066" r:id="rId161"/>
    <p:sldId id="1067" r:id="rId162"/>
    <p:sldId id="1068" r:id="rId163"/>
    <p:sldId id="1069" r:id="rId164"/>
    <p:sldId id="1070" r:id="rId165"/>
    <p:sldId id="1071" r:id="rId166"/>
    <p:sldId id="1072" r:id="rId167"/>
    <p:sldId id="1073" r:id="rId168"/>
    <p:sldId id="1074" r:id="rId169"/>
    <p:sldId id="1075" r:id="rId170"/>
    <p:sldId id="1076" r:id="rId171"/>
    <p:sldId id="1077" r:id="rId172"/>
    <p:sldId id="1078" r:id="rId173"/>
    <p:sldId id="1079" r:id="rId174"/>
    <p:sldId id="1080" r:id="rId175"/>
    <p:sldId id="1081" r:id="rId176"/>
    <p:sldId id="1082" r:id="rId177"/>
    <p:sldId id="1083" r:id="rId178"/>
    <p:sldId id="1084" r:id="rId179"/>
    <p:sldId id="1085" r:id="rId180"/>
    <p:sldId id="1086" r:id="rId181"/>
    <p:sldId id="1088" r:id="rId182"/>
    <p:sldId id="1087" r:id="rId183"/>
    <p:sldId id="1089" r:id="rId184"/>
    <p:sldId id="1090" r:id="rId185"/>
    <p:sldId id="1091" r:id="rId186"/>
    <p:sldId id="1092" r:id="rId187"/>
    <p:sldId id="1093" r:id="rId188"/>
    <p:sldId id="1094" r:id="rId189"/>
    <p:sldId id="1095" r:id="rId190"/>
    <p:sldId id="1096" r:id="rId191"/>
    <p:sldId id="1097" r:id="rId192"/>
    <p:sldId id="1098" r:id="rId193"/>
    <p:sldId id="1099" r:id="rId194"/>
    <p:sldId id="1100" r:id="rId195"/>
    <p:sldId id="1101" r:id="rId196"/>
    <p:sldId id="1102" r:id="rId197"/>
    <p:sldId id="1103" r:id="rId198"/>
    <p:sldId id="1104" r:id="rId199"/>
    <p:sldId id="1105" r:id="rId200"/>
    <p:sldId id="1106" r:id="rId201"/>
    <p:sldId id="1107" r:id="rId202"/>
    <p:sldId id="1108" r:id="rId203"/>
    <p:sldId id="1109" r:id="rId204"/>
    <p:sldId id="1110" r:id="rId205"/>
    <p:sldId id="1111" r:id="rId206"/>
    <p:sldId id="1112" r:id="rId207"/>
    <p:sldId id="1113" r:id="rId208"/>
    <p:sldId id="1114" r:id="rId209"/>
    <p:sldId id="1115" r:id="rId210"/>
    <p:sldId id="1116" r:id="rId211"/>
    <p:sldId id="1117" r:id="rId212"/>
    <p:sldId id="1118" r:id="rId213"/>
    <p:sldId id="1119" r:id="rId214"/>
    <p:sldId id="1120" r:id="rId215"/>
    <p:sldId id="1121" r:id="rId216"/>
    <p:sldId id="1122" r:id="rId217"/>
    <p:sldId id="1123" r:id="rId218"/>
    <p:sldId id="1124" r:id="rId219"/>
    <p:sldId id="1125" r:id="rId220"/>
    <p:sldId id="1126" r:id="rId221"/>
    <p:sldId id="1127" r:id="rId222"/>
    <p:sldId id="1128" r:id="rId223"/>
    <p:sldId id="1129" r:id="rId224"/>
    <p:sldId id="1130" r:id="rId225"/>
    <p:sldId id="1131" r:id="rId226"/>
    <p:sldId id="1132" r:id="rId227"/>
    <p:sldId id="1133" r:id="rId228"/>
    <p:sldId id="1134" r:id="rId229"/>
    <p:sldId id="1135" r:id="rId230"/>
    <p:sldId id="1136" r:id="rId231"/>
    <p:sldId id="1137" r:id="rId232"/>
    <p:sldId id="1138" r:id="rId233"/>
    <p:sldId id="1139" r:id="rId234"/>
    <p:sldId id="1140" r:id="rId235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2C2C2"/>
    <a:srgbClr val="B2B2B2"/>
    <a:srgbClr val="CDCDCD"/>
    <a:srgbClr val="DDDDDD"/>
    <a:srgbClr val="33C400"/>
    <a:srgbClr val="F52BCA"/>
    <a:srgbClr val="969696"/>
    <a:srgbClr val="FFFFCC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39" autoAdjust="0"/>
    <p:restoredTop sz="95223" autoAdjust="0"/>
  </p:normalViewPr>
  <p:slideViewPr>
    <p:cSldViewPr>
      <p:cViewPr varScale="1">
        <p:scale>
          <a:sx n="87" d="100"/>
          <a:sy n="87" d="100"/>
        </p:scale>
        <p:origin x="57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105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5895" cy="75895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viewProps" Target="view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11" Type="http://schemas.openxmlformats.org/officeDocument/2006/relationships/image" Target="../media/image124.wmf"/><Relationship Id="rId5" Type="http://schemas.openxmlformats.org/officeDocument/2006/relationships/image" Target="../media/image118.wmf"/><Relationship Id="rId10" Type="http://schemas.openxmlformats.org/officeDocument/2006/relationships/image" Target="../media/image123.wmf"/><Relationship Id="rId4" Type="http://schemas.openxmlformats.org/officeDocument/2006/relationships/image" Target="../media/image117.wmf"/><Relationship Id="rId9" Type="http://schemas.openxmlformats.org/officeDocument/2006/relationships/image" Target="../media/image122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wmf"/><Relationship Id="rId3" Type="http://schemas.openxmlformats.org/officeDocument/2006/relationships/image" Target="../media/image146.wmf"/><Relationship Id="rId7" Type="http://schemas.openxmlformats.org/officeDocument/2006/relationships/image" Target="../media/image150.wmf"/><Relationship Id="rId2" Type="http://schemas.openxmlformats.org/officeDocument/2006/relationships/image" Target="../media/image145.wmf"/><Relationship Id="rId1" Type="http://schemas.openxmlformats.org/officeDocument/2006/relationships/image" Target="../media/image144.wmf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Relationship Id="rId9" Type="http://schemas.openxmlformats.org/officeDocument/2006/relationships/image" Target="../media/image152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6" Type="http://schemas.openxmlformats.org/officeDocument/2006/relationships/image" Target="../media/image164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image" Target="../media/image170.wmf"/><Relationship Id="rId1" Type="http://schemas.openxmlformats.org/officeDocument/2006/relationships/image" Target="../media/image169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wmf"/><Relationship Id="rId3" Type="http://schemas.openxmlformats.org/officeDocument/2006/relationships/image" Target="../media/image177.wmf"/><Relationship Id="rId7" Type="http://schemas.openxmlformats.org/officeDocument/2006/relationships/image" Target="../media/image146.wmf"/><Relationship Id="rId12" Type="http://schemas.openxmlformats.org/officeDocument/2006/relationships/image" Target="../media/image185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11" Type="http://schemas.openxmlformats.org/officeDocument/2006/relationships/image" Target="../media/image184.wmf"/><Relationship Id="rId5" Type="http://schemas.openxmlformats.org/officeDocument/2006/relationships/image" Target="../media/image179.wmf"/><Relationship Id="rId10" Type="http://schemas.openxmlformats.org/officeDocument/2006/relationships/image" Target="../media/image183.wmf"/><Relationship Id="rId4" Type="http://schemas.openxmlformats.org/officeDocument/2006/relationships/image" Target="../media/image178.wmf"/><Relationship Id="rId9" Type="http://schemas.openxmlformats.org/officeDocument/2006/relationships/image" Target="../media/image18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3" Type="http://schemas.openxmlformats.org/officeDocument/2006/relationships/image" Target="../media/image177.wmf"/><Relationship Id="rId7" Type="http://schemas.openxmlformats.org/officeDocument/2006/relationships/image" Target="../media/image146.wmf"/><Relationship Id="rId12" Type="http://schemas.openxmlformats.org/officeDocument/2006/relationships/image" Target="../media/image184.wmf"/><Relationship Id="rId2" Type="http://schemas.openxmlformats.org/officeDocument/2006/relationships/image" Target="../media/image176.wmf"/><Relationship Id="rId1" Type="http://schemas.openxmlformats.org/officeDocument/2006/relationships/image" Target="../media/image175.wmf"/><Relationship Id="rId6" Type="http://schemas.openxmlformats.org/officeDocument/2006/relationships/image" Target="../media/image180.wmf"/><Relationship Id="rId11" Type="http://schemas.openxmlformats.org/officeDocument/2006/relationships/image" Target="../media/image183.wmf"/><Relationship Id="rId5" Type="http://schemas.openxmlformats.org/officeDocument/2006/relationships/image" Target="../media/image179.wmf"/><Relationship Id="rId10" Type="http://schemas.openxmlformats.org/officeDocument/2006/relationships/image" Target="../media/image187.wmf"/><Relationship Id="rId4" Type="http://schemas.openxmlformats.org/officeDocument/2006/relationships/image" Target="../media/image178.wmf"/><Relationship Id="rId9" Type="http://schemas.openxmlformats.org/officeDocument/2006/relationships/image" Target="../media/image181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image" Target="../media/image192.wmf"/><Relationship Id="rId1" Type="http://schemas.openxmlformats.org/officeDocument/2006/relationships/image" Target="../media/image19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wmf"/><Relationship Id="rId1" Type="http://schemas.openxmlformats.org/officeDocument/2006/relationships/image" Target="../media/image221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7" Type="http://schemas.openxmlformats.org/officeDocument/2006/relationships/image" Target="../media/image229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7" Type="http://schemas.openxmlformats.org/officeDocument/2006/relationships/image" Target="../media/image229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wmf"/><Relationship Id="rId7" Type="http://schemas.openxmlformats.org/officeDocument/2006/relationships/image" Target="../media/image229.wmf"/><Relationship Id="rId2" Type="http://schemas.openxmlformats.org/officeDocument/2006/relationships/image" Target="../media/image224.wmf"/><Relationship Id="rId1" Type="http://schemas.openxmlformats.org/officeDocument/2006/relationships/image" Target="../media/image223.wmf"/><Relationship Id="rId6" Type="http://schemas.openxmlformats.org/officeDocument/2006/relationships/image" Target="../media/image228.wmf"/><Relationship Id="rId5" Type="http://schemas.openxmlformats.org/officeDocument/2006/relationships/image" Target="../media/image227.wmf"/><Relationship Id="rId4" Type="http://schemas.openxmlformats.org/officeDocument/2006/relationships/image" Target="../media/image226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0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wmf"/><Relationship Id="rId2" Type="http://schemas.openxmlformats.org/officeDocument/2006/relationships/image" Target="../media/image276.wmf"/><Relationship Id="rId1" Type="http://schemas.openxmlformats.org/officeDocument/2006/relationships/image" Target="../media/image275.wmf"/><Relationship Id="rId6" Type="http://schemas.openxmlformats.org/officeDocument/2006/relationships/image" Target="../media/image280.wmf"/><Relationship Id="rId5" Type="http://schemas.openxmlformats.org/officeDocument/2006/relationships/image" Target="../media/image279.wmf"/><Relationship Id="rId4" Type="http://schemas.openxmlformats.org/officeDocument/2006/relationships/image" Target="../media/image278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wmf"/><Relationship Id="rId1" Type="http://schemas.openxmlformats.org/officeDocument/2006/relationships/image" Target="../media/image29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0.wmf"/></Relationships>
</file>

<file path=ppt/drawings/_rels/vmlDrawing3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wmf"/><Relationship Id="rId2" Type="http://schemas.openxmlformats.org/officeDocument/2006/relationships/image" Target="../media/image303.wmf"/><Relationship Id="rId1" Type="http://schemas.openxmlformats.org/officeDocument/2006/relationships/image" Target="../media/image302.wmf"/><Relationship Id="rId4" Type="http://schemas.openxmlformats.org/officeDocument/2006/relationships/image" Target="../media/image305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6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8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2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4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6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8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9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0.w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4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3.wmf"/></Relationships>
</file>

<file path=ppt/drawings/_rels/vmlDrawing4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wmf"/><Relationship Id="rId1" Type="http://schemas.openxmlformats.org/officeDocument/2006/relationships/image" Target="../media/image376.w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0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wmf"/><Relationship Id="rId1" Type="http://schemas.openxmlformats.org/officeDocument/2006/relationships/image" Target="../media/image401.w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8.w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8.w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0.w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1.wmf"/></Relationships>
</file>

<file path=ppt/drawings/_rels/vmlDrawing5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wmf"/><Relationship Id="rId2" Type="http://schemas.openxmlformats.org/officeDocument/2006/relationships/image" Target="../media/image486.wmf"/><Relationship Id="rId1" Type="http://schemas.openxmlformats.org/officeDocument/2006/relationships/image" Target="../media/image485.wmf"/><Relationship Id="rId4" Type="http://schemas.openxmlformats.org/officeDocument/2006/relationships/image" Target="../media/image488.wmf"/></Relationships>
</file>

<file path=ppt/drawings/_rels/vmlDrawing5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wmf"/><Relationship Id="rId2" Type="http://schemas.openxmlformats.org/officeDocument/2006/relationships/image" Target="../media/image490.wmf"/><Relationship Id="rId1" Type="http://schemas.openxmlformats.org/officeDocument/2006/relationships/image" Target="../media/image489.wmf"/><Relationship Id="rId4" Type="http://schemas.openxmlformats.org/officeDocument/2006/relationships/image" Target="../media/image492.wmf"/></Relationships>
</file>

<file path=ppt/drawings/_rels/vmlDrawing5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wmf"/><Relationship Id="rId2" Type="http://schemas.openxmlformats.org/officeDocument/2006/relationships/image" Target="../media/image497.wmf"/><Relationship Id="rId1" Type="http://schemas.openxmlformats.org/officeDocument/2006/relationships/image" Target="../media/image496.wmf"/><Relationship Id="rId4" Type="http://schemas.openxmlformats.org/officeDocument/2006/relationships/image" Target="../media/image499.w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0.w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8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6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wmf"/><Relationship Id="rId2" Type="http://schemas.openxmlformats.org/officeDocument/2006/relationships/image" Target="../media/image525.wmf"/><Relationship Id="rId1" Type="http://schemas.openxmlformats.org/officeDocument/2006/relationships/image" Target="../media/image524.wmf"/></Relationships>
</file>

<file path=ppt/drawings/_rels/vmlDrawing6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5.wmf"/><Relationship Id="rId1" Type="http://schemas.openxmlformats.org/officeDocument/2006/relationships/image" Target="../media/image534.wmf"/></Relationships>
</file>

<file path=ppt/drawings/_rels/vmlDrawing6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7.wmf"/><Relationship Id="rId1" Type="http://schemas.openxmlformats.org/officeDocument/2006/relationships/image" Target="../media/image5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0211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25" y="461963"/>
            <a:ext cx="5253038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95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7148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385879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053127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6182753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7250058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910839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0833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93080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758915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2209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68492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779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131151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8F476E3-4DCC-4171-9F3B-A55971B1E5EA}" type="slidenum">
              <a:rPr lang="en-US" smtClean="0"/>
              <a:pPr>
                <a:defRPr/>
              </a:pPr>
              <a:t>149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09342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99981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80439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Notes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54426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477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725385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0575608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dirty="0" smtClean="0"/>
              <a:t>when you show the IBM FET, you say:</a:t>
            </a:r>
          </a:p>
          <a:p>
            <a:r>
              <a:rPr lang="en-US" dirty="0" smtClean="0"/>
              <a:t>"because we want a device with the geometry taken for granted in silicon VLSI"</a:t>
            </a:r>
          </a:p>
          <a:p>
            <a:r>
              <a:rPr lang="en-US" dirty="0" smtClean="0"/>
              <a:t>..source/drain pitch at most a few times the gate length.</a:t>
            </a:r>
          </a:p>
        </p:txBody>
      </p:sp>
    </p:spTree>
    <p:extLst>
      <p:ext uri="{BB962C8B-B14F-4D97-AF65-F5344CB8AC3E}">
        <p14:creationId xmlns:p14="http://schemas.microsoft.com/office/powerpoint/2010/main" val="1752475098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361292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9" tIns="46480" rIns="92959" bIns="46480"/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1F497D"/>
              </a:buClr>
            </a:pPr>
            <a:fld id="{6411BC14-FA79-4CB7-8040-85590F7B47B4}" type="slidenum">
              <a:rPr lang="en-US" altLang="en-US">
                <a:solidFill>
                  <a:srgbClr val="000000"/>
                </a:solidFill>
              </a:rPr>
              <a:pPr eaLnBrk="1" hangingPunct="1">
                <a:buClr>
                  <a:srgbClr val="1F497D"/>
                </a:buClr>
              </a:pPr>
              <a:t>158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81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9044259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6308423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1085345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933088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4354243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769230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4960507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2343814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174062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17103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46309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280652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0094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765433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42686464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667284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7926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578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4824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3773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64509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98543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8560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240858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5519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652215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54667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970219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74239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9299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684460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540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3523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955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7489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1230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18486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4893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65102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337955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618961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03048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42976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632048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2044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118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68119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1174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77881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105798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22924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16892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1538" y="461963"/>
            <a:ext cx="5253037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18742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25" y="463550"/>
            <a:ext cx="5251450" cy="39401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3"/>
            <a:ext cx="5135899" cy="41725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42270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37216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449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1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62740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653995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7942915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365397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72464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91521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6300" y="463550"/>
            <a:ext cx="5249863" cy="3938588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2499"/>
            <a:ext cx="5135899" cy="417409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6283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630029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348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63990" y="8805863"/>
            <a:ext cx="3032125" cy="463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942" tIns="46471" rIns="92942" bIns="46471"/>
          <a:lstStyle/>
          <a:p>
            <a:pPr>
              <a:buClr>
                <a:srgbClr val="000000"/>
              </a:buClr>
            </a:pPr>
            <a:fld id="{929B687A-ACA1-41DC-AF36-8E666E063186}" type="slidenum">
              <a:rPr lang="en-US">
                <a:solidFill>
                  <a:prstClr val="black"/>
                </a:solidFill>
              </a:rPr>
              <a:pPr>
                <a:buClr>
                  <a:srgbClr val="000000"/>
                </a:buClr>
              </a:pPr>
              <a:t>84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87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07316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41663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9425"/>
            <a:ext cx="5443537" cy="4081463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720790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51" tIns="47425" rIns="94851" bIns="47425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fld id="{F47258C1-F160-4B9A-8BF2-DA353C528D43}" type="slidenum">
              <a:rPr lang="en-US" altLang="en-US"/>
              <a:pPr/>
              <a:t>88</a:t>
            </a:fld>
            <a:endParaRPr lang="en-US" altLang="en-US" dirty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63794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2576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564217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0757757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3296891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95969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0197561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0431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1758492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545498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7600" y="698500"/>
            <a:ext cx="4646613" cy="34861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463483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70922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998953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16055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161391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041762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9603476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57514203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4106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001884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2087396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4039913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76835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62872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3389927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75155925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472032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15494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8848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5452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909389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23224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54560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214454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539144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62717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157681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483865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219991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91076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1720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4352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835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76543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84102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33160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1198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40384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56449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29440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795605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69942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8922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28985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35936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24507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381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208033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21863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16034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86465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82100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矩形 13"/>
          <p:cNvSpPr/>
          <p:nvPr userDrawn="1"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  <p:sldLayoutId id="2147483715" r:id="rId29"/>
    <p:sldLayoutId id="2147483716" r:id="rId30"/>
    <p:sldLayoutId id="2147483717" r:id="rId31"/>
    <p:sldLayoutId id="2147483718" r:id="rId32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28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84.jpeg"/><Relationship Id="rId11" Type="http://schemas.openxmlformats.org/officeDocument/2006/relationships/image" Target="../media/image287.jpeg"/><Relationship Id="rId5" Type="http://schemas.openxmlformats.org/officeDocument/2006/relationships/image" Target="../media/image283.jpeg"/><Relationship Id="rId10" Type="http://schemas.openxmlformats.org/officeDocument/2006/relationships/image" Target="../media/image281.wmf"/><Relationship Id="rId4" Type="http://schemas.openxmlformats.org/officeDocument/2006/relationships/image" Target="../media/image282.jpeg"/><Relationship Id="rId9" Type="http://schemas.openxmlformats.org/officeDocument/2006/relationships/oleObject" Target="../embeddings/oleObject129.bin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0.jpeg"/><Relationship Id="rId4" Type="http://schemas.openxmlformats.org/officeDocument/2006/relationships/image" Target="../media/image289.emf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1.bin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29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4.vml"/><Relationship Id="rId6" Type="http://schemas.openxmlformats.org/officeDocument/2006/relationships/oleObject" Target="../embeddings/oleObject130.bin"/><Relationship Id="rId5" Type="http://schemas.openxmlformats.org/officeDocument/2006/relationships/image" Target="../media/image294.png"/><Relationship Id="rId10" Type="http://schemas.openxmlformats.org/officeDocument/2006/relationships/image" Target="../media/image295.png"/><Relationship Id="rId4" Type="http://schemas.openxmlformats.org/officeDocument/2006/relationships/image" Target="../media/image293.png"/><Relationship Id="rId9" Type="http://schemas.openxmlformats.org/officeDocument/2006/relationships/image" Target="../media/image292.w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9.png"/><Relationship Id="rId5" Type="http://schemas.openxmlformats.org/officeDocument/2006/relationships/image" Target="../media/image298.png"/><Relationship Id="rId4" Type="http://schemas.openxmlformats.org/officeDocument/2006/relationships/image" Target="../media/image29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00.wmf"/><Relationship Id="rId5" Type="http://schemas.openxmlformats.org/officeDocument/2006/relationships/oleObject" Target="../embeddings/oleObject132.bin"/><Relationship Id="rId4" Type="http://schemas.openxmlformats.org/officeDocument/2006/relationships/image" Target="../media/image299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w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wmf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03.wmf"/><Relationship Id="rId5" Type="http://schemas.openxmlformats.org/officeDocument/2006/relationships/oleObject" Target="../embeddings/oleObject134.bin"/><Relationship Id="rId10" Type="http://schemas.openxmlformats.org/officeDocument/2006/relationships/image" Target="../media/image305.wmf"/><Relationship Id="rId4" Type="http://schemas.openxmlformats.org/officeDocument/2006/relationships/image" Target="../media/image302.wmf"/><Relationship Id="rId9" Type="http://schemas.openxmlformats.org/officeDocument/2006/relationships/oleObject" Target="../embeddings/oleObject136.bin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07.jpeg"/><Relationship Id="rId5" Type="http://schemas.openxmlformats.org/officeDocument/2006/relationships/image" Target="../media/image306.wmf"/><Relationship Id="rId4" Type="http://schemas.openxmlformats.org/officeDocument/2006/relationships/oleObject" Target="../embeddings/oleObject137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30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08.wmf"/><Relationship Id="rId5" Type="http://schemas.openxmlformats.org/officeDocument/2006/relationships/oleObject" Target="../embeddings/oleObject138.bin"/><Relationship Id="rId4" Type="http://schemas.openxmlformats.org/officeDocument/2006/relationships/image" Target="../media/image30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31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oleObject" Target="../embeddings/oleObject139.bin"/><Relationship Id="rId5" Type="http://schemas.openxmlformats.org/officeDocument/2006/relationships/image" Target="../media/image311.jpeg"/><Relationship Id="rId4" Type="http://schemas.openxmlformats.org/officeDocument/2006/relationships/image" Target="../media/image307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313.jpeg"/><Relationship Id="rId5" Type="http://schemas.openxmlformats.org/officeDocument/2006/relationships/image" Target="../media/image312.wmf"/><Relationship Id="rId4" Type="http://schemas.openxmlformats.org/officeDocument/2006/relationships/oleObject" Target="../embeddings/oleObject140.bin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14.wmf"/><Relationship Id="rId5" Type="http://schemas.openxmlformats.org/officeDocument/2006/relationships/oleObject" Target="../embeddings/oleObject141.bin"/><Relationship Id="rId4" Type="http://schemas.openxmlformats.org/officeDocument/2006/relationships/image" Target="../media/image315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3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16.wmf"/><Relationship Id="rId5" Type="http://schemas.openxmlformats.org/officeDocument/2006/relationships/oleObject" Target="../embeddings/oleObject142.bin"/><Relationship Id="rId4" Type="http://schemas.openxmlformats.org/officeDocument/2006/relationships/image" Target="../media/image315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3.vml"/><Relationship Id="rId5" Type="http://schemas.openxmlformats.org/officeDocument/2006/relationships/image" Target="../media/image318.wmf"/><Relationship Id="rId4" Type="http://schemas.openxmlformats.org/officeDocument/2006/relationships/oleObject" Target="../embeddings/oleObject143.bin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wmf"/><Relationship Id="rId3" Type="http://schemas.openxmlformats.org/officeDocument/2006/relationships/notesSlide" Target="../notesSlides/notesSlide85.xml"/><Relationship Id="rId7" Type="http://schemas.openxmlformats.org/officeDocument/2006/relationships/image" Target="../media/image3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19.wmf"/><Relationship Id="rId5" Type="http://schemas.openxmlformats.org/officeDocument/2006/relationships/oleObject" Target="../embeddings/oleObject144.bin"/><Relationship Id="rId4" Type="http://schemas.openxmlformats.org/officeDocument/2006/relationships/image" Target="../media/image320.wmf"/><Relationship Id="rId9" Type="http://schemas.openxmlformats.org/officeDocument/2006/relationships/image" Target="../media/image238.wmf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eg"/><Relationship Id="rId3" Type="http://schemas.openxmlformats.org/officeDocument/2006/relationships/image" Target="../media/image322.png"/><Relationship Id="rId7" Type="http://schemas.openxmlformats.org/officeDocument/2006/relationships/image" Target="../media/image324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wmf"/><Relationship Id="rId5" Type="http://schemas.openxmlformats.org/officeDocument/2006/relationships/image" Target="../media/image238.wmf"/><Relationship Id="rId4" Type="http://schemas.openxmlformats.org/officeDocument/2006/relationships/image" Target="../media/image323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7" Type="http://schemas.openxmlformats.org/officeDocument/2006/relationships/image" Target="../media/image327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6.wmf"/><Relationship Id="rId5" Type="http://schemas.openxmlformats.org/officeDocument/2006/relationships/image" Target="../media/image325.jpeg"/><Relationship Id="rId4" Type="http://schemas.openxmlformats.org/officeDocument/2006/relationships/image" Target="../media/image32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9.jpeg"/><Relationship Id="rId4" Type="http://schemas.openxmlformats.org/officeDocument/2006/relationships/image" Target="../media/image3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36.wmf"/><Relationship Id="rId4" Type="http://schemas.openxmlformats.org/officeDocument/2006/relationships/oleObject" Target="../embeddings/oleObject6.bin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5.bin"/><Relationship Id="rId3" Type="http://schemas.openxmlformats.org/officeDocument/2006/relationships/notesSlide" Target="../notesSlides/notesSlide89.xml"/><Relationship Id="rId7" Type="http://schemas.openxmlformats.org/officeDocument/2006/relationships/image" Target="../media/image2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296.jpeg"/><Relationship Id="rId5" Type="http://schemas.openxmlformats.org/officeDocument/2006/relationships/image" Target="../media/image238.wmf"/><Relationship Id="rId4" Type="http://schemas.openxmlformats.org/officeDocument/2006/relationships/image" Target="../media/image258.png"/><Relationship Id="rId9" Type="http://schemas.openxmlformats.org/officeDocument/2006/relationships/image" Target="../media/image330.wmf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8.jpeg"/><Relationship Id="rId3" Type="http://schemas.openxmlformats.org/officeDocument/2006/relationships/image" Target="../media/image238.wmf"/><Relationship Id="rId7" Type="http://schemas.openxmlformats.org/officeDocument/2006/relationships/image" Target="../media/image33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1.jpeg"/><Relationship Id="rId5" Type="http://schemas.openxmlformats.org/officeDocument/2006/relationships/image" Target="../media/image259.png"/><Relationship Id="rId4" Type="http://schemas.openxmlformats.org/officeDocument/2006/relationships/image" Target="../media/image239.wmf"/><Relationship Id="rId9" Type="http://schemas.openxmlformats.org/officeDocument/2006/relationships/image" Target="../media/image329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9.wmf"/><Relationship Id="rId4" Type="http://schemas.openxmlformats.org/officeDocument/2006/relationships/image" Target="../media/image238.wmf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3" Type="http://schemas.openxmlformats.org/officeDocument/2006/relationships/notesSlide" Target="../notesSlides/notesSlide92.xml"/><Relationship Id="rId7" Type="http://schemas.openxmlformats.org/officeDocument/2006/relationships/image" Target="../media/image33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35.png"/><Relationship Id="rId5" Type="http://schemas.openxmlformats.org/officeDocument/2006/relationships/image" Target="../media/image334.png"/><Relationship Id="rId4" Type="http://schemas.openxmlformats.org/officeDocument/2006/relationships/oleObject" Target="../embeddings/oleObject146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341.jpeg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343.jpeg"/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0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5.jpe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347.jpe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image" Target="../media/image348.jpe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jpe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6.jpeg"/><Relationship Id="rId3" Type="http://schemas.openxmlformats.org/officeDocument/2006/relationships/notesSlide" Target="../notesSlides/notesSlide97.xml"/><Relationship Id="rId7" Type="http://schemas.openxmlformats.org/officeDocument/2006/relationships/image" Target="../media/image35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7.vml"/><Relationship Id="rId6" Type="http://schemas.openxmlformats.org/officeDocument/2006/relationships/oleObject" Target="../embeddings/oleObject147.bin"/><Relationship Id="rId5" Type="http://schemas.openxmlformats.org/officeDocument/2006/relationships/image" Target="../media/image355.jpeg"/><Relationship Id="rId4" Type="http://schemas.openxmlformats.org/officeDocument/2006/relationships/image" Target="../media/image354.jpeg"/><Relationship Id="rId9" Type="http://schemas.openxmlformats.org/officeDocument/2006/relationships/image" Target="../media/image357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9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jpeg"/><Relationship Id="rId3" Type="http://schemas.openxmlformats.org/officeDocument/2006/relationships/image" Target="../media/image360.jpeg"/><Relationship Id="rId7" Type="http://schemas.openxmlformats.org/officeDocument/2006/relationships/image" Target="../media/image362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8.wmf"/><Relationship Id="rId5" Type="http://schemas.openxmlformats.org/officeDocument/2006/relationships/image" Target="../media/image239.wmf"/><Relationship Id="rId4" Type="http://schemas.openxmlformats.org/officeDocument/2006/relationships/image" Target="../media/image361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6.png"/><Relationship Id="rId5" Type="http://schemas.openxmlformats.org/officeDocument/2006/relationships/image" Target="../media/image365.png"/><Relationship Id="rId4" Type="http://schemas.openxmlformats.org/officeDocument/2006/relationships/image" Target="../media/image3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jpe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9.bin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4.jpeg"/><Relationship Id="rId5" Type="http://schemas.openxmlformats.org/officeDocument/2006/relationships/image" Target="../media/image373.jpeg"/><Relationship Id="rId4" Type="http://schemas.openxmlformats.org/officeDocument/2006/relationships/image" Target="../media/image37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5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jpeg"/><Relationship Id="rId3" Type="http://schemas.openxmlformats.org/officeDocument/2006/relationships/notesSlide" Target="../notesSlides/notesSlide105.xml"/><Relationship Id="rId7" Type="http://schemas.openxmlformats.org/officeDocument/2006/relationships/image" Target="../media/image37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8.vml"/><Relationship Id="rId6" Type="http://schemas.openxmlformats.org/officeDocument/2006/relationships/oleObject" Target="../embeddings/oleObject149.bin"/><Relationship Id="rId11" Type="http://schemas.openxmlformats.org/officeDocument/2006/relationships/image" Target="../media/image381.jpeg"/><Relationship Id="rId5" Type="http://schemas.openxmlformats.org/officeDocument/2006/relationships/image" Target="../media/image376.wmf"/><Relationship Id="rId10" Type="http://schemas.openxmlformats.org/officeDocument/2006/relationships/image" Target="../media/image380.jpeg"/><Relationship Id="rId4" Type="http://schemas.openxmlformats.org/officeDocument/2006/relationships/oleObject" Target="../embeddings/oleObject148.bin"/><Relationship Id="rId9" Type="http://schemas.openxmlformats.org/officeDocument/2006/relationships/image" Target="../media/image379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9.vml"/><Relationship Id="rId5" Type="http://schemas.openxmlformats.org/officeDocument/2006/relationships/image" Target="../media/image382.wmf"/><Relationship Id="rId4" Type="http://schemas.openxmlformats.org/officeDocument/2006/relationships/oleObject" Target="../embeddings/oleObject150.bin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6.png"/><Relationship Id="rId5" Type="http://schemas.openxmlformats.org/officeDocument/2006/relationships/image" Target="../media/image385.jpeg"/><Relationship Id="rId4" Type="http://schemas.openxmlformats.org/officeDocument/2006/relationships/image" Target="../media/image384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9.jpeg"/><Relationship Id="rId4" Type="http://schemas.openxmlformats.org/officeDocument/2006/relationships/image" Target="../media/image388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5.jpe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1.jpeg"/><Relationship Id="rId4" Type="http://schemas.openxmlformats.org/officeDocument/2006/relationships/image" Target="../media/image385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emf"/><Relationship Id="rId7" Type="http://schemas.openxmlformats.org/officeDocument/2006/relationships/image" Target="../media/image39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5.emf"/><Relationship Id="rId5" Type="http://schemas.openxmlformats.org/officeDocument/2006/relationships/image" Target="../media/image394.emf"/><Relationship Id="rId4" Type="http://schemas.openxmlformats.org/officeDocument/2006/relationships/image" Target="../media/image393.em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8.emf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0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3.jpeg"/><Relationship Id="rId3" Type="http://schemas.openxmlformats.org/officeDocument/2006/relationships/notesSlide" Target="../notesSlides/notesSlide117.xml"/><Relationship Id="rId7" Type="http://schemas.openxmlformats.org/officeDocument/2006/relationships/image" Target="../media/image40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Relationship Id="rId6" Type="http://schemas.openxmlformats.org/officeDocument/2006/relationships/oleObject" Target="../embeddings/oleObject152.bin"/><Relationship Id="rId5" Type="http://schemas.openxmlformats.org/officeDocument/2006/relationships/image" Target="../media/image401.wmf"/><Relationship Id="rId4" Type="http://schemas.openxmlformats.org/officeDocument/2006/relationships/oleObject" Target="../embeddings/oleObject151.bin"/><Relationship Id="rId9" Type="http://schemas.openxmlformats.org/officeDocument/2006/relationships/image" Target="../media/image404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7.png"/><Relationship Id="rId4" Type="http://schemas.openxmlformats.org/officeDocument/2006/relationships/image" Target="../media/image406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png"/><Relationship Id="rId4" Type="http://schemas.openxmlformats.org/officeDocument/2006/relationships/image" Target="../media/image40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0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8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6.w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51.jpeg"/><Relationship Id="rId4" Type="http://schemas.openxmlformats.org/officeDocument/2006/relationships/image" Target="../media/image49.jpeg"/><Relationship Id="rId9" Type="http://schemas.openxmlformats.org/officeDocument/2006/relationships/image" Target="../media/image50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7.png"/><Relationship Id="rId4" Type="http://schemas.openxmlformats.org/officeDocument/2006/relationships/image" Target="../media/image416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20.jpeg"/><Relationship Id="rId5" Type="http://schemas.openxmlformats.org/officeDocument/2006/relationships/image" Target="../media/image418.wmf"/><Relationship Id="rId4" Type="http://schemas.openxmlformats.org/officeDocument/2006/relationships/oleObject" Target="../embeddings/oleObject153.bin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3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2.vml"/><Relationship Id="rId5" Type="http://schemas.openxmlformats.org/officeDocument/2006/relationships/image" Target="../media/image424.jpeg"/><Relationship Id="rId4" Type="http://schemas.openxmlformats.org/officeDocument/2006/relationships/image" Target="../media/image418.wmf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6.jpeg"/><Relationship Id="rId4" Type="http://schemas.openxmlformats.org/officeDocument/2006/relationships/image" Target="../media/image408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3.wmf"/><Relationship Id="rId12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55.wmf"/><Relationship Id="rId5" Type="http://schemas.openxmlformats.org/officeDocument/2006/relationships/image" Target="../media/image52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54.wmf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eg"/><Relationship Id="rId7" Type="http://schemas.openxmlformats.org/officeDocument/2006/relationships/image" Target="../media/image431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emf"/><Relationship Id="rId5" Type="http://schemas.openxmlformats.org/officeDocument/2006/relationships/image" Target="../media/image429.emf"/><Relationship Id="rId4" Type="http://schemas.openxmlformats.org/officeDocument/2006/relationships/image" Target="../media/image428.jpe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2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4.jpg"/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jpeg"/><Relationship Id="rId2" Type="http://schemas.openxmlformats.org/officeDocument/2006/relationships/image" Target="../media/image435.jpeg"/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g"/><Relationship Id="rId2" Type="http://schemas.openxmlformats.org/officeDocument/2006/relationships/image" Target="../media/image4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9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jpeg"/><Relationship Id="rId2" Type="http://schemas.openxmlformats.org/officeDocument/2006/relationships/image" Target="../media/image4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2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png"/><Relationship Id="rId2" Type="http://schemas.openxmlformats.org/officeDocument/2006/relationships/image" Target="../media/image44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5.emf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6.emf"/><Relationship Id="rId1" Type="http://schemas.openxmlformats.org/officeDocument/2006/relationships/slideLayout" Target="../slideLayouts/slideLayout15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wmf"/><Relationship Id="rId2" Type="http://schemas.openxmlformats.org/officeDocument/2006/relationships/image" Target="../media/image447.wmf"/><Relationship Id="rId1" Type="http://schemas.openxmlformats.org/officeDocument/2006/relationships/slideLayout" Target="../slideLayouts/slideLayout1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1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9.png"/><Relationship Id="rId1" Type="http://schemas.openxmlformats.org/officeDocument/2006/relationships/slideLayout" Target="../slideLayouts/slideLayout1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2.emf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4.png"/><Relationship Id="rId2" Type="http://schemas.openxmlformats.org/officeDocument/2006/relationships/image" Target="../media/image453.emf"/><Relationship Id="rId1" Type="http://schemas.openxmlformats.org/officeDocument/2006/relationships/slideLayout" Target="../slideLayouts/slideLayout20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5.png"/><Relationship Id="rId1" Type="http://schemas.openxmlformats.org/officeDocument/2006/relationships/slideLayout" Target="../slideLayouts/slideLayout2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7.wmf"/><Relationship Id="rId1" Type="http://schemas.openxmlformats.org/officeDocument/2006/relationships/slideLayout" Target="../slideLayouts/slideLayout2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wmf"/><Relationship Id="rId2" Type="http://schemas.openxmlformats.org/officeDocument/2006/relationships/image" Target="../media/image458.wmf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2.wmf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png"/><Relationship Id="rId2" Type="http://schemas.openxmlformats.org/officeDocument/2006/relationships/image" Target="../media/image460.emf"/><Relationship Id="rId1" Type="http://schemas.openxmlformats.org/officeDocument/2006/relationships/slideLayout" Target="../slideLayouts/slideLayout2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png"/><Relationship Id="rId1" Type="http://schemas.openxmlformats.org/officeDocument/2006/relationships/slideLayout" Target="../slideLayouts/slideLayout2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3.emf"/><Relationship Id="rId1" Type="http://schemas.openxmlformats.org/officeDocument/2006/relationships/slideLayout" Target="../slideLayouts/slideLayout2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emf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3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wmf"/><Relationship Id="rId2" Type="http://schemas.openxmlformats.org/officeDocument/2006/relationships/image" Target="../media/image464.wmf"/><Relationship Id="rId1" Type="http://schemas.openxmlformats.org/officeDocument/2006/relationships/slideLayout" Target="../slideLayouts/slideLayout30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wmf"/><Relationship Id="rId2" Type="http://schemas.openxmlformats.org/officeDocument/2006/relationships/image" Target="../media/image466.wmf"/><Relationship Id="rId1" Type="http://schemas.openxmlformats.org/officeDocument/2006/relationships/slideLayout" Target="../slideLayouts/slideLayout3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9.jpeg"/><Relationship Id="rId5" Type="http://schemas.openxmlformats.org/officeDocument/2006/relationships/image" Target="../media/image468.jpe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3.vml"/><Relationship Id="rId5" Type="http://schemas.openxmlformats.org/officeDocument/2006/relationships/image" Target="../media/image470.wmf"/><Relationship Id="rId4" Type="http://schemas.openxmlformats.org/officeDocument/2006/relationships/oleObject" Target="../embeddings/oleObject155.bin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471.wmf"/><Relationship Id="rId5" Type="http://schemas.openxmlformats.org/officeDocument/2006/relationships/oleObject" Target="../embeddings/oleObject156.bin"/><Relationship Id="rId4" Type="http://schemas.openxmlformats.org/officeDocument/2006/relationships/image" Target="../media/image473.wmf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5.jpeg"/><Relationship Id="rId2" Type="http://schemas.openxmlformats.org/officeDocument/2006/relationships/image" Target="../media/image474.emf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7.emf"/><Relationship Id="rId2" Type="http://schemas.openxmlformats.org/officeDocument/2006/relationships/image" Target="../media/image476.emf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9.emf"/><Relationship Id="rId2" Type="http://schemas.openxmlformats.org/officeDocument/2006/relationships/image" Target="../media/image47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1.emf"/><Relationship Id="rId4" Type="http://schemas.openxmlformats.org/officeDocument/2006/relationships/image" Target="../media/image480.emf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2.emf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4.emf"/><Relationship Id="rId4" Type="http://schemas.openxmlformats.org/officeDocument/2006/relationships/image" Target="../media/image483.jpeg"/></Relationships>
</file>

<file path=ppt/slides/_rels/slide2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7.wmf"/><Relationship Id="rId3" Type="http://schemas.openxmlformats.org/officeDocument/2006/relationships/oleObject" Target="../embeddings/oleObject157.bin"/><Relationship Id="rId7" Type="http://schemas.openxmlformats.org/officeDocument/2006/relationships/oleObject" Target="../embeddings/oleObject15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486.wmf"/><Relationship Id="rId5" Type="http://schemas.openxmlformats.org/officeDocument/2006/relationships/oleObject" Target="../embeddings/oleObject158.bin"/><Relationship Id="rId10" Type="http://schemas.openxmlformats.org/officeDocument/2006/relationships/image" Target="../media/image488.wmf"/><Relationship Id="rId4" Type="http://schemas.openxmlformats.org/officeDocument/2006/relationships/image" Target="../media/image485.wmf"/><Relationship Id="rId9" Type="http://schemas.openxmlformats.org/officeDocument/2006/relationships/oleObject" Target="../embeddings/oleObject160.bin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emf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wmf"/><Relationship Id="rId3" Type="http://schemas.openxmlformats.org/officeDocument/2006/relationships/oleObject" Target="../embeddings/oleObject161.bin"/><Relationship Id="rId7" Type="http://schemas.openxmlformats.org/officeDocument/2006/relationships/oleObject" Target="../embeddings/oleObject1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490.wmf"/><Relationship Id="rId5" Type="http://schemas.openxmlformats.org/officeDocument/2006/relationships/oleObject" Target="../embeddings/oleObject162.bin"/><Relationship Id="rId10" Type="http://schemas.openxmlformats.org/officeDocument/2006/relationships/image" Target="../media/image492.wmf"/><Relationship Id="rId4" Type="http://schemas.openxmlformats.org/officeDocument/2006/relationships/image" Target="../media/image489.wmf"/><Relationship Id="rId9" Type="http://schemas.openxmlformats.org/officeDocument/2006/relationships/oleObject" Target="../embeddings/oleObject16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13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emf"/><Relationship Id="rId2" Type="http://schemas.openxmlformats.org/officeDocument/2006/relationships/image" Target="../media/image4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5.emf"/></Relationships>
</file>

<file path=ppt/slides/_rels/slide2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wmf"/><Relationship Id="rId3" Type="http://schemas.openxmlformats.org/officeDocument/2006/relationships/oleObject" Target="../embeddings/oleObject165.bin"/><Relationship Id="rId7" Type="http://schemas.openxmlformats.org/officeDocument/2006/relationships/oleObject" Target="../embeddings/oleObject1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497.wmf"/><Relationship Id="rId5" Type="http://schemas.openxmlformats.org/officeDocument/2006/relationships/oleObject" Target="../embeddings/oleObject166.bin"/><Relationship Id="rId10" Type="http://schemas.openxmlformats.org/officeDocument/2006/relationships/image" Target="../media/image499.wmf"/><Relationship Id="rId4" Type="http://schemas.openxmlformats.org/officeDocument/2006/relationships/image" Target="../media/image496.wmf"/><Relationship Id="rId9" Type="http://schemas.openxmlformats.org/officeDocument/2006/relationships/oleObject" Target="../embeddings/oleObject168.bin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8.vml"/><Relationship Id="rId4" Type="http://schemas.openxmlformats.org/officeDocument/2006/relationships/image" Target="../media/image500.wmf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4.emf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image" Target="../media/image501.jpe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emf"/><Relationship Id="rId2" Type="http://schemas.openxmlformats.org/officeDocument/2006/relationships/image" Target="../media/image50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5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eg"/><Relationship Id="rId2" Type="http://schemas.openxmlformats.org/officeDocument/2006/relationships/image" Target="../media/image506.jpeg"/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jpg"/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jpg"/><Relationship Id="rId2" Type="http://schemas.openxmlformats.org/officeDocument/2006/relationships/image" Target="../media/image50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jpg"/><Relationship Id="rId2" Type="http://schemas.openxmlformats.org/officeDocument/2006/relationships/image" Target="../media/image51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4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image" Target="../media/image5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7.emf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g"/><Relationship Id="rId7" Type="http://schemas.openxmlformats.org/officeDocument/2006/relationships/image" Target="../media/image518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170.bin"/><Relationship Id="rId5" Type="http://schemas.openxmlformats.org/officeDocument/2006/relationships/image" Target="../media/image521.jpg"/><Relationship Id="rId4" Type="http://schemas.openxmlformats.org/officeDocument/2006/relationships/image" Target="../media/image520.emf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jpeg"/><Relationship Id="rId2" Type="http://schemas.openxmlformats.org/officeDocument/2006/relationships/image" Target="../media/image522.jpe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3.bin"/><Relationship Id="rId3" Type="http://schemas.openxmlformats.org/officeDocument/2006/relationships/image" Target="../media/image522.jpeg"/><Relationship Id="rId7" Type="http://schemas.openxmlformats.org/officeDocument/2006/relationships/image" Target="../media/image52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172.bin"/><Relationship Id="rId5" Type="http://schemas.openxmlformats.org/officeDocument/2006/relationships/image" Target="../media/image524.wmf"/><Relationship Id="rId4" Type="http://schemas.openxmlformats.org/officeDocument/2006/relationships/oleObject" Target="../embeddings/oleObject171.bin"/><Relationship Id="rId9" Type="http://schemas.openxmlformats.org/officeDocument/2006/relationships/image" Target="../media/image526.wmf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1.jpeg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image" Target="../media/image5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2.jpeg"/><Relationship Id="rId4" Type="http://schemas.openxmlformats.org/officeDocument/2006/relationships/image" Target="../media/image529.png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jpg"/><Relationship Id="rId2" Type="http://schemas.openxmlformats.org/officeDocument/2006/relationships/image" Target="../media/image5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3.jpg"/><Relationship Id="rId4" Type="http://schemas.openxmlformats.org/officeDocument/2006/relationships/image" Target="../media/image532.emf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535.wmf"/><Relationship Id="rId5" Type="http://schemas.openxmlformats.org/officeDocument/2006/relationships/oleObject" Target="../embeddings/oleObject175.bin"/><Relationship Id="rId4" Type="http://schemas.openxmlformats.org/officeDocument/2006/relationships/image" Target="../media/image534.wmf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537.wmf"/><Relationship Id="rId5" Type="http://schemas.openxmlformats.org/officeDocument/2006/relationships/oleObject" Target="../embeddings/oleObject177.bin"/><Relationship Id="rId4" Type="http://schemas.openxmlformats.org/officeDocument/2006/relationships/image" Target="../media/image53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2" Type="http://schemas.openxmlformats.org/officeDocument/2006/relationships/image" Target="../media/image538.jpeg"/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0.jpg"/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6.jpeg"/><Relationship Id="rId4" Type="http://schemas.openxmlformats.org/officeDocument/2006/relationships/image" Target="../media/image408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4.jpeg"/><Relationship Id="rId5" Type="http://schemas.openxmlformats.org/officeDocument/2006/relationships/image" Target="../media/image543.jpeg"/><Relationship Id="rId4" Type="http://schemas.openxmlformats.org/officeDocument/2006/relationships/image" Target="../media/image542.jpeg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5.jpeg"/><Relationship Id="rId5" Type="http://schemas.openxmlformats.org/officeDocument/2006/relationships/image" Target="../media/image73.wmf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82.png"/><Relationship Id="rId7" Type="http://schemas.openxmlformats.org/officeDocument/2006/relationships/image" Target="../media/image8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79.wmf"/><Relationship Id="rId10" Type="http://schemas.openxmlformats.org/officeDocument/2006/relationships/image" Target="../media/image83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8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3.jpeg"/><Relationship Id="rId4" Type="http://schemas.openxmlformats.org/officeDocument/2006/relationships/image" Target="../media/image79.wmf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jpeg"/><Relationship Id="rId4" Type="http://schemas.openxmlformats.org/officeDocument/2006/relationships/image" Target="../media/image10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1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34.bin"/><Relationship Id="rId18" Type="http://schemas.openxmlformats.org/officeDocument/2006/relationships/image" Target="../media/image131.jpeg"/><Relationship Id="rId26" Type="http://schemas.openxmlformats.org/officeDocument/2006/relationships/image" Target="../media/image120.wmf"/><Relationship Id="rId21" Type="http://schemas.openxmlformats.org/officeDocument/2006/relationships/image" Target="../media/image118.wmf"/><Relationship Id="rId34" Type="http://schemas.openxmlformats.org/officeDocument/2006/relationships/image" Target="../media/image134.jpeg"/><Relationship Id="rId7" Type="http://schemas.openxmlformats.org/officeDocument/2006/relationships/oleObject" Target="../embeddings/oleObject31.bin"/><Relationship Id="rId12" Type="http://schemas.openxmlformats.org/officeDocument/2006/relationships/image" Target="../media/image116.wmf"/><Relationship Id="rId17" Type="http://schemas.openxmlformats.org/officeDocument/2006/relationships/image" Target="../media/image130.jpeg"/><Relationship Id="rId25" Type="http://schemas.openxmlformats.org/officeDocument/2006/relationships/oleObject" Target="../embeddings/oleObject38.bin"/><Relationship Id="rId33" Type="http://schemas.openxmlformats.org/officeDocument/2006/relationships/image" Target="../media/image123.wmf"/><Relationship Id="rId38" Type="http://schemas.openxmlformats.org/officeDocument/2006/relationships/image" Target="../media/image124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29.jpeg"/><Relationship Id="rId20" Type="http://schemas.openxmlformats.org/officeDocument/2006/relationships/oleObject" Target="../embeddings/oleObject35.bin"/><Relationship Id="rId29" Type="http://schemas.openxmlformats.org/officeDocument/2006/relationships/image" Target="../media/image133.jpeg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27.jpeg"/><Relationship Id="rId11" Type="http://schemas.openxmlformats.org/officeDocument/2006/relationships/oleObject" Target="../embeddings/oleObject33.bin"/><Relationship Id="rId24" Type="http://schemas.openxmlformats.org/officeDocument/2006/relationships/image" Target="../media/image119.wmf"/><Relationship Id="rId32" Type="http://schemas.openxmlformats.org/officeDocument/2006/relationships/oleObject" Target="../embeddings/oleObject41.bin"/><Relationship Id="rId37" Type="http://schemas.openxmlformats.org/officeDocument/2006/relationships/oleObject" Target="../embeddings/oleObject42.bin"/><Relationship Id="rId5" Type="http://schemas.openxmlformats.org/officeDocument/2006/relationships/image" Target="../media/image126.jpeg"/><Relationship Id="rId15" Type="http://schemas.openxmlformats.org/officeDocument/2006/relationships/image" Target="../media/image128.jpeg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121.wmf"/><Relationship Id="rId36" Type="http://schemas.openxmlformats.org/officeDocument/2006/relationships/image" Target="../media/image136.jpeg"/><Relationship Id="rId10" Type="http://schemas.openxmlformats.org/officeDocument/2006/relationships/image" Target="../media/image115.wmf"/><Relationship Id="rId19" Type="http://schemas.openxmlformats.org/officeDocument/2006/relationships/image" Target="../media/image132.jpeg"/><Relationship Id="rId31" Type="http://schemas.openxmlformats.org/officeDocument/2006/relationships/image" Target="../media/image122.wmf"/><Relationship Id="rId4" Type="http://schemas.openxmlformats.org/officeDocument/2006/relationships/image" Target="../media/image125.jpeg"/><Relationship Id="rId9" Type="http://schemas.openxmlformats.org/officeDocument/2006/relationships/oleObject" Target="../embeddings/oleObject32.bin"/><Relationship Id="rId14" Type="http://schemas.openxmlformats.org/officeDocument/2006/relationships/image" Target="../media/image117.wmf"/><Relationship Id="rId22" Type="http://schemas.openxmlformats.org/officeDocument/2006/relationships/oleObject" Target="../embeddings/oleObject36.bin"/><Relationship Id="rId27" Type="http://schemas.openxmlformats.org/officeDocument/2006/relationships/oleObject" Target="../embeddings/oleObject39.bin"/><Relationship Id="rId30" Type="http://schemas.openxmlformats.org/officeDocument/2006/relationships/oleObject" Target="../embeddings/oleObject40.bin"/><Relationship Id="rId35" Type="http://schemas.openxmlformats.org/officeDocument/2006/relationships/image" Target="../media/image135.jpeg"/><Relationship Id="rId8" Type="http://schemas.openxmlformats.org/officeDocument/2006/relationships/image" Target="../media/image114.wmf"/><Relationship Id="rId3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wmf"/><Relationship Id="rId13" Type="http://schemas.openxmlformats.org/officeDocument/2006/relationships/image" Target="../media/image143.jpe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44.bin"/><Relationship Id="rId12" Type="http://schemas.openxmlformats.org/officeDocument/2006/relationships/image" Target="../media/image1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37.wmf"/><Relationship Id="rId11" Type="http://schemas.openxmlformats.org/officeDocument/2006/relationships/oleObject" Target="../embeddings/oleObject46.bin"/><Relationship Id="rId5" Type="http://schemas.openxmlformats.org/officeDocument/2006/relationships/oleObject" Target="../embeddings/oleObject43.bin"/><Relationship Id="rId15" Type="http://schemas.openxmlformats.org/officeDocument/2006/relationships/image" Target="../media/image141.wmf"/><Relationship Id="rId10" Type="http://schemas.openxmlformats.org/officeDocument/2006/relationships/image" Target="../media/image139.wmf"/><Relationship Id="rId4" Type="http://schemas.openxmlformats.org/officeDocument/2006/relationships/image" Target="../media/image142.jpeg"/><Relationship Id="rId9" Type="http://schemas.openxmlformats.org/officeDocument/2006/relationships/oleObject" Target="../embeddings/oleObject45.bin"/><Relationship Id="rId14" Type="http://schemas.openxmlformats.org/officeDocument/2006/relationships/oleObject" Target="../embeddings/oleObject47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wmf"/><Relationship Id="rId13" Type="http://schemas.openxmlformats.org/officeDocument/2006/relationships/image" Target="../media/image147.wmf"/><Relationship Id="rId18" Type="http://schemas.openxmlformats.org/officeDocument/2006/relationships/oleObject" Target="../embeddings/oleObject54.bin"/><Relationship Id="rId3" Type="http://schemas.openxmlformats.org/officeDocument/2006/relationships/notesSlide" Target="../notesSlides/notesSlide35.xml"/><Relationship Id="rId21" Type="http://schemas.openxmlformats.org/officeDocument/2006/relationships/image" Target="../media/image151.wmf"/><Relationship Id="rId7" Type="http://schemas.openxmlformats.org/officeDocument/2006/relationships/oleObject" Target="../embeddings/oleObject49.bin"/><Relationship Id="rId12" Type="http://schemas.openxmlformats.org/officeDocument/2006/relationships/oleObject" Target="../embeddings/oleObject51.bin"/><Relationship Id="rId17" Type="http://schemas.openxmlformats.org/officeDocument/2006/relationships/image" Target="../media/image14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3.bin"/><Relationship Id="rId20" Type="http://schemas.openxmlformats.org/officeDocument/2006/relationships/oleObject" Target="../embeddings/oleObject55.bin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4.wmf"/><Relationship Id="rId11" Type="http://schemas.openxmlformats.org/officeDocument/2006/relationships/image" Target="../media/image146.wmf"/><Relationship Id="rId5" Type="http://schemas.openxmlformats.org/officeDocument/2006/relationships/oleObject" Target="../embeddings/oleObject48.bin"/><Relationship Id="rId15" Type="http://schemas.openxmlformats.org/officeDocument/2006/relationships/image" Target="../media/image148.wmf"/><Relationship Id="rId23" Type="http://schemas.openxmlformats.org/officeDocument/2006/relationships/image" Target="../media/image152.wmf"/><Relationship Id="rId10" Type="http://schemas.openxmlformats.org/officeDocument/2006/relationships/oleObject" Target="../embeddings/oleObject50.bin"/><Relationship Id="rId19" Type="http://schemas.openxmlformats.org/officeDocument/2006/relationships/image" Target="../media/image150.wmf"/><Relationship Id="rId4" Type="http://schemas.openxmlformats.org/officeDocument/2006/relationships/image" Target="../media/image153.jpeg"/><Relationship Id="rId9" Type="http://schemas.openxmlformats.org/officeDocument/2006/relationships/image" Target="../media/image154.jpeg"/><Relationship Id="rId14" Type="http://schemas.openxmlformats.org/officeDocument/2006/relationships/oleObject" Target="../embeddings/oleObject52.bin"/><Relationship Id="rId22" Type="http://schemas.openxmlformats.org/officeDocument/2006/relationships/oleObject" Target="../embeddings/oleObject56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5.wmf"/><Relationship Id="rId11" Type="http://schemas.openxmlformats.org/officeDocument/2006/relationships/image" Target="../media/image157.wmf"/><Relationship Id="rId5" Type="http://schemas.openxmlformats.org/officeDocument/2006/relationships/oleObject" Target="../embeddings/oleObject57.bin"/><Relationship Id="rId10" Type="http://schemas.openxmlformats.org/officeDocument/2006/relationships/oleObject" Target="../embeddings/oleObject59.bin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13" Type="http://schemas.openxmlformats.org/officeDocument/2006/relationships/oleObject" Target="../embeddings/oleObject64.bin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160.wmf"/><Relationship Id="rId12" Type="http://schemas.openxmlformats.org/officeDocument/2006/relationships/image" Target="../media/image162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4.wmf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61.bin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159.wmf"/><Relationship Id="rId15" Type="http://schemas.openxmlformats.org/officeDocument/2006/relationships/oleObject" Target="../embeddings/oleObject65.bin"/><Relationship Id="rId10" Type="http://schemas.openxmlformats.org/officeDocument/2006/relationships/image" Target="../media/image161.wmf"/><Relationship Id="rId4" Type="http://schemas.openxmlformats.org/officeDocument/2006/relationships/oleObject" Target="../embeddings/oleObject60.bin"/><Relationship Id="rId9" Type="http://schemas.openxmlformats.org/officeDocument/2006/relationships/oleObject" Target="../embeddings/oleObject62.bin"/><Relationship Id="rId14" Type="http://schemas.openxmlformats.org/officeDocument/2006/relationships/image" Target="../media/image163.w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7" Type="http://schemas.openxmlformats.org/officeDocument/2006/relationships/image" Target="../media/image16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6.bin"/><Relationship Id="rId5" Type="http://schemas.openxmlformats.org/officeDocument/2006/relationships/image" Target="../media/image168.jpg"/><Relationship Id="rId4" Type="http://schemas.openxmlformats.org/officeDocument/2006/relationships/image" Target="../media/image16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73.jpeg"/><Relationship Id="rId12" Type="http://schemas.openxmlformats.org/officeDocument/2006/relationships/image" Target="../media/image17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72.jpe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169.wmf"/><Relationship Id="rId10" Type="http://schemas.openxmlformats.org/officeDocument/2006/relationships/image" Target="../media/image170.wmf"/><Relationship Id="rId4" Type="http://schemas.openxmlformats.org/officeDocument/2006/relationships/oleObject" Target="../embeddings/oleObject67.bin"/><Relationship Id="rId9" Type="http://schemas.openxmlformats.org/officeDocument/2006/relationships/oleObject" Target="../embeddings/oleObject68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image" Target="../media/image179.wmf"/><Relationship Id="rId18" Type="http://schemas.openxmlformats.org/officeDocument/2006/relationships/oleObject" Target="../embeddings/oleObject77.bin"/><Relationship Id="rId26" Type="http://schemas.openxmlformats.org/officeDocument/2006/relationships/image" Target="../media/image184.wmf"/><Relationship Id="rId3" Type="http://schemas.openxmlformats.org/officeDocument/2006/relationships/notesSlide" Target="../notesSlides/notesSlide39.xml"/><Relationship Id="rId21" Type="http://schemas.openxmlformats.org/officeDocument/2006/relationships/image" Target="../media/image182.wmf"/><Relationship Id="rId7" Type="http://schemas.openxmlformats.org/officeDocument/2006/relationships/image" Target="../media/image176.wmf"/><Relationship Id="rId12" Type="http://schemas.openxmlformats.org/officeDocument/2006/relationships/oleObject" Target="../embeddings/oleObject74.bin"/><Relationship Id="rId17" Type="http://schemas.openxmlformats.org/officeDocument/2006/relationships/image" Target="../media/image146.wmf"/><Relationship Id="rId25" Type="http://schemas.openxmlformats.org/officeDocument/2006/relationships/oleObject" Target="../embeddings/oleObject8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76.bin"/><Relationship Id="rId20" Type="http://schemas.openxmlformats.org/officeDocument/2006/relationships/oleObject" Target="../embeddings/oleObject78.bin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1.bin"/><Relationship Id="rId11" Type="http://schemas.openxmlformats.org/officeDocument/2006/relationships/image" Target="../media/image178.wmf"/><Relationship Id="rId24" Type="http://schemas.openxmlformats.org/officeDocument/2006/relationships/image" Target="../media/image186.wmf"/><Relationship Id="rId5" Type="http://schemas.openxmlformats.org/officeDocument/2006/relationships/image" Target="../media/image175.wmf"/><Relationship Id="rId15" Type="http://schemas.openxmlformats.org/officeDocument/2006/relationships/image" Target="../media/image180.wmf"/><Relationship Id="rId23" Type="http://schemas.openxmlformats.org/officeDocument/2006/relationships/image" Target="../media/image183.wmf"/><Relationship Id="rId28" Type="http://schemas.openxmlformats.org/officeDocument/2006/relationships/image" Target="../media/image185.wmf"/><Relationship Id="rId10" Type="http://schemas.openxmlformats.org/officeDocument/2006/relationships/oleObject" Target="../embeddings/oleObject73.bin"/><Relationship Id="rId19" Type="http://schemas.openxmlformats.org/officeDocument/2006/relationships/image" Target="../media/image181.wmf"/><Relationship Id="rId4" Type="http://schemas.openxmlformats.org/officeDocument/2006/relationships/oleObject" Target="../embeddings/oleObject70.bin"/><Relationship Id="rId9" Type="http://schemas.openxmlformats.org/officeDocument/2006/relationships/image" Target="../media/image177.wmf"/><Relationship Id="rId14" Type="http://schemas.openxmlformats.org/officeDocument/2006/relationships/oleObject" Target="../embeddings/oleObject75.bin"/><Relationship Id="rId22" Type="http://schemas.openxmlformats.org/officeDocument/2006/relationships/oleObject" Target="../embeddings/oleObject79.bin"/><Relationship Id="rId27" Type="http://schemas.openxmlformats.org/officeDocument/2006/relationships/oleObject" Target="../embeddings/oleObject81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179.wmf"/><Relationship Id="rId18" Type="http://schemas.openxmlformats.org/officeDocument/2006/relationships/oleObject" Target="../embeddings/oleObject89.bin"/><Relationship Id="rId26" Type="http://schemas.openxmlformats.org/officeDocument/2006/relationships/image" Target="../media/image186.wmf"/><Relationship Id="rId3" Type="http://schemas.openxmlformats.org/officeDocument/2006/relationships/notesSlide" Target="../notesSlides/notesSlide40.xml"/><Relationship Id="rId21" Type="http://schemas.openxmlformats.org/officeDocument/2006/relationships/image" Target="../media/image181.wmf"/><Relationship Id="rId7" Type="http://schemas.openxmlformats.org/officeDocument/2006/relationships/image" Target="../media/image176.wmf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146.wmf"/><Relationship Id="rId25" Type="http://schemas.openxmlformats.org/officeDocument/2006/relationships/image" Target="../media/image183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8.bin"/><Relationship Id="rId20" Type="http://schemas.openxmlformats.org/officeDocument/2006/relationships/oleObject" Target="../embeddings/oleObject90.bin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78.wmf"/><Relationship Id="rId24" Type="http://schemas.openxmlformats.org/officeDocument/2006/relationships/oleObject" Target="../embeddings/oleObject92.bin"/><Relationship Id="rId5" Type="http://schemas.openxmlformats.org/officeDocument/2006/relationships/image" Target="../media/image175.wmf"/><Relationship Id="rId15" Type="http://schemas.openxmlformats.org/officeDocument/2006/relationships/image" Target="../media/image180.wmf"/><Relationship Id="rId23" Type="http://schemas.openxmlformats.org/officeDocument/2006/relationships/image" Target="../media/image187.wmf"/><Relationship Id="rId28" Type="http://schemas.openxmlformats.org/officeDocument/2006/relationships/image" Target="../media/image184.wmf"/><Relationship Id="rId10" Type="http://schemas.openxmlformats.org/officeDocument/2006/relationships/oleObject" Target="../embeddings/oleObject85.bin"/><Relationship Id="rId19" Type="http://schemas.openxmlformats.org/officeDocument/2006/relationships/image" Target="../media/image185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77.wmf"/><Relationship Id="rId14" Type="http://schemas.openxmlformats.org/officeDocument/2006/relationships/oleObject" Target="../embeddings/oleObject87.bin"/><Relationship Id="rId22" Type="http://schemas.openxmlformats.org/officeDocument/2006/relationships/oleObject" Target="../embeddings/oleObject91.bin"/><Relationship Id="rId27" Type="http://schemas.openxmlformats.org/officeDocument/2006/relationships/oleObject" Target="../embeddings/oleObject93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.bin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wmf"/><Relationship Id="rId11" Type="http://schemas.openxmlformats.org/officeDocument/2006/relationships/image" Target="../media/image23.jpe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21.wmf"/><Relationship Id="rId10" Type="http://schemas.openxmlformats.org/officeDocument/2006/relationships/image" Target="../media/image19.wmf"/><Relationship Id="rId4" Type="http://schemas.openxmlformats.org/officeDocument/2006/relationships/image" Target="../media/image22.jpeg"/><Relationship Id="rId9" Type="http://schemas.openxmlformats.org/officeDocument/2006/relationships/oleObject" Target="../embeddings/oleObject3.bin"/><Relationship Id="rId14" Type="http://schemas.openxmlformats.org/officeDocument/2006/relationships/oleObject" Target="../embeddings/oleObject5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92.wmf"/><Relationship Id="rId5" Type="http://schemas.openxmlformats.org/officeDocument/2006/relationships/oleObject" Target="../embeddings/oleObject95.bin"/><Relationship Id="rId4" Type="http://schemas.openxmlformats.org/officeDocument/2006/relationships/image" Target="../media/image191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95.jpeg"/><Relationship Id="rId5" Type="http://schemas.openxmlformats.org/officeDocument/2006/relationships/image" Target="../media/image194.wmf"/><Relationship Id="rId4" Type="http://schemas.openxmlformats.org/officeDocument/2006/relationships/oleObject" Target="../embeddings/oleObject97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01.jpeg"/><Relationship Id="rId5" Type="http://schemas.openxmlformats.org/officeDocument/2006/relationships/image" Target="../media/image200.png"/><Relationship Id="rId4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210.jpeg"/><Relationship Id="rId3" Type="http://schemas.openxmlformats.org/officeDocument/2006/relationships/image" Target="../media/image202.emf"/><Relationship Id="rId7" Type="http://schemas.openxmlformats.org/officeDocument/2006/relationships/image" Target="../media/image206.jpeg"/><Relationship Id="rId12" Type="http://schemas.openxmlformats.org/officeDocument/2006/relationships/image" Target="../media/image11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image" Target="../media/image3.jpeg"/><Relationship Id="rId5" Type="http://schemas.openxmlformats.org/officeDocument/2006/relationships/image" Target="../media/image204.jpeg"/><Relationship Id="rId10" Type="http://schemas.openxmlformats.org/officeDocument/2006/relationships/image" Target="../media/image209.jpeg"/><Relationship Id="rId4" Type="http://schemas.openxmlformats.org/officeDocument/2006/relationships/image" Target="../media/image203.jpeg"/><Relationship Id="rId9" Type="http://schemas.openxmlformats.org/officeDocument/2006/relationships/image" Target="../media/image20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211.wmf"/><Relationship Id="rId4" Type="http://schemas.openxmlformats.org/officeDocument/2006/relationships/oleObject" Target="../embeddings/oleObject98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5.jpeg"/><Relationship Id="rId4" Type="http://schemas.openxmlformats.org/officeDocument/2006/relationships/image" Target="../media/image214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g"/><Relationship Id="rId5" Type="http://schemas.openxmlformats.org/officeDocument/2006/relationships/image" Target="../media/image219.jpg"/><Relationship Id="rId4" Type="http://schemas.openxmlformats.org/officeDocument/2006/relationships/image" Target="../media/image2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22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221.wmf"/><Relationship Id="rId4" Type="http://schemas.openxmlformats.org/officeDocument/2006/relationships/oleObject" Target="../embeddings/oleObject99.bin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13" Type="http://schemas.openxmlformats.org/officeDocument/2006/relationships/image" Target="../media/image231.jpeg"/><Relationship Id="rId18" Type="http://schemas.openxmlformats.org/officeDocument/2006/relationships/oleObject" Target="../embeddings/oleObject107.bin"/><Relationship Id="rId3" Type="http://schemas.openxmlformats.org/officeDocument/2006/relationships/notesSlide" Target="../notesSlides/notesSlide51.xml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226.wmf"/><Relationship Id="rId17" Type="http://schemas.openxmlformats.org/officeDocument/2006/relationships/image" Target="../media/image22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06.bin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30.jpeg"/><Relationship Id="rId11" Type="http://schemas.openxmlformats.org/officeDocument/2006/relationships/oleObject" Target="../embeddings/oleObject104.bin"/><Relationship Id="rId5" Type="http://schemas.openxmlformats.org/officeDocument/2006/relationships/image" Target="../media/image223.wmf"/><Relationship Id="rId15" Type="http://schemas.openxmlformats.org/officeDocument/2006/relationships/image" Target="../media/image227.wmf"/><Relationship Id="rId10" Type="http://schemas.openxmlformats.org/officeDocument/2006/relationships/image" Target="../media/image225.wmf"/><Relationship Id="rId19" Type="http://schemas.openxmlformats.org/officeDocument/2006/relationships/image" Target="../media/image229.wmf"/><Relationship Id="rId4" Type="http://schemas.openxmlformats.org/officeDocument/2006/relationships/oleObject" Target="../embeddings/oleObject101.bin"/><Relationship Id="rId9" Type="http://schemas.openxmlformats.org/officeDocument/2006/relationships/oleObject" Target="../embeddings/oleObject103.bin"/><Relationship Id="rId14" Type="http://schemas.openxmlformats.org/officeDocument/2006/relationships/oleObject" Target="../embeddings/oleObject105.bin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13" Type="http://schemas.openxmlformats.org/officeDocument/2006/relationships/image" Target="../media/image231.jpeg"/><Relationship Id="rId18" Type="http://schemas.openxmlformats.org/officeDocument/2006/relationships/oleObject" Target="../embeddings/oleObject114.bin"/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09.bin"/><Relationship Id="rId12" Type="http://schemas.openxmlformats.org/officeDocument/2006/relationships/image" Target="../media/image226.wmf"/><Relationship Id="rId17" Type="http://schemas.openxmlformats.org/officeDocument/2006/relationships/image" Target="../media/image22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13.bin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30.jpeg"/><Relationship Id="rId11" Type="http://schemas.openxmlformats.org/officeDocument/2006/relationships/oleObject" Target="../embeddings/oleObject111.bin"/><Relationship Id="rId5" Type="http://schemas.openxmlformats.org/officeDocument/2006/relationships/image" Target="../media/image223.wmf"/><Relationship Id="rId15" Type="http://schemas.openxmlformats.org/officeDocument/2006/relationships/image" Target="../media/image227.wmf"/><Relationship Id="rId10" Type="http://schemas.openxmlformats.org/officeDocument/2006/relationships/image" Target="../media/image225.wmf"/><Relationship Id="rId19" Type="http://schemas.openxmlformats.org/officeDocument/2006/relationships/image" Target="../media/image229.wmf"/><Relationship Id="rId4" Type="http://schemas.openxmlformats.org/officeDocument/2006/relationships/oleObject" Target="../embeddings/oleObject108.bin"/><Relationship Id="rId9" Type="http://schemas.openxmlformats.org/officeDocument/2006/relationships/oleObject" Target="../embeddings/oleObject110.bin"/><Relationship Id="rId14" Type="http://schemas.openxmlformats.org/officeDocument/2006/relationships/oleObject" Target="../embeddings/oleObject112.bin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wmf"/><Relationship Id="rId13" Type="http://schemas.openxmlformats.org/officeDocument/2006/relationships/image" Target="../media/image231.jpeg"/><Relationship Id="rId18" Type="http://schemas.openxmlformats.org/officeDocument/2006/relationships/oleObject" Target="../embeddings/oleObject121.bin"/><Relationship Id="rId3" Type="http://schemas.openxmlformats.org/officeDocument/2006/relationships/notesSlide" Target="../notesSlides/notesSlide53.xml"/><Relationship Id="rId7" Type="http://schemas.openxmlformats.org/officeDocument/2006/relationships/oleObject" Target="../embeddings/oleObject116.bin"/><Relationship Id="rId12" Type="http://schemas.openxmlformats.org/officeDocument/2006/relationships/image" Target="../media/image226.wmf"/><Relationship Id="rId17" Type="http://schemas.openxmlformats.org/officeDocument/2006/relationships/image" Target="../media/image228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0.bin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30.jpeg"/><Relationship Id="rId11" Type="http://schemas.openxmlformats.org/officeDocument/2006/relationships/oleObject" Target="../embeddings/oleObject118.bin"/><Relationship Id="rId5" Type="http://schemas.openxmlformats.org/officeDocument/2006/relationships/image" Target="../media/image223.wmf"/><Relationship Id="rId15" Type="http://schemas.openxmlformats.org/officeDocument/2006/relationships/image" Target="../media/image227.wmf"/><Relationship Id="rId10" Type="http://schemas.openxmlformats.org/officeDocument/2006/relationships/image" Target="../media/image225.wmf"/><Relationship Id="rId19" Type="http://schemas.openxmlformats.org/officeDocument/2006/relationships/image" Target="../media/image229.wmf"/><Relationship Id="rId4" Type="http://schemas.openxmlformats.org/officeDocument/2006/relationships/oleObject" Target="../embeddings/oleObject115.bin"/><Relationship Id="rId9" Type="http://schemas.openxmlformats.org/officeDocument/2006/relationships/oleObject" Target="../embeddings/oleObject117.bin"/><Relationship Id="rId14" Type="http://schemas.openxmlformats.org/officeDocument/2006/relationships/oleObject" Target="../embeddings/oleObject119.bin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emf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wmf"/><Relationship Id="rId5" Type="http://schemas.openxmlformats.org/officeDocument/2006/relationships/image" Target="../media/image238.wmf"/><Relationship Id="rId4" Type="http://schemas.openxmlformats.org/officeDocument/2006/relationships/image" Target="../media/image237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46.emf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5.tiff"/><Relationship Id="rId5" Type="http://schemas.openxmlformats.org/officeDocument/2006/relationships/image" Target="../media/image244.jpeg"/><Relationship Id="rId4" Type="http://schemas.openxmlformats.org/officeDocument/2006/relationships/image" Target="../media/image24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emf"/><Relationship Id="rId7" Type="http://schemas.openxmlformats.org/officeDocument/2006/relationships/hyperlink" Target="http://www.ece.ucsb.edu/Faculty/rodwell/publications_and_presentations/publications/204vg.ppt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emf"/><Relationship Id="rId5" Type="http://schemas.openxmlformats.org/officeDocument/2006/relationships/image" Target="../media/image251.emf"/><Relationship Id="rId4" Type="http://schemas.openxmlformats.org/officeDocument/2006/relationships/image" Target="../media/image250.emf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8.png"/><Relationship Id="rId3" Type="http://schemas.openxmlformats.org/officeDocument/2006/relationships/image" Target="../media/image253.png"/><Relationship Id="rId7" Type="http://schemas.openxmlformats.org/officeDocument/2006/relationships/image" Target="../media/image2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6.png"/><Relationship Id="rId5" Type="http://schemas.openxmlformats.org/officeDocument/2006/relationships/image" Target="../media/image255.jpeg"/><Relationship Id="rId4" Type="http://schemas.openxmlformats.org/officeDocument/2006/relationships/image" Target="../media/image254.png"/><Relationship Id="rId9" Type="http://schemas.openxmlformats.org/officeDocument/2006/relationships/image" Target="../media/image2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wmf"/><Relationship Id="rId3" Type="http://schemas.openxmlformats.org/officeDocument/2006/relationships/notesSlide" Target="../notesSlides/notesSlide64.xml"/><Relationship Id="rId7" Type="http://schemas.openxmlformats.org/officeDocument/2006/relationships/oleObject" Target="../embeddings/oleObject1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63.wmf"/><Relationship Id="rId5" Type="http://schemas.openxmlformats.org/officeDocument/2006/relationships/image" Target="../media/image262.wmf"/><Relationship Id="rId4" Type="http://schemas.openxmlformats.org/officeDocument/2006/relationships/image" Target="../media/image261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7.jpeg"/><Relationship Id="rId4" Type="http://schemas.openxmlformats.org/officeDocument/2006/relationships/image" Target="../media/image26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5.bin"/><Relationship Id="rId13" Type="http://schemas.openxmlformats.org/officeDocument/2006/relationships/image" Target="../media/image279.wmf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276.wmf"/><Relationship Id="rId12" Type="http://schemas.openxmlformats.org/officeDocument/2006/relationships/oleObject" Target="../embeddings/oleObject12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24.bin"/><Relationship Id="rId11" Type="http://schemas.openxmlformats.org/officeDocument/2006/relationships/image" Target="../media/image278.wmf"/><Relationship Id="rId5" Type="http://schemas.openxmlformats.org/officeDocument/2006/relationships/image" Target="../media/image275.wmf"/><Relationship Id="rId15" Type="http://schemas.openxmlformats.org/officeDocument/2006/relationships/image" Target="../media/image280.wmf"/><Relationship Id="rId10" Type="http://schemas.openxmlformats.org/officeDocument/2006/relationships/oleObject" Target="../embeddings/oleObject126.bin"/><Relationship Id="rId4" Type="http://schemas.openxmlformats.org/officeDocument/2006/relationships/oleObject" Target="../embeddings/oleObject123.bin"/><Relationship Id="rId9" Type="http://schemas.openxmlformats.org/officeDocument/2006/relationships/image" Target="../media/image277.wmf"/><Relationship Id="rId14" Type="http://schemas.openxmlformats.org/officeDocument/2006/relationships/oleObject" Target="../embeddings/oleObject128.bin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2865" y="848570"/>
            <a:ext cx="7696200" cy="1525220"/>
          </a:xfrm>
        </p:spPr>
        <p:txBody>
          <a:bodyPr/>
          <a:lstStyle/>
          <a:p>
            <a:pPr>
              <a:lnSpc>
                <a:spcPct val="117000"/>
              </a:lnSpc>
            </a:pPr>
            <a:r>
              <a:rPr lang="en-US" sz="3400" dirty="0"/>
              <a:t>Transistor and IC design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for </a:t>
            </a:r>
            <a:r>
              <a:rPr lang="en-US" sz="3400" dirty="0"/>
              <a:t>50GHz and above</a:t>
            </a:r>
          </a:p>
        </p:txBody>
      </p:sp>
      <p:sp>
        <p:nvSpPr>
          <p:cNvPr id="2714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2865" y="2720912"/>
            <a:ext cx="6400800" cy="328613"/>
          </a:xfrm>
        </p:spPr>
        <p:txBody>
          <a:bodyPr/>
          <a:lstStyle/>
          <a:p>
            <a:pPr algn="l"/>
            <a:r>
              <a:rPr lang="en-US" i="1" dirty="0"/>
              <a:t>Mark Rodwell, UCSB</a:t>
            </a:r>
          </a:p>
        </p:txBody>
      </p:sp>
      <p:sp>
        <p:nvSpPr>
          <p:cNvPr id="2714629" name="Text Box 5"/>
          <p:cNvSpPr txBox="1">
            <a:spLocks noChangeArrowheads="1"/>
          </p:cNvSpPr>
          <p:nvPr/>
        </p:nvSpPr>
        <p:spPr bwMode="auto">
          <a:xfrm>
            <a:off x="362802" y="0"/>
            <a:ext cx="7624473" cy="282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300" b="0" i="1" dirty="0">
                <a:latin typeface="Arial" charset="0"/>
              </a:rPr>
              <a:t>Short Course, July 26, 2017, </a:t>
            </a:r>
            <a:r>
              <a:rPr lang="en-US" sz="1300" b="0" i="1" dirty="0" smtClean="0">
                <a:latin typeface="Arial" charset="0"/>
              </a:rPr>
              <a:t>Qualcomm</a:t>
            </a:r>
            <a:r>
              <a:rPr lang="en-US" sz="1300" b="0" i="1" dirty="0">
                <a:latin typeface="Arial" charset="0"/>
              </a:rPr>
              <a:t> </a:t>
            </a:r>
            <a:r>
              <a:rPr lang="en-US" sz="1300" b="0" i="1" dirty="0" smtClean="0">
                <a:latin typeface="Arial" charset="0"/>
              </a:rPr>
              <a:t>San Diego</a:t>
            </a:r>
            <a:endParaRPr lang="en-US" sz="1300" b="0" i="1" dirty="0"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880" y="3277210"/>
            <a:ext cx="82725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i="1">
                <a:latin typeface="Calibri" pitchFamily="34" charset="0"/>
              </a:rPr>
              <a:t>mm-wave </a:t>
            </a:r>
            <a:r>
              <a:rPr lang="sv-SE" sz="2000" i="1" smtClean="0">
                <a:latin typeface="Calibri" pitchFamily="34" charset="0"/>
              </a:rPr>
              <a:t>systenms:</a:t>
            </a:r>
            <a:br>
              <a:rPr lang="sv-SE" sz="2000" i="1" smtClean="0">
                <a:latin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</a:rPr>
              <a:t> Prof. U</a:t>
            </a:r>
            <a:r>
              <a:rPr lang="en-US" sz="2000" b="0" i="1" dirty="0">
                <a:latin typeface="Calibri" pitchFamily="34" charset="0"/>
              </a:rPr>
              <a:t>. </a:t>
            </a:r>
            <a:r>
              <a:rPr lang="en-US" sz="2000" b="0" i="1" dirty="0" smtClean="0">
                <a:latin typeface="Calibri" pitchFamily="34" charset="0"/>
              </a:rPr>
              <a:t>Madhow &amp; group: </a:t>
            </a:r>
            <a:r>
              <a:rPr lang="en-US" sz="2000" i="1" dirty="0" smtClean="0">
                <a:latin typeface="Calibri" pitchFamily="34" charset="0"/>
              </a:rPr>
              <a:t>UCSB </a:t>
            </a:r>
            <a:endParaRPr lang="en-US" sz="2000" i="1" dirty="0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5359" y="3960265"/>
            <a:ext cx="82725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i="1" smtClean="0">
                <a:latin typeface="Calibri" pitchFamily="34" charset="0"/>
              </a:rPr>
              <a:t>mm-wave ICs</a:t>
            </a:r>
            <a:r>
              <a:rPr lang="sv-SE" sz="2000" b="0" i="1" smtClean="0">
                <a:latin typeface="Calibri" pitchFamily="34" charset="0"/>
              </a:rPr>
              <a:t/>
            </a:r>
            <a:br>
              <a:rPr lang="sv-SE" sz="2000" b="0" i="1" smtClean="0">
                <a:latin typeface="Calibri" pitchFamily="34" charset="0"/>
              </a:rPr>
            </a:br>
            <a:r>
              <a:rPr lang="sv-SE" sz="2000" b="0" i="1" smtClean="0">
                <a:latin typeface="Calibri" pitchFamily="34" charset="0"/>
              </a:rPr>
              <a:t>S-K Kim, R. Maurer, A. Ahmed, H. Yu, </a:t>
            </a:r>
            <a:r>
              <a:rPr lang="sv-SE" sz="2000" b="0" i="1" smtClean="0">
                <a:solidFill>
                  <a:srgbClr val="FF0000"/>
                </a:solidFill>
                <a:latin typeface="Calibri" pitchFamily="34" charset="0"/>
              </a:rPr>
              <a:t>H-C. Park</a:t>
            </a:r>
            <a:r>
              <a:rPr lang="sv-SE" sz="2000" b="0" i="1" smtClean="0">
                <a:latin typeface="Calibri" pitchFamily="34" charset="0"/>
              </a:rPr>
              <a:t>, T. Reed, </a:t>
            </a:r>
            <a:r>
              <a:rPr lang="sv-SE" sz="2000" i="1" smtClean="0">
                <a:latin typeface="Calibri" pitchFamily="34" charset="0"/>
              </a:rPr>
              <a:t>UCSB</a:t>
            </a:r>
            <a:r>
              <a:rPr lang="sv-SE" sz="2000" b="0" i="1" smtClean="0">
                <a:latin typeface="Calibri" pitchFamily="34" charset="0"/>
              </a:rPr>
              <a:t/>
            </a:r>
            <a:br>
              <a:rPr lang="sv-SE" sz="2000" b="0" i="1" smtClean="0">
                <a:latin typeface="Calibri" pitchFamily="34" charset="0"/>
              </a:rPr>
            </a:br>
            <a:r>
              <a:rPr lang="sv-SE" sz="2000" b="0" i="1" smtClean="0">
                <a:latin typeface="Calibri" pitchFamily="34" charset="0"/>
              </a:rPr>
              <a:t>Prof. </a:t>
            </a:r>
            <a:r>
              <a:rPr lang="en-US" sz="2000" b="0" i="1" dirty="0" smtClean="0">
                <a:latin typeface="Calibri" pitchFamily="34" charset="0"/>
              </a:rPr>
              <a:t>J</a:t>
            </a:r>
            <a:r>
              <a:rPr lang="en-US" sz="2000" b="0" i="1" dirty="0">
                <a:latin typeface="Calibri" pitchFamily="34" charset="0"/>
              </a:rPr>
              <a:t>. </a:t>
            </a:r>
            <a:r>
              <a:rPr lang="en-US" sz="2000" b="0" i="1" dirty="0" smtClean="0">
                <a:latin typeface="Calibri" pitchFamily="34" charset="0"/>
              </a:rPr>
              <a:t>Buckwalter &amp; group,</a:t>
            </a:r>
            <a:r>
              <a:rPr lang="sv-SE" sz="2000" b="0" i="1" smtClean="0">
                <a:latin typeface="Calibri" pitchFamily="34" charset="0"/>
              </a:rPr>
              <a:t> </a:t>
            </a:r>
            <a:r>
              <a:rPr lang="sv-SE" sz="2000" i="1" smtClean="0">
                <a:latin typeface="Calibri" pitchFamily="34" charset="0"/>
              </a:rPr>
              <a:t>UCSB</a:t>
            </a:r>
            <a:r>
              <a:rPr lang="sv-SE" sz="2000" b="0" i="1" smtClean="0">
                <a:latin typeface="Calibri" pitchFamily="34" charset="0"/>
              </a:rPr>
              <a:t/>
            </a:r>
            <a:br>
              <a:rPr lang="sv-SE" sz="2000" b="0" i="1" smtClean="0">
                <a:latin typeface="Calibri" pitchFamily="34" charset="0"/>
              </a:rPr>
            </a:br>
            <a:r>
              <a:rPr lang="sv-SE" sz="2000" b="0" i="1" smtClean="0">
                <a:latin typeface="Calibri" pitchFamily="34" charset="0"/>
              </a:rPr>
              <a:t>J</a:t>
            </a:r>
            <a:r>
              <a:rPr lang="sv-SE" sz="2000" b="0" i="1">
                <a:latin typeface="Calibri" pitchFamily="34" charset="0"/>
              </a:rPr>
              <a:t>. Hacker, Z. </a:t>
            </a:r>
            <a:r>
              <a:rPr lang="sv-SE" sz="2000" b="0" i="1" smtClean="0">
                <a:latin typeface="Calibri" pitchFamily="34" charset="0"/>
              </a:rPr>
              <a:t>Griffith</a:t>
            </a:r>
            <a:r>
              <a:rPr lang="en-US" sz="2000" b="0" i="1" dirty="0" smtClean="0">
                <a:latin typeface="Calibri" pitchFamily="34" charset="0"/>
              </a:rPr>
              <a:t>: </a:t>
            </a:r>
            <a:r>
              <a:rPr lang="en-US" sz="2000" i="1" dirty="0">
                <a:latin typeface="Calibri" pitchFamily="34" charset="0"/>
              </a:rPr>
              <a:t>Teledyne Scientific and </a:t>
            </a:r>
            <a:r>
              <a:rPr lang="en-US" sz="2000" i="1" dirty="0" smtClean="0">
                <a:latin typeface="Calibri" pitchFamily="34" charset="0"/>
              </a:rPr>
              <a:t>Imaging</a:t>
            </a:r>
            <a:br>
              <a:rPr lang="en-US" sz="2000" i="1" dirty="0" smtClean="0">
                <a:latin typeface="Calibri" pitchFamily="34" charset="0"/>
              </a:rPr>
            </a:br>
            <a:r>
              <a:rPr lang="en-US" sz="2000" b="0" i="1" dirty="0">
                <a:latin typeface="Calibri" pitchFamily="34" charset="0"/>
              </a:rPr>
              <a:t>M. Seo: </a:t>
            </a:r>
            <a:r>
              <a:rPr lang="en-US" sz="2000" i="1" dirty="0">
                <a:latin typeface="Calibri" pitchFamily="34" charset="0"/>
              </a:rPr>
              <a:t>Sungkyunkwan </a:t>
            </a:r>
            <a:r>
              <a:rPr lang="en-US" sz="2000" i="1" dirty="0" smtClean="0">
                <a:latin typeface="Calibri" pitchFamily="34" charset="0"/>
              </a:rPr>
              <a:t>University</a:t>
            </a:r>
            <a:endParaRPr lang="en-US" sz="2000" i="1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880" y="5465575"/>
            <a:ext cx="82725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latin typeface="Calibri" pitchFamily="34" charset="0"/>
              </a:rPr>
              <a:t>mm-Wave Transistors :</a:t>
            </a:r>
            <a:r>
              <a:rPr lang="en-US" sz="2000" b="0" i="1" dirty="0" smtClean="0">
                <a:latin typeface="Calibri" pitchFamily="34" charset="0"/>
              </a:rPr>
              <a:t/>
            </a:r>
            <a:br>
              <a:rPr lang="en-US" sz="2000" b="0" i="1" dirty="0" smtClean="0">
                <a:latin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</a:rPr>
              <a:t> J. Rode, P. Choudhary, </a:t>
            </a:r>
            <a:r>
              <a:rPr lang="en-US" sz="2000" b="0" i="1" dirty="0">
                <a:latin typeface="Calibri" pitchFamily="34" charset="0"/>
              </a:rPr>
              <a:t>B. </a:t>
            </a:r>
            <a:r>
              <a:rPr lang="en-US" sz="2000" b="0" i="1" dirty="0" smtClean="0">
                <a:latin typeface="Calibri" pitchFamily="34" charset="0"/>
              </a:rPr>
              <a:t>Markman, Y. Fang, J. Wu,  </a:t>
            </a:r>
            <a:br>
              <a:rPr lang="en-US" sz="2000" b="0" i="1" dirty="0" smtClean="0">
                <a:latin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</a:rPr>
              <a:t>A.C. Gossard, B. Thibeault, W. Mitchell: </a:t>
            </a:r>
            <a:r>
              <a:rPr lang="en-US" sz="2000" i="1" dirty="0" smtClean="0">
                <a:latin typeface="Calibri" pitchFamily="34" charset="0"/>
              </a:rPr>
              <a:t>UCSB </a:t>
            </a:r>
            <a:r>
              <a:rPr lang="en-US" sz="2000" b="0" i="1" dirty="0" smtClean="0">
                <a:latin typeface="Calibri" pitchFamily="34" charset="0"/>
              </a:rPr>
              <a:t/>
            </a:r>
            <a:br>
              <a:rPr lang="en-US" sz="2000" b="0" i="1" dirty="0" smtClean="0">
                <a:latin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</a:rPr>
              <a:t>M. Urteaga, B. Brar: </a:t>
            </a:r>
            <a:r>
              <a:rPr lang="en-US" sz="2000" i="1" dirty="0" smtClean="0">
                <a:latin typeface="Calibri" pitchFamily="34" charset="0"/>
              </a:rPr>
              <a:t>Teledyne Scientific and Imaging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Target Systems</a:t>
            </a:r>
            <a:endParaRPr lang="en-US" dirty="0"/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21" y="1228045"/>
            <a:ext cx="4302709" cy="15293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1228045"/>
            <a:ext cx="3420770" cy="1507388"/>
          </a:xfrm>
          <a:prstGeom prst="rect">
            <a:avLst/>
          </a:prstGeom>
        </p:spPr>
      </p:pic>
      <p:pic>
        <p:nvPicPr>
          <p:cNvPr id="15" name="Picture 14" descr="systems_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460" y="3656685"/>
            <a:ext cx="1345905" cy="2692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91" y="3754855"/>
            <a:ext cx="3877949" cy="2178680"/>
          </a:xfrm>
          <a:prstGeom prst="rect">
            <a:avLst/>
          </a:prstGeom>
        </p:spPr>
      </p:pic>
      <p:pic>
        <p:nvPicPr>
          <p:cNvPr id="16" name="Picture 15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68420" y="4907578"/>
            <a:ext cx="1639238" cy="10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85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RF-IC Design: Simple &amp; Well-Known Procedures</a:t>
            </a:r>
          </a:p>
        </p:txBody>
      </p:sp>
      <p:sp>
        <p:nvSpPr>
          <p:cNvPr id="19460" name="Rectangle 25"/>
          <p:cNvSpPr>
            <a:spLocks noChangeArrowheads="1"/>
          </p:cNvSpPr>
          <p:nvPr/>
        </p:nvSpPr>
        <p:spPr bwMode="auto">
          <a:xfrm>
            <a:off x="152400" y="914400"/>
            <a:ext cx="42672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1:  (over)stabilize at the design frequency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guided by stability circles</a:t>
            </a:r>
          </a:p>
        </p:txBody>
      </p:sp>
      <p:sp>
        <p:nvSpPr>
          <p:cNvPr id="19461" name="Line 30"/>
          <p:cNvSpPr>
            <a:spLocks noChangeShapeType="1"/>
          </p:cNvSpPr>
          <p:nvPr/>
        </p:nvSpPr>
        <p:spPr bwMode="auto">
          <a:xfrm>
            <a:off x="152400" y="30861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9462" name="Picture 4" descr="stability_notes_draw.jpg"/>
          <p:cNvPicPr>
            <a:picLocks noChangeAspect="1"/>
          </p:cNvPicPr>
          <p:nvPr/>
        </p:nvPicPr>
        <p:blipFill>
          <a:blip r:embed="rId4" cstate="print"/>
          <a:srcRect l="58228" t="14291" b="14256"/>
          <a:stretch>
            <a:fillRect/>
          </a:stretch>
        </p:blipFill>
        <p:spPr bwMode="auto">
          <a:xfrm>
            <a:off x="5676900" y="800100"/>
            <a:ext cx="1257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stability_notes_draw.jpg"/>
          <p:cNvPicPr>
            <a:picLocks noChangeAspect="1"/>
          </p:cNvPicPr>
          <p:nvPr/>
        </p:nvPicPr>
        <p:blipFill>
          <a:blip r:embed="rId5" cstate="print"/>
          <a:srcRect r="61932"/>
          <a:stretch>
            <a:fillRect/>
          </a:stretch>
        </p:blipFill>
        <p:spPr bwMode="auto">
          <a:xfrm>
            <a:off x="7467600" y="990600"/>
            <a:ext cx="1447800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464" name="Straight Arrow Connector 18"/>
          <p:cNvCxnSpPr>
            <a:cxnSpLocks noChangeShapeType="1"/>
          </p:cNvCxnSpPr>
          <p:nvPr/>
        </p:nvCxnSpPr>
        <p:spPr bwMode="auto">
          <a:xfrm rot="10800000">
            <a:off x="7010400" y="1524000"/>
            <a:ext cx="495300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arrow" w="med" len="med"/>
            <a:tailEnd/>
          </a:ln>
        </p:spPr>
      </p:cxnSp>
      <p:pic>
        <p:nvPicPr>
          <p:cNvPr id="19465" name="Picture 4" descr="stability_notes_draw.jpg"/>
          <p:cNvPicPr>
            <a:picLocks noChangeAspect="1"/>
          </p:cNvPicPr>
          <p:nvPr/>
        </p:nvPicPr>
        <p:blipFill>
          <a:blip r:embed="rId6" cstate="print"/>
          <a:srcRect l="47125" t="4684" r="14586" b="58226"/>
          <a:stretch>
            <a:fillRect/>
          </a:stretch>
        </p:blipFill>
        <p:spPr bwMode="auto">
          <a:xfrm>
            <a:off x="5791200" y="1447800"/>
            <a:ext cx="12192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4" descr="stability_notes_draw.jpg"/>
          <p:cNvPicPr>
            <a:picLocks noChangeAspect="1"/>
          </p:cNvPicPr>
          <p:nvPr/>
        </p:nvPicPr>
        <p:blipFill>
          <a:blip r:embed="rId4" cstate="print"/>
          <a:srcRect r="55698"/>
          <a:stretch>
            <a:fillRect/>
          </a:stretch>
        </p:blipFill>
        <p:spPr bwMode="auto">
          <a:xfrm>
            <a:off x="4267200" y="990600"/>
            <a:ext cx="1333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1488" y="2247900"/>
            <a:ext cx="1355725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16"/>
          <p:cNvPicPr>
            <a:picLocks noChangeAspect="1" noChangeArrowheads="1"/>
          </p:cNvPicPr>
          <p:nvPr/>
        </p:nvPicPr>
        <p:blipFill>
          <a:blip r:embed="rId8" cstate="print"/>
          <a:srcRect l="18571" t="23637" r="25000" b="9157"/>
          <a:stretch>
            <a:fillRect/>
          </a:stretch>
        </p:blipFill>
        <p:spPr bwMode="auto">
          <a:xfrm>
            <a:off x="5448300" y="2322513"/>
            <a:ext cx="1281113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9" name="Rectangle 25"/>
          <p:cNvSpPr>
            <a:spLocks noChangeArrowheads="1"/>
          </p:cNvSpPr>
          <p:nvPr/>
        </p:nvSpPr>
        <p:spPr bwMode="auto">
          <a:xfrm>
            <a:off x="152400" y="2171700"/>
            <a:ext cx="4267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3: Tune remaining port for maximum gain</a:t>
            </a:r>
          </a:p>
        </p:txBody>
      </p:sp>
      <p:sp>
        <p:nvSpPr>
          <p:cNvPr id="19470" name="Rectangle 25"/>
          <p:cNvSpPr>
            <a:spLocks noChangeArrowheads="1"/>
          </p:cNvSpPr>
          <p:nvPr/>
        </p:nvSpPr>
        <p:spPr bwMode="auto">
          <a:xfrm>
            <a:off x="152400" y="1676400"/>
            <a:ext cx="45339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2: Tune input for F</a:t>
            </a:r>
            <a:r>
              <a:rPr lang="en-US" sz="1400" b="0" i="1" baseline="-25000" dirty="0">
                <a:solidFill>
                  <a:srgbClr val="000000"/>
                </a:solidFill>
                <a:latin typeface="Arial" charset="0"/>
              </a:rPr>
              <a:t>min</a:t>
            </a: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 (LNAs) or output for P</a:t>
            </a:r>
            <a:r>
              <a:rPr lang="en-US" sz="1400" b="0" i="1" baseline="-25000" dirty="0">
                <a:solidFill>
                  <a:srgbClr val="000000"/>
                </a:solidFill>
                <a:latin typeface="Arial" charset="0"/>
              </a:rPr>
              <a:t>sat</a:t>
            </a: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 (PAs)</a:t>
            </a:r>
          </a:p>
        </p:txBody>
      </p:sp>
      <p:sp>
        <p:nvSpPr>
          <p:cNvPr id="19471" name="Rectangle 25"/>
          <p:cNvSpPr>
            <a:spLocks noChangeArrowheads="1"/>
          </p:cNvSpPr>
          <p:nvPr/>
        </p:nvSpPr>
        <p:spPr bwMode="auto">
          <a:xfrm>
            <a:off x="152400" y="2667000"/>
            <a:ext cx="42672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4: Add out-of-band stabilization.</a:t>
            </a:r>
          </a:p>
        </p:txBody>
      </p:sp>
      <p:sp>
        <p:nvSpPr>
          <p:cNvPr id="19472" name="Rectangle 26"/>
          <p:cNvSpPr>
            <a:spLocks noChangeArrowheads="1"/>
          </p:cNvSpPr>
          <p:nvPr/>
        </p:nvSpPr>
        <p:spPr bwMode="auto">
          <a:xfrm>
            <a:off x="190500" y="3562350"/>
            <a:ext cx="83439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There are many ways to tune port impedances: microstrip lines, MIM capacitors, transformers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Choice guided by tuning losses. No particular preferences.  </a:t>
            </a:r>
          </a:p>
        </p:txBody>
      </p:sp>
      <p:graphicFrame>
        <p:nvGraphicFramePr>
          <p:cNvPr id="19458" name="Object 19"/>
          <p:cNvGraphicFramePr>
            <a:graphicFrameLocks noChangeAspect="1"/>
          </p:cNvGraphicFramePr>
          <p:nvPr/>
        </p:nvGraphicFramePr>
        <p:xfrm>
          <a:off x="4572000" y="4229100"/>
          <a:ext cx="3429000" cy="261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986" name="KGPlot" r:id="rId9" imgW="7823160" imgH="5981400" progId="KGraph_Plot">
                  <p:embed/>
                </p:oleObj>
              </mc:Choice>
              <mc:Fallback>
                <p:oleObj name="KGPlot" r:id="rId9" imgW="7823160" imgH="5981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4229100"/>
                        <a:ext cx="3429000" cy="2611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73" name="Rectangle 30"/>
          <p:cNvSpPr>
            <a:spLocks noChangeArrowheads="1"/>
          </p:cNvSpPr>
          <p:nvPr/>
        </p:nvSpPr>
        <p:spPr bwMode="auto">
          <a:xfrm>
            <a:off x="190500" y="4187950"/>
            <a:ext cx="8343900" cy="11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For BJT's, MAG/MSG usually highest for  common-base.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endParaRPr lang="en-US" sz="1400" b="0" i="1" dirty="0">
              <a:solidFill>
                <a:srgbClr val="000000"/>
              </a:solidFill>
              <a:latin typeface="Arial" charset="0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b="0" i="1" dirty="0" smtClean="0">
                <a:solidFill>
                  <a:srgbClr val="000000"/>
                </a:solidFill>
                <a:latin typeface="Arial" charset="0"/>
              </a:rPr>
              <a:t>Common-base </a:t>
            </a: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gain is however reduced by: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base (layout) inductance </a:t>
            </a:r>
            <a:br>
              <a:rPr lang="en-US" sz="1400" b="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b="0" i="1" dirty="0">
                <a:solidFill>
                  <a:srgbClr val="000000"/>
                </a:solidFill>
                <a:latin typeface="Arial" charset="0"/>
              </a:rPr>
              <a:t>	emitter-collector layout capacitance</a:t>
            </a:r>
            <a:r>
              <a:rPr lang="en-US" sz="1400" b="0" i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19474" name="Picture 3" descr="mason_notes_3_draw.jpg"/>
          <p:cNvPicPr>
            <a:picLocks noChangeAspect="1"/>
          </p:cNvPicPr>
          <p:nvPr/>
        </p:nvPicPr>
        <p:blipFill>
          <a:blip r:embed="rId11" cstate="print"/>
          <a:srcRect r="51515"/>
          <a:stretch>
            <a:fillRect/>
          </a:stretch>
        </p:blipFill>
        <p:spPr bwMode="auto">
          <a:xfrm>
            <a:off x="7924800" y="4514850"/>
            <a:ext cx="1143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100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1628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632" y="66675"/>
            <a:ext cx="3265488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686800" cy="398463"/>
          </a:xfrm>
        </p:spPr>
        <p:txBody>
          <a:bodyPr/>
          <a:lstStyle/>
          <a:p>
            <a:r>
              <a:rPr lang="en-US" sz="2600" dirty="0" smtClean="0"/>
              <a:t>Low-Noise Amplifier Design</a:t>
            </a:r>
          </a:p>
        </p:txBody>
      </p:sp>
      <p:sp>
        <p:nvSpPr>
          <p:cNvPr id="14341" name="Rectangle 15"/>
          <p:cNvSpPr>
            <a:spLocks noChangeArrowheads="1"/>
          </p:cNvSpPr>
          <p:nvPr/>
        </p:nvSpPr>
        <p:spPr bwMode="auto">
          <a:xfrm>
            <a:off x="23765" y="848570"/>
            <a:ext cx="5458976" cy="1966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15" tIns="41259" rIns="82515" bIns="41259">
            <a:spAutoFit/>
          </a:bodyPr>
          <a:lstStyle/>
          <a:p>
            <a:pPr defTabSz="819150"/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Inductive emitter/source degeneration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	simultaneous S11 and noise match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	reduces gain, improves IP3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819150"/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Additional in-band stabilization (output port) as needed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Input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tuning for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min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Output match</a:t>
            </a:r>
            <a:b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Out-of-band stabilization</a:t>
            </a:r>
            <a:endParaRPr lang="en-US" sz="18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80" y="3808475"/>
            <a:ext cx="3895434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2" t="12826" r="7525" b="52595"/>
          <a:stretch/>
        </p:blipFill>
        <p:spPr>
          <a:xfrm>
            <a:off x="5103265" y="3972731"/>
            <a:ext cx="3479966" cy="264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21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4" t="28627" r="12022" b="22598"/>
          <a:stretch>
            <a:fillRect/>
          </a:stretch>
        </p:blipFill>
        <p:spPr bwMode="auto">
          <a:xfrm>
            <a:off x="152400" y="1905000"/>
            <a:ext cx="4038600" cy="2400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4" t="20000" r="24286" b="6667"/>
          <a:stretch>
            <a:fillRect/>
          </a:stretch>
        </p:blipFill>
        <p:spPr bwMode="auto">
          <a:xfrm>
            <a:off x="4343400" y="3200400"/>
            <a:ext cx="34290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Rectangle 20"/>
          <p:cNvSpPr>
            <a:spLocks noChangeArrowheads="1"/>
          </p:cNvSpPr>
          <p:nvPr/>
        </p:nvSpPr>
        <p:spPr bwMode="auto">
          <a:xfrm>
            <a:off x="4343400" y="3505200"/>
            <a:ext cx="2057400" cy="3873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71" tIns="41288" rIns="82571" bIns="41288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0" i="1" dirty="0">
                <a:latin typeface="Arial" panose="020B0604020202020204" pitchFamily="34" charset="0"/>
              </a:rPr>
              <a:t>parasitic C's and R's represented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0" i="1" dirty="0">
                <a:latin typeface="Arial" panose="020B0604020202020204" pitchFamily="34" charset="0"/>
              </a:rPr>
              <a:t>by external elements...</a:t>
            </a:r>
          </a:p>
        </p:txBody>
      </p:sp>
      <p:sp>
        <p:nvSpPr>
          <p:cNvPr id="2048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r>
              <a:rPr lang="en-US" altLang="en-US" dirty="0" smtClean="0"/>
              <a:t>Power Amplifier Design (Cripps method)</a:t>
            </a:r>
          </a:p>
        </p:txBody>
      </p:sp>
      <p:graphicFrame>
        <p:nvGraphicFramePr>
          <p:cNvPr id="20482" name="Object 4"/>
          <p:cNvGraphicFramePr>
            <a:graphicFrameLocks noChangeAspect="1"/>
          </p:cNvGraphicFramePr>
          <p:nvPr/>
        </p:nvGraphicFramePr>
        <p:xfrm>
          <a:off x="5410200" y="838200"/>
          <a:ext cx="3433763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56" name="KGPlot" r:id="rId6" imgW="3828960" imgH="2631960" progId="KGraph_Plot">
                  <p:embed/>
                </p:oleObj>
              </mc:Choice>
              <mc:Fallback>
                <p:oleObj name="KGPlot" r:id="rId6" imgW="3828960" imgH="26319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838200"/>
                        <a:ext cx="3433763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5"/>
          <p:cNvGraphicFramePr>
            <a:graphicFrameLocks noChangeAspect="1"/>
          </p:cNvGraphicFramePr>
          <p:nvPr/>
        </p:nvGraphicFramePr>
        <p:xfrm>
          <a:off x="3352800" y="990600"/>
          <a:ext cx="2286000" cy="31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57" name="Equation" r:id="rId8" imgW="1650960" imgH="228600" progId="Equation.3">
                  <p:embed/>
                </p:oleObj>
              </mc:Choice>
              <mc:Fallback>
                <p:oleObj name="Equation" r:id="rId8" imgW="16509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90600"/>
                        <a:ext cx="2286000" cy="315913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Rectangle 6"/>
          <p:cNvSpPr>
            <a:spLocks noChangeArrowheads="1"/>
          </p:cNvSpPr>
          <p:nvPr/>
        </p:nvSpPr>
        <p:spPr bwMode="auto">
          <a:xfrm>
            <a:off x="76200" y="762000"/>
            <a:ext cx="86106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71" tIns="41288" rIns="82571" bIns="41288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b="0" i="1" dirty="0">
                <a:latin typeface="Arial" panose="020B0604020202020204" pitchFamily="34" charset="0"/>
              </a:rPr>
              <a:t>For maximum saturated output power, 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b="0" i="1" dirty="0">
                <a:latin typeface="Arial" panose="020B0604020202020204" pitchFamily="34" charset="0"/>
              </a:rPr>
              <a:t>&amp; maximum efficiency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b="0" i="1" dirty="0">
                <a:latin typeface="Arial" panose="020B0604020202020204" pitchFamily="34" charset="0"/>
              </a:rPr>
              <a:t>device intrinsic output must see </a:t>
            </a:r>
            <a:br>
              <a:rPr lang="en-US" altLang="en-US" sz="1400" b="0" i="1" dirty="0">
                <a:latin typeface="Arial" panose="020B0604020202020204" pitchFamily="34" charset="0"/>
              </a:rPr>
            </a:br>
            <a:r>
              <a:rPr lang="en-US" altLang="en-US" sz="1400" b="0" i="1" dirty="0">
                <a:latin typeface="Arial" panose="020B0604020202020204" pitchFamily="34" charset="0"/>
              </a:rPr>
              <a:t>optimum loadline set by: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b="0" i="1" dirty="0">
                <a:latin typeface="Arial" panose="020B0604020202020204" pitchFamily="34" charset="0"/>
              </a:rPr>
              <a:t>	breakdown, maximum current, maximum power density.</a:t>
            </a:r>
          </a:p>
        </p:txBody>
      </p:sp>
      <p:sp>
        <p:nvSpPr>
          <p:cNvPr id="20489" name="Arc 7"/>
          <p:cNvSpPr>
            <a:spLocks/>
          </p:cNvSpPr>
          <p:nvPr/>
        </p:nvSpPr>
        <p:spPr bwMode="auto">
          <a:xfrm flipV="1">
            <a:off x="6400800" y="1295400"/>
            <a:ext cx="9906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0" name="Arc 8"/>
          <p:cNvSpPr>
            <a:spLocks/>
          </p:cNvSpPr>
          <p:nvPr/>
        </p:nvSpPr>
        <p:spPr bwMode="auto">
          <a:xfrm flipV="1">
            <a:off x="6629400" y="914400"/>
            <a:ext cx="5334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1" name="Arc 9"/>
          <p:cNvSpPr>
            <a:spLocks/>
          </p:cNvSpPr>
          <p:nvPr/>
        </p:nvSpPr>
        <p:spPr bwMode="auto">
          <a:xfrm flipV="1">
            <a:off x="6400800" y="1600200"/>
            <a:ext cx="15240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2" name="Arc 10"/>
          <p:cNvSpPr>
            <a:spLocks/>
          </p:cNvSpPr>
          <p:nvPr/>
        </p:nvSpPr>
        <p:spPr bwMode="auto">
          <a:xfrm flipV="1">
            <a:off x="6629400" y="1905000"/>
            <a:ext cx="16764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3" name="Oval 13"/>
          <p:cNvSpPr>
            <a:spLocks noChangeArrowheads="1"/>
          </p:cNvSpPr>
          <p:nvPr/>
        </p:nvSpPr>
        <p:spPr bwMode="auto">
          <a:xfrm>
            <a:off x="1981200" y="3427413"/>
            <a:ext cx="304800" cy="3048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>
            <a:off x="2286000" y="3656013"/>
            <a:ext cx="1600200" cy="4572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7010400" y="4953000"/>
            <a:ext cx="2057400" cy="14541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71" tIns="41288" rIns="82571" bIns="41288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0" i="1" dirty="0">
                <a:latin typeface="Arial" panose="020B0604020202020204" pitchFamily="34" charset="0"/>
              </a:rPr>
              <a:t>ammeter monitors intrinsic 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junction current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without including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capacitive currents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b="0" i="1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b="0" i="1" dirty="0">
                <a:latin typeface="Arial" panose="020B0604020202020204" pitchFamily="34" charset="0"/>
              </a:rPr>
              <a:t>...(V</a:t>
            </a:r>
            <a:r>
              <a:rPr lang="en-US" altLang="en-US" b="0" i="1" baseline="-25000" dirty="0">
                <a:latin typeface="Arial" panose="020B0604020202020204" pitchFamily="34" charset="0"/>
              </a:rPr>
              <a:t>collector</a:t>
            </a:r>
            <a:r>
              <a:rPr lang="en-US" altLang="en-US" b="0" i="1" dirty="0">
                <a:latin typeface="Arial" panose="020B0604020202020204" pitchFamily="34" charset="0"/>
              </a:rPr>
              <a:t>-V</a:t>
            </a:r>
            <a:r>
              <a:rPr lang="en-US" altLang="en-US" b="0" i="1" baseline="-25000" dirty="0">
                <a:latin typeface="Arial" panose="020B0604020202020204" pitchFamily="34" charset="0"/>
              </a:rPr>
              <a:t>emitter </a:t>
            </a:r>
            <a:r>
              <a:rPr lang="en-US" altLang="en-US" b="0" i="1" dirty="0">
                <a:latin typeface="Arial" panose="020B0604020202020204" pitchFamily="34" charset="0"/>
              </a:rPr>
              <a:t>)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 measures voltage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internal to series parasitic </a:t>
            </a:r>
            <a:br>
              <a:rPr lang="en-US" altLang="en-US" b="0" i="1" dirty="0">
                <a:latin typeface="Arial" panose="020B0604020202020204" pitchFamily="34" charset="0"/>
              </a:rPr>
            </a:br>
            <a:r>
              <a:rPr lang="en-US" altLang="en-US" b="0" i="1" dirty="0">
                <a:latin typeface="Arial" panose="020B0604020202020204" pitchFamily="34" charset="0"/>
              </a:rPr>
              <a:t>resistances...</a:t>
            </a:r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H="1" flipV="1">
            <a:off x="6934200" y="4724400"/>
            <a:ext cx="38100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H="1">
            <a:off x="5410200" y="3733800"/>
            <a:ext cx="381000" cy="6858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>
            <a:off x="5791200" y="3733800"/>
            <a:ext cx="76200" cy="609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>
            <a:off x="5791200" y="3733800"/>
            <a:ext cx="533400" cy="2286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0500" name="Oval 21"/>
          <p:cNvSpPr>
            <a:spLocks noChangeArrowheads="1"/>
          </p:cNvSpPr>
          <p:nvPr/>
        </p:nvSpPr>
        <p:spPr bwMode="auto">
          <a:xfrm>
            <a:off x="6400800" y="5029200"/>
            <a:ext cx="457200" cy="2286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0501" name="Oval 22"/>
          <p:cNvSpPr>
            <a:spLocks noChangeArrowheads="1"/>
          </p:cNvSpPr>
          <p:nvPr/>
        </p:nvSpPr>
        <p:spPr bwMode="auto">
          <a:xfrm>
            <a:off x="6400800" y="4114800"/>
            <a:ext cx="457200" cy="2286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0502" name="Line 24"/>
          <p:cNvSpPr>
            <a:spLocks noChangeShapeType="1"/>
          </p:cNvSpPr>
          <p:nvPr/>
        </p:nvSpPr>
        <p:spPr bwMode="auto">
          <a:xfrm>
            <a:off x="7010400" y="4191000"/>
            <a:ext cx="457200" cy="1524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20503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32" t="13095" r="21713" b="59975"/>
          <a:stretch>
            <a:fillRect/>
          </a:stretch>
        </p:blipFill>
        <p:spPr bwMode="auto">
          <a:xfrm>
            <a:off x="228600" y="4267200"/>
            <a:ext cx="381000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73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373380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5613" y="152400"/>
            <a:ext cx="8535987" cy="398463"/>
          </a:xfrm>
          <a:noFill/>
        </p:spPr>
        <p:txBody>
          <a:bodyPr/>
          <a:lstStyle/>
          <a:p>
            <a:r>
              <a:rPr lang="en-US" altLang="en-US" sz="2600" dirty="0" smtClean="0"/>
              <a:t>PAs with corporate combining</a:t>
            </a:r>
          </a:p>
        </p:txBody>
      </p:sp>
      <p:pic>
        <p:nvPicPr>
          <p:cNvPr id="21508" name="Picture 46" descr="cb16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879475"/>
            <a:ext cx="4572000" cy="2168525"/>
          </a:xfrm>
          <a:noFill/>
        </p:spPr>
      </p:pic>
      <p:pic>
        <p:nvPicPr>
          <p:cNvPr id="21509" name="Picture 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65550"/>
            <a:ext cx="54864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48"/>
          <p:cNvSpPr txBox="1">
            <a:spLocks noChangeArrowheads="1"/>
          </p:cNvSpPr>
          <p:nvPr/>
        </p:nvSpPr>
        <p:spPr bwMode="auto">
          <a:xfrm>
            <a:off x="5105400" y="3124200"/>
            <a:ext cx="24384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58" tIns="40977" rIns="81958" bIns="40977">
            <a:spAutoFit/>
          </a:bodyPr>
          <a:lstStyle>
            <a:lvl1pPr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800" b="1" i="1" dirty="0">
                <a:solidFill>
                  <a:srgbClr val="000000"/>
                </a:solidFill>
              </a:rPr>
              <a:t>W-band InP HBT power amplifier - UCSB</a:t>
            </a:r>
          </a:p>
        </p:txBody>
      </p:sp>
      <p:sp>
        <p:nvSpPr>
          <p:cNvPr id="21511" name="Text Box 49"/>
          <p:cNvSpPr txBox="1">
            <a:spLocks noChangeArrowheads="1"/>
          </p:cNvSpPr>
          <p:nvPr/>
        </p:nvSpPr>
        <p:spPr bwMode="auto">
          <a:xfrm>
            <a:off x="1066800" y="3429000"/>
            <a:ext cx="3276600" cy="19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58" tIns="40977" rIns="81958" bIns="40977">
            <a:spAutoFit/>
          </a:bodyPr>
          <a:lstStyle>
            <a:lvl1pPr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800" b="1" i="1" dirty="0" smtClean="0">
                <a:solidFill>
                  <a:srgbClr val="000000"/>
                </a:solidFill>
              </a:rPr>
              <a:t>34 GH InP </a:t>
            </a:r>
            <a:r>
              <a:rPr lang="en-US" altLang="en-US" sz="800" b="1" i="1" dirty="0">
                <a:solidFill>
                  <a:srgbClr val="000000"/>
                </a:solidFill>
              </a:rPr>
              <a:t>HBT power amplifier - </a:t>
            </a:r>
            <a:r>
              <a:rPr lang="en-US" altLang="en-US" sz="800" i="1" dirty="0" smtClean="0">
                <a:solidFill>
                  <a:srgbClr val="000000"/>
                </a:solidFill>
              </a:rPr>
              <a:t>J. Hacker </a:t>
            </a:r>
            <a:r>
              <a:rPr lang="en-US" altLang="en-US" sz="800" b="1" i="1" dirty="0" smtClean="0">
                <a:solidFill>
                  <a:srgbClr val="000000"/>
                </a:solidFill>
              </a:rPr>
              <a:t>Teledyne</a:t>
            </a:r>
            <a:endParaRPr lang="en-US" altLang="en-US" sz="800" b="1" i="1" dirty="0">
              <a:solidFill>
                <a:srgbClr val="000000"/>
              </a:solidFill>
            </a:endParaRPr>
          </a:p>
        </p:txBody>
      </p:sp>
      <p:sp>
        <p:nvSpPr>
          <p:cNvPr id="9" name="Text Box 49"/>
          <p:cNvSpPr txBox="1">
            <a:spLocks noChangeArrowheads="1"/>
          </p:cNvSpPr>
          <p:nvPr/>
        </p:nvSpPr>
        <p:spPr bwMode="auto">
          <a:xfrm>
            <a:off x="1004935" y="6574826"/>
            <a:ext cx="3276600" cy="19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958" tIns="40977" rIns="81958" bIns="40977">
            <a:spAutoFit/>
          </a:bodyPr>
          <a:lstStyle>
            <a:lvl1pPr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800" b="1" i="1" dirty="0" smtClean="0">
                <a:solidFill>
                  <a:srgbClr val="000000"/>
                </a:solidFill>
              </a:rPr>
              <a:t>34 GH InP </a:t>
            </a:r>
            <a:r>
              <a:rPr lang="en-US" altLang="en-US" sz="800" b="1" i="1" dirty="0">
                <a:solidFill>
                  <a:srgbClr val="000000"/>
                </a:solidFill>
              </a:rPr>
              <a:t>HBT power amplifier - </a:t>
            </a:r>
            <a:r>
              <a:rPr lang="en-US" altLang="en-US" sz="800" i="1" dirty="0" smtClean="0">
                <a:solidFill>
                  <a:srgbClr val="000000"/>
                </a:solidFill>
              </a:rPr>
              <a:t>J. Hacker </a:t>
            </a:r>
            <a:r>
              <a:rPr lang="en-US" altLang="en-US" sz="800" b="1" i="1" dirty="0" smtClean="0">
                <a:solidFill>
                  <a:srgbClr val="000000"/>
                </a:solidFill>
              </a:rPr>
              <a:t>Teledyne</a:t>
            </a:r>
            <a:endParaRPr lang="en-US" altLang="en-US" sz="800" b="1" i="1" dirty="0">
              <a:solidFill>
                <a:srgbClr val="000000"/>
              </a:solidFill>
            </a:endParaRP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9048" r="38571" b="29524"/>
          <a:stretch>
            <a:fillRect/>
          </a:stretch>
        </p:blipFill>
        <p:spPr bwMode="auto">
          <a:xfrm>
            <a:off x="6165795" y="4201262"/>
            <a:ext cx="2554967" cy="19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154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9048" r="38571" b="29524"/>
          <a:stretch>
            <a:fillRect/>
          </a:stretch>
        </p:blipFill>
        <p:spPr bwMode="auto">
          <a:xfrm>
            <a:off x="76200" y="8382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75238" r="38571" b="12381"/>
          <a:stretch>
            <a:fillRect/>
          </a:stretch>
        </p:blipFill>
        <p:spPr bwMode="auto">
          <a:xfrm>
            <a:off x="3962400" y="982662"/>
            <a:ext cx="5105400" cy="9223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52400"/>
            <a:ext cx="8535987" cy="398463"/>
          </a:xfrm>
          <a:noFill/>
        </p:spPr>
        <p:txBody>
          <a:bodyPr/>
          <a:lstStyle/>
          <a:p>
            <a:r>
              <a:rPr lang="en-US" altLang="en-US" sz="2600" dirty="0" smtClean="0"/>
              <a:t>Power amplifier design: combiners</a:t>
            </a:r>
          </a:p>
        </p:txBody>
      </p:sp>
      <p:sp>
        <p:nvSpPr>
          <p:cNvPr id="15367" name="Rectangle 12"/>
          <p:cNvSpPr>
            <a:spLocks noChangeArrowheads="1"/>
          </p:cNvSpPr>
          <p:nvPr/>
        </p:nvSpPr>
        <p:spPr bwMode="auto">
          <a:xfrm>
            <a:off x="4876800" y="2173286"/>
            <a:ext cx="3240088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71" tIns="41288" rIns="82571" bIns="41288">
            <a:spAutoFit/>
          </a:bodyPr>
          <a:lstStyle>
            <a:lvl1pPr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r" defTabSz="820738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82073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600" dirty="0">
                <a:solidFill>
                  <a:srgbClr val="000000"/>
                </a:solidFill>
              </a:rPr>
              <a:t>Even-mode equivalent circuit</a:t>
            </a:r>
          </a:p>
        </p:txBody>
      </p:sp>
      <p:graphicFrame>
        <p:nvGraphicFramePr>
          <p:cNvPr id="11" name="Object 7"/>
          <p:cNvGraphicFramePr>
            <a:graphicFrameLocks noChangeAspect="1"/>
          </p:cNvGraphicFramePr>
          <p:nvPr>
            <p:extLst/>
          </p:nvPr>
        </p:nvGraphicFramePr>
        <p:xfrm>
          <a:off x="228600" y="4230688"/>
          <a:ext cx="7978775" cy="247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963" name="Equation" r:id="rId5" imgW="4305240" imgH="1371600" progId="Equation.3">
                  <p:embed/>
                </p:oleObj>
              </mc:Choice>
              <mc:Fallback>
                <p:oleObj name="Equation" r:id="rId5" imgW="4305240" imgH="1371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230688"/>
                        <a:ext cx="7978775" cy="2474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4848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Interconnects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350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76213"/>
            <a:ext cx="8342312" cy="496887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Transmission Lines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415925" y="1209675"/>
            <a:ext cx="8312150" cy="279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94" tIns="40995" rIns="81994" bIns="4099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altLang="en-US" b="0" dirty="0">
                <a:latin typeface="Calibri" panose="020F0502020204030204" pitchFamily="34" charset="0"/>
              </a:rPr>
              <a:t>A pair of wires with </a:t>
            </a:r>
            <a:r>
              <a:rPr lang="en-US" altLang="en-US" b="0" i="1" dirty="0">
                <a:latin typeface="Calibri" panose="020F0502020204030204" pitchFamily="34" charset="0"/>
              </a:rPr>
              <a:t>regular spacing, dielectric loading</a:t>
            </a:r>
            <a:r>
              <a:rPr lang="en-US" altLang="en-US" b="0" dirty="0">
                <a:latin typeface="Calibri" panose="020F0502020204030204" pitchFamily="34" charset="0"/>
              </a:rPr>
              <a:t> along the length. </a:t>
            </a:r>
            <a:br>
              <a:rPr lang="en-US" altLang="en-US" b="0" dirty="0">
                <a:latin typeface="Calibri" panose="020F0502020204030204" pitchFamily="34" charset="0"/>
              </a:rPr>
            </a:br>
            <a:r>
              <a:rPr lang="en-US" altLang="en-US" b="0" dirty="0">
                <a:latin typeface="Calibri" panose="020F0502020204030204" pitchFamily="34" charset="0"/>
              </a:rPr>
              <a:t>These have inductance per unit length and capacitance per unit length.   </a:t>
            </a:r>
            <a:br>
              <a:rPr lang="en-US" altLang="en-US" b="0" dirty="0">
                <a:latin typeface="Calibri" panose="020F0502020204030204" pitchFamily="34" charset="0"/>
              </a:rPr>
            </a:br>
            <a:r>
              <a:rPr lang="en-US" altLang="en-US" b="0" dirty="0">
                <a:latin typeface="Calibri" panose="020F0502020204030204" pitchFamily="34" charset="0"/>
              </a:rPr>
              <a:t>Forward and reverse waves propagate. </a:t>
            </a:r>
            <a:r>
              <a:rPr lang="en-US" altLang="en-US" b="0" dirty="0" smtClean="0">
                <a:latin typeface="Calibri" panose="020F0502020204030204" pitchFamily="34" charset="0"/>
              </a:rPr>
              <a:t/>
            </a:r>
            <a:br>
              <a:rPr lang="en-US" altLang="en-US" b="0" dirty="0" smtClean="0">
                <a:latin typeface="Calibri" panose="020F0502020204030204" pitchFamily="34" charset="0"/>
              </a:rPr>
            </a:br>
            <a:r>
              <a:rPr lang="en-US" altLang="en-US" b="0" dirty="0" smtClean="0">
                <a:latin typeface="Calibri" panose="020F0502020204030204" pitchFamily="34" charset="0"/>
              </a:rPr>
              <a:t>Reflections </a:t>
            </a:r>
            <a:r>
              <a:rPr lang="en-US" altLang="en-US" b="0" dirty="0">
                <a:latin typeface="Calibri" panose="020F0502020204030204" pitchFamily="34" charset="0"/>
              </a:rPr>
              <a:t>will occur if lines are not </a:t>
            </a:r>
            <a:r>
              <a:rPr lang="en-US" altLang="en-US" b="0" dirty="0" smtClean="0">
                <a:latin typeface="Calibri" panose="020F0502020204030204" pitchFamily="34" charset="0"/>
              </a:rPr>
              <a:t>terminated in </a:t>
            </a:r>
            <a:r>
              <a:rPr lang="en-US" altLang="en-US" b="0" i="1" dirty="0" smtClean="0">
                <a:latin typeface="Calibri" panose="020F0502020204030204" pitchFamily="34" charset="0"/>
              </a:rPr>
              <a:t>Z</a:t>
            </a:r>
            <a:r>
              <a:rPr lang="en-US" altLang="en-US" b="0" baseline="-25000" dirty="0" smtClean="0">
                <a:latin typeface="Calibri" panose="020F0502020204030204" pitchFamily="34" charset="0"/>
              </a:rPr>
              <a:t>o</a:t>
            </a:r>
            <a:endParaRPr lang="en-US" altLang="en-US" b="0" baseline="-25000" dirty="0">
              <a:latin typeface="Calibri" panose="020F0502020204030204" pitchFamily="34" charset="0"/>
            </a:endParaRPr>
          </a:p>
        </p:txBody>
      </p: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557782"/>
            <a:ext cx="790257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72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76213"/>
            <a:ext cx="8204200" cy="4286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Transmission Lines for On-Wafer Wiring</a:t>
            </a:r>
          </a:p>
        </p:txBody>
      </p:sp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969963" y="2151063"/>
            <a:ext cx="5334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300" b="1" i="1" dirty="0">
                <a:solidFill>
                  <a:schemeClr val="tx2"/>
                </a:solidFill>
              </a:rPr>
              <a:t>H </a:t>
            </a:r>
          </a:p>
        </p:txBody>
      </p:sp>
      <p:sp>
        <p:nvSpPr>
          <p:cNvPr id="51204" name="Line 11"/>
          <p:cNvSpPr>
            <a:spLocks noChangeShapeType="1"/>
          </p:cNvSpPr>
          <p:nvPr/>
        </p:nvSpPr>
        <p:spPr bwMode="auto">
          <a:xfrm flipH="1">
            <a:off x="1246188" y="168116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05" name="Line 12"/>
          <p:cNvSpPr>
            <a:spLocks noChangeShapeType="1"/>
          </p:cNvSpPr>
          <p:nvPr/>
        </p:nvSpPr>
        <p:spPr bwMode="auto">
          <a:xfrm flipH="1" flipV="1">
            <a:off x="1246188" y="2420938"/>
            <a:ext cx="0" cy="3349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06" name="Line 13"/>
          <p:cNvSpPr>
            <a:spLocks noChangeShapeType="1"/>
          </p:cNvSpPr>
          <p:nvPr/>
        </p:nvSpPr>
        <p:spPr bwMode="auto">
          <a:xfrm flipH="1">
            <a:off x="2644775" y="1479550"/>
            <a:ext cx="458788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07" name="Line 14"/>
          <p:cNvSpPr>
            <a:spLocks noChangeShapeType="1"/>
          </p:cNvSpPr>
          <p:nvPr/>
        </p:nvSpPr>
        <p:spPr bwMode="auto">
          <a:xfrm>
            <a:off x="2051050" y="1479550"/>
            <a:ext cx="304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08" name="Text Box 15"/>
          <p:cNvSpPr txBox="1">
            <a:spLocks noChangeArrowheads="1"/>
          </p:cNvSpPr>
          <p:nvPr/>
        </p:nvSpPr>
        <p:spPr bwMode="auto">
          <a:xfrm>
            <a:off x="2355850" y="1209675"/>
            <a:ext cx="5318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300" b="1" i="1" dirty="0">
                <a:solidFill>
                  <a:schemeClr val="tx2"/>
                </a:solidFill>
              </a:rPr>
              <a:t>W </a:t>
            </a:r>
          </a:p>
        </p:txBody>
      </p:sp>
      <p:sp>
        <p:nvSpPr>
          <p:cNvPr id="51209" name="Text Box 16"/>
          <p:cNvSpPr txBox="1">
            <a:spLocks noChangeArrowheads="1"/>
          </p:cNvSpPr>
          <p:nvPr/>
        </p:nvSpPr>
        <p:spPr bwMode="auto">
          <a:xfrm>
            <a:off x="69850" y="1292225"/>
            <a:ext cx="1246188" cy="268288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200" b="1" i="1" dirty="0"/>
              <a:t>microstrip line</a:t>
            </a:r>
          </a:p>
        </p:txBody>
      </p:sp>
      <p:sp>
        <p:nvSpPr>
          <p:cNvPr id="51210" name="Rectangle 20"/>
          <p:cNvSpPr>
            <a:spLocks noChangeArrowheads="1"/>
          </p:cNvSpPr>
          <p:nvPr/>
        </p:nvSpPr>
        <p:spPr bwMode="auto">
          <a:xfrm flipV="1">
            <a:off x="1266825" y="4646613"/>
            <a:ext cx="1316038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1" name="Rectangle 21"/>
          <p:cNvSpPr>
            <a:spLocks noChangeArrowheads="1"/>
          </p:cNvSpPr>
          <p:nvPr/>
        </p:nvSpPr>
        <p:spPr bwMode="auto">
          <a:xfrm>
            <a:off x="1266825" y="4430713"/>
            <a:ext cx="1316038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2" name="Rectangle 22"/>
          <p:cNvSpPr>
            <a:spLocks noChangeArrowheads="1"/>
          </p:cNvSpPr>
          <p:nvPr/>
        </p:nvSpPr>
        <p:spPr bwMode="auto">
          <a:xfrm>
            <a:off x="1266825" y="4370388"/>
            <a:ext cx="34290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1902" tIns="40950" rIns="81902" bIns="40950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500" b="1" dirty="0">
              <a:solidFill>
                <a:schemeClr val="tx2"/>
              </a:solidFill>
            </a:endParaRPr>
          </a:p>
        </p:txBody>
      </p:sp>
      <p:sp>
        <p:nvSpPr>
          <p:cNvPr id="51213" name="Rectangle 23"/>
          <p:cNvSpPr>
            <a:spLocks noChangeArrowheads="1"/>
          </p:cNvSpPr>
          <p:nvPr/>
        </p:nvSpPr>
        <p:spPr bwMode="auto">
          <a:xfrm>
            <a:off x="2241550" y="4370388"/>
            <a:ext cx="341313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4" name="Rectangle 24"/>
          <p:cNvSpPr>
            <a:spLocks noChangeArrowheads="1"/>
          </p:cNvSpPr>
          <p:nvPr/>
        </p:nvSpPr>
        <p:spPr bwMode="auto">
          <a:xfrm>
            <a:off x="1801813" y="4370388"/>
            <a:ext cx="19685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5" name="Text Box 26"/>
          <p:cNvSpPr txBox="1">
            <a:spLocks noChangeArrowheads="1"/>
          </p:cNvSpPr>
          <p:nvPr/>
        </p:nvSpPr>
        <p:spPr bwMode="auto">
          <a:xfrm>
            <a:off x="354013" y="3602038"/>
            <a:ext cx="1031875" cy="45243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02" tIns="40950" rIns="81902" bIns="40950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200" b="1" i="1" dirty="0"/>
              <a:t>coplanar waveguide</a:t>
            </a:r>
          </a:p>
        </p:txBody>
      </p:sp>
      <p:sp>
        <p:nvSpPr>
          <p:cNvPr id="51216" name="Rectangle 41"/>
          <p:cNvSpPr>
            <a:spLocks noChangeArrowheads="1"/>
          </p:cNvSpPr>
          <p:nvPr/>
        </p:nvSpPr>
        <p:spPr bwMode="auto">
          <a:xfrm flipV="1">
            <a:off x="3622675" y="4646613"/>
            <a:ext cx="1316038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7" name="Rectangle 42"/>
          <p:cNvSpPr>
            <a:spLocks noChangeArrowheads="1"/>
          </p:cNvSpPr>
          <p:nvPr/>
        </p:nvSpPr>
        <p:spPr bwMode="auto">
          <a:xfrm>
            <a:off x="3622675" y="4430713"/>
            <a:ext cx="1316038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18" name="Rectangle 43"/>
          <p:cNvSpPr>
            <a:spLocks noChangeArrowheads="1"/>
          </p:cNvSpPr>
          <p:nvPr/>
        </p:nvSpPr>
        <p:spPr bwMode="auto">
          <a:xfrm>
            <a:off x="3622675" y="4370388"/>
            <a:ext cx="341313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1902" tIns="40950" rIns="81902" bIns="40950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500" b="1" dirty="0">
              <a:solidFill>
                <a:schemeClr val="tx2"/>
              </a:solidFill>
            </a:endParaRPr>
          </a:p>
        </p:txBody>
      </p:sp>
      <p:sp>
        <p:nvSpPr>
          <p:cNvPr id="51219" name="Rectangle 44"/>
          <p:cNvSpPr>
            <a:spLocks noChangeArrowheads="1"/>
          </p:cNvSpPr>
          <p:nvPr/>
        </p:nvSpPr>
        <p:spPr bwMode="auto">
          <a:xfrm>
            <a:off x="4595813" y="4370388"/>
            <a:ext cx="34290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20" name="Rectangle 45"/>
          <p:cNvSpPr>
            <a:spLocks noChangeArrowheads="1"/>
          </p:cNvSpPr>
          <p:nvPr/>
        </p:nvSpPr>
        <p:spPr bwMode="auto">
          <a:xfrm>
            <a:off x="4157663" y="4370388"/>
            <a:ext cx="19685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21" name="Text Box 46"/>
          <p:cNvSpPr txBox="1">
            <a:spLocks noChangeArrowheads="1"/>
          </p:cNvSpPr>
          <p:nvPr/>
        </p:nvSpPr>
        <p:spPr bwMode="auto">
          <a:xfrm>
            <a:off x="3810000" y="4033838"/>
            <a:ext cx="336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0V</a:t>
            </a:r>
          </a:p>
        </p:txBody>
      </p:sp>
      <p:sp>
        <p:nvSpPr>
          <p:cNvPr id="51222" name="Text Box 47"/>
          <p:cNvSpPr txBox="1">
            <a:spLocks noChangeArrowheads="1"/>
          </p:cNvSpPr>
          <p:nvPr/>
        </p:nvSpPr>
        <p:spPr bwMode="auto">
          <a:xfrm>
            <a:off x="4789488" y="4081463"/>
            <a:ext cx="336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0V</a:t>
            </a:r>
          </a:p>
        </p:txBody>
      </p:sp>
      <p:sp>
        <p:nvSpPr>
          <p:cNvPr id="51223" name="Text Box 48"/>
          <p:cNvSpPr txBox="1">
            <a:spLocks noChangeArrowheads="1"/>
          </p:cNvSpPr>
          <p:nvPr/>
        </p:nvSpPr>
        <p:spPr bwMode="auto">
          <a:xfrm>
            <a:off x="3602038" y="4686300"/>
            <a:ext cx="336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0V</a:t>
            </a:r>
          </a:p>
        </p:txBody>
      </p:sp>
      <p:sp>
        <p:nvSpPr>
          <p:cNvPr id="51224" name="Text Box 49"/>
          <p:cNvSpPr txBox="1">
            <a:spLocks noChangeArrowheads="1"/>
          </p:cNvSpPr>
          <p:nvPr/>
        </p:nvSpPr>
        <p:spPr bwMode="auto">
          <a:xfrm>
            <a:off x="4581525" y="3563938"/>
            <a:ext cx="3365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+V</a:t>
            </a:r>
          </a:p>
        </p:txBody>
      </p:sp>
      <p:sp>
        <p:nvSpPr>
          <p:cNvPr id="51225" name="Rectangle 50"/>
          <p:cNvSpPr>
            <a:spLocks noChangeArrowheads="1"/>
          </p:cNvSpPr>
          <p:nvPr/>
        </p:nvSpPr>
        <p:spPr bwMode="auto">
          <a:xfrm flipV="1">
            <a:off x="5976938" y="4646613"/>
            <a:ext cx="1317625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26" name="Rectangle 51"/>
          <p:cNvSpPr>
            <a:spLocks noChangeArrowheads="1"/>
          </p:cNvSpPr>
          <p:nvPr/>
        </p:nvSpPr>
        <p:spPr bwMode="auto">
          <a:xfrm>
            <a:off x="5976938" y="4430713"/>
            <a:ext cx="1317625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27" name="Rectangle 52"/>
          <p:cNvSpPr>
            <a:spLocks noChangeArrowheads="1"/>
          </p:cNvSpPr>
          <p:nvPr/>
        </p:nvSpPr>
        <p:spPr bwMode="auto">
          <a:xfrm>
            <a:off x="5976938" y="4370388"/>
            <a:ext cx="34290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1902" tIns="40950" rIns="81902" bIns="40950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2500" b="1" dirty="0">
              <a:solidFill>
                <a:schemeClr val="tx2"/>
              </a:solidFill>
            </a:endParaRPr>
          </a:p>
        </p:txBody>
      </p:sp>
      <p:sp>
        <p:nvSpPr>
          <p:cNvPr id="51228" name="Rectangle 53"/>
          <p:cNvSpPr>
            <a:spLocks noChangeArrowheads="1"/>
          </p:cNvSpPr>
          <p:nvPr/>
        </p:nvSpPr>
        <p:spPr bwMode="auto">
          <a:xfrm>
            <a:off x="6951663" y="4370388"/>
            <a:ext cx="34290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29" name="Rectangle 54"/>
          <p:cNvSpPr>
            <a:spLocks noChangeArrowheads="1"/>
          </p:cNvSpPr>
          <p:nvPr/>
        </p:nvSpPr>
        <p:spPr bwMode="auto">
          <a:xfrm>
            <a:off x="6513513" y="4370388"/>
            <a:ext cx="195262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0" name="Rectangle 59"/>
          <p:cNvSpPr>
            <a:spLocks noChangeArrowheads="1"/>
          </p:cNvSpPr>
          <p:nvPr/>
        </p:nvSpPr>
        <p:spPr bwMode="auto">
          <a:xfrm flipV="1">
            <a:off x="1266825" y="2360613"/>
            <a:ext cx="1316038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1" name="Rectangle 60"/>
          <p:cNvSpPr>
            <a:spLocks noChangeArrowheads="1"/>
          </p:cNvSpPr>
          <p:nvPr/>
        </p:nvSpPr>
        <p:spPr bwMode="auto">
          <a:xfrm>
            <a:off x="1266825" y="2144713"/>
            <a:ext cx="1316038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2" name="Rectangle 63"/>
          <p:cNvSpPr>
            <a:spLocks noChangeArrowheads="1"/>
          </p:cNvSpPr>
          <p:nvPr/>
        </p:nvSpPr>
        <p:spPr bwMode="auto">
          <a:xfrm>
            <a:off x="1801813" y="2084388"/>
            <a:ext cx="19685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3" name="Rectangle 68"/>
          <p:cNvSpPr>
            <a:spLocks noChangeArrowheads="1"/>
          </p:cNvSpPr>
          <p:nvPr/>
        </p:nvSpPr>
        <p:spPr bwMode="auto">
          <a:xfrm flipV="1">
            <a:off x="3622675" y="2360613"/>
            <a:ext cx="1316038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4" name="Rectangle 69"/>
          <p:cNvSpPr>
            <a:spLocks noChangeArrowheads="1"/>
          </p:cNvSpPr>
          <p:nvPr/>
        </p:nvSpPr>
        <p:spPr bwMode="auto">
          <a:xfrm>
            <a:off x="3622675" y="2144713"/>
            <a:ext cx="1316038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5" name="Rectangle 70"/>
          <p:cNvSpPr>
            <a:spLocks noChangeArrowheads="1"/>
          </p:cNvSpPr>
          <p:nvPr/>
        </p:nvSpPr>
        <p:spPr bwMode="auto">
          <a:xfrm>
            <a:off x="4157663" y="2084388"/>
            <a:ext cx="19685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6" name="Text Box 71"/>
          <p:cNvSpPr txBox="1">
            <a:spLocks noChangeArrowheads="1"/>
          </p:cNvSpPr>
          <p:nvPr/>
        </p:nvSpPr>
        <p:spPr bwMode="auto">
          <a:xfrm>
            <a:off x="3602038" y="2400300"/>
            <a:ext cx="336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0V</a:t>
            </a:r>
          </a:p>
        </p:txBody>
      </p:sp>
      <p:sp>
        <p:nvSpPr>
          <p:cNvPr id="51237" name="Text Box 72"/>
          <p:cNvSpPr txBox="1">
            <a:spLocks noChangeArrowheads="1"/>
          </p:cNvSpPr>
          <p:nvPr/>
        </p:nvSpPr>
        <p:spPr bwMode="auto">
          <a:xfrm>
            <a:off x="4581525" y="1277938"/>
            <a:ext cx="3365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000" b="1" dirty="0">
                <a:solidFill>
                  <a:schemeClr val="tx2"/>
                </a:solidFill>
              </a:rPr>
              <a:t>+V</a:t>
            </a:r>
          </a:p>
        </p:txBody>
      </p:sp>
      <p:sp>
        <p:nvSpPr>
          <p:cNvPr id="51238" name="Rectangle 73"/>
          <p:cNvSpPr>
            <a:spLocks noChangeArrowheads="1"/>
          </p:cNvSpPr>
          <p:nvPr/>
        </p:nvSpPr>
        <p:spPr bwMode="auto">
          <a:xfrm flipV="1">
            <a:off x="5957888" y="2360613"/>
            <a:ext cx="1316037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39" name="Rectangle 74"/>
          <p:cNvSpPr>
            <a:spLocks noChangeArrowheads="1"/>
          </p:cNvSpPr>
          <p:nvPr/>
        </p:nvSpPr>
        <p:spPr bwMode="auto">
          <a:xfrm>
            <a:off x="5957888" y="2144713"/>
            <a:ext cx="1316037" cy="2159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40" name="Rectangle 75"/>
          <p:cNvSpPr>
            <a:spLocks noChangeArrowheads="1"/>
          </p:cNvSpPr>
          <p:nvPr/>
        </p:nvSpPr>
        <p:spPr bwMode="auto">
          <a:xfrm>
            <a:off x="6492875" y="2084388"/>
            <a:ext cx="196850" cy="6032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1241" name="Text Box 78"/>
          <p:cNvSpPr txBox="1">
            <a:spLocks noChangeArrowheads="1"/>
          </p:cNvSpPr>
          <p:nvPr/>
        </p:nvSpPr>
        <p:spPr bwMode="auto">
          <a:xfrm>
            <a:off x="1662113" y="955675"/>
            <a:ext cx="1524000" cy="2667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30000"/>
              </a:spcAft>
            </a:pPr>
            <a:r>
              <a:rPr lang="en-US" altLang="en-US" sz="1200" b="1" i="1" dirty="0"/>
              <a:t>geometry</a:t>
            </a:r>
          </a:p>
        </p:txBody>
      </p:sp>
      <p:sp>
        <p:nvSpPr>
          <p:cNvPr id="51242" name="Text Box 79"/>
          <p:cNvSpPr txBox="1">
            <a:spLocks noChangeArrowheads="1"/>
          </p:cNvSpPr>
          <p:nvPr/>
        </p:nvSpPr>
        <p:spPr bwMode="auto">
          <a:xfrm>
            <a:off x="3948113" y="941388"/>
            <a:ext cx="1524000" cy="2667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30000"/>
              </a:spcAft>
            </a:pPr>
            <a:r>
              <a:rPr lang="en-US" altLang="en-US" sz="1200" b="1" i="1" dirty="0"/>
              <a:t>voltages</a:t>
            </a:r>
          </a:p>
        </p:txBody>
      </p:sp>
      <p:sp>
        <p:nvSpPr>
          <p:cNvPr id="51243" name="Text Box 80"/>
          <p:cNvSpPr txBox="1">
            <a:spLocks noChangeArrowheads="1"/>
          </p:cNvSpPr>
          <p:nvPr/>
        </p:nvSpPr>
        <p:spPr bwMode="auto">
          <a:xfrm>
            <a:off x="6165850" y="941388"/>
            <a:ext cx="1524000" cy="26670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ct val="30000"/>
              </a:spcAft>
            </a:pPr>
            <a:r>
              <a:rPr lang="en-US" altLang="en-US" sz="1200" b="1" i="1" dirty="0"/>
              <a:t>currents</a:t>
            </a:r>
          </a:p>
        </p:txBody>
      </p:sp>
      <p:sp>
        <p:nvSpPr>
          <p:cNvPr id="51244" name="Line 81"/>
          <p:cNvSpPr>
            <a:spLocks noChangeShapeType="1"/>
          </p:cNvSpPr>
          <p:nvPr/>
        </p:nvSpPr>
        <p:spPr bwMode="auto">
          <a:xfrm flipV="1">
            <a:off x="6415088" y="2420938"/>
            <a:ext cx="234950" cy="2682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45" name="Line 82"/>
          <p:cNvSpPr>
            <a:spLocks noChangeShapeType="1"/>
          </p:cNvSpPr>
          <p:nvPr/>
        </p:nvSpPr>
        <p:spPr bwMode="auto">
          <a:xfrm flipV="1">
            <a:off x="6484938" y="1747838"/>
            <a:ext cx="234950" cy="2698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46" name="Text Box 83"/>
          <p:cNvSpPr txBox="1">
            <a:spLocks noChangeArrowheads="1"/>
          </p:cNvSpPr>
          <p:nvPr/>
        </p:nvSpPr>
        <p:spPr bwMode="auto">
          <a:xfrm>
            <a:off x="6096000" y="1479550"/>
            <a:ext cx="33655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247" name="Text Box 84"/>
          <p:cNvSpPr txBox="1">
            <a:spLocks noChangeArrowheads="1"/>
          </p:cNvSpPr>
          <p:nvPr/>
        </p:nvSpPr>
        <p:spPr bwMode="auto">
          <a:xfrm>
            <a:off x="6096000" y="2487613"/>
            <a:ext cx="3365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248" name="Text Box 85"/>
          <p:cNvSpPr txBox="1">
            <a:spLocks noChangeArrowheads="1"/>
          </p:cNvSpPr>
          <p:nvPr/>
        </p:nvSpPr>
        <p:spPr bwMode="auto">
          <a:xfrm>
            <a:off x="969963" y="4437063"/>
            <a:ext cx="5334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300" b="1" i="1" dirty="0">
                <a:solidFill>
                  <a:schemeClr val="tx2"/>
                </a:solidFill>
              </a:rPr>
              <a:t>H </a:t>
            </a:r>
          </a:p>
        </p:txBody>
      </p:sp>
      <p:sp>
        <p:nvSpPr>
          <p:cNvPr id="51249" name="Line 86"/>
          <p:cNvSpPr>
            <a:spLocks noChangeShapeType="1"/>
          </p:cNvSpPr>
          <p:nvPr/>
        </p:nvSpPr>
        <p:spPr bwMode="auto">
          <a:xfrm flipH="1">
            <a:off x="1246188" y="396716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0" name="Line 87"/>
          <p:cNvSpPr>
            <a:spLocks noChangeShapeType="1"/>
          </p:cNvSpPr>
          <p:nvPr/>
        </p:nvSpPr>
        <p:spPr bwMode="auto">
          <a:xfrm flipH="1" flipV="1">
            <a:off x="1246188" y="4706938"/>
            <a:ext cx="0" cy="3349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1" name="Line 90"/>
          <p:cNvSpPr>
            <a:spLocks noChangeShapeType="1"/>
          </p:cNvSpPr>
          <p:nvPr/>
        </p:nvSpPr>
        <p:spPr bwMode="auto">
          <a:xfrm flipH="1">
            <a:off x="2603500" y="3697288"/>
            <a:ext cx="4572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2" name="Line 91"/>
          <p:cNvSpPr>
            <a:spLocks noChangeShapeType="1"/>
          </p:cNvSpPr>
          <p:nvPr/>
        </p:nvSpPr>
        <p:spPr bwMode="auto">
          <a:xfrm>
            <a:off x="2008188" y="3697288"/>
            <a:ext cx="304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3" name="Text Box 92"/>
          <p:cNvSpPr txBox="1">
            <a:spLocks noChangeArrowheads="1"/>
          </p:cNvSpPr>
          <p:nvPr/>
        </p:nvSpPr>
        <p:spPr bwMode="auto">
          <a:xfrm>
            <a:off x="2978150" y="3563938"/>
            <a:ext cx="5334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300" b="1" i="1" dirty="0">
                <a:solidFill>
                  <a:schemeClr val="tx2"/>
                </a:solidFill>
              </a:rPr>
              <a:t>W </a:t>
            </a:r>
          </a:p>
        </p:txBody>
      </p:sp>
      <p:sp>
        <p:nvSpPr>
          <p:cNvPr id="51254" name="Line 93"/>
          <p:cNvSpPr>
            <a:spLocks noChangeShapeType="1"/>
          </p:cNvSpPr>
          <p:nvPr/>
        </p:nvSpPr>
        <p:spPr bwMode="auto">
          <a:xfrm flipH="1">
            <a:off x="2147888" y="3092450"/>
            <a:ext cx="0" cy="6508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5" name="Line 94"/>
          <p:cNvSpPr>
            <a:spLocks noChangeShapeType="1"/>
          </p:cNvSpPr>
          <p:nvPr/>
        </p:nvSpPr>
        <p:spPr bwMode="auto">
          <a:xfrm flipH="1">
            <a:off x="2355850" y="3429000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6" name="Line 95"/>
          <p:cNvSpPr>
            <a:spLocks noChangeShapeType="1"/>
          </p:cNvSpPr>
          <p:nvPr/>
        </p:nvSpPr>
        <p:spPr bwMode="auto">
          <a:xfrm flipH="1">
            <a:off x="2563813" y="3429000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7" name="Line 96"/>
          <p:cNvSpPr>
            <a:spLocks noChangeShapeType="1"/>
          </p:cNvSpPr>
          <p:nvPr/>
        </p:nvSpPr>
        <p:spPr bwMode="auto">
          <a:xfrm flipH="1">
            <a:off x="2840038" y="3160713"/>
            <a:ext cx="0" cy="60483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8" name="Line 97"/>
          <p:cNvSpPr>
            <a:spLocks noChangeShapeType="1"/>
          </p:cNvSpPr>
          <p:nvPr/>
        </p:nvSpPr>
        <p:spPr bwMode="auto">
          <a:xfrm>
            <a:off x="2216150" y="3294063"/>
            <a:ext cx="623888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59" name="Text Box 98"/>
          <p:cNvSpPr txBox="1">
            <a:spLocks noChangeArrowheads="1"/>
          </p:cNvSpPr>
          <p:nvPr/>
        </p:nvSpPr>
        <p:spPr bwMode="auto">
          <a:xfrm>
            <a:off x="2216150" y="2959100"/>
            <a:ext cx="762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300" b="1" i="1" dirty="0">
                <a:solidFill>
                  <a:schemeClr val="tx2"/>
                </a:solidFill>
              </a:rPr>
              <a:t>W+2S </a:t>
            </a:r>
          </a:p>
        </p:txBody>
      </p:sp>
      <p:sp>
        <p:nvSpPr>
          <p:cNvPr id="51260" name="Line 99"/>
          <p:cNvSpPr>
            <a:spLocks noChangeShapeType="1"/>
          </p:cNvSpPr>
          <p:nvPr/>
        </p:nvSpPr>
        <p:spPr bwMode="auto">
          <a:xfrm flipV="1">
            <a:off x="6623050" y="4638675"/>
            <a:ext cx="234950" cy="2698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61" name="Line 100"/>
          <p:cNvSpPr>
            <a:spLocks noChangeShapeType="1"/>
          </p:cNvSpPr>
          <p:nvPr/>
        </p:nvSpPr>
        <p:spPr bwMode="auto">
          <a:xfrm flipV="1">
            <a:off x="7177088" y="3563938"/>
            <a:ext cx="234950" cy="2682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62" name="Text Box 101"/>
          <p:cNvSpPr txBox="1">
            <a:spLocks noChangeArrowheads="1"/>
          </p:cNvSpPr>
          <p:nvPr/>
        </p:nvSpPr>
        <p:spPr bwMode="auto">
          <a:xfrm>
            <a:off x="7353300" y="3294063"/>
            <a:ext cx="3365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</a:t>
            </a:r>
          </a:p>
        </p:txBody>
      </p:sp>
      <p:sp>
        <p:nvSpPr>
          <p:cNvPr id="51263" name="Text Box 102"/>
          <p:cNvSpPr txBox="1">
            <a:spLocks noChangeArrowheads="1"/>
          </p:cNvSpPr>
          <p:nvPr/>
        </p:nvSpPr>
        <p:spPr bwMode="auto">
          <a:xfrm>
            <a:off x="6303963" y="4706938"/>
            <a:ext cx="3365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1264" name="Line 103"/>
          <p:cNvSpPr>
            <a:spLocks noChangeShapeType="1"/>
          </p:cNvSpPr>
          <p:nvPr/>
        </p:nvSpPr>
        <p:spPr bwMode="auto">
          <a:xfrm flipV="1">
            <a:off x="7523163" y="3563938"/>
            <a:ext cx="234950" cy="2682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65" name="Line 104"/>
          <p:cNvSpPr>
            <a:spLocks noChangeShapeType="1"/>
          </p:cNvSpPr>
          <p:nvPr/>
        </p:nvSpPr>
        <p:spPr bwMode="auto">
          <a:xfrm flipV="1">
            <a:off x="6899275" y="3563938"/>
            <a:ext cx="236538" cy="2682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51266" name="Text Box 105"/>
          <p:cNvSpPr txBox="1">
            <a:spLocks noChangeArrowheads="1"/>
          </p:cNvSpPr>
          <p:nvPr/>
        </p:nvSpPr>
        <p:spPr bwMode="auto">
          <a:xfrm>
            <a:off x="7699375" y="3294063"/>
            <a:ext cx="3365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I/2</a:t>
            </a:r>
          </a:p>
        </p:txBody>
      </p:sp>
      <p:sp>
        <p:nvSpPr>
          <p:cNvPr id="51267" name="Text Box 106"/>
          <p:cNvSpPr txBox="1">
            <a:spLocks noChangeArrowheads="1"/>
          </p:cNvSpPr>
          <p:nvPr/>
        </p:nvSpPr>
        <p:spPr bwMode="auto">
          <a:xfrm>
            <a:off x="7075488" y="3294063"/>
            <a:ext cx="3365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3504" tIns="36750" rIns="73504" bIns="36750">
            <a:spAutoFit/>
          </a:bodyPr>
          <a:lstStyle>
            <a:lvl1pPr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5013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defTabSz="735013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200" b="1" i="1" dirty="0">
                <a:solidFill>
                  <a:schemeClr val="tx2"/>
                </a:solidFill>
                <a:latin typeface="Times New Roman" panose="02020603050405020304" pitchFamily="18" charset="0"/>
              </a:rPr>
              <a:t>I/2</a:t>
            </a:r>
          </a:p>
        </p:txBody>
      </p:sp>
    </p:spTree>
    <p:extLst>
      <p:ext uri="{BB962C8B-B14F-4D97-AF65-F5344CB8AC3E}">
        <p14:creationId xmlns:p14="http://schemas.microsoft.com/office/powerpoint/2010/main" val="29243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Skin loss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 flipV="1">
            <a:off x="457200" y="2443163"/>
            <a:ext cx="2376488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457200" y="2011363"/>
            <a:ext cx="2376488" cy="4318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439863" y="1890713"/>
            <a:ext cx="354012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7" name="Line 18"/>
          <p:cNvSpPr>
            <a:spLocks noChangeShapeType="1"/>
          </p:cNvSpPr>
          <p:nvPr/>
        </p:nvSpPr>
        <p:spPr bwMode="auto">
          <a:xfrm flipH="1">
            <a:off x="1793875" y="203041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" name="Line 19"/>
          <p:cNvSpPr>
            <a:spLocks noChangeShapeType="1"/>
          </p:cNvSpPr>
          <p:nvPr/>
        </p:nvSpPr>
        <p:spPr bwMode="auto">
          <a:xfrm flipH="1">
            <a:off x="1641475" y="203041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1538288" y="898525"/>
            <a:ext cx="1371600" cy="1925638"/>
            <a:chOff x="3322" y="497"/>
            <a:chExt cx="950" cy="1375"/>
          </a:xfrm>
        </p:grpSpPr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3902" y="1328"/>
              <a:ext cx="370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5" tIns="45626" rIns="91255" bIns="45626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Aft>
                  <a:spcPct val="30000"/>
                </a:spcAft>
              </a:pPr>
              <a:r>
                <a:rPr lang="en-US" altLang="en-US" sz="1600" b="1" i="1" dirty="0">
                  <a:solidFill>
                    <a:schemeClr val="tx2"/>
                  </a:solidFill>
                </a:rPr>
                <a:t>H </a:t>
              </a:r>
            </a:p>
          </p:txBody>
        </p:sp>
        <p:sp>
          <p:nvSpPr>
            <p:cNvPr id="11" name="Line 35"/>
            <p:cNvSpPr>
              <a:spLocks noChangeShapeType="1"/>
            </p:cNvSpPr>
            <p:nvPr/>
          </p:nvSpPr>
          <p:spPr bwMode="auto">
            <a:xfrm flipH="1">
              <a:off x="4008" y="1002"/>
              <a:ext cx="0" cy="27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Line 36"/>
            <p:cNvSpPr>
              <a:spLocks noChangeShapeType="1"/>
            </p:cNvSpPr>
            <p:nvPr/>
          </p:nvSpPr>
          <p:spPr bwMode="auto">
            <a:xfrm flipH="1" flipV="1">
              <a:off x="4008" y="1600"/>
              <a:ext cx="0" cy="27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Line 37"/>
            <p:cNvSpPr>
              <a:spLocks noChangeShapeType="1"/>
            </p:cNvSpPr>
            <p:nvPr/>
          </p:nvSpPr>
          <p:spPr bwMode="auto">
            <a:xfrm flipH="1">
              <a:off x="3955" y="622"/>
              <a:ext cx="317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Line 38"/>
            <p:cNvSpPr>
              <a:spLocks noChangeShapeType="1"/>
            </p:cNvSpPr>
            <p:nvPr/>
          </p:nvSpPr>
          <p:spPr bwMode="auto">
            <a:xfrm>
              <a:off x="3322" y="622"/>
              <a:ext cx="211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5" name="Text Box 39"/>
            <p:cNvSpPr txBox="1">
              <a:spLocks noChangeArrowheads="1"/>
            </p:cNvSpPr>
            <p:nvPr/>
          </p:nvSpPr>
          <p:spPr bwMode="auto">
            <a:xfrm>
              <a:off x="3639" y="497"/>
              <a:ext cx="369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255" tIns="45626" rIns="91255" bIns="45626">
              <a:spAutoFit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Aft>
                  <a:spcPct val="30000"/>
                </a:spcAft>
              </a:pPr>
              <a:r>
                <a:rPr lang="en-US" altLang="en-US" sz="1600" b="1" i="1" dirty="0">
                  <a:solidFill>
                    <a:schemeClr val="tx2"/>
                  </a:solidFill>
                </a:rPr>
                <a:t>W </a:t>
              </a:r>
            </a:p>
          </p:txBody>
        </p:sp>
      </p:grpSp>
      <p:sp>
        <p:nvSpPr>
          <p:cNvPr id="16" name="Line 45"/>
          <p:cNvSpPr>
            <a:spLocks noChangeShapeType="1"/>
          </p:cNvSpPr>
          <p:nvPr/>
        </p:nvSpPr>
        <p:spPr bwMode="auto">
          <a:xfrm flipH="1">
            <a:off x="2105025" y="2730500"/>
            <a:ext cx="4572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7" name="Line 46"/>
          <p:cNvSpPr>
            <a:spLocks noChangeShapeType="1"/>
          </p:cNvSpPr>
          <p:nvPr/>
        </p:nvSpPr>
        <p:spPr bwMode="auto">
          <a:xfrm>
            <a:off x="706438" y="2730500"/>
            <a:ext cx="304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8" name="Text Box 47"/>
          <p:cNvSpPr txBox="1">
            <a:spLocks noChangeArrowheads="1"/>
          </p:cNvSpPr>
          <p:nvPr/>
        </p:nvSpPr>
        <p:spPr bwMode="auto">
          <a:xfrm>
            <a:off x="1165225" y="2554288"/>
            <a:ext cx="10509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Aft>
                <a:spcPct val="30000"/>
              </a:spcAft>
            </a:pPr>
            <a:r>
              <a:rPr lang="en-US" altLang="en-US" sz="1600" b="1" i="1" dirty="0">
                <a:solidFill>
                  <a:schemeClr val="tx2"/>
                </a:solidFill>
              </a:rPr>
              <a:t>~W +2H</a:t>
            </a:r>
          </a:p>
        </p:txBody>
      </p:sp>
      <p:sp>
        <p:nvSpPr>
          <p:cNvPr id="19" name="Arc 18"/>
          <p:cNvSpPr/>
          <p:nvPr/>
        </p:nvSpPr>
        <p:spPr bwMode="auto">
          <a:xfrm>
            <a:off x="1690688" y="2057400"/>
            <a:ext cx="304800" cy="762000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500" dirty="0">
              <a:latin typeface="Arial" charset="0"/>
            </a:endParaRPr>
          </a:p>
        </p:txBody>
      </p:sp>
      <p:sp>
        <p:nvSpPr>
          <p:cNvPr id="20" name="Arc 19"/>
          <p:cNvSpPr/>
          <p:nvPr/>
        </p:nvSpPr>
        <p:spPr bwMode="auto">
          <a:xfrm flipH="1">
            <a:off x="1233488" y="2057400"/>
            <a:ext cx="304800" cy="762000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500" dirty="0">
              <a:latin typeface="Arial" charset="0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H="1">
            <a:off x="1462088" y="2057400"/>
            <a:ext cx="0" cy="3794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aphicFrame>
        <p:nvGraphicFramePr>
          <p:cNvPr id="2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943551"/>
              </p:ext>
            </p:extLst>
          </p:nvPr>
        </p:nvGraphicFramePr>
        <p:xfrm>
          <a:off x="3888945" y="816694"/>
          <a:ext cx="4151312" cy="1417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54" name="Equation" r:id="rId3" imgW="2019240" imgH="711000" progId="Equation.3">
                  <p:embed/>
                </p:oleObj>
              </mc:Choice>
              <mc:Fallback>
                <p:oleObj name="Equation" r:id="rId3" imgW="201924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8945" y="816694"/>
                        <a:ext cx="4151312" cy="1417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438003"/>
              </p:ext>
            </p:extLst>
          </p:nvPr>
        </p:nvGraphicFramePr>
        <p:xfrm>
          <a:off x="245985" y="2992438"/>
          <a:ext cx="4138612" cy="122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55" name="Equation" r:id="rId5" imgW="2006280" imgH="609480" progId="Equation.3">
                  <p:embed/>
                </p:oleObj>
              </mc:Choice>
              <mc:Fallback>
                <p:oleObj name="Equation" r:id="rId5" imgW="200628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85" y="2992438"/>
                        <a:ext cx="4138612" cy="1220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2127592"/>
              </p:ext>
            </p:extLst>
          </p:nvPr>
        </p:nvGraphicFramePr>
        <p:xfrm>
          <a:off x="245985" y="4459358"/>
          <a:ext cx="3797300" cy="132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56" name="Equation" r:id="rId7" imgW="1841400" imgH="660240" progId="Equation.3">
                  <p:embed/>
                </p:oleObj>
              </mc:Choice>
              <mc:Fallback>
                <p:oleObj name="Equation" r:id="rId7" imgW="184140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85" y="4459358"/>
                        <a:ext cx="3797300" cy="1322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9522539"/>
              </p:ext>
            </p:extLst>
          </p:nvPr>
        </p:nvGraphicFramePr>
        <p:xfrm>
          <a:off x="170090" y="5857155"/>
          <a:ext cx="4541837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5857" name="Equation" r:id="rId9" imgW="2209680" imgH="457200" progId="Equation.3">
                  <p:embed/>
                </p:oleObj>
              </mc:Choice>
              <mc:Fallback>
                <p:oleObj name="Equation" r:id="rId9" imgW="22096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90" y="5857155"/>
                        <a:ext cx="4541837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1405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Lateral Modes (1)</a:t>
            </a:r>
          </a:p>
        </p:txBody>
      </p:sp>
      <p:graphicFrame>
        <p:nvGraphicFramePr>
          <p:cNvPr id="7170" name="Object 6"/>
          <p:cNvGraphicFramePr>
            <a:graphicFrameLocks noChangeAspect="1"/>
          </p:cNvGraphicFramePr>
          <p:nvPr/>
        </p:nvGraphicFramePr>
        <p:xfrm>
          <a:off x="303213" y="3505200"/>
          <a:ext cx="6943725" cy="303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796" name="Equation" r:id="rId4" imgW="3390840" imgH="1523880" progId="Equation.3">
                  <p:embed/>
                </p:oleObj>
              </mc:Choice>
              <mc:Fallback>
                <p:oleObj name="Equation" r:id="rId4" imgW="339084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3505200"/>
                        <a:ext cx="6943725" cy="3030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6" descr="more_tline_notes_dra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869950"/>
            <a:ext cx="79660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3328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arrays</a:t>
            </a:r>
          </a:p>
        </p:txBody>
      </p:sp>
    </p:spTree>
    <p:extLst>
      <p:ext uri="{BB962C8B-B14F-4D97-AF65-F5344CB8AC3E}">
        <p14:creationId xmlns:p14="http://schemas.microsoft.com/office/powerpoint/2010/main" val="292810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Lateral Modes (2)</a:t>
            </a:r>
          </a:p>
        </p:txBody>
      </p:sp>
      <p:pic>
        <p:nvPicPr>
          <p:cNvPr id="8196" name="Picture 6" descr="more_tline_notes_dr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869950"/>
            <a:ext cx="79660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152400" y="3048000"/>
          <a:ext cx="5692775" cy="361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49" name="Equation" r:id="rId5" imgW="2781000" imgH="1815840" progId="Equation.3">
                  <p:embed/>
                </p:oleObj>
              </mc:Choice>
              <mc:Fallback>
                <p:oleObj name="Equation" r:id="rId5" imgW="2781000" imgH="1815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048000"/>
                        <a:ext cx="5692775" cy="3613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2014_10_9_145a_notes_dra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048000"/>
            <a:ext cx="3354388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2947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Lateral Modes (3)→ Junction  Parasitics</a:t>
            </a:r>
          </a:p>
        </p:txBody>
      </p:sp>
      <p:pic>
        <p:nvPicPr>
          <p:cNvPr id="9220" name="Picture 6" descr="more_tline_notes_dr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762000"/>
            <a:ext cx="796607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more_tline_notes_dra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562600"/>
            <a:ext cx="3768725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18" name="Object 6"/>
          <p:cNvGraphicFramePr>
            <a:graphicFrameLocks noChangeAspect="1"/>
          </p:cNvGraphicFramePr>
          <p:nvPr/>
        </p:nvGraphicFramePr>
        <p:xfrm>
          <a:off x="76200" y="2713038"/>
          <a:ext cx="7904163" cy="323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820" name="Equation" r:id="rId6" imgW="3860640" imgH="1625400" progId="Equation.3">
                  <p:embed/>
                </p:oleObj>
              </mc:Choice>
              <mc:Fallback>
                <p:oleObj name="Equation" r:id="rId6" imgW="3860640" imgH="1625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713038"/>
                        <a:ext cx="7904163" cy="323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212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Substrate Modes</a:t>
            </a:r>
          </a:p>
        </p:txBody>
      </p:sp>
      <p:graphicFrame>
        <p:nvGraphicFramePr>
          <p:cNvPr id="11266" name="Object 6"/>
          <p:cNvGraphicFramePr>
            <a:graphicFrameLocks noChangeAspect="1"/>
          </p:cNvGraphicFramePr>
          <p:nvPr/>
        </p:nvGraphicFramePr>
        <p:xfrm>
          <a:off x="484188" y="4438650"/>
          <a:ext cx="8528050" cy="224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44" name="Equation" r:id="rId4" imgW="4165560" imgH="1130040" progId="Equation.3">
                  <p:embed/>
                </p:oleObj>
              </mc:Choice>
              <mc:Fallback>
                <p:oleObj name="Equation" r:id="rId4" imgW="4165560" imgH="1130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188" y="4438650"/>
                        <a:ext cx="8528050" cy="224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8" name="Picture 4" descr="more_tline_notes_dra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806450"/>
            <a:ext cx="5688012" cy="357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01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13"/>
          <p:cNvSpPr>
            <a:spLocks noChangeArrowheads="1"/>
          </p:cNvSpPr>
          <p:nvPr/>
        </p:nvSpPr>
        <p:spPr bwMode="auto">
          <a:xfrm flipV="1">
            <a:off x="214313" y="2443163"/>
            <a:ext cx="2376487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2292" name="Rectangle 14"/>
          <p:cNvSpPr>
            <a:spLocks noChangeArrowheads="1"/>
          </p:cNvSpPr>
          <p:nvPr/>
        </p:nvSpPr>
        <p:spPr bwMode="auto">
          <a:xfrm>
            <a:off x="214313" y="2011363"/>
            <a:ext cx="2376487" cy="4318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2293" name="Rectangle 15"/>
          <p:cNvSpPr>
            <a:spLocks noChangeArrowheads="1"/>
          </p:cNvSpPr>
          <p:nvPr/>
        </p:nvSpPr>
        <p:spPr bwMode="auto">
          <a:xfrm>
            <a:off x="1196975" y="1890713"/>
            <a:ext cx="354013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2294" name="Line 18"/>
          <p:cNvSpPr>
            <a:spLocks noChangeShapeType="1"/>
          </p:cNvSpPr>
          <p:nvPr/>
        </p:nvSpPr>
        <p:spPr bwMode="auto">
          <a:xfrm flipH="1">
            <a:off x="1550988" y="203041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295" name="Line 19"/>
          <p:cNvSpPr>
            <a:spLocks noChangeShapeType="1"/>
          </p:cNvSpPr>
          <p:nvPr/>
        </p:nvSpPr>
        <p:spPr bwMode="auto">
          <a:xfrm flipH="1">
            <a:off x="1398588" y="2030413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" name="Arc 40"/>
          <p:cNvSpPr/>
          <p:nvPr/>
        </p:nvSpPr>
        <p:spPr bwMode="auto">
          <a:xfrm>
            <a:off x="1447800" y="2057400"/>
            <a:ext cx="304800" cy="762000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500" dirty="0">
              <a:latin typeface="Arial" charset="0"/>
            </a:endParaRPr>
          </a:p>
        </p:txBody>
      </p:sp>
      <p:sp>
        <p:nvSpPr>
          <p:cNvPr id="42" name="Arc 41"/>
          <p:cNvSpPr/>
          <p:nvPr/>
        </p:nvSpPr>
        <p:spPr bwMode="auto">
          <a:xfrm flipH="1">
            <a:off x="990600" y="2057400"/>
            <a:ext cx="304800" cy="762000"/>
          </a:xfrm>
          <a:prstGeom prst="arc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sz="2500" dirty="0">
              <a:latin typeface="Arial" charset="0"/>
            </a:endParaRPr>
          </a:p>
        </p:txBody>
      </p:sp>
      <p:sp>
        <p:nvSpPr>
          <p:cNvPr id="12298" name="Line 19"/>
          <p:cNvSpPr>
            <a:spLocks noChangeShapeType="1"/>
          </p:cNvSpPr>
          <p:nvPr/>
        </p:nvSpPr>
        <p:spPr bwMode="auto">
          <a:xfrm flipH="1">
            <a:off x="1219200" y="2057400"/>
            <a:ext cx="0" cy="3794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2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Substrate Mode Coupling: Microstrip</a:t>
            </a: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3165475" y="1954213"/>
            <a:ext cx="2376488" cy="552450"/>
            <a:chOff x="3360" y="3931"/>
            <a:chExt cx="912" cy="197"/>
          </a:xfrm>
        </p:grpSpPr>
        <p:sp>
          <p:nvSpPr>
            <p:cNvPr id="12311" name="Rectangle 13"/>
            <p:cNvSpPr>
              <a:spLocks noChangeArrowheads="1"/>
            </p:cNvSpPr>
            <p:nvPr/>
          </p:nvSpPr>
          <p:spPr bwMode="auto">
            <a:xfrm flipV="1">
              <a:off x="3360" y="4085"/>
              <a:ext cx="912" cy="43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  <a:contourClr>
                <a:schemeClr val="bg1"/>
              </a:contourClr>
            </a:sp3d>
          </p:spPr>
          <p:txBody>
            <a:bodyPr wrap="none" anchor="ctr">
              <a:flatTx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  <p:sp>
          <p:nvSpPr>
            <p:cNvPr id="12312" name="Rectangle 14"/>
            <p:cNvSpPr>
              <a:spLocks noChangeArrowheads="1"/>
            </p:cNvSpPr>
            <p:nvPr/>
          </p:nvSpPr>
          <p:spPr bwMode="auto">
            <a:xfrm>
              <a:off x="3360" y="3931"/>
              <a:ext cx="912" cy="154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  <a:contourClr>
                <a:srgbClr val="7B72EC"/>
              </a:contourClr>
            </a:sp3d>
          </p:spPr>
          <p:txBody>
            <a:bodyPr wrap="none" anchor="ctr">
              <a:flatTx/>
            </a:bodyPr>
            <a:lstStyle>
              <a:lvl1pPr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dirty="0"/>
            </a:p>
          </p:txBody>
        </p:sp>
      </p:grpSp>
      <p:sp>
        <p:nvSpPr>
          <p:cNvPr id="12301" name="Line 68"/>
          <p:cNvSpPr>
            <a:spLocks noChangeShapeType="1"/>
          </p:cNvSpPr>
          <p:nvPr/>
        </p:nvSpPr>
        <p:spPr bwMode="auto">
          <a:xfrm flipH="1">
            <a:off x="3719513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2" name="Line 69"/>
          <p:cNvSpPr>
            <a:spLocks noChangeShapeType="1"/>
          </p:cNvSpPr>
          <p:nvPr/>
        </p:nvSpPr>
        <p:spPr bwMode="auto">
          <a:xfrm flipH="1">
            <a:off x="4024313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3" name="Line 70"/>
          <p:cNvSpPr>
            <a:spLocks noChangeShapeType="1"/>
          </p:cNvSpPr>
          <p:nvPr/>
        </p:nvSpPr>
        <p:spPr bwMode="auto">
          <a:xfrm flipH="1">
            <a:off x="3873500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4" name="Line 71"/>
          <p:cNvSpPr>
            <a:spLocks noChangeShapeType="1"/>
          </p:cNvSpPr>
          <p:nvPr/>
        </p:nvSpPr>
        <p:spPr bwMode="auto">
          <a:xfrm flipH="1">
            <a:off x="4135438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5" name="Line 72"/>
          <p:cNvSpPr>
            <a:spLocks noChangeShapeType="1"/>
          </p:cNvSpPr>
          <p:nvPr/>
        </p:nvSpPr>
        <p:spPr bwMode="auto">
          <a:xfrm flipH="1">
            <a:off x="4438650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6" name="Line 73"/>
          <p:cNvSpPr>
            <a:spLocks noChangeShapeType="1"/>
          </p:cNvSpPr>
          <p:nvPr/>
        </p:nvSpPr>
        <p:spPr bwMode="auto">
          <a:xfrm flipH="1">
            <a:off x="4287838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7" name="Line 74"/>
          <p:cNvSpPr>
            <a:spLocks noChangeShapeType="1"/>
          </p:cNvSpPr>
          <p:nvPr/>
        </p:nvSpPr>
        <p:spPr bwMode="auto">
          <a:xfrm flipH="1">
            <a:off x="4619625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8" name="Line 75"/>
          <p:cNvSpPr>
            <a:spLocks noChangeShapeType="1"/>
          </p:cNvSpPr>
          <p:nvPr/>
        </p:nvSpPr>
        <p:spPr bwMode="auto">
          <a:xfrm flipH="1">
            <a:off x="4924425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2309" name="Line 76"/>
          <p:cNvSpPr>
            <a:spLocks noChangeShapeType="1"/>
          </p:cNvSpPr>
          <p:nvPr/>
        </p:nvSpPr>
        <p:spPr bwMode="auto">
          <a:xfrm flipH="1">
            <a:off x="4772025" y="1992313"/>
            <a:ext cx="0" cy="3794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pic>
        <p:nvPicPr>
          <p:cNvPr id="12310" name="Picture 45" descr="more_tline_notes_dr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7" r="47174"/>
          <a:stretch>
            <a:fillRect/>
          </a:stretch>
        </p:blipFill>
        <p:spPr bwMode="auto">
          <a:xfrm>
            <a:off x="6196013" y="806450"/>
            <a:ext cx="294798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0" name="Object 6"/>
          <p:cNvGraphicFramePr>
            <a:graphicFrameLocks noChangeAspect="1"/>
          </p:cNvGraphicFramePr>
          <p:nvPr/>
        </p:nvGraphicFramePr>
        <p:xfrm>
          <a:off x="282575" y="3108325"/>
          <a:ext cx="7489825" cy="176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892" name="Equation" r:id="rId5" imgW="3657600" imgH="888840" progId="Equation.3">
                  <p:embed/>
                </p:oleObj>
              </mc:Choice>
              <mc:Fallback>
                <p:oleObj name="Equation" r:id="rId5" imgW="3657600" imgH="888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" y="3108325"/>
                        <a:ext cx="7489825" cy="176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004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Substrate Mode Coupling: CPW</a:t>
            </a:r>
          </a:p>
        </p:txBody>
      </p:sp>
      <p:sp>
        <p:nvSpPr>
          <p:cNvPr id="14340" name="Rectangle 38"/>
          <p:cNvSpPr>
            <a:spLocks noChangeArrowheads="1"/>
          </p:cNvSpPr>
          <p:nvPr/>
        </p:nvSpPr>
        <p:spPr bwMode="auto">
          <a:xfrm flipV="1">
            <a:off x="138113" y="2170113"/>
            <a:ext cx="2355850" cy="1333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4341" name="Rectangle 39"/>
          <p:cNvSpPr>
            <a:spLocks noChangeArrowheads="1"/>
          </p:cNvSpPr>
          <p:nvPr/>
        </p:nvSpPr>
        <p:spPr bwMode="auto">
          <a:xfrm>
            <a:off x="138113" y="1738313"/>
            <a:ext cx="2355850" cy="431800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  <a:contourClr>
              <a:srgbClr val="7B72EC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4342" name="Rectangle 40"/>
          <p:cNvSpPr>
            <a:spLocks noChangeArrowheads="1"/>
          </p:cNvSpPr>
          <p:nvPr/>
        </p:nvSpPr>
        <p:spPr bwMode="auto">
          <a:xfrm>
            <a:off x="1169988" y="1631950"/>
            <a:ext cx="354012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4343" name="Rectangle 41"/>
          <p:cNvSpPr>
            <a:spLocks noChangeArrowheads="1"/>
          </p:cNvSpPr>
          <p:nvPr/>
        </p:nvSpPr>
        <p:spPr bwMode="auto">
          <a:xfrm>
            <a:off x="138113" y="1631950"/>
            <a:ext cx="762000" cy="134938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4344" name="Rectangle 42"/>
          <p:cNvSpPr>
            <a:spLocks noChangeArrowheads="1"/>
          </p:cNvSpPr>
          <p:nvPr/>
        </p:nvSpPr>
        <p:spPr bwMode="auto">
          <a:xfrm>
            <a:off x="1801813" y="1631950"/>
            <a:ext cx="692150" cy="134938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  <a:contourClr>
              <a:schemeClr val="bg1"/>
            </a:contourClr>
          </a:sp3d>
        </p:spPr>
        <p:txBody>
          <a:bodyPr wrap="none" lIns="82058" tIns="41029" rIns="82058" bIns="41029" anchor="ctr">
            <a:flatTx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4345" name="Line 48"/>
          <p:cNvSpPr>
            <a:spLocks noChangeShapeType="1"/>
          </p:cNvSpPr>
          <p:nvPr/>
        </p:nvSpPr>
        <p:spPr bwMode="auto">
          <a:xfrm flipH="1">
            <a:off x="1317625" y="1028700"/>
            <a:ext cx="622300" cy="6032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4346" name="Line 49"/>
          <p:cNvSpPr>
            <a:spLocks noChangeShapeType="1"/>
          </p:cNvSpPr>
          <p:nvPr/>
        </p:nvSpPr>
        <p:spPr bwMode="auto">
          <a:xfrm flipH="1">
            <a:off x="1731963" y="1028700"/>
            <a:ext cx="207962" cy="7397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4347" name="Line 50"/>
          <p:cNvSpPr>
            <a:spLocks noChangeShapeType="1"/>
          </p:cNvSpPr>
          <p:nvPr/>
        </p:nvSpPr>
        <p:spPr bwMode="auto">
          <a:xfrm flipH="1">
            <a:off x="969963" y="1028700"/>
            <a:ext cx="969962" cy="7397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058" tIns="41029" rIns="82058" bIns="41029"/>
          <a:lstStyle/>
          <a:p>
            <a:endParaRPr lang="en-US" dirty="0"/>
          </a:p>
        </p:txBody>
      </p:sp>
      <p:sp>
        <p:nvSpPr>
          <p:cNvPr id="14348" name="AutoShape 51"/>
          <p:cNvSpPr>
            <a:spLocks noChangeArrowheads="1"/>
          </p:cNvSpPr>
          <p:nvPr/>
        </p:nvSpPr>
        <p:spPr bwMode="auto">
          <a:xfrm flipV="1">
            <a:off x="969963" y="1565275"/>
            <a:ext cx="762000" cy="4032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25" y="10800"/>
                </a:moveTo>
                <a:cubicBezTo>
                  <a:pt x="10725" y="10758"/>
                  <a:pt x="10758" y="10725"/>
                  <a:pt x="10800" y="10725"/>
                </a:cubicBezTo>
                <a:cubicBezTo>
                  <a:pt x="10841" y="10724"/>
                  <a:pt x="10874" y="10758"/>
                  <a:pt x="10875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lIns="81892" tIns="40945" rIns="81892" bIns="40945" anchor="ctr"/>
          <a:lstStyle/>
          <a:p>
            <a:endParaRPr lang="en-US" dirty="0"/>
          </a:p>
        </p:txBody>
      </p:sp>
      <p:sp>
        <p:nvSpPr>
          <p:cNvPr id="14349" name="Text Box 52"/>
          <p:cNvSpPr txBox="1">
            <a:spLocks noChangeArrowheads="1"/>
          </p:cNvSpPr>
          <p:nvPr/>
        </p:nvSpPr>
        <p:spPr bwMode="auto">
          <a:xfrm>
            <a:off x="1531938" y="874713"/>
            <a:ext cx="369887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92" tIns="40945" rIns="81892" bIns="40945">
            <a:spAutoFit/>
          </a:bodyPr>
          <a:lstStyle>
            <a:lvl1pPr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1400" b="1" i="1" dirty="0">
                <a:solidFill>
                  <a:schemeClr val="tx2"/>
                </a:solidFill>
              </a:rPr>
              <a:t>k</a:t>
            </a:r>
            <a:r>
              <a:rPr lang="en-US" altLang="en-US" sz="1400" b="1" i="1" baseline="-25000" dirty="0">
                <a:solidFill>
                  <a:schemeClr val="tx2"/>
                </a:solidFill>
              </a:rPr>
              <a:t>z</a:t>
            </a:r>
            <a:endParaRPr lang="en-US" altLang="en-US" sz="1400" b="1" i="1" dirty="0">
              <a:solidFill>
                <a:schemeClr val="tx2"/>
              </a:solidFill>
            </a:endParaRPr>
          </a:p>
        </p:txBody>
      </p:sp>
      <p:pic>
        <p:nvPicPr>
          <p:cNvPr id="14350" name="Picture 28" descr="more_tline_notes_dr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33" b="55853"/>
          <a:stretch>
            <a:fillRect/>
          </a:stretch>
        </p:blipFill>
        <p:spPr bwMode="auto">
          <a:xfrm>
            <a:off x="3394075" y="874713"/>
            <a:ext cx="2286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338" name="Object 6"/>
          <p:cNvGraphicFramePr>
            <a:graphicFrameLocks noChangeAspect="1"/>
          </p:cNvGraphicFramePr>
          <p:nvPr/>
        </p:nvGraphicFramePr>
        <p:xfrm>
          <a:off x="100013" y="3630613"/>
          <a:ext cx="8972550" cy="229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916" name="Equation" r:id="rId5" imgW="4381200" imgH="1155600" progId="Equation.3">
                  <p:embed/>
                </p:oleObj>
              </mc:Choice>
              <mc:Fallback>
                <p:oleObj name="Equation" r:id="rId5" imgW="4381200" imgH="11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3630613"/>
                        <a:ext cx="8972550" cy="229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851" r="4688" b="2440"/>
          <a:stretch>
            <a:fillRect/>
          </a:stretch>
        </p:blipFill>
        <p:spPr bwMode="auto">
          <a:xfrm>
            <a:off x="5264150" y="941388"/>
            <a:ext cx="36718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867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Transmission lines: the problem</a:t>
            </a:r>
          </a:p>
        </p:txBody>
      </p:sp>
      <p:graphicFrame>
        <p:nvGraphicFramePr>
          <p:cNvPr id="1536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6366364"/>
              </p:ext>
            </p:extLst>
          </p:nvPr>
        </p:nvGraphicFramePr>
        <p:xfrm>
          <a:off x="570085" y="1374461"/>
          <a:ext cx="7441854" cy="3564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40" name="Equation" r:id="rId4" imgW="2730240" imgH="1346040" progId="Equation.3">
                  <p:embed/>
                </p:oleObj>
              </mc:Choice>
              <mc:Fallback>
                <p:oleObj name="Equation" r:id="rId4" imgW="2730240" imgH="1346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085" y="1374461"/>
                        <a:ext cx="7441854" cy="3564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31797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77"/>
          <p:cNvSpPr>
            <a:spLocks noChangeArrowheads="1"/>
          </p:cNvSpPr>
          <p:nvPr/>
        </p:nvSpPr>
        <p:spPr bwMode="auto">
          <a:xfrm flipV="1">
            <a:off x="5257800" y="5656263"/>
            <a:ext cx="2362200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6" name="Rectangle 78"/>
          <p:cNvSpPr>
            <a:spLocks noChangeArrowheads="1"/>
          </p:cNvSpPr>
          <p:nvPr/>
        </p:nvSpPr>
        <p:spPr bwMode="auto">
          <a:xfrm>
            <a:off x="5257800" y="5226050"/>
            <a:ext cx="2362200" cy="430213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7" name="AutoShape 79"/>
          <p:cNvSpPr>
            <a:spLocks noChangeArrowheads="1"/>
          </p:cNvSpPr>
          <p:nvPr/>
        </p:nvSpPr>
        <p:spPr bwMode="auto">
          <a:xfrm flipV="1">
            <a:off x="5486400" y="5211763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18" name="Rectangle 80"/>
          <p:cNvSpPr>
            <a:spLocks noChangeArrowheads="1"/>
          </p:cNvSpPr>
          <p:nvPr/>
        </p:nvSpPr>
        <p:spPr bwMode="auto">
          <a:xfrm>
            <a:off x="5640388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5715000" y="2590800"/>
            <a:ext cx="2376488" cy="1447800"/>
            <a:chOff x="1968" y="624"/>
            <a:chExt cx="1497" cy="91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968" y="1112"/>
              <a:ext cx="1497" cy="424"/>
              <a:chOff x="3360" y="3888"/>
              <a:chExt cx="912" cy="240"/>
            </a:xfrm>
          </p:grpSpPr>
          <p:sp>
            <p:nvSpPr>
              <p:cNvPr id="13382" name="Rectangle 10"/>
              <p:cNvSpPr>
                <a:spLocks noChangeArrowheads="1"/>
              </p:cNvSpPr>
              <p:nvPr/>
            </p:nvSpPr>
            <p:spPr bwMode="auto">
              <a:xfrm flipV="1">
                <a:off x="3360" y="4085"/>
                <a:ext cx="912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83" name="Rectangle 11"/>
              <p:cNvSpPr>
                <a:spLocks noChangeArrowheads="1"/>
              </p:cNvSpPr>
              <p:nvPr/>
            </p:nvSpPr>
            <p:spPr bwMode="auto">
              <a:xfrm>
                <a:off x="3360" y="3931"/>
                <a:ext cx="912" cy="15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84" name="Rectangle 12"/>
              <p:cNvSpPr>
                <a:spLocks noChangeArrowheads="1"/>
              </p:cNvSpPr>
              <p:nvPr/>
            </p:nvSpPr>
            <p:spPr bwMode="auto">
              <a:xfrm>
                <a:off x="3731" y="3888"/>
                <a:ext cx="136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377" name="Line 13"/>
            <p:cNvSpPr>
              <a:spLocks noChangeShapeType="1"/>
            </p:cNvSpPr>
            <p:nvPr/>
          </p:nvSpPr>
          <p:spPr bwMode="auto">
            <a:xfrm flipH="1">
              <a:off x="2697" y="720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8" name="Line 14"/>
            <p:cNvSpPr>
              <a:spLocks noChangeShapeType="1"/>
            </p:cNvSpPr>
            <p:nvPr/>
          </p:nvSpPr>
          <p:spPr bwMode="auto">
            <a:xfrm flipH="1">
              <a:off x="2958" y="720"/>
              <a:ext cx="13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9" name="Line 15"/>
            <p:cNvSpPr>
              <a:spLocks noChangeShapeType="1"/>
            </p:cNvSpPr>
            <p:nvPr/>
          </p:nvSpPr>
          <p:spPr bwMode="auto">
            <a:xfrm flipH="1">
              <a:off x="2478" y="720"/>
              <a:ext cx="61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80" name="AutoShape 16"/>
            <p:cNvSpPr>
              <a:spLocks noChangeArrowheads="1"/>
            </p:cNvSpPr>
            <p:nvPr/>
          </p:nvSpPr>
          <p:spPr bwMode="auto">
            <a:xfrm flipV="1">
              <a:off x="2478" y="1059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81" name="Text Box 17"/>
            <p:cNvSpPr txBox="1">
              <a:spLocks noChangeArrowheads="1"/>
            </p:cNvSpPr>
            <p:nvPr/>
          </p:nvSpPr>
          <p:spPr bwMode="auto">
            <a:xfrm>
              <a:off x="2832" y="624"/>
              <a:ext cx="233" cy="1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4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4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4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332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399" y="211138"/>
            <a:ext cx="8455175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Classic Substrate Microstrip</a:t>
            </a:r>
          </a:p>
        </p:txBody>
      </p:sp>
      <p:sp>
        <p:nvSpPr>
          <p:cNvPr id="13321" name="Text Box 18"/>
          <p:cNvSpPr txBox="1">
            <a:spLocks noChangeArrowheads="1"/>
          </p:cNvSpPr>
          <p:nvPr/>
        </p:nvSpPr>
        <p:spPr bwMode="auto">
          <a:xfrm>
            <a:off x="5029200" y="4062413"/>
            <a:ext cx="39624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Strong coupling when substrate approaches ~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900" i="1" baseline="-25000" dirty="0">
                <a:solidFill>
                  <a:srgbClr val="000000"/>
                </a:solidFill>
                <a:latin typeface="Arial" charset="0"/>
              </a:rPr>
              <a:t>d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/ 4 thickness</a:t>
            </a:r>
          </a:p>
        </p:txBody>
      </p: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04800" y="5486400"/>
            <a:ext cx="2376488" cy="685800"/>
            <a:chOff x="3840" y="1104"/>
            <a:chExt cx="1497" cy="432"/>
          </a:xfrm>
        </p:grpSpPr>
        <p:sp>
          <p:nvSpPr>
            <p:cNvPr id="13362" name="Rectangle 20"/>
            <p:cNvSpPr>
              <a:spLocks noChangeArrowheads="1"/>
            </p:cNvSpPr>
            <p:nvPr/>
          </p:nvSpPr>
          <p:spPr bwMode="auto">
            <a:xfrm flipV="1">
              <a:off x="3840" y="1460"/>
              <a:ext cx="1497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3" name="Rectangle 21"/>
            <p:cNvSpPr>
              <a:spLocks noChangeArrowheads="1"/>
            </p:cNvSpPr>
            <p:nvPr/>
          </p:nvSpPr>
          <p:spPr bwMode="auto">
            <a:xfrm>
              <a:off x="3840" y="1188"/>
              <a:ext cx="1497" cy="272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4" name="Rectangle 22"/>
            <p:cNvSpPr>
              <a:spLocks noChangeArrowheads="1"/>
            </p:cNvSpPr>
            <p:nvPr/>
          </p:nvSpPr>
          <p:spPr bwMode="auto">
            <a:xfrm>
              <a:off x="4289" y="1112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5" name="Line 23"/>
            <p:cNvSpPr>
              <a:spLocks noChangeShapeType="1"/>
            </p:cNvSpPr>
            <p:nvPr/>
          </p:nvSpPr>
          <p:spPr bwMode="auto">
            <a:xfrm flipH="1">
              <a:off x="432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6" name="Rectangle 24"/>
            <p:cNvSpPr>
              <a:spLocks noChangeArrowheads="1"/>
            </p:cNvSpPr>
            <p:nvPr/>
          </p:nvSpPr>
          <p:spPr bwMode="auto">
            <a:xfrm>
              <a:off x="4865" y="1104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7" name="Line 25"/>
            <p:cNvSpPr>
              <a:spLocks noChangeShapeType="1"/>
            </p:cNvSpPr>
            <p:nvPr/>
          </p:nvSpPr>
          <p:spPr bwMode="auto">
            <a:xfrm flipH="1">
              <a:off x="4512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8" name="Line 26"/>
            <p:cNvSpPr>
              <a:spLocks noChangeShapeType="1"/>
            </p:cNvSpPr>
            <p:nvPr/>
          </p:nvSpPr>
          <p:spPr bwMode="auto">
            <a:xfrm flipH="1">
              <a:off x="4416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9" name="Arc 27"/>
            <p:cNvSpPr>
              <a:spLocks/>
            </p:cNvSpPr>
            <p:nvPr/>
          </p:nvSpPr>
          <p:spPr bwMode="auto">
            <a:xfrm flipH="1">
              <a:off x="4176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0" name="Arc 28"/>
            <p:cNvSpPr>
              <a:spLocks/>
            </p:cNvSpPr>
            <p:nvPr/>
          </p:nvSpPr>
          <p:spPr bwMode="auto">
            <a:xfrm>
              <a:off x="4512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1" name="Line 29"/>
            <p:cNvSpPr>
              <a:spLocks noChangeShapeType="1"/>
            </p:cNvSpPr>
            <p:nvPr/>
          </p:nvSpPr>
          <p:spPr bwMode="auto">
            <a:xfrm flipH="1">
              <a:off x="4848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2" name="Line 30"/>
            <p:cNvSpPr>
              <a:spLocks noChangeShapeType="1"/>
            </p:cNvSpPr>
            <p:nvPr/>
          </p:nvSpPr>
          <p:spPr bwMode="auto">
            <a:xfrm flipH="1">
              <a:off x="504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3" name="Line 31"/>
            <p:cNvSpPr>
              <a:spLocks noChangeShapeType="1"/>
            </p:cNvSpPr>
            <p:nvPr/>
          </p:nvSpPr>
          <p:spPr bwMode="auto">
            <a:xfrm flipH="1">
              <a:off x="4944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4" name="Arc 32"/>
            <p:cNvSpPr>
              <a:spLocks/>
            </p:cNvSpPr>
            <p:nvPr/>
          </p:nvSpPr>
          <p:spPr bwMode="auto">
            <a:xfrm flipH="1">
              <a:off x="4704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75" name="Arc 33"/>
            <p:cNvSpPr>
              <a:spLocks/>
            </p:cNvSpPr>
            <p:nvPr/>
          </p:nvSpPr>
          <p:spPr bwMode="auto">
            <a:xfrm>
              <a:off x="5040" y="1200"/>
              <a:ext cx="144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838200" y="3276600"/>
            <a:ext cx="2362200" cy="671513"/>
            <a:chOff x="192" y="2169"/>
            <a:chExt cx="1876" cy="423"/>
          </a:xfrm>
        </p:grpSpPr>
        <p:sp>
          <p:nvSpPr>
            <p:cNvPr id="13357" name="Rectangle 4"/>
            <p:cNvSpPr>
              <a:spLocks noChangeArrowheads="1"/>
            </p:cNvSpPr>
            <p:nvPr/>
          </p:nvSpPr>
          <p:spPr bwMode="auto">
            <a:xfrm flipV="1">
              <a:off x="192" y="2516"/>
              <a:ext cx="1876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8" name="Rectangle 5"/>
            <p:cNvSpPr>
              <a:spLocks noChangeArrowheads="1"/>
            </p:cNvSpPr>
            <p:nvPr/>
          </p:nvSpPr>
          <p:spPr bwMode="auto">
            <a:xfrm>
              <a:off x="192" y="2245"/>
              <a:ext cx="1876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9" name="AutoShape 6"/>
            <p:cNvSpPr>
              <a:spLocks noChangeArrowheads="1"/>
            </p:cNvSpPr>
            <p:nvPr/>
          </p:nvSpPr>
          <p:spPr bwMode="auto">
            <a:xfrm flipV="1">
              <a:off x="820" y="2236"/>
              <a:ext cx="549" cy="2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484 h 21600"/>
                <a:gd name="T14" fmla="*/ 1711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60" name="Rectangle 7"/>
            <p:cNvSpPr>
              <a:spLocks noChangeArrowheads="1"/>
            </p:cNvSpPr>
            <p:nvPr/>
          </p:nvSpPr>
          <p:spPr bwMode="auto">
            <a:xfrm>
              <a:off x="942" y="2169"/>
              <a:ext cx="280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13361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64" y="2191"/>
              <a:ext cx="207" cy="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6" name="Group 57"/>
          <p:cNvGrpSpPr>
            <a:grpSpLocks/>
          </p:cNvGrpSpPr>
          <p:nvPr/>
        </p:nvGrpSpPr>
        <p:grpSpPr bwMode="auto">
          <a:xfrm>
            <a:off x="1143000" y="685800"/>
            <a:ext cx="2514600" cy="1927225"/>
            <a:chOff x="336" y="1824"/>
            <a:chExt cx="1584" cy="1214"/>
          </a:xfrm>
        </p:grpSpPr>
        <p:sp>
          <p:nvSpPr>
            <p:cNvPr id="13348" name="Rectangle 45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49" name="Rectangle 46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0" name="Rectangle 48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1" name="Text Box 50"/>
            <p:cNvSpPr txBox="1">
              <a:spLocks noChangeArrowheads="1"/>
            </p:cNvSpPr>
            <p:nvPr/>
          </p:nvSpPr>
          <p:spPr bwMode="auto">
            <a:xfrm>
              <a:off x="1584" y="2558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13352" name="Line 51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3" name="Line 52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4" name="Line 53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5" name="Line 54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356" name="Text Box 55"/>
            <p:cNvSpPr txBox="1">
              <a:spLocks noChangeArrowheads="1"/>
            </p:cNvSpPr>
            <p:nvPr/>
          </p:nvSpPr>
          <p:spPr bwMode="auto">
            <a:xfrm>
              <a:off x="1344" y="1824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sp>
        <p:nvSpPr>
          <p:cNvPr id="13325" name="Text Box 58"/>
          <p:cNvSpPr txBox="1">
            <a:spLocks noChangeArrowheads="1"/>
          </p:cNvSpPr>
          <p:nvPr/>
        </p:nvSpPr>
        <p:spPr bwMode="auto">
          <a:xfrm>
            <a:off x="228600" y="990600"/>
            <a:ext cx="15240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Thick Substrate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→ low skin loss</a:t>
            </a:r>
          </a:p>
        </p:txBody>
      </p:sp>
      <p:graphicFrame>
        <p:nvGraphicFramePr>
          <p:cNvPr id="13314" name="Object 19"/>
          <p:cNvGraphicFramePr>
            <a:graphicFrameLocks noChangeAspect="1"/>
          </p:cNvGraphicFramePr>
          <p:nvPr/>
        </p:nvGraphicFramePr>
        <p:xfrm>
          <a:off x="304800" y="1854200"/>
          <a:ext cx="10461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027" name="Equation" r:id="rId5" imgW="888840" imgH="431640" progId="Equation.3">
                  <p:embed/>
                </p:oleObj>
              </mc:Choice>
              <mc:Fallback>
                <p:oleObj name="Equation" r:id="rId5" imgW="888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854200"/>
                        <a:ext cx="1046163" cy="508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6" name="Text Box 60"/>
          <p:cNvSpPr txBox="1">
            <a:spLocks noChangeArrowheads="1"/>
          </p:cNvSpPr>
          <p:nvPr/>
        </p:nvSpPr>
        <p:spPr bwMode="auto">
          <a:xfrm>
            <a:off x="4343400" y="838200"/>
            <a:ext cx="1600200" cy="630238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Zero ground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inductance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package</a:t>
            </a:r>
          </a:p>
        </p:txBody>
      </p:sp>
      <p:pic>
        <p:nvPicPr>
          <p:cNvPr id="13327" name="Picture 5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914400"/>
            <a:ext cx="23622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28" name="Line 61"/>
          <p:cNvSpPr>
            <a:spLocks noChangeShapeType="1"/>
          </p:cNvSpPr>
          <p:nvPr/>
        </p:nvSpPr>
        <p:spPr bwMode="auto">
          <a:xfrm>
            <a:off x="152400" y="25146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29" name="Text Box 62"/>
          <p:cNvSpPr txBox="1">
            <a:spLocks noChangeArrowheads="1"/>
          </p:cNvSpPr>
          <p:nvPr/>
        </p:nvSpPr>
        <p:spPr bwMode="auto">
          <a:xfrm>
            <a:off x="228600" y="2752725"/>
            <a:ext cx="9906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High via inductance</a:t>
            </a:r>
          </a:p>
        </p:txBody>
      </p:sp>
      <p:sp>
        <p:nvSpPr>
          <p:cNvPr id="13330" name="Text Box 66"/>
          <p:cNvSpPr txBox="1">
            <a:spLocks noChangeArrowheads="1"/>
          </p:cNvSpPr>
          <p:nvPr/>
        </p:nvSpPr>
        <p:spPr bwMode="auto">
          <a:xfrm>
            <a:off x="228600" y="4062413"/>
            <a:ext cx="39243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12 pH  for 100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m substrate -- 7.5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@ 100 GHz</a:t>
            </a:r>
          </a:p>
        </p:txBody>
      </p:sp>
      <p:sp>
        <p:nvSpPr>
          <p:cNvPr id="13331" name="Text Box 68"/>
          <p:cNvSpPr txBox="1">
            <a:spLocks noChangeArrowheads="1"/>
          </p:cNvSpPr>
          <p:nvPr/>
        </p:nvSpPr>
        <p:spPr bwMode="auto">
          <a:xfrm>
            <a:off x="4495800" y="2743200"/>
            <a:ext cx="16002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TM substrate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mode coupling</a:t>
            </a:r>
          </a:p>
        </p:txBody>
      </p:sp>
      <p:sp>
        <p:nvSpPr>
          <p:cNvPr id="13332" name="Text Box 69"/>
          <p:cNvSpPr txBox="1">
            <a:spLocks noChangeArrowheads="1"/>
          </p:cNvSpPr>
          <p:nvPr/>
        </p:nvSpPr>
        <p:spPr bwMode="auto">
          <a:xfrm>
            <a:off x="228600" y="6248400"/>
            <a:ext cx="26670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Line spacings must be </a:t>
            </a:r>
            <a:br>
              <a:rPr lang="en-US" i="1" dirty="0">
                <a:solidFill>
                  <a:srgbClr val="000000"/>
                </a:solidFill>
                <a:latin typeface="Arial" charset="0"/>
              </a:rPr>
            </a:br>
            <a:r>
              <a:rPr lang="en-US" i="1" dirty="0">
                <a:solidFill>
                  <a:srgbClr val="000000"/>
                </a:solidFill>
                <a:latin typeface="Arial" charset="0"/>
              </a:rPr>
              <a:t>~3*(substrate thickness)</a:t>
            </a:r>
          </a:p>
        </p:txBody>
      </p:sp>
      <p:sp>
        <p:nvSpPr>
          <p:cNvPr id="13333" name="Line 70"/>
          <p:cNvSpPr>
            <a:spLocks noChangeShapeType="1"/>
          </p:cNvSpPr>
          <p:nvPr/>
        </p:nvSpPr>
        <p:spPr bwMode="auto">
          <a:xfrm>
            <a:off x="152400" y="43434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4" name="Text Box 71"/>
          <p:cNvSpPr txBox="1">
            <a:spLocks noChangeArrowheads="1"/>
          </p:cNvSpPr>
          <p:nvPr/>
        </p:nvSpPr>
        <p:spPr bwMode="auto">
          <a:xfrm>
            <a:off x="228600" y="4429125"/>
            <a:ext cx="14478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lines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13335" name="Text Box 72"/>
          <p:cNvSpPr txBox="1">
            <a:spLocks noChangeArrowheads="1"/>
          </p:cNvSpPr>
          <p:nvPr/>
        </p:nvSpPr>
        <p:spPr bwMode="auto">
          <a:xfrm>
            <a:off x="4114800" y="4419600"/>
            <a:ext cx="16764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vias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13336" name="Text Box 73"/>
          <p:cNvSpPr txBox="1">
            <a:spLocks noChangeArrowheads="1"/>
          </p:cNvSpPr>
          <p:nvPr/>
        </p:nvSpPr>
        <p:spPr bwMode="auto">
          <a:xfrm>
            <a:off x="3276600" y="6172200"/>
            <a:ext cx="5867400" cy="50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all factors require very thin substrates for &gt;100 GHz ICs</a:t>
            </a:r>
            <a:br>
              <a:rPr lang="en-US" sz="14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→ lapping to ~50 </a:t>
            </a:r>
            <a:r>
              <a:rPr lang="en-US" sz="1400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m substrate thickness typical for 100+ GHz </a:t>
            </a:r>
          </a:p>
        </p:txBody>
      </p:sp>
      <p:sp>
        <p:nvSpPr>
          <p:cNvPr id="13337" name="AutoShape 82"/>
          <p:cNvSpPr>
            <a:spLocks noChangeArrowheads="1"/>
          </p:cNvSpPr>
          <p:nvPr/>
        </p:nvSpPr>
        <p:spPr bwMode="auto">
          <a:xfrm flipV="1">
            <a:off x="6623050" y="5211763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8" name="Rectangle 83"/>
          <p:cNvSpPr>
            <a:spLocks noChangeArrowheads="1"/>
          </p:cNvSpPr>
          <p:nvPr/>
        </p:nvSpPr>
        <p:spPr bwMode="auto">
          <a:xfrm>
            <a:off x="6777038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339" name="Text Box 85"/>
          <p:cNvSpPr txBox="1">
            <a:spLocks noChangeArrowheads="1"/>
          </p:cNvSpPr>
          <p:nvPr/>
        </p:nvSpPr>
        <p:spPr bwMode="auto">
          <a:xfrm>
            <a:off x="4343400" y="1655763"/>
            <a:ext cx="16002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plane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breaks in IC</a:t>
            </a:r>
          </a:p>
        </p:txBody>
      </p:sp>
      <p:pic>
        <p:nvPicPr>
          <p:cNvPr id="13340" name="Picture 8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1" name="Picture 8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371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2" name="Picture 9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3" name="Picture 9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50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4" name="Picture 9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5" name="Picture 9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953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46" name="Picture 9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91000" y="48768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47" name="Line 95"/>
          <p:cNvSpPr>
            <a:spLocks noChangeShapeType="1"/>
          </p:cNvSpPr>
          <p:nvPr/>
        </p:nvSpPr>
        <p:spPr bwMode="auto">
          <a:xfrm>
            <a:off x="6096000" y="5334000"/>
            <a:ext cx="609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797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156"/>
          <p:cNvSpPr>
            <a:spLocks noChangeShapeType="1"/>
          </p:cNvSpPr>
          <p:nvPr/>
        </p:nvSpPr>
        <p:spPr bwMode="auto">
          <a:xfrm>
            <a:off x="6934200" y="46482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819" name="Picture 1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762000"/>
            <a:ext cx="2971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867400" y="2609850"/>
            <a:ext cx="1489075" cy="1276350"/>
            <a:chOff x="3260" y="96"/>
            <a:chExt cx="938" cy="804"/>
          </a:xfrm>
        </p:grpSpPr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260" y="689"/>
              <a:ext cx="829" cy="211"/>
              <a:chOff x="384" y="2496"/>
              <a:chExt cx="1056" cy="288"/>
            </a:xfrm>
          </p:grpSpPr>
          <p:sp>
            <p:nvSpPr>
              <p:cNvPr id="34885" name="Rectangle 17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6" name="Rectangle 18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7" name="Rectangle 19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4888" name="Rectangle 20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89" name="Rectangle 21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80" name="Line 22"/>
            <p:cNvSpPr>
              <a:spLocks noChangeShapeType="1"/>
            </p:cNvSpPr>
            <p:nvPr/>
          </p:nvSpPr>
          <p:spPr bwMode="auto">
            <a:xfrm flipH="1">
              <a:off x="3653" y="265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1" name="Line 23"/>
            <p:cNvSpPr>
              <a:spLocks noChangeShapeType="1"/>
            </p:cNvSpPr>
            <p:nvPr/>
          </p:nvSpPr>
          <p:spPr bwMode="auto">
            <a:xfrm flipH="1">
              <a:off x="3915" y="265"/>
              <a:ext cx="13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2" name="Line 24"/>
            <p:cNvSpPr>
              <a:spLocks noChangeShapeType="1"/>
            </p:cNvSpPr>
            <p:nvPr/>
          </p:nvSpPr>
          <p:spPr bwMode="auto">
            <a:xfrm flipH="1">
              <a:off x="3435" y="265"/>
              <a:ext cx="61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3" name="AutoShape 25"/>
            <p:cNvSpPr>
              <a:spLocks noChangeArrowheads="1"/>
            </p:cNvSpPr>
            <p:nvPr/>
          </p:nvSpPr>
          <p:spPr bwMode="auto">
            <a:xfrm flipV="1">
              <a:off x="3435" y="604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84" name="Text Box 26"/>
            <p:cNvSpPr txBox="1">
              <a:spLocks noChangeArrowheads="1"/>
            </p:cNvSpPr>
            <p:nvPr/>
          </p:nvSpPr>
          <p:spPr bwMode="auto">
            <a:xfrm>
              <a:off x="3966" y="96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3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3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990600" y="1720850"/>
            <a:ext cx="1316038" cy="336550"/>
            <a:chOff x="384" y="2496"/>
            <a:chExt cx="1056" cy="288"/>
          </a:xfrm>
        </p:grpSpPr>
        <p:sp>
          <p:nvSpPr>
            <p:cNvPr id="34874" name="Rectangle 30"/>
            <p:cNvSpPr>
              <a:spLocks noChangeArrowheads="1"/>
            </p:cNvSpPr>
            <p:nvPr/>
          </p:nvSpPr>
          <p:spPr bwMode="auto">
            <a:xfrm flipV="1">
              <a:off x="384" y="2732"/>
              <a:ext cx="1056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5" name="Rectangle 31"/>
            <p:cNvSpPr>
              <a:spLocks noChangeArrowheads="1"/>
            </p:cNvSpPr>
            <p:nvPr/>
          </p:nvSpPr>
          <p:spPr bwMode="auto">
            <a:xfrm>
              <a:off x="384" y="2548"/>
              <a:ext cx="1056" cy="184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6" name="Rectangle 32"/>
            <p:cNvSpPr>
              <a:spLocks noChangeArrowheads="1"/>
            </p:cNvSpPr>
            <p:nvPr/>
          </p:nvSpPr>
          <p:spPr bwMode="auto">
            <a:xfrm>
              <a:off x="384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877" name="Rectangle 33"/>
            <p:cNvSpPr>
              <a:spLocks noChangeArrowheads="1"/>
            </p:cNvSpPr>
            <p:nvPr/>
          </p:nvSpPr>
          <p:spPr bwMode="auto">
            <a:xfrm>
              <a:off x="1166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8" name="Rectangle 34"/>
            <p:cNvSpPr>
              <a:spLocks noChangeArrowheads="1"/>
            </p:cNvSpPr>
            <p:nvPr/>
          </p:nvSpPr>
          <p:spPr bwMode="auto">
            <a:xfrm>
              <a:off x="814" y="2496"/>
              <a:ext cx="157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/>
        </p:nvGrpSpPr>
        <p:grpSpPr bwMode="auto">
          <a:xfrm>
            <a:off x="952500" y="3048000"/>
            <a:ext cx="1562100" cy="1009650"/>
            <a:chOff x="2544" y="1979"/>
            <a:chExt cx="984" cy="636"/>
          </a:xfrm>
        </p:grpSpPr>
        <p:sp>
          <p:nvSpPr>
            <p:cNvPr id="34864" name="Text Box 71"/>
            <p:cNvSpPr txBox="1">
              <a:spLocks noChangeArrowheads="1"/>
            </p:cNvSpPr>
            <p:nvPr/>
          </p:nvSpPr>
          <p:spPr bwMode="auto">
            <a:xfrm>
              <a:off x="2544" y="2448"/>
              <a:ext cx="984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slot mode</a:t>
              </a:r>
            </a:p>
          </p:txBody>
        </p:sp>
        <p:sp>
          <p:nvSpPr>
            <p:cNvPr id="34865" name="Rectangle 62"/>
            <p:cNvSpPr>
              <a:spLocks noChangeArrowheads="1"/>
            </p:cNvSpPr>
            <p:nvPr/>
          </p:nvSpPr>
          <p:spPr bwMode="auto">
            <a:xfrm flipV="1">
              <a:off x="2544" y="2329"/>
              <a:ext cx="829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6" name="Rectangle 63"/>
            <p:cNvSpPr>
              <a:spLocks noChangeArrowheads="1"/>
            </p:cNvSpPr>
            <p:nvPr/>
          </p:nvSpPr>
          <p:spPr bwMode="auto">
            <a:xfrm>
              <a:off x="2544" y="2193"/>
              <a:ext cx="829" cy="136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7" name="Rectangle 64"/>
            <p:cNvSpPr>
              <a:spLocks noChangeArrowheads="1"/>
            </p:cNvSpPr>
            <p:nvPr/>
          </p:nvSpPr>
          <p:spPr bwMode="auto">
            <a:xfrm>
              <a:off x="2544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34868" name="Rectangle 65"/>
            <p:cNvSpPr>
              <a:spLocks noChangeArrowheads="1"/>
            </p:cNvSpPr>
            <p:nvPr/>
          </p:nvSpPr>
          <p:spPr bwMode="auto">
            <a:xfrm>
              <a:off x="3158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69" name="Rectangle 66"/>
            <p:cNvSpPr>
              <a:spLocks noChangeArrowheads="1"/>
            </p:cNvSpPr>
            <p:nvPr/>
          </p:nvSpPr>
          <p:spPr bwMode="auto">
            <a:xfrm>
              <a:off x="2882" y="2155"/>
              <a:ext cx="123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870" name="Text Box 67"/>
            <p:cNvSpPr txBox="1">
              <a:spLocks noChangeArrowheads="1"/>
            </p:cNvSpPr>
            <p:nvPr/>
          </p:nvSpPr>
          <p:spPr bwMode="auto">
            <a:xfrm>
              <a:off x="2640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-V</a:t>
              </a:r>
            </a:p>
          </p:txBody>
        </p:sp>
        <p:sp>
          <p:nvSpPr>
            <p:cNvPr id="34871" name="Text Box 68"/>
            <p:cNvSpPr txBox="1">
              <a:spLocks noChangeArrowheads="1"/>
            </p:cNvSpPr>
            <p:nvPr/>
          </p:nvSpPr>
          <p:spPr bwMode="auto">
            <a:xfrm>
              <a:off x="2941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  <p:sp>
          <p:nvSpPr>
            <p:cNvPr id="34872" name="Text Box 69"/>
            <p:cNvSpPr txBox="1">
              <a:spLocks noChangeArrowheads="1"/>
            </p:cNvSpPr>
            <p:nvPr/>
          </p:nvSpPr>
          <p:spPr bwMode="auto">
            <a:xfrm>
              <a:off x="3247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73" name="Text Box 70"/>
            <p:cNvSpPr txBox="1">
              <a:spLocks noChangeArrowheads="1"/>
            </p:cNvSpPr>
            <p:nvPr/>
          </p:nvSpPr>
          <p:spPr bwMode="auto">
            <a:xfrm>
              <a:off x="2850" y="2319"/>
              <a:ext cx="233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sp>
        <p:nvSpPr>
          <p:cNvPr id="34824" name="Rectangle 81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  <a:noFill/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Coplanar Waveguide</a:t>
            </a:r>
          </a:p>
        </p:txBody>
      </p:sp>
      <p:pic>
        <p:nvPicPr>
          <p:cNvPr id="34825" name="Picture 9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52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6" name="Picture 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2625" y="1524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7" name="Text Box 99"/>
          <p:cNvSpPr txBox="1">
            <a:spLocks noChangeArrowheads="1"/>
          </p:cNvSpPr>
          <p:nvPr/>
        </p:nvSpPr>
        <p:spPr bwMode="auto">
          <a:xfrm>
            <a:off x="76200" y="762000"/>
            <a:ext cx="1524000" cy="630238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vias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need (???)  to thin substrate</a:t>
            </a:r>
          </a:p>
        </p:txBody>
      </p:sp>
      <p:sp>
        <p:nvSpPr>
          <p:cNvPr id="34828" name="Line 100"/>
          <p:cNvSpPr>
            <a:spLocks noChangeShapeType="1"/>
          </p:cNvSpPr>
          <p:nvPr/>
        </p:nvSpPr>
        <p:spPr bwMode="auto">
          <a:xfrm>
            <a:off x="152400" y="22860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6" name="Group 103"/>
          <p:cNvGrpSpPr>
            <a:grpSpLocks/>
          </p:cNvGrpSpPr>
          <p:nvPr/>
        </p:nvGrpSpPr>
        <p:grpSpPr bwMode="auto">
          <a:xfrm>
            <a:off x="3908425" y="1143000"/>
            <a:ext cx="2035175" cy="1103313"/>
            <a:chOff x="2462" y="720"/>
            <a:chExt cx="1282" cy="695"/>
          </a:xfrm>
        </p:grpSpPr>
        <p:sp>
          <p:nvSpPr>
            <p:cNvPr id="34853" name="Text Box 27"/>
            <p:cNvSpPr txBox="1">
              <a:spLocks noChangeArrowheads="1"/>
            </p:cNvSpPr>
            <p:nvPr/>
          </p:nvSpPr>
          <p:spPr bwMode="auto">
            <a:xfrm>
              <a:off x="2462" y="1248"/>
              <a:ext cx="1282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microstrip mode</a:t>
              </a: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2558" y="974"/>
              <a:ext cx="829" cy="212"/>
              <a:chOff x="384" y="2496"/>
              <a:chExt cx="1056" cy="288"/>
            </a:xfrm>
          </p:grpSpPr>
          <p:sp>
            <p:nvSpPr>
              <p:cNvPr id="34859" name="Rectangle 6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0" name="Rectangle 7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1" name="Rectangle 8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34862" name="Rectangle 9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863" name="Rectangle 10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4855" name="Text Box 11"/>
            <p:cNvSpPr txBox="1">
              <a:spLocks noChangeArrowheads="1"/>
            </p:cNvSpPr>
            <p:nvPr/>
          </p:nvSpPr>
          <p:spPr bwMode="auto">
            <a:xfrm>
              <a:off x="2689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6" name="Text Box 12"/>
            <p:cNvSpPr txBox="1">
              <a:spLocks noChangeArrowheads="1"/>
            </p:cNvSpPr>
            <p:nvPr/>
          </p:nvSpPr>
          <p:spPr bwMode="auto">
            <a:xfrm>
              <a:off x="2994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7" name="Text Box 13"/>
            <p:cNvSpPr txBox="1">
              <a:spLocks noChangeArrowheads="1"/>
            </p:cNvSpPr>
            <p:nvPr/>
          </p:nvSpPr>
          <p:spPr bwMode="auto">
            <a:xfrm>
              <a:off x="3344" y="720"/>
              <a:ext cx="232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858" name="Text Box 14"/>
            <p:cNvSpPr txBox="1">
              <a:spLocks noChangeArrowheads="1"/>
            </p:cNvSpPr>
            <p:nvPr/>
          </p:nvSpPr>
          <p:spPr bwMode="auto">
            <a:xfrm>
              <a:off x="2864" y="1138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sp>
        <p:nvSpPr>
          <p:cNvPr id="34830" name="Text Box 91"/>
          <p:cNvSpPr txBox="1">
            <a:spLocks noChangeArrowheads="1"/>
          </p:cNvSpPr>
          <p:nvPr/>
        </p:nvSpPr>
        <p:spPr bwMode="auto">
          <a:xfrm>
            <a:off x="3070225" y="762000"/>
            <a:ext cx="15240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Hard to ground IC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to package</a:t>
            </a:r>
          </a:p>
        </p:txBody>
      </p:sp>
      <p:sp>
        <p:nvSpPr>
          <p:cNvPr id="34831" name="Text Box 104"/>
          <p:cNvSpPr txBox="1">
            <a:spLocks noChangeArrowheads="1"/>
          </p:cNvSpPr>
          <p:nvPr/>
        </p:nvSpPr>
        <p:spPr bwMode="auto">
          <a:xfrm>
            <a:off x="4876800" y="2438400"/>
            <a:ext cx="20574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substrate mode coupling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or substrate losses</a:t>
            </a:r>
          </a:p>
        </p:txBody>
      </p:sp>
      <p:pic>
        <p:nvPicPr>
          <p:cNvPr id="34832" name="Picture 1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3" name="Text Box 107"/>
          <p:cNvSpPr txBox="1">
            <a:spLocks noChangeArrowheads="1"/>
          </p:cNvSpPr>
          <p:nvPr/>
        </p:nvSpPr>
        <p:spPr bwMode="auto">
          <a:xfrm>
            <a:off x="304800" y="2362200"/>
            <a:ext cx="38100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plane breaks → loss of ground integrity</a:t>
            </a:r>
          </a:p>
        </p:txBody>
      </p:sp>
      <p:pic>
        <p:nvPicPr>
          <p:cNvPr id="34834" name="Picture 1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5" name="Line 109"/>
          <p:cNvSpPr>
            <a:spLocks noChangeShapeType="1"/>
          </p:cNvSpPr>
          <p:nvPr/>
        </p:nvSpPr>
        <p:spPr bwMode="auto">
          <a:xfrm>
            <a:off x="4800600" y="4038600"/>
            <a:ext cx="41148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36" name="Text Box 110"/>
          <p:cNvSpPr txBox="1">
            <a:spLocks noChangeArrowheads="1"/>
          </p:cNvSpPr>
          <p:nvPr/>
        </p:nvSpPr>
        <p:spPr bwMode="auto">
          <a:xfrm>
            <a:off x="76200" y="4170363"/>
            <a:ext cx="6096000" cy="630237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Repairing ground plane with ground straps is effective only in simple ICs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more complex CPW ICs, ground plane rapidly vanishes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→ common-lead inductance → strong circuit-circuit coupling</a:t>
            </a:r>
          </a:p>
        </p:txBody>
      </p:sp>
      <p:pic>
        <p:nvPicPr>
          <p:cNvPr id="34837" name="Picture 141" descr="aaa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8768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8" name="Text Box 143"/>
          <p:cNvSpPr txBox="1">
            <a:spLocks noChangeArrowheads="1"/>
          </p:cNvSpPr>
          <p:nvPr/>
        </p:nvSpPr>
        <p:spPr bwMode="auto">
          <a:xfrm>
            <a:off x="76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40 Gb/s differential TWA modulator driver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CPW lines, fragmented ground plane</a:t>
            </a:r>
          </a:p>
        </p:txBody>
      </p:sp>
      <p:sp>
        <p:nvSpPr>
          <p:cNvPr id="34839" name="Text Box 144"/>
          <p:cNvSpPr txBox="1">
            <a:spLocks noChangeArrowheads="1"/>
          </p:cNvSpPr>
          <p:nvPr/>
        </p:nvSpPr>
        <p:spPr bwMode="auto">
          <a:xfrm>
            <a:off x="2362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35 GHz master-slave latch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pic>
        <p:nvPicPr>
          <p:cNvPr id="34840" name="Picture 145" descr="176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41" name="Text Box 146"/>
          <p:cNvSpPr txBox="1">
            <a:spLocks noChangeArrowheads="1"/>
          </p:cNvSpPr>
          <p:nvPr/>
        </p:nvSpPr>
        <p:spPr bwMode="auto">
          <a:xfrm>
            <a:off x="42672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175 GHz tuned amplifier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sp>
        <p:nvSpPr>
          <p:cNvPr id="34842" name="Text Box 147"/>
          <p:cNvSpPr txBox="1">
            <a:spLocks noChangeArrowheads="1"/>
          </p:cNvSpPr>
          <p:nvPr/>
        </p:nvSpPr>
        <p:spPr bwMode="auto">
          <a:xfrm>
            <a:off x="6400800" y="4383088"/>
            <a:ext cx="18288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poor ground integrity</a:t>
            </a:r>
          </a:p>
        </p:txBody>
      </p:sp>
      <p:sp>
        <p:nvSpPr>
          <p:cNvPr id="34843" name="Text Box 148"/>
          <p:cNvSpPr txBox="1">
            <a:spLocks noChangeArrowheads="1"/>
          </p:cNvSpPr>
          <p:nvPr/>
        </p:nvSpPr>
        <p:spPr bwMode="auto">
          <a:xfrm>
            <a:off x="6400800" y="4953000"/>
            <a:ext cx="2057400" cy="265113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loss of impedance control</a:t>
            </a:r>
          </a:p>
        </p:txBody>
      </p:sp>
      <p:sp>
        <p:nvSpPr>
          <p:cNvPr id="34844" name="Text Box 149"/>
          <p:cNvSpPr txBox="1">
            <a:spLocks noChangeArrowheads="1"/>
          </p:cNvSpPr>
          <p:nvPr/>
        </p:nvSpPr>
        <p:spPr bwMode="auto">
          <a:xfrm>
            <a:off x="6400800" y="5602288"/>
            <a:ext cx="16002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bounce</a:t>
            </a:r>
          </a:p>
        </p:txBody>
      </p:sp>
      <p:sp>
        <p:nvSpPr>
          <p:cNvPr id="34845" name="Text Box 150"/>
          <p:cNvSpPr txBox="1">
            <a:spLocks noChangeArrowheads="1"/>
          </p:cNvSpPr>
          <p:nvPr/>
        </p:nvSpPr>
        <p:spPr bwMode="auto">
          <a:xfrm>
            <a:off x="6400800" y="6211888"/>
            <a:ext cx="20574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coupling, EMI, oscillation</a:t>
            </a:r>
          </a:p>
        </p:txBody>
      </p:sp>
      <p:sp>
        <p:nvSpPr>
          <p:cNvPr id="34846" name="Line 151"/>
          <p:cNvSpPr>
            <a:spLocks noChangeShapeType="1"/>
          </p:cNvSpPr>
          <p:nvPr/>
        </p:nvSpPr>
        <p:spPr bwMode="auto">
          <a:xfrm>
            <a:off x="6248400" y="4267200"/>
            <a:ext cx="0" cy="23622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4847" name="Picture 1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5825" y="42672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8" name="Picture 1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5825" y="4862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49" name="Picture 1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0113" y="54721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50" name="Picture 15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0113" y="60817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51" name="Line 158"/>
          <p:cNvSpPr>
            <a:spLocks noChangeShapeType="1"/>
          </p:cNvSpPr>
          <p:nvPr/>
        </p:nvSpPr>
        <p:spPr bwMode="auto">
          <a:xfrm>
            <a:off x="4800600" y="2362200"/>
            <a:ext cx="0" cy="15240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52" name="Text Box 159"/>
          <p:cNvSpPr txBox="1">
            <a:spLocks noChangeArrowheads="1"/>
          </p:cNvSpPr>
          <p:nvPr/>
        </p:nvSpPr>
        <p:spPr bwMode="auto">
          <a:xfrm>
            <a:off x="7772400" y="2362200"/>
            <a:ext cx="1371600" cy="1414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III-V: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semi-insulating substrate→ substrate mode coupling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Silicon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conducting substrate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→ substrate conductivity losses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421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If It Has Breaks, It Is Not A Ground Plane !</a:t>
            </a:r>
          </a:p>
        </p:txBody>
      </p:sp>
      <p:pic>
        <p:nvPicPr>
          <p:cNvPr id="36867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29" descr="aa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0" y="48895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0" descr="176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04800" y="993775"/>
            <a:ext cx="4114800" cy="2435225"/>
            <a:chOff x="192" y="1008"/>
            <a:chExt cx="2592" cy="1534"/>
          </a:xfrm>
        </p:grpSpPr>
        <p:pic>
          <p:nvPicPr>
            <p:cNvPr id="36873" name="Picture 3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2" y="1008"/>
              <a:ext cx="2592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4" name="Text Box 32"/>
            <p:cNvSpPr txBox="1">
              <a:spLocks noChangeArrowheads="1"/>
            </p:cNvSpPr>
            <p:nvPr/>
          </p:nvSpPr>
          <p:spPr bwMode="auto">
            <a:xfrm>
              <a:off x="336" y="1152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36875" name="Text Box 33"/>
            <p:cNvSpPr txBox="1">
              <a:spLocks noChangeArrowheads="1"/>
            </p:cNvSpPr>
            <p:nvPr/>
          </p:nvSpPr>
          <p:spPr bwMode="auto">
            <a:xfrm>
              <a:off x="336" y="1536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36876" name="Text Box 34"/>
            <p:cNvSpPr txBox="1">
              <a:spLocks noChangeArrowheads="1"/>
            </p:cNvSpPr>
            <p:nvPr/>
          </p:nvSpPr>
          <p:spPr bwMode="auto">
            <a:xfrm>
              <a:off x="336" y="1897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ground plane </a:t>
              </a:r>
            </a:p>
          </p:txBody>
        </p:sp>
      </p:grpSp>
      <p:pic>
        <p:nvPicPr>
          <p:cNvPr id="36871" name="Picture 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5800" y="1281113"/>
            <a:ext cx="4440238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37"/>
          <p:cNvSpPr txBox="1">
            <a:spLocks noChangeArrowheads="1"/>
          </p:cNvSpPr>
          <p:nvPr/>
        </p:nvSpPr>
        <p:spPr bwMode="auto">
          <a:xfrm>
            <a:off x="1447800" y="3962400"/>
            <a:ext cx="7239000" cy="630238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 / EMI due to poor ground system integrity is common in high-frequency systems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whether on PC boards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...or on ICs.</a:t>
            </a:r>
          </a:p>
        </p:txBody>
      </p:sp>
    </p:spTree>
    <p:extLst>
      <p:ext uri="{BB962C8B-B14F-4D97-AF65-F5344CB8AC3E}">
        <p14:creationId xmlns:p14="http://schemas.microsoft.com/office/powerpoint/2010/main" val="5051178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5985" y="211138"/>
            <a:ext cx="8458200" cy="398462"/>
          </a:xfrm>
        </p:spPr>
        <p:txBody>
          <a:bodyPr/>
          <a:lstStyle/>
          <a:p>
            <a:r>
              <a:rPr lang="en-US" altLang="en-US" sz="2600" dirty="0" smtClean="0"/>
              <a:t>No clean ground return ? →  interconnects hard to model</a:t>
            </a:r>
          </a:p>
        </p:txBody>
      </p:sp>
      <p:pic>
        <p:nvPicPr>
          <p:cNvPr id="37891" name="Picture 4" descr="aa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3200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12"/>
          <p:cNvSpPr txBox="1">
            <a:spLocks noChangeArrowheads="1"/>
          </p:cNvSpPr>
          <p:nvPr/>
        </p:nvSpPr>
        <p:spPr bwMode="auto">
          <a:xfrm>
            <a:off x="3429000" y="1295400"/>
            <a:ext cx="4572000" cy="81280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1200" i="1" dirty="0">
                <a:latin typeface="Arial" panose="020B0604020202020204" pitchFamily="34" charset="0"/>
              </a:rPr>
              <a:t>35 GHz static divider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interconnects have no clear local ground return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interconnect  inductance is non-local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interconnect inductance has no compact model</a:t>
            </a:r>
          </a:p>
        </p:txBody>
      </p:sp>
      <p:pic>
        <p:nvPicPr>
          <p:cNvPr id="37893" name="Picture 13" descr="untitle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3048000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4" descr="adc_grpla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0"/>
            <a:ext cx="182880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Line 15"/>
          <p:cNvSpPr>
            <a:spLocks noChangeShapeType="1"/>
          </p:cNvSpPr>
          <p:nvPr/>
        </p:nvSpPr>
        <p:spPr bwMode="auto">
          <a:xfrm>
            <a:off x="2362200" y="5029200"/>
            <a:ext cx="1219200" cy="99060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7896" name="Text Box 16"/>
          <p:cNvSpPr txBox="1">
            <a:spLocks noChangeArrowheads="1"/>
          </p:cNvSpPr>
          <p:nvPr/>
        </p:nvSpPr>
        <p:spPr bwMode="auto">
          <a:xfrm>
            <a:off x="4953000" y="6653213"/>
            <a:ext cx="20574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800" i="1" dirty="0">
                <a:latin typeface="Arial" panose="020B0604020202020204" pitchFamily="34" charset="0"/>
              </a:rPr>
              <a:t>InP 8 GHz clock rate delta-sigma ADC</a:t>
            </a:r>
          </a:p>
        </p:txBody>
      </p:sp>
      <p:sp>
        <p:nvSpPr>
          <p:cNvPr id="37897" name="Text Box 17"/>
          <p:cNvSpPr txBox="1">
            <a:spLocks noChangeArrowheads="1"/>
          </p:cNvSpPr>
          <p:nvPr/>
        </p:nvSpPr>
        <p:spPr bwMode="auto">
          <a:xfrm>
            <a:off x="3581400" y="3810000"/>
            <a:ext cx="4572000" cy="1177925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1200" i="1" dirty="0">
                <a:latin typeface="Arial" panose="020B0604020202020204" pitchFamily="34" charset="0"/>
              </a:rPr>
              <a:t>8 GHz clock-rate delta-sigma ADC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thin-film microstrip wiring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every interconnect can be modeled as microstrip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some interconnects are terminated in their Zo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some interconnects are not terminated</a:t>
            </a:r>
            <a:br>
              <a:rPr lang="en-US" altLang="en-US" sz="1200" i="1" dirty="0">
                <a:latin typeface="Arial" panose="020B0604020202020204" pitchFamily="34" charset="0"/>
              </a:rPr>
            </a:br>
            <a:r>
              <a:rPr lang="en-US" altLang="en-US" sz="1200" i="1" dirty="0">
                <a:latin typeface="Arial" panose="020B0604020202020204" pitchFamily="34" charset="0"/>
              </a:rPr>
              <a:t>  ...but ALL are precisely modeled</a:t>
            </a:r>
          </a:p>
        </p:txBody>
      </p:sp>
    </p:spTree>
    <p:extLst>
      <p:ext uri="{BB962C8B-B14F-4D97-AF65-F5344CB8AC3E}">
        <p14:creationId xmlns:p14="http://schemas.microsoft.com/office/powerpoint/2010/main" val="3577771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Antenna &amp; array basics</a:t>
            </a:r>
          </a:p>
        </p:txBody>
      </p:sp>
      <p:pic>
        <p:nvPicPr>
          <p:cNvPr id="6" name="Picture 5" descr="2015_2_12_systems_draw2.jpg"/>
          <p:cNvPicPr>
            <a:picLocks noChangeAspect="1"/>
          </p:cNvPicPr>
          <p:nvPr/>
        </p:nvPicPr>
        <p:blipFill>
          <a:blip r:embed="rId3" cstate="print"/>
          <a:srcRect r="12646"/>
          <a:stretch>
            <a:fillRect/>
          </a:stretch>
        </p:blipFill>
        <p:spPr>
          <a:xfrm>
            <a:off x="4496105" y="1000359"/>
            <a:ext cx="4436541" cy="3111695"/>
          </a:xfrm>
          <a:prstGeom prst="rect">
            <a:avLst/>
          </a:prstGeom>
        </p:spPr>
      </p:pic>
      <p:graphicFrame>
        <p:nvGraphicFramePr>
          <p:cNvPr id="72706" name="Object 2"/>
          <p:cNvGraphicFramePr>
            <a:graphicFrameLocks noChangeAspect="1"/>
          </p:cNvGraphicFramePr>
          <p:nvPr/>
        </p:nvGraphicFramePr>
        <p:xfrm>
          <a:off x="249668" y="4187950"/>
          <a:ext cx="5005387" cy="161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92" name="Equation" r:id="rId4" imgW="3429000" imgH="1091880" progId="Equation.3">
                  <p:embed/>
                </p:oleObj>
              </mc:Choice>
              <mc:Fallback>
                <p:oleObj name="Equation" r:id="rId4" imgW="342900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668" y="4187950"/>
                        <a:ext cx="5005387" cy="161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4"/>
          <p:cNvGraphicFramePr>
            <a:graphicFrameLocks noChangeAspect="1"/>
          </p:cNvGraphicFramePr>
          <p:nvPr/>
        </p:nvGraphicFramePr>
        <p:xfrm>
          <a:off x="245390" y="923925"/>
          <a:ext cx="4098925" cy="224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493" name="Equation" r:id="rId6" imgW="2806560" imgH="1523880" progId="Equation.3">
                  <p:embed/>
                </p:oleObj>
              </mc:Choice>
              <mc:Fallback>
                <p:oleObj name="Equation" r:id="rId6" imgW="280656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90" y="923925"/>
                        <a:ext cx="4098925" cy="2249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61360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13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fewer breaks in ground plane than CPW</a:t>
            </a: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Thin-Film Microstrip</a:t>
            </a:r>
          </a:p>
        </p:txBody>
      </p:sp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4" cstate="print"/>
          <a:srcRect l="14999" t="31429" r="27858" b="26666"/>
          <a:stretch>
            <a:fillRect/>
          </a:stretch>
        </p:blipFill>
        <p:spPr bwMode="auto">
          <a:xfrm>
            <a:off x="5257800" y="866775"/>
            <a:ext cx="34290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743200"/>
            <a:ext cx="2971800" cy="2028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45" name="Text Box 12"/>
          <p:cNvSpPr txBox="1">
            <a:spLocks noChangeArrowheads="1"/>
          </p:cNvSpPr>
          <p:nvPr/>
        </p:nvSpPr>
        <p:spPr bwMode="auto">
          <a:xfrm>
            <a:off x="3048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but ground breaks at device placements</a:t>
            </a:r>
          </a:p>
        </p:txBody>
      </p:sp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3733800"/>
            <a:ext cx="4714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14349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0" name="Text Box 18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14351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71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172200" y="5443538"/>
            <a:ext cx="1447800" cy="1109662"/>
            <a:chOff x="336" y="1824"/>
            <a:chExt cx="1584" cy="1214"/>
          </a:xfrm>
        </p:grpSpPr>
        <p:sp>
          <p:nvSpPr>
            <p:cNvPr id="14358" name="Rectangle 21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59" name="Rectangle 22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0" name="Rectangle 23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1" name="Text Box 24"/>
            <p:cNvSpPr txBox="1">
              <a:spLocks noChangeArrowheads="1"/>
            </p:cNvSpPr>
            <p:nvPr/>
          </p:nvSpPr>
          <p:spPr bwMode="auto">
            <a:xfrm>
              <a:off x="1585" y="2559"/>
              <a:ext cx="335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14362" name="Line 25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3" name="Line 26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4" name="Line 27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5" name="Line 28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366" name="Text Box 29"/>
            <p:cNvSpPr txBox="1">
              <a:spLocks noChangeArrowheads="1"/>
            </p:cNvSpPr>
            <p:nvPr/>
          </p:nvSpPr>
          <p:spPr bwMode="auto">
            <a:xfrm>
              <a:off x="1343" y="1824"/>
              <a:ext cx="337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graphicFrame>
        <p:nvGraphicFramePr>
          <p:cNvPr id="14338" name="Object 30"/>
          <p:cNvGraphicFramePr>
            <a:graphicFrameLocks noChangeAspect="1"/>
          </p:cNvGraphicFramePr>
          <p:nvPr/>
        </p:nvGraphicFramePr>
        <p:xfrm>
          <a:off x="4524375" y="5791200"/>
          <a:ext cx="14192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7979" name="Equation" r:id="rId8" imgW="1206360" imgH="444240" progId="Equation.3">
                  <p:embed/>
                </p:oleObj>
              </mc:Choice>
              <mc:Fallback>
                <p:oleObj name="Equation" r:id="rId8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5791200"/>
                        <a:ext cx="1419225" cy="523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3" name="Text Box 31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14354" name="Line 32"/>
          <p:cNvSpPr>
            <a:spLocks noChangeShapeType="1"/>
          </p:cNvSpPr>
          <p:nvPr/>
        </p:nvSpPr>
        <p:spPr bwMode="auto">
          <a:xfrm flipV="1">
            <a:off x="4191000" y="1828800"/>
            <a:ext cx="2286000" cy="2057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355" name="Text Box 33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14356" name="Picture 3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35"/>
          <p:cNvSpPr txBox="1">
            <a:spLocks noChangeArrowheads="1"/>
          </p:cNvSpPr>
          <p:nvPr/>
        </p:nvSpPr>
        <p:spPr bwMode="auto">
          <a:xfrm>
            <a:off x="7467600" y="4800600"/>
            <a:ext cx="1371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34 GHz PA 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(Jon Hacker , Teledyne)</a:t>
            </a:r>
          </a:p>
        </p:txBody>
      </p:sp>
    </p:spTree>
    <p:extLst>
      <p:ext uri="{BB962C8B-B14F-4D97-AF65-F5344CB8AC3E}">
        <p14:creationId xmlns:p14="http://schemas.microsoft.com/office/powerpoint/2010/main" val="1987243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breaks in ground plane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416770" cy="398462"/>
          </a:xfrm>
        </p:spPr>
        <p:txBody>
          <a:bodyPr/>
          <a:lstStyle/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MIMIC Interconnects  -- Inverted Thin-Film Microstrip</a:t>
            </a:r>
          </a:p>
        </p:txBody>
      </p:sp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3048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no ground breaks at device placements</a:t>
            </a:r>
          </a:p>
        </p:txBody>
      </p:sp>
      <p:pic>
        <p:nvPicPr>
          <p:cNvPr id="3584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3584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1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3585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71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Text Box 26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35853" name="Text Box 28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Some substrate radiation / substrate losses</a:t>
            </a:r>
          </a:p>
        </p:txBody>
      </p:sp>
      <p:pic>
        <p:nvPicPr>
          <p:cNvPr id="35854" name="Picture 30"/>
          <p:cNvPicPr>
            <a:picLocks noChangeAspect="1" noChangeArrowheads="1"/>
          </p:cNvPicPr>
          <p:nvPr/>
        </p:nvPicPr>
        <p:blipFill>
          <a:blip r:embed="rId5" cstate="print"/>
          <a:srcRect l="23572" t="19048" r="23572" b="39047"/>
          <a:stretch>
            <a:fillRect/>
          </a:stretch>
        </p:blipFill>
        <p:spPr bwMode="auto">
          <a:xfrm>
            <a:off x="5181600" y="914400"/>
            <a:ext cx="342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31" descr="div2_onl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3276600"/>
            <a:ext cx="16764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43" descr="div2_pic_IPRM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3262313"/>
            <a:ext cx="17526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814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9" name="Rectangle 45"/>
          <p:cNvSpPr>
            <a:spLocks noChangeArrowheads="1"/>
          </p:cNvSpPr>
          <p:nvPr/>
        </p:nvSpPr>
        <p:spPr bwMode="auto">
          <a:xfrm>
            <a:off x="2286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0" name="Rectangle 46"/>
          <p:cNvSpPr>
            <a:spLocks noChangeArrowheads="1"/>
          </p:cNvSpPr>
          <p:nvPr/>
        </p:nvSpPr>
        <p:spPr bwMode="auto">
          <a:xfrm>
            <a:off x="2286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1" name="Rectangle 47"/>
          <p:cNvSpPr>
            <a:spLocks noChangeArrowheads="1"/>
          </p:cNvSpPr>
          <p:nvPr/>
        </p:nvSpPr>
        <p:spPr bwMode="auto">
          <a:xfrm>
            <a:off x="2286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5862" name="Picture 48" descr="untitled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5340350"/>
            <a:ext cx="18288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3" name="Picture 49" descr="adc_grplan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10400" y="5356225"/>
            <a:ext cx="18288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64" name="Line 50"/>
          <p:cNvSpPr>
            <a:spLocks noChangeShapeType="1"/>
          </p:cNvSpPr>
          <p:nvPr/>
        </p:nvSpPr>
        <p:spPr bwMode="auto">
          <a:xfrm>
            <a:off x="6553200" y="58674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5" name="Line 51"/>
          <p:cNvSpPr>
            <a:spLocks noChangeShapeType="1"/>
          </p:cNvSpPr>
          <p:nvPr/>
        </p:nvSpPr>
        <p:spPr bwMode="auto">
          <a:xfrm>
            <a:off x="6553200" y="41148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866" name="Text Box 52"/>
          <p:cNvSpPr txBox="1">
            <a:spLocks noChangeArrowheads="1"/>
          </p:cNvSpPr>
          <p:nvPr/>
        </p:nvSpPr>
        <p:spPr bwMode="auto">
          <a:xfrm>
            <a:off x="5105400" y="4876800"/>
            <a:ext cx="22860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150 GHz master-slave latch</a:t>
            </a:r>
          </a:p>
        </p:txBody>
      </p:sp>
      <p:sp>
        <p:nvSpPr>
          <p:cNvPr id="35867" name="Text Box 53"/>
          <p:cNvSpPr txBox="1">
            <a:spLocks noChangeArrowheads="1"/>
          </p:cNvSpPr>
          <p:nvPr/>
        </p:nvSpPr>
        <p:spPr bwMode="auto">
          <a:xfrm>
            <a:off x="4953000" y="6653213"/>
            <a:ext cx="2057400" cy="204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8 GHz clock rate delta-sigma ADC</a:t>
            </a:r>
          </a:p>
        </p:txBody>
      </p:sp>
    </p:spTree>
    <p:extLst>
      <p:ext uri="{BB962C8B-B14F-4D97-AF65-F5344CB8AC3E}">
        <p14:creationId xmlns:p14="http://schemas.microsoft.com/office/powerpoint/2010/main" val="3816644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11138"/>
            <a:ext cx="8153400" cy="398462"/>
          </a:xfrm>
        </p:spPr>
        <p:txBody>
          <a:bodyPr/>
          <a:lstStyle/>
          <a:p>
            <a:r>
              <a:rPr lang="en-US" sz="2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VLSI mm-wave interconnects with ground integrity</a:t>
            </a:r>
          </a:p>
        </p:txBody>
      </p:sp>
      <p:pic>
        <p:nvPicPr>
          <p:cNvPr id="38915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500" y="1181100"/>
            <a:ext cx="4724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13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breaks in ground plane </a:t>
            </a:r>
          </a:p>
        </p:txBody>
      </p:sp>
      <p:sp>
        <p:nvSpPr>
          <p:cNvPr id="38917" name="Text Box 14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38918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 Box 16"/>
          <p:cNvSpPr txBox="1">
            <a:spLocks noChangeArrowheads="1"/>
          </p:cNvSpPr>
          <p:nvPr/>
        </p:nvSpPr>
        <p:spPr bwMode="auto">
          <a:xfrm>
            <a:off x="2286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ground breaks @ device placements</a:t>
            </a:r>
          </a:p>
        </p:txBody>
      </p:sp>
      <p:pic>
        <p:nvPicPr>
          <p:cNvPr id="38920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Text Box 19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38922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3" name="Text Box 21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38924" name="Picture 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76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5" name="Text Box 23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38926" name="Text Box 24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38927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Rectangle 27"/>
          <p:cNvSpPr>
            <a:spLocks noChangeArrowheads="1"/>
          </p:cNvSpPr>
          <p:nvPr/>
        </p:nvSpPr>
        <p:spPr bwMode="auto">
          <a:xfrm>
            <a:off x="2286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29" name="Rectangle 28"/>
          <p:cNvSpPr>
            <a:spLocks noChangeArrowheads="1"/>
          </p:cNvSpPr>
          <p:nvPr/>
        </p:nvSpPr>
        <p:spPr bwMode="auto">
          <a:xfrm>
            <a:off x="2286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8930" name="Picture 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19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1" name="Rectangle 30"/>
          <p:cNvSpPr>
            <a:spLocks noChangeArrowheads="1"/>
          </p:cNvSpPr>
          <p:nvPr/>
        </p:nvSpPr>
        <p:spPr bwMode="auto">
          <a:xfrm>
            <a:off x="2286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932" name="Text Box 23"/>
          <p:cNvSpPr txBox="1">
            <a:spLocks noChangeArrowheads="1"/>
          </p:cNvSpPr>
          <p:nvPr/>
        </p:nvSpPr>
        <p:spPr bwMode="auto">
          <a:xfrm>
            <a:off x="4724400" y="3730625"/>
            <a:ext cx="4229100" cy="1374775"/>
          </a:xfrm>
          <a:prstGeom prst="rect">
            <a:avLst/>
          </a:prstGeom>
          <a:solidFill>
            <a:srgbClr val="FFCC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Also: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 plane at *intermediate level* permits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critical signal paths to cross supply lines, or other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interconnects without coupling.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(critical signal line is  placed above ground,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 other lines and supplies are placed below ground)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964752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366507" cy="398463"/>
          </a:xfrm>
        </p:spPr>
        <p:txBody>
          <a:bodyPr/>
          <a:lstStyle/>
          <a:p>
            <a:r>
              <a:rPr lang="en-US" altLang="en-US" dirty="0" smtClean="0"/>
              <a:t>Modeling Interconnects, Passives in Tuned IC's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" y="817563"/>
            <a:ext cx="7924800" cy="26371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Interconnects are tuning  </a:t>
            </a:r>
            <a:r>
              <a:rPr lang="en-US" sz="2000" i="1" dirty="0" smtClean="0">
                <a:latin typeface="+mn-lt"/>
                <a:cs typeface="Arial" pitchFamily="34" charset="0"/>
              </a:rPr>
              <a:t>elements</a:t>
            </a: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 smtClean="0">
                <a:latin typeface="+mn-lt"/>
                <a:cs typeface="Arial" pitchFamily="34" charset="0"/>
              </a:rPr>
              <a:t>Narrow </a:t>
            </a:r>
            <a:r>
              <a:rPr lang="en-US" sz="2000" i="1" dirty="0">
                <a:latin typeface="+mn-lt"/>
                <a:cs typeface="Arial" pitchFamily="34" charset="0"/>
              </a:rPr>
              <a:t>bandwidths→ precision is </a:t>
            </a:r>
            <a:r>
              <a:rPr lang="en-US" sz="2000" i="1" dirty="0" smtClean="0">
                <a:latin typeface="+mn-lt"/>
                <a:cs typeface="Arial" pitchFamily="34" charset="0"/>
              </a:rPr>
              <a:t>critical</a:t>
            </a: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 smtClean="0">
                <a:latin typeface="+mn-lt"/>
                <a:cs typeface="Arial" pitchFamily="34" charset="0"/>
              </a:rPr>
              <a:t>Initial </a:t>
            </a:r>
            <a:r>
              <a:rPr lang="en-US" sz="2000" i="1" dirty="0">
                <a:latin typeface="+mn-lt"/>
                <a:cs typeface="Arial" pitchFamily="34" charset="0"/>
              </a:rPr>
              <a:t>IC simulation uses CAD-systems' library of passive element </a:t>
            </a:r>
            <a:r>
              <a:rPr lang="en-US" sz="2000" i="1" dirty="0" smtClean="0">
                <a:latin typeface="+mn-lt"/>
                <a:cs typeface="Arial" pitchFamily="34" charset="0"/>
              </a:rPr>
              <a:t>models.</a:t>
            </a: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 smtClean="0">
                <a:latin typeface="+mn-lt"/>
                <a:cs typeface="Arial" pitchFamily="34" charset="0"/>
              </a:rPr>
              <a:t>Second design cycle: </a:t>
            </a:r>
            <a:r>
              <a:rPr lang="en-US" sz="2000" i="1" dirty="0">
                <a:latin typeface="+mn-lt"/>
                <a:cs typeface="Arial" pitchFamily="34" charset="0"/>
              </a:rPr>
              <a:t>2.5-Dimensional electromagnetic simulation of: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	lines, junctions, stubs, capacitors, resistors, pads</a:t>
            </a:r>
            <a:r>
              <a:rPr lang="en-US" sz="2000" i="1" dirty="0" smtClean="0">
                <a:latin typeface="+mn-lt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2000" i="1" dirty="0" smtClean="0">
                <a:latin typeface="+mn-lt"/>
                <a:cs typeface="Arial" pitchFamily="34" charset="0"/>
              </a:rPr>
              <a:t>Third design cycle: 2.5-D simulation of entire IC wiring (if possible); </a:t>
            </a:r>
            <a:br>
              <a:rPr lang="en-US" sz="2000" i="1" dirty="0" smtClean="0">
                <a:latin typeface="+mn-lt"/>
                <a:cs typeface="Arial" pitchFamily="34" charset="0"/>
              </a:rPr>
            </a:br>
            <a:r>
              <a:rPr lang="en-US" sz="2000" i="1" dirty="0" smtClean="0">
                <a:latin typeface="+mn-lt"/>
                <a:cs typeface="Arial" pitchFamily="34" charset="0"/>
              </a:rPr>
              <a:t>		  otherwise, of large blocks (gain stages)</a:t>
            </a:r>
            <a:endParaRPr lang="en-US" sz="2000" i="1" dirty="0">
              <a:latin typeface="+mn-lt"/>
              <a:cs typeface="Arial" pitchFamily="34" charset="0"/>
            </a:endParaRPr>
          </a:p>
        </p:txBody>
      </p:sp>
      <p:graphicFrame>
        <p:nvGraphicFramePr>
          <p:cNvPr id="15362" name="Object 20"/>
          <p:cNvGraphicFramePr>
            <a:graphicFrameLocks noChangeAspect="1"/>
          </p:cNvGraphicFramePr>
          <p:nvPr/>
        </p:nvGraphicFramePr>
        <p:xfrm>
          <a:off x="266700" y="3883025"/>
          <a:ext cx="3814763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003" name="Photo Editor Photo" r:id="rId4" imgW="7676190" imgH="3142857" progId="MSPhotoEd.3">
                  <p:embed/>
                </p:oleObj>
              </mc:Choice>
              <mc:Fallback>
                <p:oleObj name="Photo Editor Photo" r:id="rId4" imgW="7676190" imgH="3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3883025"/>
                        <a:ext cx="3814763" cy="156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"/>
          <a:stretch>
            <a:fillRect/>
          </a:stretch>
        </p:blipFill>
        <p:spPr bwMode="auto">
          <a:xfrm>
            <a:off x="4381500" y="3883025"/>
            <a:ext cx="4598988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20"/>
          <p:cNvSpPr txBox="1">
            <a:spLocks noChangeArrowheads="1"/>
          </p:cNvSpPr>
          <p:nvPr/>
        </p:nvSpPr>
        <p:spPr bwMode="auto">
          <a:xfrm>
            <a:off x="269875" y="3659188"/>
            <a:ext cx="54197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150-200 GHz  HBT amplifier,  Urteaga  et al,  IEEE JSSCC , Sept. 2003</a:t>
            </a:r>
          </a:p>
        </p:txBody>
      </p:sp>
      <p:pic>
        <p:nvPicPr>
          <p:cNvPr id="15367" name="Picture 6" descr="Picture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5580063"/>
            <a:ext cx="1870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20"/>
          <p:cNvSpPr txBox="1">
            <a:spLocks noChangeArrowheads="1"/>
          </p:cNvSpPr>
          <p:nvPr/>
        </p:nvSpPr>
        <p:spPr bwMode="auto">
          <a:xfrm>
            <a:off x="2420938" y="5656263"/>
            <a:ext cx="2689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185GHz  HBT amplifier,  Urteaga  et al,  </a:t>
            </a:r>
            <a:br>
              <a:rPr lang="en-US" altLang="en-US" sz="1200" b="0" i="1" dirty="0"/>
            </a:br>
            <a:r>
              <a:rPr lang="en-US" altLang="en-US" sz="1200" b="0" i="1" dirty="0"/>
              <a:t>IEEE IMS, May. 2001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713413"/>
            <a:ext cx="27051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20"/>
          <p:cNvSpPr txBox="1">
            <a:spLocks noChangeArrowheads="1"/>
          </p:cNvSpPr>
          <p:nvPr/>
        </p:nvSpPr>
        <p:spPr bwMode="auto">
          <a:xfrm>
            <a:off x="5646738" y="5349875"/>
            <a:ext cx="268922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1-180GHz  HBT amplifier,  Agarwal et al,  </a:t>
            </a:r>
            <a:br>
              <a:rPr lang="en-US" altLang="en-US" sz="1200" b="0" i="1" dirty="0"/>
            </a:br>
            <a:r>
              <a:rPr lang="en-US" altLang="en-US" sz="1200" b="0" i="1" dirty="0"/>
              <a:t>IEEE Trans MTT , Dec.. 1998</a:t>
            </a:r>
          </a:p>
        </p:txBody>
      </p:sp>
    </p:spTree>
    <p:extLst>
      <p:ext uri="{BB962C8B-B14F-4D97-AF65-F5344CB8AC3E}">
        <p14:creationId xmlns:p14="http://schemas.microsoft.com/office/powerpoint/2010/main" val="2387959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(Not Inverted) Microstrip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3830" y="619416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70" y="784502"/>
            <a:ext cx="8039947" cy="53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83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(Not Inverted) Microstrip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3830" y="619416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pic>
        <p:nvPicPr>
          <p:cNvPr id="6" name="Picture 5" descr="Picture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476" y="830356"/>
            <a:ext cx="8243047" cy="519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1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Inverted Microstrip</a:t>
            </a:r>
          </a:p>
        </p:txBody>
      </p:sp>
      <p:pic>
        <p:nvPicPr>
          <p:cNvPr id="5" name="Picture 4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775603"/>
            <a:ext cx="9144000" cy="572579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0210" y="644901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100 GHz differential TASTIS Amp.   512nm InP HBT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534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Power supply problems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83932" y="3353105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local resonances between bypass cap and supply interconnects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accent1"/>
                </a:solidFill>
                <a:latin typeface="Calibri" pitchFamily="34" charset="0"/>
              </a:rPr>
              <a:t>global LC standing-wave resonances on supply bus</a:t>
            </a:r>
            <a:endParaRPr lang="en-US" sz="2400" b="0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368" y="729247"/>
            <a:ext cx="6661265" cy="21308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2219255" y="850390"/>
            <a:ext cx="1290215" cy="13661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885" y="4187950"/>
            <a:ext cx="4826508" cy="16870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1879" y="6011250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Detuning of individual stages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Coupling, feedback via supply→ oscillation,  loss of path isolation</a:t>
            </a:r>
          </a:p>
        </p:txBody>
      </p:sp>
    </p:spTree>
    <p:extLst>
      <p:ext uri="{BB962C8B-B14F-4D97-AF65-F5344CB8AC3E}">
        <p14:creationId xmlns:p14="http://schemas.microsoft.com/office/powerpoint/2010/main" val="1929505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Power supply problems</a:t>
            </a:r>
            <a:endParaRPr lang="en-US" sz="32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70089" y="924465"/>
            <a:ext cx="683055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The supply impedance will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detune individual stages.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05" y="940925"/>
            <a:ext cx="2307336" cy="2691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00" y="4106286"/>
            <a:ext cx="6661265" cy="213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2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Power supply problems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1879" y="4187950"/>
            <a:ext cx="8576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Here, the supply is terminated by 50 Ohms through a bias T.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This avoids resonances.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More generally, we must simulate system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for wide range of external supply impedance.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5985" y="924465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Model the supply in all simulations.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"If it is on the {IC, PCB, probe station}, put it in the simulation."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9" y="1655218"/>
            <a:ext cx="6741782" cy="20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4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86" y="2225336"/>
            <a:ext cx="7431024" cy="454304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142875"/>
            <a:ext cx="8243888" cy="466725"/>
          </a:xfrm>
        </p:spPr>
        <p:txBody>
          <a:bodyPr/>
          <a:lstStyle/>
          <a:p>
            <a:r>
              <a:rPr lang="en-US" dirty="0" smtClean="0"/>
              <a:t>Electronic Beamsteering, a.k.a. phased array</a:t>
            </a: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4519886"/>
              </p:ext>
            </p:extLst>
          </p:nvPr>
        </p:nvGraphicFramePr>
        <p:xfrm>
          <a:off x="440120" y="848570"/>
          <a:ext cx="8382000" cy="119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9357" name="Equation" r:id="rId5" imgW="4520880" imgH="660240" progId="Equation.3">
                  <p:embed/>
                </p:oleObj>
              </mc:Choice>
              <mc:Fallback>
                <p:oleObj name="Equation" r:id="rId5" imgW="45208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120" y="848570"/>
                        <a:ext cx="8382000" cy="1190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179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Transmission-lines in 500+ GHz 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89" y="924465"/>
            <a:ext cx="880382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Inverted microstrip: the problem is ground via inductance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0" y="1826330"/>
            <a:ext cx="6870023" cy="46208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95" y="5439470"/>
            <a:ext cx="3140825" cy="7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7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Transmission-lines in 500+ GHz ICs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89" y="772675"/>
            <a:ext cx="880382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Grounded CPW: lower ground inductance,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metal 3 ground plane suppresses ground bounce</a:t>
            </a:r>
            <a:br>
              <a:rPr lang="en-US" sz="2400" b="0" dirty="0" smtClean="0">
                <a:latin typeface="Calibri" pitchFamily="34" charset="0"/>
              </a:rPr>
            </a:br>
            <a:endParaRPr lang="en-US" sz="2400" b="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35" y="1911100"/>
            <a:ext cx="6870023" cy="4659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307" y="5439470"/>
            <a:ext cx="3140825" cy="743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3580" y="1521273"/>
            <a:ext cx="4572000" cy="3139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0" dirty="0">
                <a:latin typeface="Calibri" panose="020F0502020204030204" pitchFamily="34" charset="0"/>
                <a:ea typeface="ＭＳ Ｐゴシック" charset="-128"/>
                <a:cs typeface="Arial" charset="0"/>
              </a:rPr>
              <a:t>J. Hacker ,  </a:t>
            </a:r>
            <a:r>
              <a:rPr lang="en-US" sz="1600" b="0" dirty="0" smtClean="0">
                <a:latin typeface="Calibri" panose="020F0502020204030204" pitchFamily="34" charset="0"/>
                <a:ea typeface="ＭＳ Ｐゴシック" charset="-128"/>
                <a:cs typeface="Arial" charset="0"/>
              </a:rPr>
              <a:t>Teledyne IMS </a:t>
            </a:r>
            <a:r>
              <a:rPr lang="en-US" sz="1600" b="0" dirty="0">
                <a:latin typeface="Calibri" panose="020F0502020204030204" pitchFamily="34" charset="0"/>
                <a:ea typeface="ＭＳ Ｐゴシック" charset="-128"/>
                <a:cs typeface="Arial" charset="0"/>
              </a:rPr>
              <a:t>2013 </a:t>
            </a:r>
            <a:endParaRPr lang="en-US" sz="1600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44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Differential mm-wave stages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89" y="848570"/>
            <a:ext cx="34911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Common-emitter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75" y="1970065"/>
            <a:ext cx="2578341" cy="3400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490" y="1152150"/>
            <a:ext cx="18967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M. Seo, Teledyne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5937" y="848570"/>
            <a:ext cx="38402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Common-base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460" y="1813526"/>
            <a:ext cx="3246345" cy="35911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3874" y="1152150"/>
            <a:ext cx="311108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M. Seo, 2013 IMS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2489" y="5705850"/>
            <a:ext cx="69817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Virtual ground→ avoids ground via inductance </a:t>
            </a:r>
            <a:r>
              <a:rPr lang="en-US" sz="2400" dirty="0">
                <a:sym typeface="Wingdings" panose="05000000000000000000" pitchFamily="2" charset="2"/>
              </a:rPr>
              <a:t>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0" dirty="0" smtClean="0">
                <a:latin typeface="Calibri" pitchFamily="34" charset="0"/>
              </a:rPr>
              <a:t>Avoids power-supply coupling  </a:t>
            </a:r>
            <a:r>
              <a:rPr lang="en-US" sz="2400" dirty="0">
                <a:sym typeface="Wingdings" panose="05000000000000000000" pitchFamily="2" charset="2"/>
              </a:rPr>
              <a:t>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0" dirty="0" smtClean="0">
                <a:latin typeface="Calibri" pitchFamily="34" charset="0"/>
              </a:rPr>
              <a:t>Potential problems with common mode </a:t>
            </a:r>
            <a:r>
              <a:rPr lang="en-US" sz="2400" dirty="0" smtClean="0"/>
              <a:t>✘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12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common-mode instability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7" y="791553"/>
            <a:ext cx="6706286" cy="4593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089" y="5584698"/>
            <a:ext cx="887971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In all amplifiers, stability must be ensured from DC-</a:t>
            </a:r>
            <a:r>
              <a:rPr lang="en-US" sz="2400" b="0" i="1" dirty="0" smtClean="0">
                <a:latin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</a:rPr>
              <a:t>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Differential </a:t>
            </a:r>
            <a:r>
              <a:rPr lang="en-US" sz="2400" i="1" dirty="0" smtClean="0">
                <a:latin typeface="Calibri" pitchFamily="34" charset="0"/>
              </a:rPr>
              <a:t>&amp; common-mode </a:t>
            </a:r>
            <a:r>
              <a:rPr lang="en-US" sz="2400" b="0" dirty="0" smtClean="0">
                <a:latin typeface="Calibri" pitchFamily="34" charset="0"/>
              </a:rPr>
              <a:t>stability must be ensured from DC-</a:t>
            </a:r>
            <a:r>
              <a:rPr lang="en-US" sz="2400" b="0" i="1" dirty="0" smtClean="0">
                <a:latin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br>
              <a:rPr lang="en-US" sz="2400" b="0" baseline="-2500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Simple LNA inductive tuning is, for example, problematic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725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Pseudo-Differential Stages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89" y="5502274"/>
            <a:ext cx="8652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No common-mode instability problem.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Power-supply is virtual ground.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No supply detuning of output network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Improved power-supply isolation (oscillation, unwanted signal coupling)</a:t>
            </a:r>
            <a:endParaRPr lang="en-US" sz="2000" b="0" dirty="0">
              <a:latin typeface="Calibri" pitchFamily="34" charset="0"/>
            </a:endParaRPr>
          </a:p>
        </p:txBody>
      </p:sp>
      <p:pic>
        <p:nvPicPr>
          <p:cNvPr id="4" name="Picture 3" descr="2015_7_31_act_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565" y="1675729"/>
            <a:ext cx="3516852" cy="3790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3308"/>
          <a:stretch/>
        </p:blipFill>
        <p:spPr>
          <a:xfrm flipH="1">
            <a:off x="4339969" y="1683415"/>
            <a:ext cx="4558046" cy="32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293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20+ GHz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digital &amp;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mixed-signal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design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814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/>
              <a:t>Modeling Interconnects: Digital &amp; Mixed-Signal  IC's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914400"/>
            <a:ext cx="52197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longer interconnects: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lines terminated in Zo → no reflections.</a:t>
            </a:r>
          </a:p>
        </p:txBody>
      </p:sp>
      <p:pic>
        <p:nvPicPr>
          <p:cNvPr id="16389" name="Picture 11" descr="UNTITLE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62000"/>
            <a:ext cx="27432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3" descr="UNTITLED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590800"/>
            <a:ext cx="25908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" y="2705100"/>
            <a:ext cx="52197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Shorter interconnects: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lines NOT terminated in Zo 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But they are *still* transmission-lines.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Ignore their effect at your peril !</a:t>
            </a:r>
          </a:p>
        </p:txBody>
      </p:sp>
      <p:graphicFrame>
        <p:nvGraphicFramePr>
          <p:cNvPr id="16386" name="Object 11"/>
          <p:cNvGraphicFramePr>
            <a:graphicFrameLocks noChangeAspect="1"/>
          </p:cNvGraphicFramePr>
          <p:nvPr/>
        </p:nvGraphicFramePr>
        <p:xfrm>
          <a:off x="7621588" y="3771900"/>
          <a:ext cx="1065212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0027" name="Equation" r:id="rId6" imgW="698400" imgH="647640" progId="Equation.3">
                  <p:embed/>
                </p:oleObj>
              </mc:Choice>
              <mc:Fallback>
                <p:oleObj name="Equation" r:id="rId6" imgW="698400" imgH="647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1588" y="3771900"/>
                        <a:ext cx="1065212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2" name="Picture 6" descr="drawings_for_line_analysis_not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r="12727"/>
          <a:stretch>
            <a:fillRect/>
          </a:stretch>
        </p:blipFill>
        <p:spPr bwMode="auto">
          <a:xfrm>
            <a:off x="7581900" y="4775200"/>
            <a:ext cx="11049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7" descr="UNTITLED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4343400"/>
            <a:ext cx="23558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04800" y="4419600"/>
            <a:ext cx="5219700" cy="20524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If length &lt;&lt; wavelength,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or line delay&lt;&lt;risetime,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short interconnects behave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as lumped L and C. </a:t>
            </a:r>
            <a:endParaRPr lang="en-US" sz="2000" i="1" dirty="0" smtClean="0">
              <a:latin typeface="+mn-lt"/>
              <a:cs typeface="Arial" pitchFamily="34" charset="0"/>
            </a:endParaRPr>
          </a:p>
          <a:p>
            <a:pPr>
              <a:defRPr/>
            </a:pP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 smtClean="0">
                <a:latin typeface="+mn-lt"/>
                <a:cs typeface="Arial" pitchFamily="34" charset="0"/>
              </a:rPr>
              <a:t>Modeling: 2.5D, library Tline, or  L-C</a:t>
            </a:r>
            <a:endParaRPr lang="en-US" sz="2000" i="1" dirty="0">
              <a:latin typeface="+mn-lt"/>
              <a:cs typeface="Arial" pitchFamily="34" charset="0"/>
            </a:endParaRPr>
          </a:p>
        </p:txBody>
      </p:sp>
      <p:sp>
        <p:nvSpPr>
          <p:cNvPr id="16395" name="Rectangle 19"/>
          <p:cNvSpPr>
            <a:spLocks noChangeArrowheads="1"/>
          </p:cNvSpPr>
          <p:nvPr/>
        </p:nvSpPr>
        <p:spPr bwMode="auto">
          <a:xfrm>
            <a:off x="2667000" y="1066800"/>
            <a:ext cx="457200" cy="76200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6396" name="Rectangle 20"/>
          <p:cNvSpPr>
            <a:spLocks noChangeArrowheads="1"/>
          </p:cNvSpPr>
          <p:nvPr/>
        </p:nvSpPr>
        <p:spPr bwMode="auto">
          <a:xfrm>
            <a:off x="2705100" y="2857500"/>
            <a:ext cx="457200" cy="76200"/>
          </a:xfrm>
          <a:prstGeom prst="rect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6678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1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3702050"/>
            <a:ext cx="4295775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Design Flow: Digital &amp; Mixed-Signal  IC's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52400" y="806450"/>
            <a:ext cx="6134100" cy="602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All interconnects: thin-film microstrip environment.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u="sng" dirty="0">
                <a:latin typeface="+mn-lt"/>
                <a:cs typeface="Arial" pitchFamily="34" charset="0"/>
              </a:rPr>
              <a:t>Continuous</a:t>
            </a:r>
            <a:r>
              <a:rPr lang="en-US" sz="2000" i="1" dirty="0">
                <a:latin typeface="+mn-lt"/>
                <a:cs typeface="Arial" pitchFamily="34" charset="0"/>
              </a:rPr>
              <a:t> ground on one plane.</a:t>
            </a:r>
          </a:p>
          <a:p>
            <a:pPr>
              <a:defRPr/>
            </a:pP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2.5-D simulations run on representative lines.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cs typeface="Arial" pitchFamily="34" charset="0"/>
              </a:rPr>
              <a:t>      </a:t>
            </a:r>
            <a:r>
              <a:rPr lang="en-US" sz="2000" i="1" dirty="0">
                <a:latin typeface="+mn-lt"/>
                <a:cs typeface="Arial" pitchFamily="34" charset="0"/>
              </a:rPr>
              <a:t>various widths, various planes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cs typeface="Arial" pitchFamily="34" charset="0"/>
              </a:rPr>
              <a:t>      </a:t>
            </a:r>
            <a:r>
              <a:rPr lang="en-US" sz="2000" i="1" dirty="0">
                <a:latin typeface="+mn-lt"/>
                <a:cs typeface="Arial" pitchFamily="34" charset="0"/>
              </a:rPr>
              <a:t>same reference (ground) plane.</a:t>
            </a:r>
          </a:p>
          <a:p>
            <a:pPr>
              <a:defRPr/>
            </a:pP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Simulation data manually fit to CAD line model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      effective substrate </a:t>
            </a:r>
            <a:r>
              <a:rPr lang="en-US" sz="2000" i="1" dirty="0">
                <a:latin typeface="Symbol" pitchFamily="18" charset="2"/>
                <a:cs typeface="Arial" pitchFamily="34" charset="0"/>
              </a:rPr>
              <a:t>e</a:t>
            </a:r>
            <a:r>
              <a:rPr lang="en-US" sz="2000" i="1" baseline="-25000" dirty="0">
                <a:latin typeface="+mn-lt"/>
                <a:cs typeface="Arial" pitchFamily="34" charset="0"/>
              </a:rPr>
              <a:t>r </a:t>
            </a:r>
            <a:r>
              <a:rPr lang="en-US" sz="2000" i="1" dirty="0">
                <a:latin typeface="+mn-lt"/>
                <a:cs typeface="Arial" pitchFamily="34" charset="0"/>
              </a:rPr>
              <a:t>, </a:t>
            </a:r>
            <a:r>
              <a:rPr lang="en-US" sz="2000" i="1" dirty="0">
                <a:cs typeface="Arial" pitchFamily="34" charset="0"/>
              </a:rPr>
              <a:t>effective line-ground </a:t>
            </a:r>
            <a:r>
              <a:rPr lang="en-US" sz="2000" i="1" dirty="0">
                <a:latin typeface="+mn-lt"/>
                <a:cs typeface="Arial" pitchFamily="34" charset="0"/>
              </a:rPr>
              <a:t>spacing.</a:t>
            </a:r>
          </a:p>
          <a:p>
            <a:pPr>
              <a:defRPr/>
            </a:pP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Width, length, substrate of each line 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entered on CAD schematic.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cs typeface="Arial" pitchFamily="34" charset="0"/>
              </a:rPr>
              <a:t>      rapid data entry, rapid simulation.</a:t>
            </a: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endParaRPr lang="en-US" sz="2000" i="1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Resistors and capacitors: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2.5-D simulation→ RLC fit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RLC model used in simulation.</a:t>
            </a:r>
          </a:p>
        </p:txBody>
      </p:sp>
      <p:pic>
        <p:nvPicPr>
          <p:cNvPr id="39940" name="Picture 20" descr="interconnect_dra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952500"/>
            <a:ext cx="36449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7586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High Speed ECL Design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800100"/>
            <a:ext cx="5219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Followers associated with inputs, not outputs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Emitters never drive long wires.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(instability with capacitive load)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66700" y="2667000"/>
            <a:ext cx="77343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Double termination for least ringing, send or receive termination for moderate-length lines,  high-Z loading saves power but kills speed.</a:t>
            </a:r>
          </a:p>
        </p:txBody>
      </p:sp>
      <p:pic>
        <p:nvPicPr>
          <p:cNvPr id="47109" name="Picture 12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135063"/>
            <a:ext cx="259556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19" descr="UNTITLED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028700"/>
            <a:ext cx="2328863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2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57400"/>
            <a:ext cx="471488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0574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22" descr="UNTITLED-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302000"/>
            <a:ext cx="83439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4" name="Picture 23" descr="UNTITLED-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4905375"/>
            <a:ext cx="40767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5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5434013"/>
            <a:ext cx="47148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6" name="Picture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5434013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8600" y="4953000"/>
            <a:ext cx="46101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Current mirror biasing is more compact.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Mirror capacitance→ ringing, instability.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Resistors provide follower damping.</a:t>
            </a:r>
          </a:p>
        </p:txBody>
      </p:sp>
    </p:spTree>
    <p:extLst>
      <p:ext uri="{BB962C8B-B14F-4D97-AF65-F5344CB8AC3E}">
        <p14:creationId xmlns:p14="http://schemas.microsoft.com/office/powerpoint/2010/main" val="4183242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High Speed ECL Design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04800" y="800100"/>
            <a:ext cx="86487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Layout: short signal paths at gate centers, bias sources  surround core.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Inverted thin film microstrip wiring.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228600" y="4076700"/>
            <a:ext cx="4610100" cy="6365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Example:  8:1 205 GHz static divider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in 256 nm InP HBT.</a:t>
            </a:r>
          </a:p>
        </p:txBody>
      </p:sp>
      <p:pic>
        <p:nvPicPr>
          <p:cNvPr id="4813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038600"/>
            <a:ext cx="38481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16" descr="Pictur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1181100"/>
            <a:ext cx="47402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42900" y="1676400"/>
            <a:ext cx="86487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Key: transistors in on-state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operate at Kirk limited-current.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→ minimizes C</a:t>
            </a:r>
            <a:r>
              <a:rPr lang="en-US" sz="2000" i="1" baseline="-25000" dirty="0">
                <a:latin typeface="+mn-lt"/>
                <a:cs typeface="Arial" pitchFamily="34" charset="0"/>
              </a:rPr>
              <a:t>cb</a:t>
            </a:r>
            <a:r>
              <a:rPr lang="en-US" sz="2000" i="1" dirty="0">
                <a:latin typeface="+mn-lt"/>
                <a:cs typeface="Arial" pitchFamily="34" charset="0"/>
              </a:rPr>
              <a:t>/I</a:t>
            </a:r>
            <a:r>
              <a:rPr lang="en-US" sz="2000" i="1" baseline="-25000" dirty="0">
                <a:latin typeface="+mn-lt"/>
                <a:cs typeface="Arial" pitchFamily="34" charset="0"/>
              </a:rPr>
              <a:t>c</a:t>
            </a:r>
            <a:r>
              <a:rPr lang="en-US" sz="2000" i="1" dirty="0">
                <a:latin typeface="+mn-lt"/>
                <a:cs typeface="Arial" pitchFamily="34" charset="0"/>
              </a:rPr>
              <a:t> delay.</a:t>
            </a:r>
          </a:p>
        </p:txBody>
      </p:sp>
      <p:sp>
        <p:nvSpPr>
          <p:cNvPr id="48136" name="Text Box 20"/>
          <p:cNvSpPr txBox="1">
            <a:spLocks noChangeArrowheads="1"/>
          </p:cNvSpPr>
          <p:nvPr/>
        </p:nvSpPr>
        <p:spPr bwMode="auto">
          <a:xfrm>
            <a:off x="4648200" y="3805238"/>
            <a:ext cx="411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205 GHz divider, Griffith  et al,  IEEE CSIC, Oct. 2010</a:t>
            </a:r>
          </a:p>
        </p:txBody>
      </p:sp>
      <p:pic>
        <p:nvPicPr>
          <p:cNvPr id="4813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037263"/>
            <a:ext cx="20574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495800"/>
            <a:ext cx="19812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42900" y="2781300"/>
            <a:ext cx="8648700" cy="858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>
                <a:latin typeface="+mn-lt"/>
                <a:cs typeface="Arial" pitchFamily="34" charset="0"/>
              </a:rPr>
              <a:t>Key: transistors designed for minimum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2000" i="1" dirty="0">
                <a:latin typeface="+mn-lt"/>
                <a:cs typeface="Arial" pitchFamily="34" charset="0"/>
              </a:rPr>
              <a:t>ECL gate delay*, not peak (f</a:t>
            </a:r>
            <a:r>
              <a:rPr lang="en-US" sz="2000" i="1" baseline="-25000" dirty="0">
                <a:latin typeface="Symbol" pitchFamily="18" charset="2"/>
                <a:cs typeface="Arial" pitchFamily="34" charset="0"/>
              </a:rPr>
              <a:t>t </a:t>
            </a:r>
            <a:r>
              <a:rPr lang="en-US" sz="2000" i="1" dirty="0">
                <a:latin typeface="+mn-lt"/>
                <a:cs typeface="Arial" pitchFamily="34" charset="0"/>
              </a:rPr>
              <a:t>, f</a:t>
            </a:r>
            <a:r>
              <a:rPr lang="en-US" sz="2000" i="1" baseline="-25000" dirty="0">
                <a:latin typeface="+mn-lt"/>
                <a:cs typeface="Arial" pitchFamily="34" charset="0"/>
              </a:rPr>
              <a:t>max</a:t>
            </a:r>
            <a:r>
              <a:rPr lang="en-US" sz="2000" i="1" dirty="0">
                <a:latin typeface="+mn-lt"/>
                <a:cs typeface="Arial" pitchFamily="34" charset="0"/>
              </a:rPr>
              <a:t>).</a:t>
            </a:r>
            <a:br>
              <a:rPr lang="en-US" sz="2000" i="1" dirty="0">
                <a:latin typeface="+mn-lt"/>
                <a:cs typeface="Arial" pitchFamily="34" charset="0"/>
              </a:rPr>
            </a:br>
            <a:r>
              <a:rPr lang="en-US" sz="1400" b="0" i="1" dirty="0">
                <a:latin typeface="+mn-lt"/>
                <a:cs typeface="Arial" pitchFamily="34" charset="0"/>
              </a:rPr>
              <a:t>*hand expression, charge-control analysis</a:t>
            </a:r>
            <a:endParaRPr lang="en-US" sz="2000" b="0" i="1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091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134938"/>
            <a:ext cx="8243888" cy="466725"/>
          </a:xfrm>
        </p:spPr>
        <p:txBody>
          <a:bodyPr/>
          <a:lstStyle/>
          <a:p>
            <a:r>
              <a:rPr lang="en-US" dirty="0" smtClean="0"/>
              <a:t>Reminder: Multipath Propagation</a:t>
            </a:r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5792899"/>
              </p:ext>
            </p:extLst>
          </p:nvPr>
        </p:nvGraphicFramePr>
        <p:xfrm>
          <a:off x="161924" y="2209800"/>
          <a:ext cx="7305676" cy="131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712" name="Equation" r:id="rId4" imgW="3581280" imgH="660240" progId="Equation.3">
                  <p:embed/>
                </p:oleObj>
              </mc:Choice>
              <mc:Fallback>
                <p:oleObj name="Equation" r:id="rId4" imgW="35812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4" y="2209800"/>
                        <a:ext cx="7305676" cy="131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9" y="836965"/>
            <a:ext cx="6870023" cy="1296635"/>
          </a:xfrm>
          <a:prstGeom prst="rect">
            <a:avLst/>
          </a:prstGeom>
        </p:spPr>
      </p:pic>
      <p:graphicFrame>
        <p:nvGraphicFramePr>
          <p:cNvPr id="7" name="Object 7"/>
          <p:cNvGraphicFramePr>
            <a:graphicFrameLocks noChangeAspect="1"/>
          </p:cNvGraphicFramePr>
          <p:nvPr>
            <p:extLst/>
          </p:nvPr>
        </p:nvGraphicFramePr>
        <p:xfrm>
          <a:off x="88900" y="4257675"/>
          <a:ext cx="7434263" cy="221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7713" name="Equation" r:id="rId7" imgW="3644640" imgH="1117440" progId="Equation.3">
                  <p:embed/>
                </p:oleObj>
              </mc:Choice>
              <mc:Fallback>
                <p:oleObj name="Equation" r:id="rId7" imgW="36446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00" y="4257675"/>
                        <a:ext cx="7434263" cy="221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94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45985" y="146050"/>
            <a:ext cx="8727925" cy="398463"/>
          </a:xfrm>
        </p:spPr>
        <p:txBody>
          <a:bodyPr/>
          <a:lstStyle/>
          <a:p>
            <a:r>
              <a:rPr lang="en-US" altLang="en-US" sz="3600" dirty="0" smtClean="0"/>
              <a:t>Differential stages: schematic vs. floorplan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620" y="1164336"/>
            <a:ext cx="6335268" cy="452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35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Example: 40 GS/s S/H clock buffer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90" y="1110089"/>
            <a:ext cx="7714541" cy="25613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52" y="3595948"/>
            <a:ext cx="3029989" cy="305700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051485"/>
            <a:ext cx="2418588" cy="26014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6" y="4051485"/>
            <a:ext cx="2418588" cy="26014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35990" y="3712931"/>
            <a:ext cx="1063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en-US" sz="1600" baseline="-25000" dirty="0" smtClean="0">
                <a:latin typeface="Tahoma" pitchFamily="34" charset="0"/>
                <a:cs typeface="Tahoma" pitchFamily="34" charset="0"/>
              </a:rPr>
              <a:t>tail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=6 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22565" y="5436956"/>
            <a:ext cx="1175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ahoma" pitchFamily="34" charset="0"/>
                <a:cs typeface="Tahoma" pitchFamily="34" charset="0"/>
              </a:rPr>
              <a:t>I</a:t>
            </a:r>
            <a:r>
              <a:rPr lang="en-US" sz="1600" baseline="-25000" dirty="0" smtClean="0">
                <a:latin typeface="Tahoma" pitchFamily="34" charset="0"/>
                <a:cs typeface="Tahoma" pitchFamily="34" charset="0"/>
              </a:rPr>
              <a:t>tail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=12 mA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899230" y="2952750"/>
            <a:ext cx="658624" cy="10987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6" idx="0"/>
          </p:cNvCxnSpPr>
          <p:nvPr/>
        </p:nvCxnSpPr>
        <p:spPr>
          <a:xfrm>
            <a:off x="3805629" y="2940142"/>
            <a:ext cx="267318" cy="6558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6491370" y="3502117"/>
            <a:ext cx="267318" cy="65580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239205" y="1355794"/>
            <a:ext cx="1348736" cy="20699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7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Example: 40 GS/s S/H clock buffer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733792"/>
            <a:ext cx="8312727" cy="40955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339850" y="3416300"/>
            <a:ext cx="523875" cy="2749550"/>
          </a:xfrm>
          <a:prstGeom prst="rect">
            <a:avLst/>
          </a:prstGeom>
          <a:noFill/>
          <a:ln>
            <a:solidFill>
              <a:srgbClr val="B8F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1917700" y="3416300"/>
            <a:ext cx="768350" cy="2743200"/>
          </a:xfrm>
          <a:prstGeom prst="rect">
            <a:avLst/>
          </a:prstGeom>
          <a:noFill/>
          <a:ln>
            <a:solidFill>
              <a:srgbClr val="B8F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206750" y="3536950"/>
            <a:ext cx="831850" cy="2467610"/>
          </a:xfrm>
          <a:prstGeom prst="rect">
            <a:avLst/>
          </a:prstGeom>
          <a:noFill/>
          <a:ln>
            <a:solidFill>
              <a:srgbClr val="B8F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4191000" y="3549650"/>
            <a:ext cx="831850" cy="2454910"/>
          </a:xfrm>
          <a:prstGeom prst="rect">
            <a:avLst/>
          </a:prstGeom>
          <a:noFill/>
          <a:ln>
            <a:solidFill>
              <a:srgbClr val="B8FC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6" y="772675"/>
            <a:ext cx="1881385" cy="18981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088" y="929336"/>
            <a:ext cx="1501753" cy="16153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84" y="848570"/>
            <a:ext cx="1501753" cy="161530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>
            <a:off x="1004935" y="2442365"/>
            <a:ext cx="334915" cy="98663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2371045" y="2463877"/>
            <a:ext cx="315005" cy="889228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/>
          <p:cNvCxnSpPr/>
          <p:nvPr/>
        </p:nvCxnSpPr>
        <p:spPr bwMode="auto">
          <a:xfrm flipH="1">
            <a:off x="3875996" y="2463877"/>
            <a:ext cx="923689" cy="101011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>
            <a:off x="4736740" y="2494780"/>
            <a:ext cx="62945" cy="104217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909" y="755650"/>
            <a:ext cx="1547841" cy="30935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3751682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8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 smtClean="0"/>
              <a:t>Example: 40 GS/s S/H clock buffer </a:t>
            </a:r>
          </a:p>
        </p:txBody>
      </p:sp>
      <p:pic>
        <p:nvPicPr>
          <p:cNvPr id="15" name="Picture 14" descr="Picture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637" y="1035866"/>
            <a:ext cx="8312727" cy="5205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0" y="4036160"/>
            <a:ext cx="1279207" cy="2556688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4056372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610600" cy="398463"/>
          </a:xfrm>
        </p:spPr>
        <p:txBody>
          <a:bodyPr/>
          <a:lstStyle/>
          <a:p>
            <a:r>
              <a:rPr lang="en-US" altLang="en-US" sz="2800" dirty="0" smtClean="0"/>
              <a:t>20GHz Op-Amps for Linear 2 GHz Amplification</a:t>
            </a:r>
            <a:endParaRPr lang="en-US" altLang="en-US" sz="2600" dirty="0" smtClean="0"/>
          </a:p>
        </p:txBody>
      </p:sp>
      <p:grpSp>
        <p:nvGrpSpPr>
          <p:cNvPr id="18437" name="Group 40"/>
          <p:cNvGrpSpPr>
            <a:grpSpLocks/>
          </p:cNvGrpSpPr>
          <p:nvPr/>
        </p:nvGrpSpPr>
        <p:grpSpPr bwMode="auto">
          <a:xfrm>
            <a:off x="4686300" y="838200"/>
            <a:ext cx="3352800" cy="2254250"/>
            <a:chOff x="228600" y="838200"/>
            <a:chExt cx="4419600" cy="2971800"/>
          </a:xfrm>
        </p:grpSpPr>
        <p:graphicFrame>
          <p:nvGraphicFramePr>
            <p:cNvPr id="18434" name="Object 4"/>
            <p:cNvGraphicFramePr>
              <a:graphicFrameLocks noChangeAspect="1"/>
            </p:cNvGraphicFramePr>
            <p:nvPr/>
          </p:nvGraphicFramePr>
          <p:xfrm>
            <a:off x="228600" y="990600"/>
            <a:ext cx="4142393" cy="281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060" name="KGPlot" r:id="rId4" imgW="5079960" imgH="3454200" progId="KGraph_Plot">
                    <p:embed/>
                  </p:oleObj>
                </mc:Choice>
                <mc:Fallback>
                  <p:oleObj name="KGPlot" r:id="rId4" imgW="5079960" imgH="3454200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990600"/>
                          <a:ext cx="4142393" cy="2819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458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1904603" y="1827609"/>
              <a:ext cx="1980406" cy="15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aphicFrame>
          <p:nvGraphicFramePr>
            <p:cNvPr id="18435" name="Object 3"/>
            <p:cNvGraphicFramePr>
              <a:graphicFrameLocks noChangeAspect="1"/>
            </p:cNvGraphicFramePr>
            <p:nvPr/>
          </p:nvGraphicFramePr>
          <p:xfrm>
            <a:off x="2971800" y="1728360"/>
            <a:ext cx="1219200" cy="531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1061" name="Equation" r:id="rId6" imgW="990360" imgH="431640" progId="Equation.3">
                    <p:embed/>
                  </p:oleObj>
                </mc:Choice>
                <mc:Fallback>
                  <p:oleObj name="Equation" r:id="rId6" imgW="9903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800" y="1728360"/>
                          <a:ext cx="1219200" cy="53144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8459" name="Straight Arrow Connector 18"/>
            <p:cNvCxnSpPr>
              <a:cxnSpLocks noChangeShapeType="1"/>
            </p:cNvCxnSpPr>
            <p:nvPr/>
          </p:nvCxnSpPr>
          <p:spPr bwMode="auto">
            <a:xfrm rot="10800000">
              <a:off x="2743200" y="2361407"/>
              <a:ext cx="1905000" cy="158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438" name="Rectangle 3"/>
          <p:cNvSpPr>
            <a:spLocks noChangeArrowheads="1"/>
          </p:cNvSpPr>
          <p:nvPr/>
        </p:nvSpPr>
        <p:spPr bwMode="auto">
          <a:xfrm>
            <a:off x="4800600" y="3138488"/>
            <a:ext cx="42672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8" tIns="41315" rIns="82628" bIns="4131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i="1" dirty="0"/>
              <a:t>Even for 2 GHz operation, </a:t>
            </a:r>
            <a:br>
              <a:rPr lang="en-US" altLang="en-US" sz="2000" i="1" dirty="0"/>
            </a:br>
            <a:r>
              <a:rPr lang="en-US" altLang="en-US" sz="2000" i="1" dirty="0"/>
              <a:t>loop bandwidths must 20-40 GHz.</a:t>
            </a:r>
          </a:p>
        </p:txBody>
      </p:sp>
      <p:sp>
        <p:nvSpPr>
          <p:cNvPr id="18439" name="Rectangle 3"/>
          <p:cNvSpPr>
            <a:spLocks noChangeArrowheads="1"/>
          </p:cNvSpPr>
          <p:nvPr/>
        </p:nvSpPr>
        <p:spPr bwMode="auto">
          <a:xfrm>
            <a:off x="4800600" y="3976688"/>
            <a:ext cx="29718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8" tIns="41315" rIns="82628" bIns="4131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i="1" dirty="0"/>
              <a:t>need very fast transistors</a:t>
            </a:r>
          </a:p>
        </p:txBody>
      </p:sp>
      <p:pic>
        <p:nvPicPr>
          <p:cNvPr id="18440" name="Picture 3" descr="completed"/>
          <p:cNvPicPr>
            <a:picLocks noChangeAspect="1" noChangeArrowheads="1"/>
          </p:cNvPicPr>
          <p:nvPr/>
        </p:nvPicPr>
        <p:blipFill>
          <a:blip r:embed="rId8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43488"/>
            <a:ext cx="28194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5" descr="4-finger_tigh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95888"/>
            <a:ext cx="17922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55"/>
          <p:cNvSpPr>
            <a:spLocks noChangeArrowheads="1"/>
          </p:cNvSpPr>
          <p:nvPr/>
        </p:nvSpPr>
        <p:spPr bwMode="auto">
          <a:xfrm>
            <a:off x="3276600" y="5424488"/>
            <a:ext cx="762000" cy="838200"/>
          </a:xfrm>
          <a:prstGeom prst="rect">
            <a:avLst/>
          </a:prstGeom>
          <a:noFill/>
          <a:ln w="571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8443" name="Rectangle 56"/>
          <p:cNvSpPr>
            <a:spLocks noChangeArrowheads="1"/>
          </p:cNvSpPr>
          <p:nvPr/>
        </p:nvSpPr>
        <p:spPr bwMode="auto">
          <a:xfrm>
            <a:off x="1143000" y="5424488"/>
            <a:ext cx="762000" cy="838200"/>
          </a:xfrm>
          <a:prstGeom prst="rect">
            <a:avLst/>
          </a:prstGeom>
          <a:noFill/>
          <a:ln w="57150" algn="ctr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8444" name="Rectangle 3"/>
          <p:cNvSpPr>
            <a:spLocks noChangeArrowheads="1"/>
          </p:cNvSpPr>
          <p:nvPr/>
        </p:nvSpPr>
        <p:spPr bwMode="auto">
          <a:xfrm>
            <a:off x="5029200" y="4882005"/>
            <a:ext cx="4114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8" tIns="41315" rIns="82628" bIns="4131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i="1" dirty="0"/>
              <a:t>physically small feedback loop;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000" i="1" dirty="0"/>
              <a:t>bias components surround active core.</a:t>
            </a:r>
          </a:p>
        </p:txBody>
      </p:sp>
      <p:sp>
        <p:nvSpPr>
          <p:cNvPr id="18445" name="Text Box 20"/>
          <p:cNvSpPr txBox="1">
            <a:spLocks noChangeArrowheads="1"/>
          </p:cNvSpPr>
          <p:nvPr/>
        </p:nvSpPr>
        <p:spPr bwMode="auto">
          <a:xfrm>
            <a:off x="6172200" y="562820"/>
            <a:ext cx="2743200" cy="258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dirty="0">
                <a:latin typeface="Calibri" panose="020F0502020204030204" pitchFamily="34" charset="0"/>
              </a:rPr>
              <a:t>Griffith  et al,  IEEE IMS, June. 2011</a:t>
            </a:r>
          </a:p>
        </p:txBody>
      </p:sp>
      <p:grpSp>
        <p:nvGrpSpPr>
          <p:cNvPr id="18446" name="Group 2"/>
          <p:cNvGrpSpPr>
            <a:grpSpLocks/>
          </p:cNvGrpSpPr>
          <p:nvPr/>
        </p:nvGrpSpPr>
        <p:grpSpPr bwMode="auto">
          <a:xfrm>
            <a:off x="273050" y="1409700"/>
            <a:ext cx="2622550" cy="3314700"/>
            <a:chOff x="144" y="1104"/>
            <a:chExt cx="2123" cy="2684"/>
          </a:xfrm>
        </p:grpSpPr>
        <p:pic>
          <p:nvPicPr>
            <p:cNvPr id="18451" name="Picture 3" descr="FB Amp 3rd-order IM A#928CE_edited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104"/>
              <a:ext cx="2075" cy="2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2" name="Text Box 4"/>
            <p:cNvSpPr txBox="1">
              <a:spLocks noChangeArrowheads="1"/>
            </p:cNvSpPr>
            <p:nvPr/>
          </p:nvSpPr>
          <p:spPr bwMode="auto">
            <a:xfrm>
              <a:off x="912" y="3600"/>
              <a:ext cx="55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altLang="en-US" dirty="0">
                  <a:solidFill>
                    <a:srgbClr val="000000"/>
                  </a:solidFill>
                </a:rPr>
                <a:t>input power, dBm</a:t>
              </a:r>
            </a:p>
          </p:txBody>
        </p:sp>
        <p:sp>
          <p:nvSpPr>
            <p:cNvPr id="18453" name="Text Box 5"/>
            <p:cNvSpPr txBox="1">
              <a:spLocks noChangeArrowheads="1"/>
            </p:cNvSpPr>
            <p:nvPr/>
          </p:nvSpPr>
          <p:spPr bwMode="auto">
            <a:xfrm rot="-5400000">
              <a:off x="-111" y="2175"/>
              <a:ext cx="59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altLang="en-US" dirty="0">
                  <a:solidFill>
                    <a:srgbClr val="000000"/>
                  </a:solidFill>
                </a:rPr>
                <a:t>output power, dBm</a:t>
              </a:r>
            </a:p>
          </p:txBody>
        </p:sp>
        <p:sp>
          <p:nvSpPr>
            <p:cNvPr id="18454" name="Text Box 6"/>
            <p:cNvSpPr txBox="1">
              <a:spLocks noChangeArrowheads="1"/>
            </p:cNvSpPr>
            <p:nvPr/>
          </p:nvSpPr>
          <p:spPr bwMode="auto">
            <a:xfrm>
              <a:off x="672" y="1344"/>
              <a:ext cx="48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altLang="en-US" dirty="0">
                  <a:solidFill>
                    <a:srgbClr val="000000"/>
                  </a:solidFill>
                </a:rPr>
                <a:t>linear response</a:t>
              </a:r>
            </a:p>
          </p:txBody>
        </p:sp>
        <p:sp>
          <p:nvSpPr>
            <p:cNvPr id="18455" name="Text Box 7"/>
            <p:cNvSpPr txBox="1">
              <a:spLocks noChangeArrowheads="1"/>
            </p:cNvSpPr>
            <p:nvPr/>
          </p:nvSpPr>
          <p:spPr bwMode="auto">
            <a:xfrm>
              <a:off x="1536" y="2496"/>
              <a:ext cx="49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altLang="en-US" dirty="0">
                  <a:solidFill>
                    <a:srgbClr val="000000"/>
                  </a:solidFill>
                </a:rPr>
                <a:t>2-tone </a:t>
              </a:r>
              <a:br>
                <a:rPr lang="en-US" altLang="en-US" dirty="0">
                  <a:solidFill>
                    <a:srgbClr val="000000"/>
                  </a:solidFill>
                </a:rPr>
              </a:br>
              <a:r>
                <a:rPr lang="en-US" altLang="en-US" dirty="0">
                  <a:solidFill>
                    <a:srgbClr val="000000"/>
                  </a:solidFill>
                </a:rPr>
                <a:t>intermodulation</a:t>
              </a:r>
            </a:p>
          </p:txBody>
        </p:sp>
        <p:sp>
          <p:nvSpPr>
            <p:cNvPr id="18456" name="Text Box 8"/>
            <p:cNvSpPr txBox="1">
              <a:spLocks noChangeArrowheads="1"/>
            </p:cNvSpPr>
            <p:nvPr/>
          </p:nvSpPr>
          <p:spPr bwMode="auto">
            <a:xfrm>
              <a:off x="576" y="2064"/>
              <a:ext cx="62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>
                <a:buClr>
                  <a:srgbClr val="FF0000"/>
                </a:buClr>
              </a:pPr>
              <a:r>
                <a:rPr lang="en-US" altLang="en-US" dirty="0">
                  <a:solidFill>
                    <a:srgbClr val="000000"/>
                  </a:solidFill>
                </a:rPr>
                <a:t>increasing feedback</a:t>
              </a:r>
            </a:p>
          </p:txBody>
        </p:sp>
        <p:sp>
          <p:nvSpPr>
            <p:cNvPr id="18457" name="Line 9"/>
            <p:cNvSpPr>
              <a:spLocks noChangeShapeType="1"/>
            </p:cNvSpPr>
            <p:nvPr/>
          </p:nvSpPr>
          <p:spPr bwMode="auto">
            <a:xfrm>
              <a:off x="1056" y="220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8447" name="Rectangle 11"/>
          <p:cNvSpPr>
            <a:spLocks noChangeArrowheads="1"/>
          </p:cNvSpPr>
          <p:nvPr/>
        </p:nvSpPr>
        <p:spPr bwMode="auto">
          <a:xfrm>
            <a:off x="304800" y="800100"/>
            <a:ext cx="297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8" tIns="41315" rIns="82628" bIns="4131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en-US" sz="2000" i="1" dirty="0">
                <a:solidFill>
                  <a:srgbClr val="000000"/>
                </a:solidFill>
              </a:rPr>
              <a:t>Reduce distortion with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en-US" sz="2000" i="1" dirty="0">
                <a:solidFill>
                  <a:srgbClr val="000000"/>
                </a:solidFill>
              </a:rPr>
              <a:t>strong negative feedback</a:t>
            </a:r>
          </a:p>
        </p:txBody>
      </p:sp>
      <p:sp>
        <p:nvSpPr>
          <p:cNvPr id="18448" name="Text Box 14"/>
          <p:cNvSpPr txBox="1">
            <a:spLocks noChangeArrowheads="1"/>
          </p:cNvSpPr>
          <p:nvPr/>
        </p:nvSpPr>
        <p:spPr bwMode="auto">
          <a:xfrm>
            <a:off x="2057400" y="3886200"/>
            <a:ext cx="452438" cy="146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buClr>
                <a:srgbClr val="FF0000"/>
              </a:buClr>
            </a:pPr>
            <a:r>
              <a:rPr lang="en-US" altLang="en-US" dirty="0">
                <a:solidFill>
                  <a:srgbClr val="000000"/>
                </a:solidFill>
              </a:rPr>
              <a:t> R. Eden </a:t>
            </a:r>
          </a:p>
        </p:txBody>
      </p:sp>
      <p:cxnSp>
        <p:nvCxnSpPr>
          <p:cNvPr id="18449" name="Straight Connector 39"/>
          <p:cNvCxnSpPr>
            <a:cxnSpLocks noChangeShapeType="1"/>
          </p:cNvCxnSpPr>
          <p:nvPr/>
        </p:nvCxnSpPr>
        <p:spPr bwMode="auto">
          <a:xfrm>
            <a:off x="457200" y="4724400"/>
            <a:ext cx="7962900" cy="1588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450" name="Straight Connector 40"/>
          <p:cNvCxnSpPr>
            <a:cxnSpLocks noChangeShapeType="1"/>
          </p:cNvCxnSpPr>
          <p:nvPr/>
        </p:nvCxnSpPr>
        <p:spPr bwMode="auto">
          <a:xfrm rot="16200000" flipV="1">
            <a:off x="2114550" y="2647950"/>
            <a:ext cx="3352800" cy="3810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" name="Picture 20" descr="feedback_linearization_draw3a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716750"/>
            <a:ext cx="3330921" cy="109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218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86 GHz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148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Object 42"/>
          <p:cNvGraphicFramePr>
            <a:graphicFrameLocks noChangeAspect="1"/>
          </p:cNvGraphicFramePr>
          <p:nvPr>
            <p:extLst/>
          </p:nvPr>
        </p:nvGraphicFramePr>
        <p:xfrm>
          <a:off x="1740023" y="2439951"/>
          <a:ext cx="5032932" cy="1062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2075" name="Equation" r:id="rId4" imgW="2044440" imgH="431640" progId="Equation.3">
                  <p:embed/>
                </p:oleObj>
              </mc:Choice>
              <mc:Fallback>
                <p:oleObj name="Equation" r:id="rId4" imgW="20444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0023" y="2439951"/>
                        <a:ext cx="5032932" cy="1062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Power Amplifier: </a:t>
            </a:r>
            <a:r>
              <a:rPr lang="en-US" sz="3200" b="1" dirty="0" smtClean="0"/>
              <a:t>Challenges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608684" y="1040467"/>
            <a:ext cx="8668806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needed: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High power / High efficiency / Small die area ( low cost) 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2371045" y="1430007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6276470" y="1448324"/>
            <a:ext cx="0" cy="31209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4330379" y="1445117"/>
            <a:ext cx="13936" cy="9835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>
            <a:off x="1991570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737155" y="1442005"/>
            <a:ext cx="121432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5710425" y="1442005"/>
            <a:ext cx="28840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170090" y="1756896"/>
            <a:ext cx="364296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Extensive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 combining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105400" y="1785715"/>
            <a:ext cx="356493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Compact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6317585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4" name="Text Box 3"/>
          <p:cNvSpPr txBox="1">
            <a:spLocks noChangeArrowheads="1"/>
          </p:cNvSpPr>
          <p:nvPr/>
        </p:nvSpPr>
        <p:spPr bwMode="auto">
          <a:xfrm>
            <a:off x="5103265" y="4033746"/>
            <a:ext cx="3735020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ff</a:t>
            </a:r>
            <a:r>
              <a:rPr lang="en-US" sz="2400" i="1" u="sng" dirty="0" smtClean="0">
                <a:latin typeface="Calibri" pitchFamily="34" charset="0"/>
                <a:cs typeface="Calibri" pitchFamily="34" charset="0"/>
              </a:rPr>
              <a:t>icient</a:t>
            </a: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 power-combining </a:t>
            </a:r>
          </a:p>
        </p:txBody>
      </p:sp>
      <p:cxnSp>
        <p:nvCxnSpPr>
          <p:cNvPr id="47" name="Straight Connector 46"/>
          <p:cNvCxnSpPr/>
          <p:nvPr/>
        </p:nvCxnSpPr>
        <p:spPr bwMode="auto">
          <a:xfrm flipV="1">
            <a:off x="2826415" y="3567065"/>
            <a:ext cx="2428640" cy="11311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5482740" y="3578376"/>
            <a:ext cx="136611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245984" y="4033746"/>
            <a:ext cx="6071601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Class E/D/F are poor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@ mm-wave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insufficient 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,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high losses in harmonic terminations </a:t>
            </a:r>
          </a:p>
        </p:txBody>
      </p:sp>
      <p:cxnSp>
        <p:nvCxnSpPr>
          <p:cNvPr id="56" name="Straight Arrow Connector 55"/>
          <p:cNvCxnSpPr/>
          <p:nvPr/>
        </p:nvCxnSpPr>
        <p:spPr bwMode="auto">
          <a:xfrm>
            <a:off x="3054100" y="3578376"/>
            <a:ext cx="0" cy="45537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8" name="Text Box 3"/>
          <p:cNvSpPr txBox="1">
            <a:spLocks noChangeArrowheads="1"/>
          </p:cNvSpPr>
          <p:nvPr/>
        </p:nvSpPr>
        <p:spPr bwMode="auto">
          <a:xfrm>
            <a:off x="94195" y="5732255"/>
            <a:ext cx="8670330" cy="4706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800" i="1" dirty="0" smtClean="0">
                <a:latin typeface="Calibri" pitchFamily="34" charset="0"/>
                <a:cs typeface="Calibri" pitchFamily="34" charset="0"/>
              </a:rPr>
              <a:t>Goal: efficient, compact mm-wave power-combiners</a:t>
            </a:r>
          </a:p>
        </p:txBody>
      </p:sp>
    </p:spTree>
    <p:extLst>
      <p:ext uri="{BB962C8B-B14F-4D97-AF65-F5344CB8AC3E}">
        <p14:creationId xmlns:p14="http://schemas.microsoft.com/office/powerpoint/2010/main" val="1735291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Parallel</a:t>
            </a:r>
            <a:r>
              <a:rPr lang="en-US" sz="3200" dirty="0" smtClean="0"/>
              <a:t> Power-Combining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880" y="924465"/>
            <a:ext cx="3152889" cy="135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8540" y="1238110"/>
            <a:ext cx="370332" cy="461772"/>
          </a:xfrm>
          <a:prstGeom prst="rect">
            <a:avLst/>
          </a:prstGeom>
        </p:spPr>
      </p:pic>
      <p:pic>
        <p:nvPicPr>
          <p:cNvPr id="26" name="Picture 25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18540" y="2224745"/>
            <a:ext cx="278892" cy="278892"/>
          </a:xfrm>
          <a:prstGeom prst="rect">
            <a:avLst/>
          </a:prstGeom>
        </p:spPr>
      </p:pic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V x 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increases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=  V / (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x I)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Parallel connection decreases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95" y="3709084"/>
            <a:ext cx="3768358" cy="1920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964840" y="3577483"/>
            <a:ext cx="4933175" cy="24465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High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Low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Needs impedance transformation: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 lumped lines, Wilkinson, ...</a:t>
            </a:r>
          </a:p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High insertion loss 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Small bandwidth</a:t>
            </a:r>
            <a:br>
              <a:rPr lang="en-US" sz="24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Large die area</a:t>
            </a:r>
          </a:p>
        </p:txBody>
      </p:sp>
      <p:pic>
        <p:nvPicPr>
          <p:cNvPr id="30" name="Picture 29" descr="2013_10_29_oct_mosfet_dra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18168" y="4946900"/>
            <a:ext cx="278892" cy="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1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225" y="2594155"/>
            <a:ext cx="295933" cy="369085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Series</a:t>
            </a:r>
            <a:r>
              <a:rPr lang="en-US" sz="3200" dirty="0" smtClean="0"/>
              <a:t> Power-Combining &amp; Stacks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964840" y="1000360"/>
            <a:ext cx="4933175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Parallel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connections:  I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I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Series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connections: V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=N x V</a:t>
            </a:r>
          </a:p>
        </p:txBody>
      </p:sp>
      <p:pic>
        <p:nvPicPr>
          <p:cNvPr id="21" name="Picture 20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8325" y="2214680"/>
            <a:ext cx="295933" cy="369085"/>
          </a:xfrm>
          <a:prstGeom prst="rect">
            <a:avLst/>
          </a:prstGeom>
        </p:spPr>
      </p:pic>
      <p:pic>
        <p:nvPicPr>
          <p:cNvPr id="24" name="Picture 23" descr="sta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670" y="3656685"/>
            <a:ext cx="1862938" cy="2996794"/>
          </a:xfrm>
          <a:prstGeom prst="rect">
            <a:avLst/>
          </a:prstGeom>
        </p:spPr>
      </p:pic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2522835" y="4152185"/>
            <a:ext cx="6545269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Local voltage feedback: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drives gates, sets voltage distribution</a:t>
            </a:r>
          </a:p>
        </p:txBody>
      </p:sp>
      <p:sp>
        <p:nvSpPr>
          <p:cNvPr id="34" name="Text Box 3"/>
          <p:cNvSpPr txBox="1">
            <a:spLocks noChangeArrowheads="1"/>
          </p:cNvSpPr>
          <p:nvPr/>
        </p:nvSpPr>
        <p:spPr bwMode="auto">
          <a:xfrm>
            <a:off x="2598730" y="4911135"/>
            <a:ext cx="629928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Design challenge: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uniform RF voltage distribution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   need ~unity RF current gain per element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2522836" y="5973665"/>
            <a:ext cx="6527580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...needed for simultaneous compression of all FETs.</a:t>
            </a:r>
          </a:p>
        </p:txBody>
      </p:sp>
      <p:pic>
        <p:nvPicPr>
          <p:cNvPr id="36" name="Picture 35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9862" y="2897735"/>
            <a:ext cx="295933" cy="369085"/>
          </a:xfrm>
          <a:prstGeom prst="rect">
            <a:avLst/>
          </a:prstGeom>
        </p:spPr>
      </p:pic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3964840" y="1922411"/>
            <a:ext cx="493317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Output power: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x V x 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Load impedance: Z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opt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=V/I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or zero power-combining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Small die area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How do we drive the gates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40" name="Picture 39" descr="stack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195" y="848570"/>
            <a:ext cx="3525926" cy="262128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 bwMode="auto">
          <a:xfrm>
            <a:off x="6469375" y="1911099"/>
            <a:ext cx="379475" cy="379475"/>
          </a:xfrm>
          <a:prstGeom prst="rect">
            <a:avLst/>
          </a:prstGeom>
          <a:solidFill>
            <a:srgbClr val="FFFF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7252" y="6606518"/>
            <a:ext cx="563968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>
                <a:latin typeface="Calibri" panose="020F0502020204030204" pitchFamily="34" charset="0"/>
              </a:rPr>
              <a:t>Shifrin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>
                <a:latin typeface="Calibri" panose="020F0502020204030204" pitchFamily="34" charset="0"/>
              </a:rPr>
              <a:t>, 1992 </a:t>
            </a:r>
            <a:r>
              <a:rPr lang="en-US" b="0" dirty="0" smtClean="0">
                <a:latin typeface="Calibri" panose="020F0502020204030204" pitchFamily="34" charset="0"/>
              </a:rPr>
              <a:t>IEEE-IMS;</a:t>
            </a:r>
            <a:r>
              <a:rPr lang="en-US" b="0" dirty="0">
                <a:latin typeface="Calibri" panose="020F0502020204030204" pitchFamily="34" charset="0"/>
              </a:rPr>
              <a:t> </a:t>
            </a:r>
            <a:r>
              <a:rPr lang="en-US" b="0" dirty="0" smtClean="0">
                <a:latin typeface="Calibri" panose="020F0502020204030204" pitchFamily="34" charset="0"/>
              </a:rPr>
              <a:t>Rodwell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 </a:t>
            </a:r>
            <a:r>
              <a:rPr lang="en-US" b="0" dirty="0">
                <a:latin typeface="Calibri" panose="020F0502020204030204" pitchFamily="34" charset="0"/>
              </a:rPr>
              <a:t>U.S. Patent 5,945,879, 1999; </a:t>
            </a:r>
            <a:r>
              <a:rPr lang="en-US" b="0" dirty="0" smtClean="0">
                <a:latin typeface="Calibri" panose="020F0502020204030204" pitchFamily="34" charset="0"/>
              </a:rPr>
              <a:t>Pornpromlikit </a:t>
            </a:r>
            <a:r>
              <a:rPr lang="en-US" b="0" i="1" dirty="0">
                <a:latin typeface="Calibri" panose="020F0502020204030204" pitchFamily="34" charset="0"/>
              </a:rPr>
              <a:t>et al.</a:t>
            </a:r>
            <a:r>
              <a:rPr lang="en-US" b="0" dirty="0" smtClean="0">
                <a:latin typeface="Calibri" panose="020F0502020204030204" pitchFamily="34" charset="0"/>
              </a:rPr>
              <a:t>, 2011 CSICS</a:t>
            </a:r>
            <a:endParaRPr lang="en-US" b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9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14418"/>
            <a:ext cx="8183562" cy="3984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b="1" dirty="0" smtClean="0"/>
              <a:t>Ideal</a:t>
            </a:r>
            <a:r>
              <a:rPr lang="en-US" sz="3200" dirty="0" smtClean="0"/>
              <a:t> Tri-axial Line</a:t>
            </a:r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204348" y="5051991"/>
            <a:ext cx="67353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Two separate transmission lines (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, 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</a:t>
            </a:r>
          </a:p>
          <a:p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 E, H fields between 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and 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perfectly shielded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31" y="1308100"/>
            <a:ext cx="7293560" cy="352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905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415925" y="134938"/>
            <a:ext cx="8243888" cy="466725"/>
          </a:xfrm>
        </p:spPr>
        <p:txBody>
          <a:bodyPr/>
          <a:lstStyle/>
          <a:p>
            <a:r>
              <a:rPr lang="en-US" dirty="0" smtClean="0"/>
              <a:t>Fading vs Intersymbol interference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08" y="914400"/>
            <a:ext cx="5313385" cy="2909823"/>
          </a:xfrm>
          <a:prstGeom prst="rect">
            <a:avLst/>
          </a:prstGeom>
        </p:spPr>
      </p:pic>
      <p:graphicFrame>
        <p:nvGraphicFramePr>
          <p:cNvPr id="6" name="Object 7"/>
          <p:cNvGraphicFramePr>
            <a:graphicFrameLocks noChangeAspect="1"/>
          </p:cNvGraphicFramePr>
          <p:nvPr>
            <p:extLst/>
          </p:nvPr>
        </p:nvGraphicFramePr>
        <p:xfrm>
          <a:off x="593725" y="3827463"/>
          <a:ext cx="6772275" cy="303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8656" name="Equation" r:id="rId5" imgW="4419360" imgH="2031840" progId="Equation.3">
                  <p:embed/>
                </p:oleObj>
              </mc:Choice>
              <mc:Fallback>
                <p:oleObj name="Equation" r:id="rId5" imgW="4419360" imgH="20318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3827463"/>
                        <a:ext cx="6772275" cy="3030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721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Sub-λ/4 </a:t>
            </a:r>
            <a:r>
              <a:rPr lang="en-US" sz="3200" dirty="0" smtClean="0"/>
              <a:t>Baluns for </a:t>
            </a:r>
            <a:r>
              <a:rPr lang="en-US" sz="3200" b="1" dirty="0" smtClean="0"/>
              <a:t>Series</a:t>
            </a:r>
            <a:r>
              <a:rPr lang="en-US" sz="3200" dirty="0" smtClean="0"/>
              <a:t> Combining</a:t>
            </a:r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5236755" y="4415635"/>
            <a:ext cx="3585365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Sub-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stub→ inductive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tunes  transistor C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!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lines→ low losses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short lines → small die</a:t>
            </a:r>
          </a:p>
        </p:txBody>
      </p:sp>
      <p:pic>
        <p:nvPicPr>
          <p:cNvPr id="42" name="Picture 41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170" y="4974797"/>
            <a:ext cx="295933" cy="369085"/>
          </a:xfrm>
          <a:prstGeom prst="rect">
            <a:avLst/>
          </a:prstGeom>
        </p:spPr>
      </p:pic>
      <p:pic>
        <p:nvPicPr>
          <p:cNvPr id="43" name="Picture 42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4397" y="5278377"/>
            <a:ext cx="295933" cy="369085"/>
          </a:xfrm>
          <a:prstGeom prst="rect">
            <a:avLst/>
          </a:prstGeom>
        </p:spPr>
      </p:pic>
      <p:pic>
        <p:nvPicPr>
          <p:cNvPr id="44" name="Picture 43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855" y="5657852"/>
            <a:ext cx="295933" cy="369085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5255055" y="2547829"/>
            <a:ext cx="3642960" cy="17448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dirty="0" smtClean="0">
                <a:latin typeface="Calibri" pitchFamily="34" charset="0"/>
                <a:cs typeface="Calibri" pitchFamily="34" charset="0"/>
              </a:rPr>
              <a:t>Standard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/4 </a:t>
            </a:r>
            <a:r>
              <a:rPr lang="en-US" sz="2400" smtClean="0">
                <a:latin typeface="Calibri" pitchFamily="34" charset="0"/>
                <a:cs typeface="Calibri" pitchFamily="34" charset="0"/>
              </a:rPr>
              <a:t>balun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: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long lines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high losses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large die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01223" y="3277210"/>
            <a:ext cx="278892" cy="278892"/>
          </a:xfrm>
          <a:prstGeom prst="rect">
            <a:avLst/>
          </a:prstGeom>
        </p:spPr>
      </p:pic>
      <p:pic>
        <p:nvPicPr>
          <p:cNvPr id="19" name="Picture 18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960" y="1152150"/>
            <a:ext cx="295933" cy="369085"/>
          </a:xfrm>
          <a:prstGeom prst="rect">
            <a:avLst/>
          </a:prstGeom>
        </p:spPr>
      </p:pic>
      <p:pic>
        <p:nvPicPr>
          <p:cNvPr id="20" name="Picture 19" descr="2013_10_29_oct_mosfe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9027" y="1911100"/>
            <a:ext cx="295933" cy="369085"/>
          </a:xfrm>
          <a:prstGeom prst="rect">
            <a:avLst/>
          </a:prstGeom>
        </p:spPr>
      </p:pic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5236755" y="924465"/>
            <a:ext cx="3888945" cy="14124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smtClean="0">
                <a:latin typeface="Calibri" pitchFamily="34" charset="0"/>
                <a:cs typeface="Calibri" pitchFamily="34" charset="0"/>
              </a:rPr>
              <a:t>Balun</a:t>
            </a:r>
            <a:r>
              <a:rPr lang="en-US" sz="2400" dirty="0" smtClean="0">
                <a:latin typeface="Calibri" pitchFamily="34" charset="0"/>
                <a:cs typeface="Calibri" pitchFamily="34" charset="0"/>
              </a:rPr>
              <a:t> combiner: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2:1 series connection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each source sees 25 </a:t>
            </a:r>
            <a:r>
              <a:rPr lang="en-US" sz="2400" b="0" dirty="0" smtClean="0">
                <a:latin typeface="Symbol" pitchFamily="18" charset="2"/>
                <a:cs typeface="Calibri" pitchFamily="34" charset="0"/>
              </a:rPr>
              <a:t>W</a:t>
            </a:r>
            <a:br>
              <a:rPr lang="en-US" sz="2400" b="0" dirty="0" smtClean="0">
                <a:latin typeface="Symbol" pitchFamily="18" charset="2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→ 4:1 increased P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out</a:t>
            </a:r>
            <a:endParaRPr lang="en-US" sz="2400" b="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Picture 24" descr="2013_10_29_oct_mosfet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97643" y="3605478"/>
            <a:ext cx="278892" cy="2788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558635" y="6606518"/>
            <a:ext cx="22701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latin typeface="Calibri" panose="020F0502020204030204" pitchFamily="34" charset="0"/>
              </a:rPr>
              <a:t>Park </a:t>
            </a:r>
            <a:r>
              <a:rPr lang="en-US" b="0" i="1" dirty="0" smtClean="0">
                <a:latin typeface="Calibri" panose="020F0502020204030204" pitchFamily="34" charset="0"/>
              </a:rPr>
              <a:t>et </a:t>
            </a:r>
            <a:r>
              <a:rPr lang="en-US" b="0" i="1" dirty="0">
                <a:latin typeface="Calibri" panose="020F0502020204030204" pitchFamily="34" charset="0"/>
              </a:rPr>
              <a:t>al.</a:t>
            </a:r>
            <a:r>
              <a:rPr lang="en-US" b="0" dirty="0">
                <a:latin typeface="Calibri" panose="020F0502020204030204" pitchFamily="34" charset="0"/>
              </a:rPr>
              <a:t>, </a:t>
            </a:r>
            <a:r>
              <a:rPr lang="en-US" b="0" dirty="0" smtClean="0">
                <a:latin typeface="Calibri" panose="020F0502020204030204" pitchFamily="34" charset="0"/>
              </a:rPr>
              <a:t>2013 CSICS,    2014  IEEE-IMS</a:t>
            </a:r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5" y="1413736"/>
            <a:ext cx="4857280" cy="345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9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776070"/>
            <a:ext cx="3360646" cy="2086944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Baluns in </a:t>
            </a:r>
            <a:r>
              <a:rPr lang="en-US" sz="3200" b="1" dirty="0" smtClean="0"/>
              <a:t>Real ICs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399" y="5017127"/>
            <a:ext cx="8640922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1) 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as a GND  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>
                <a:schemeClr val="tx2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2) Slot-type transmission lines (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), AC short (2 pF MIM)</a:t>
            </a:r>
          </a:p>
          <a:p>
            <a:pPr marL="0" lvl="1">
              <a:buClr>
                <a:schemeClr val="tx2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3) Microstrip line (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), E-field shielding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NOT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negligible</a:t>
            </a:r>
          </a:p>
          <a:p>
            <a:pPr marL="0" lvl="1">
              <a:buClr>
                <a:schemeClr val="tx2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4)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Sidewalls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between 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</a:t>
            </a:r>
            <a:r>
              <a:rPr lang="en-US" sz="2400" b="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-M</a:t>
            </a:r>
            <a:r>
              <a:rPr lang="en-US" sz="2400" b="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(Faraday cages), </a:t>
            </a:r>
            <a:r>
              <a:rPr lang="en-US" sz="2400" dirty="0" smtClean="0">
                <a:solidFill>
                  <a:srgbClr val="FF0000"/>
                </a:solidFill>
                <a:latin typeface="Symbol" panose="05050102010706020507" pitchFamily="18" charset="2"/>
                <a:ea typeface="Tahoma" pitchFamily="34" charset="0"/>
                <a:cs typeface="Tahoma" pitchFamily="34" charset="0"/>
                <a:sym typeface="Wingdings" pitchFamily="2" charset="2"/>
              </a:rPr>
              <a:t>l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/16 length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29" y="776070"/>
            <a:ext cx="3360644" cy="2086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43" y="2954971"/>
            <a:ext cx="3339508" cy="20610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29" y="2946376"/>
            <a:ext cx="3360644" cy="207406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718" y="4145895"/>
            <a:ext cx="1919232" cy="1300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11157" y="707044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1)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364007" y="707044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2)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611157" y="2869219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3)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4364007" y="2859694"/>
            <a:ext cx="436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4)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221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Two-Stage </a:t>
            </a:r>
            <a:r>
              <a:rPr lang="en-US" sz="3200" dirty="0" smtClean="0"/>
              <a:t>PA </a:t>
            </a:r>
            <a:r>
              <a:rPr lang="en-US" sz="3200" dirty="0"/>
              <a:t>IC Test Results (86GHz)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3899" y="4573428"/>
            <a:ext cx="3297157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Gain: 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17.5 dB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SAT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: &gt;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200 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mW @ 3.0 V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PAE: 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&gt;30 %</a:t>
            </a:r>
          </a:p>
        </p:txBody>
      </p:sp>
      <p:pic>
        <p:nvPicPr>
          <p:cNvPr id="40962" name="Picture 2" descr="Picture1"/>
          <p:cNvPicPr>
            <a:picLocks noChangeAspect="1" noChangeArrowheads="1"/>
          </p:cNvPicPr>
          <p:nvPr/>
        </p:nvPicPr>
        <p:blipFill rotWithShape="1">
          <a:blip r:embed="rId3" cstate="print"/>
          <a:srcRect l="36484"/>
          <a:stretch/>
        </p:blipFill>
        <p:spPr bwMode="auto">
          <a:xfrm>
            <a:off x="583899" y="1008787"/>
            <a:ext cx="3177310" cy="317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98" y="1710555"/>
            <a:ext cx="4266521" cy="23344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91998" y="4570240"/>
            <a:ext cx="4660466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Power density (power/die area)</a:t>
            </a:r>
          </a:p>
          <a:p>
            <a:pPr marL="0" lvl="1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= </a:t>
            </a:r>
            <a:r>
              <a:rPr lang="en-US" sz="2400" i="1" dirty="0" smtClean="0"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307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 mW/mm</a:t>
            </a:r>
            <a:r>
              <a:rPr lang="en-US" sz="2400" i="1" baseline="30000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(including RF pads)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= </a:t>
            </a: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927 mW/mm</a:t>
            </a:r>
            <a:r>
              <a:rPr lang="en-US" sz="2400" i="1" baseline="30000" dirty="0" smtClean="0">
                <a:solidFill>
                  <a:srgbClr val="FF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(core area) </a:t>
            </a:r>
            <a:endParaRPr lang="en-US" sz="2400" i="1" baseline="30000" dirty="0" smtClean="0">
              <a:solidFill>
                <a:srgbClr val="000000"/>
              </a:solidFill>
              <a:latin typeface="Calibri" pitchFamily="34" charset="0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91998" y="1046887"/>
            <a:ext cx="31574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</a:rPr>
              <a:t>Large signal measurements </a:t>
            </a:r>
            <a:endParaRPr lang="en-US" sz="2000" i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37189" y="2251457"/>
            <a:ext cx="69342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815386" y="2938336"/>
            <a:ext cx="757981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3344983" y="2251457"/>
            <a:ext cx="69342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470463" y="2337435"/>
            <a:ext cx="0" cy="494221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2887783" y="2342823"/>
            <a:ext cx="0" cy="496379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ot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1634353" y="4159294"/>
            <a:ext cx="2238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i="1" dirty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IC size: 825 x 820 um</a:t>
            </a:r>
            <a:r>
              <a:rPr lang="en-US" i="1" baseline="30000" dirty="0">
                <a:solidFill>
                  <a:srgbClr val="000000"/>
                </a:solidFill>
                <a:latin typeface="Calibri" pitchFamily="34" charset="0"/>
                <a:ea typeface="Tahoma" pitchFamily="34" charset="0"/>
                <a:cs typeface="Tahoma" pitchFamily="34" charset="0"/>
                <a:sym typeface="Wingdings" pitchFamily="2" charset="2"/>
              </a:rPr>
              <a:t>2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9525" y="5975499"/>
            <a:ext cx="8890769" cy="4829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i="1" dirty="0" smtClean="0">
                <a:latin typeface="Calibri" pitchFamily="34" charset="0"/>
                <a:cs typeface="Calibri" pitchFamily="34" charset="0"/>
              </a:rPr>
              <a:t>[H. Park et al, CSICS 2013]</a:t>
            </a:r>
            <a:r>
              <a:rPr lang="en-US" sz="1400" b="0" i="1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i="1" dirty="0" smtClean="0">
                <a:latin typeface="Calibri" pitchFamily="34" charset="0"/>
                <a:cs typeface="Calibri" pitchFamily="34" charset="0"/>
              </a:rPr>
            </a:br>
            <a:r>
              <a:rPr lang="en-US" sz="1200" b="0" i="1" dirty="0">
                <a:latin typeface="Calibri" pitchFamily="34" charset="0"/>
                <a:cs typeface="Calibri" pitchFamily="34" charset="0"/>
              </a:rPr>
              <a:t>30% PAE W-Band InP Power Amplifiers Using Sub-Quarter-Wavelength Baluns for Series-Connected Power-Combining</a:t>
            </a:r>
          </a:p>
        </p:txBody>
      </p:sp>
    </p:spTree>
    <p:extLst>
      <p:ext uri="{BB962C8B-B14F-4D97-AF65-F5344CB8AC3E}">
        <p14:creationId xmlns:p14="http://schemas.microsoft.com/office/powerpoint/2010/main" val="873364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tx2"/>
                </a:solidFill>
              </a:rPr>
              <a:t>4:1</a:t>
            </a:r>
            <a:r>
              <a:rPr lang="en-US" sz="3200" dirty="0" smtClean="0"/>
              <a:t> series-connected </a:t>
            </a:r>
            <a:r>
              <a:rPr lang="en-US" sz="3200" dirty="0" smtClean="0">
                <a:solidFill>
                  <a:schemeClr val="tx2"/>
                </a:solidFill>
              </a:rPr>
              <a:t>81GHz</a:t>
            </a:r>
            <a:r>
              <a:rPr lang="en-US" sz="3200" dirty="0" smtClean="0"/>
              <a:t> power amplifier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90" y="3040937"/>
            <a:ext cx="3946540" cy="3575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27990" y="772675"/>
            <a:ext cx="4875275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17 dB Gain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470 mW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800" b="0" baseline="-25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23% PAE</a:t>
            </a:r>
            <a:b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HBT</a:t>
            </a:r>
            <a:b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 stages,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1.0 mm</a:t>
            </a:r>
            <a:r>
              <a:rPr lang="en-US" sz="2800" b="0" baseline="30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(incl pads)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/>
            </a:r>
            <a:b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4314" y="696780"/>
            <a:ext cx="23560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Park </a:t>
            </a:r>
            <a:r>
              <a:rPr lang="en-US" sz="1600" b="0" i="1" dirty="0" smtClean="0">
                <a:latin typeface="Calibri" panose="020F0502020204030204" pitchFamily="34" charset="0"/>
              </a:rPr>
              <a:t>et </a:t>
            </a:r>
            <a:r>
              <a:rPr lang="en-US" sz="1600" b="0" i="1" dirty="0">
                <a:latin typeface="Calibri" panose="020F0502020204030204" pitchFamily="34" charset="0"/>
              </a:rPr>
              <a:t>al</a:t>
            </a:r>
            <a:r>
              <a:rPr lang="en-US" sz="1600" b="0" i="1" dirty="0" smtClean="0">
                <a:latin typeface="Calibri" panose="020F0502020204030204" pitchFamily="34" charset="0"/>
              </a:rPr>
              <a:t>.</a:t>
            </a:r>
            <a:r>
              <a:rPr lang="en-US" sz="1600" b="0" dirty="0" smtClean="0">
                <a:latin typeface="Calibri" panose="020F0502020204030204" pitchFamily="34" charset="0"/>
              </a:rPr>
              <a:t>,  2014 IEEE-IMS</a:t>
            </a:r>
            <a:endParaRPr lang="en-US" sz="1600" b="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25" y="3049525"/>
            <a:ext cx="4781385" cy="354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21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example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220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power amplifier 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78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pic>
        <p:nvPicPr>
          <p:cNvPr id="18" name="Picture 7" descr="VS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50" y="4290981"/>
            <a:ext cx="2580430" cy="249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5375" y="3884370"/>
            <a:ext cx="81207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235 GHz video-rate synthetic aperture radar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23922" y="4339740"/>
            <a:ext cx="4439247" cy="1994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transmitter, 1 receiver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100,000 pixels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Hz refresh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rate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resolution @ 1km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Watt transmitter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(tube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solid-state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driver)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6377010" y="1986995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2" y="1539322"/>
            <a:ext cx="3528507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~1.3kW: 10,000 elements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5896" y="3884370"/>
            <a:ext cx="8973910" cy="290433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821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r>
              <a:rPr lang="en-US" sz="3200" dirty="0" smtClean="0"/>
              <a:t>90 mW, 220 GHz Power Amplifier</a:t>
            </a:r>
          </a:p>
        </p:txBody>
      </p:sp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5224463" y="817563"/>
            <a:ext cx="3641725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2012</a:t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Teledyne 250 nm  InP HBT  </a:t>
            </a:r>
          </a:p>
        </p:txBody>
      </p:sp>
      <p:graphicFrame>
        <p:nvGraphicFramePr>
          <p:cNvPr id="11266" name="Object 4"/>
          <p:cNvGraphicFramePr>
            <a:graphicFrameLocks noGrp="1" noChangeAspect="1"/>
          </p:cNvGraphicFramePr>
          <p:nvPr/>
        </p:nvGraphicFramePr>
        <p:xfrm>
          <a:off x="5407025" y="1219200"/>
          <a:ext cx="3505200" cy="234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08" name="KGPlot" r:id="rId4" imgW="4962144" imgH="3345180" progId="KGraph_Plot">
                  <p:embed/>
                </p:oleObj>
              </mc:Choice>
              <mc:Fallback>
                <p:oleObj name="KGPlot" r:id="rId4" imgW="4962144" imgH="3345180" progId="KGraph_Plo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7025" y="1219200"/>
                        <a:ext cx="3505200" cy="234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5"/>
          <p:cNvGraphicFramePr>
            <a:graphicFrameLocks noChangeAspect="1"/>
          </p:cNvGraphicFramePr>
          <p:nvPr/>
        </p:nvGraphicFramePr>
        <p:xfrm>
          <a:off x="5330825" y="3810000"/>
          <a:ext cx="35814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09" name="KGPlot" r:id="rId6" imgW="4949952" imgH="3433572" progId="KGraph_Plot">
                  <p:embed/>
                </p:oleObj>
              </mc:Choice>
              <mc:Fallback>
                <p:oleObj name="KGPlot" r:id="rId6" imgW="4949952" imgH="3433572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825" y="3810000"/>
                        <a:ext cx="35814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Picture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2235" y="4773175"/>
            <a:ext cx="4663440" cy="1109472"/>
          </a:xfrm>
          <a:prstGeom prst="rect">
            <a:avLst/>
          </a:prstGeom>
        </p:spPr>
      </p:pic>
      <p:pic>
        <p:nvPicPr>
          <p:cNvPr id="11" name="Picture 10" descr="Picture2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0640" y="894270"/>
            <a:ext cx="4887097" cy="2473176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17475" y="1277938"/>
            <a:ext cx="1935163" cy="46196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156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19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46050"/>
            <a:ext cx="8763000" cy="3984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214 GHz  InP HBT Power Amplifier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7086600" y="152400"/>
            <a:ext cx="19050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628" tIns="41315" rIns="82628" bIns="41315">
            <a:spAutoFit/>
          </a:bodyPr>
          <a:lstStyle>
            <a:lvl1pPr defTabSz="820738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820738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defTabSz="820738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defTabSz="820738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defTabSz="820738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000" dirty="0">
                <a:latin typeface="Calibri" panose="020F0502020204030204" pitchFamily="34" charset="0"/>
              </a:rPr>
              <a:t>UCSB/Teledyne</a:t>
            </a:r>
            <a:endParaRPr lang="en-US" altLang="en-US" sz="2000" b="0" dirty="0">
              <a:latin typeface="Calibri" panose="020F0502020204030204" pitchFamily="34" charset="0"/>
            </a:endParaRPr>
          </a:p>
        </p:txBody>
      </p:sp>
      <p:sp>
        <p:nvSpPr>
          <p:cNvPr id="4100" name="Rectangle 5"/>
          <p:cNvSpPr>
            <a:spLocks noChangeArrowheads="1"/>
          </p:cNvSpPr>
          <p:nvPr/>
        </p:nvSpPr>
        <p:spPr bwMode="auto">
          <a:xfrm>
            <a:off x="76200" y="990600"/>
            <a:ext cx="80010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dirty="0">
                <a:latin typeface="Calibri" panose="020F0502020204030204" pitchFamily="34" charset="0"/>
              </a:rPr>
              <a:t>Gain: 25dB S21 Gain at 220GHz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dirty="0">
                <a:latin typeface="Calibri" panose="020F0502020204030204" pitchFamily="34" charset="0"/>
              </a:rPr>
              <a:t>Saturated output power: 164mW at 214GHz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dirty="0">
                <a:latin typeface="Calibri" panose="020F0502020204030204" pitchFamily="34" charset="0"/>
              </a:rPr>
              <a:t>Output Power Density:0.43 W/mm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dirty="0">
                <a:latin typeface="Calibri" panose="020F0502020204030204" pitchFamily="34" charset="0"/>
              </a:rPr>
              <a:t>PAE: 2.4%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dirty="0">
                <a:latin typeface="Calibri" panose="020F0502020204030204" pitchFamily="34" charset="0"/>
              </a:rPr>
              <a:t>Technology: 250 nm InP HBT</a:t>
            </a:r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2838"/>
            <a:ext cx="4362450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762000"/>
            <a:ext cx="40401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10"/>
          <p:cNvSpPr>
            <a:spLocks noChangeArrowheads="1"/>
          </p:cNvSpPr>
          <p:nvPr/>
        </p:nvSpPr>
        <p:spPr bwMode="auto">
          <a:xfrm>
            <a:off x="533400" y="6172200"/>
            <a:ext cx="32004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1600" dirty="0">
                <a:latin typeface="Calibri" panose="020F0502020204030204" pitchFamily="34" charset="0"/>
              </a:rPr>
              <a:t>(no die photo) 2.5mm x 2.1 mm</a:t>
            </a:r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200400"/>
            <a:ext cx="26670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381000" y="6611938"/>
            <a:ext cx="5035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dirty="0">
                <a:latin typeface="Calibri" panose="020F0502020204030204" pitchFamily="34" charset="0"/>
              </a:rPr>
              <a:t>Reed et al, 2014 CSICS http://ieeexplore.ieee.org/xpls/abs_all.jsp?arnumber=6659187&amp;tag=1</a:t>
            </a:r>
          </a:p>
        </p:txBody>
      </p:sp>
    </p:spTree>
    <p:extLst>
      <p:ext uri="{BB962C8B-B14F-4D97-AF65-F5344CB8AC3E}">
        <p14:creationId xmlns:p14="http://schemas.microsoft.com/office/powerpoint/2010/main" val="4015101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Pictu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79463"/>
            <a:ext cx="4291013" cy="488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58200" cy="457200"/>
          </a:xfrm>
        </p:spPr>
        <p:txBody>
          <a:bodyPr/>
          <a:lstStyle/>
          <a:p>
            <a:pPr eaLnBrk="1" hangingPunct="1"/>
            <a:r>
              <a:rPr lang="en-US" altLang="en-US" sz="2900" dirty="0" smtClean="0"/>
              <a:t>214 GHz 180mW Power Amplifier (330 mW design) </a:t>
            </a:r>
          </a:p>
        </p:txBody>
      </p:sp>
      <p:sp>
        <p:nvSpPr>
          <p:cNvPr id="5124" name="TextBox 6"/>
          <p:cNvSpPr txBox="1">
            <a:spLocks noChangeArrowheads="1"/>
          </p:cNvSpPr>
          <p:nvPr/>
        </p:nvSpPr>
        <p:spPr bwMode="auto">
          <a:xfrm>
            <a:off x="231775" y="5580063"/>
            <a:ext cx="1576388" cy="287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2.3 mm x 2.5 mm</a:t>
            </a:r>
          </a:p>
        </p:txBody>
      </p:sp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230188" y="5976938"/>
            <a:ext cx="3803650" cy="5540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4863" eaLnBrk="0" hangingPunct="0"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defTabSz="804863" eaLnBrk="0" hangingPunct="0"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defTabSz="804863" eaLnBrk="0" hangingPunct="0"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defTabSz="804863" eaLnBrk="0" hangingPunct="0"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defTabSz="804863" eaLnBrk="0" hangingPunct="0"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defTabSz="804863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defTabSz="804863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defTabSz="804863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defTabSz="804863" eaLnBrk="0" fontAlgn="base" hangingPunct="0">
              <a:spcBef>
                <a:spcPct val="0"/>
              </a:spcBef>
              <a:spcAft>
                <a:spcPct val="0"/>
              </a:spcAft>
              <a:tabLst>
                <a:tab pos="173038" algn="l"/>
                <a:tab pos="630238" algn="l"/>
                <a:tab pos="1719263" algn="l"/>
              </a:tabLs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2000" i="1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Reed, Griffith CSICS2013</a:t>
            </a:r>
            <a:br>
              <a:rPr lang="en-US" altLang="en-US" sz="2000" i="1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sz="2000" i="1" dirty="0">
                <a:solidFill>
                  <a:srgbClr val="000000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Teledyne 250 nm InP HBT</a:t>
            </a:r>
          </a:p>
        </p:txBody>
      </p:sp>
      <p:sp>
        <p:nvSpPr>
          <p:cNvPr id="5126" name="矩形 13"/>
          <p:cNvSpPr>
            <a:spLocks noChangeArrowheads="1"/>
          </p:cNvSpPr>
          <p:nvPr/>
        </p:nvSpPr>
        <p:spPr bwMode="auto">
          <a:xfrm>
            <a:off x="8610600" y="6599238"/>
            <a:ext cx="53340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fld id="{3A3988F4-D026-430E-82D5-F462AC372818}" type="slidenum">
              <a:rPr lang="en-US" altLang="en-US" sz="1200" b="0">
                <a:solidFill>
                  <a:srgbClr val="7F7F7F"/>
                </a:solidFill>
                <a:latin typeface="Calibri" panose="020F0502020204030204" pitchFamily="34" charset="0"/>
              </a:rPr>
              <a:pPr eaLnBrk="1" hangingPunct="1">
                <a:buClr>
                  <a:srgbClr val="FF0000"/>
                </a:buClr>
              </a:pPr>
              <a:t>158</a:t>
            </a:fld>
            <a:endParaRPr lang="en-US" altLang="en-US" sz="1200" b="0" dirty="0">
              <a:solidFill>
                <a:srgbClr val="7F7F7F"/>
              </a:solidFill>
              <a:latin typeface="Calibri" panose="020F0502020204030204" pitchFamily="34" charset="0"/>
            </a:endParaRPr>
          </a:p>
        </p:txBody>
      </p:sp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79463"/>
            <a:ext cx="43402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3851275"/>
            <a:ext cx="4546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381000" y="6611938"/>
            <a:ext cx="5035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dirty="0">
                <a:latin typeface="Calibri" panose="020F0502020204030204" pitchFamily="34" charset="0"/>
              </a:rPr>
              <a:t>Reed et al, 2014 CSICS http://ieeexplore.ieee.org/xpls/abs_all.jsp?arnumber=6659187&amp;tag=1</a:t>
            </a:r>
          </a:p>
        </p:txBody>
      </p:sp>
    </p:spTree>
    <p:extLst>
      <p:ext uri="{BB962C8B-B14F-4D97-AF65-F5344CB8AC3E}">
        <p14:creationId xmlns:p14="http://schemas.microsoft.com/office/powerpoint/2010/main" val="119650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220 GHz power amplifiers; 256nm InP HBT</a:t>
            </a:r>
          </a:p>
        </p:txBody>
      </p:sp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92525" y="1228046"/>
            <a:ext cx="4494275" cy="51135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05" y="1339315"/>
            <a:ext cx="3697432" cy="22253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80" y="3675582"/>
            <a:ext cx="3661475" cy="29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9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64920" cy="609600"/>
          </a:xfrm>
        </p:spPr>
        <p:txBody>
          <a:bodyPr/>
          <a:lstStyle/>
          <a:p>
            <a:r>
              <a:rPr lang="en-US" sz="3200" dirty="0" smtClean="0"/>
              <a:t>Beamforming can suppress ISI</a:t>
            </a:r>
          </a:p>
        </p:txBody>
      </p:sp>
      <p:pic>
        <p:nvPicPr>
          <p:cNvPr id="7" name="Picture 6" descr="2014_1_16_multipath_geome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195" y="772675"/>
            <a:ext cx="4447032" cy="2468880"/>
          </a:xfrm>
          <a:prstGeom prst="rect">
            <a:avLst/>
          </a:prstGeom>
        </p:spPr>
      </p:pic>
      <p:pic>
        <p:nvPicPr>
          <p:cNvPr id="8" name="Picture 7" descr="2014_1_16_multipath_geomet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6725" y="3429000"/>
            <a:ext cx="627888" cy="304800"/>
          </a:xfrm>
          <a:prstGeom prst="rect">
            <a:avLst/>
          </a:prstGeom>
        </p:spPr>
      </p:pic>
      <p:graphicFrame>
        <p:nvGraphicFramePr>
          <p:cNvPr id="119814" name="Object 6"/>
          <p:cNvGraphicFramePr>
            <a:graphicFrameLocks noChangeAspect="1"/>
          </p:cNvGraphicFramePr>
          <p:nvPr/>
        </p:nvGraphicFramePr>
        <p:xfrm>
          <a:off x="170090" y="3857306"/>
          <a:ext cx="4553700" cy="287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512" name="KGPlot" r:id="rId5" imgW="5232240" imgH="3301920" progId="KGraph_Plot">
                  <p:embed/>
                </p:oleObj>
              </mc:Choice>
              <mc:Fallback>
                <p:oleObj name="KGPlot" r:id="rId5" imgW="5232240" imgH="33019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090" y="3857306"/>
                        <a:ext cx="4553700" cy="2873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15" name="Object 7"/>
          <p:cNvGraphicFramePr>
            <a:graphicFrameLocks noChangeAspect="1"/>
          </p:cNvGraphicFramePr>
          <p:nvPr/>
        </p:nvGraphicFramePr>
        <p:xfrm>
          <a:off x="2365375" y="3389313"/>
          <a:ext cx="12827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8513" name="Equation" r:id="rId7" imgW="1282680" imgH="419040" progId="Equation.3">
                  <p:embed/>
                </p:oleObj>
              </mc:Choice>
              <mc:Fallback>
                <p:oleObj name="Equation" r:id="rId7" imgW="1282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75" y="3389313"/>
                        <a:ext cx="12827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47895" y="696780"/>
            <a:ext cx="4326015" cy="830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Gbaud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with 10</a:t>
            </a:r>
            <a:r>
              <a:rPr lang="en-US" sz="18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array beamwidth :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multipath mostly causes fading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not much ISI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647895" y="1455730"/>
            <a:ext cx="4326015" cy="581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 Gbaud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with 10</a:t>
            </a:r>
            <a:r>
              <a:rPr lang="en-US" sz="18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array beamwidth :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significant fading </a:t>
            </a:r>
            <a:r>
              <a:rPr lang="en-US" sz="1800" b="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significant ISI 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647895" y="2062890"/>
            <a:ext cx="4326015" cy="5814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 1: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larger arrays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narrower beamwidth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647895" y="2670050"/>
            <a:ext cx="4326015" cy="108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 2: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multiple arrays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multiple receivers to handle fading ?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can sum these to form narrow nulls!     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also handles fading and ISI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Picture 30" descr="Picture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75580" y="3898766"/>
            <a:ext cx="2632560" cy="2641929"/>
          </a:xfrm>
          <a:prstGeom prst="rect">
            <a:avLst/>
          </a:prstGeom>
        </p:spPr>
      </p:pic>
      <p:pic>
        <p:nvPicPr>
          <p:cNvPr id="32" name="Picture 31" descr="Picture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5400000">
            <a:off x="6931223" y="4181472"/>
            <a:ext cx="2737563" cy="123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35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ICs in Thin-Film (Not Inverted) Microstrip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93830" y="619416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  <p:pic>
        <p:nvPicPr>
          <p:cNvPr id="5" name="Picture 4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1070" y="784502"/>
            <a:ext cx="8039947" cy="537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16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220 GHz measurement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44" y="1010773"/>
            <a:ext cx="8493781" cy="499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362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Power combined modules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6200" y="990600"/>
            <a:ext cx="800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altLang="en-US" sz="2000" smtClean="0">
                <a:latin typeface="Calibri" panose="020F0502020204030204" pitchFamily="34" charset="0"/>
              </a:rPr>
              <a:t>Slide </a:t>
            </a:r>
            <a:r>
              <a:rPr lang="en-US" altLang="en-US" sz="2000" dirty="0" smtClean="0">
                <a:latin typeface="Calibri" panose="020F0502020204030204" pitchFamily="34" charset="0"/>
              </a:rPr>
              <a:t>from Z. Griffith IMS 2016 Presentation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49" y="1412027"/>
            <a:ext cx="7623501" cy="52045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7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 power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31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1" y="89620"/>
            <a:ext cx="7908634" cy="669925"/>
          </a:xfrm>
        </p:spPr>
        <p:txBody>
          <a:bodyPr anchorCtr="1"/>
          <a:lstStyle/>
          <a:p>
            <a:r>
              <a:rPr lang="en-US" dirty="0" smtClean="0"/>
              <a:t>Teledyne: 1.9 mW, 585 GHz Power Amplifier</a:t>
            </a:r>
          </a:p>
        </p:txBody>
      </p:sp>
      <p:sp>
        <p:nvSpPr>
          <p:cNvPr id="52228" name="Rectangle 5"/>
          <p:cNvSpPr>
            <a:spLocks noChangeArrowheads="1"/>
          </p:cNvSpPr>
          <p:nvPr/>
        </p:nvSpPr>
        <p:spPr bwMode="auto">
          <a:xfrm>
            <a:off x="6081713" y="1163638"/>
            <a:ext cx="1517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Output Power</a:t>
            </a:r>
          </a:p>
        </p:txBody>
      </p:sp>
      <p:sp>
        <p:nvSpPr>
          <p:cNvPr id="52229" name="Rectangle 6"/>
          <p:cNvSpPr>
            <a:spLocks noChangeArrowheads="1"/>
          </p:cNvSpPr>
          <p:nvPr/>
        </p:nvSpPr>
        <p:spPr bwMode="auto">
          <a:xfrm>
            <a:off x="228600" y="4488012"/>
            <a:ext cx="3810000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bIns="0">
            <a:spAutoFit/>
          </a:bodyPr>
          <a:lstStyle/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12-Stage Common-base 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2.8 dBm P</a:t>
            </a:r>
            <a:r>
              <a:rPr lang="en-US" sz="1800" baseline="-25000" dirty="0" smtClean="0">
                <a:solidFill>
                  <a:srgbClr val="000000"/>
                </a:solidFill>
              </a:rPr>
              <a:t>sat</a:t>
            </a:r>
          </a:p>
          <a:p>
            <a:pPr marL="171450" indent="-90488" eaLnBrk="1" hangingPunct="1">
              <a:lnSpc>
                <a:spcPct val="100000"/>
              </a:lnSpc>
              <a:spcBef>
                <a:spcPts val="300"/>
              </a:spcBef>
              <a:buClr>
                <a:srgbClr val="000000"/>
              </a:buClr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&gt;20 dB gain up to 620 GHz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2234" name="Text Box 7"/>
          <p:cNvSpPr txBox="1">
            <a:spLocks noChangeArrowheads="1"/>
          </p:cNvSpPr>
          <p:nvPr/>
        </p:nvSpPr>
        <p:spPr bwMode="auto">
          <a:xfrm>
            <a:off x="473670" y="5927240"/>
            <a:ext cx="7649274" cy="461665"/>
          </a:xfrm>
          <a:prstGeom prst="rect">
            <a:avLst/>
          </a:prstGeom>
          <a:solidFill>
            <a:srgbClr val="FFFF00"/>
          </a:solidFill>
          <a:ln w="19050" algn="ctr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What limits output power in sub-mm-wave amplifiers ?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pic>
        <p:nvPicPr>
          <p:cNvPr id="4044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445" y="4495565"/>
            <a:ext cx="53435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90" y="1431940"/>
            <a:ext cx="3729465" cy="288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905000" y="1143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dirty="0">
                <a:solidFill>
                  <a:srgbClr val="000000"/>
                </a:solidFill>
                <a:latin typeface="Arial" charset="0"/>
              </a:rPr>
              <a:t>S-parameters</a:t>
            </a:r>
          </a:p>
        </p:txBody>
      </p:sp>
      <p:pic>
        <p:nvPicPr>
          <p:cNvPr id="404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405" y="1490053"/>
            <a:ext cx="3883317" cy="28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01355" y="620885"/>
            <a:ext cx="7649274" cy="40011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M. Seo 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et al.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Teledyne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t>Scientific: IMS2013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3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Sub-mm-wave PAs: need more current !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70090" y="4719215"/>
            <a:ext cx="3415275" cy="1621495"/>
            <a:chOff x="5330950" y="772675"/>
            <a:chExt cx="3415275" cy="16214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3829" y="1076264"/>
              <a:ext cx="3332396" cy="121431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30950" y="772675"/>
              <a:ext cx="31875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latin typeface="Calibri" pitchFamily="34" charset="0"/>
                </a:rPr>
                <a:t>common-base HBT</a:t>
              </a:r>
              <a:endParaRPr lang="en-US" sz="2000" b="0" dirty="0">
                <a:latin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0950" y="1369483"/>
              <a:ext cx="68305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latin typeface="Calibri" pitchFamily="34" charset="0"/>
                </a:rPr>
                <a:t>base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9900" y="2052538"/>
              <a:ext cx="986635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emitter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56010" y="1065903"/>
              <a:ext cx="1145409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collector</a:t>
              </a:r>
              <a:endParaRPr lang="en-US" sz="1800" b="0" dirty="0">
                <a:latin typeface="Calibri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59590" y="1607520"/>
              <a:ext cx="986635" cy="590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 dirty="0" smtClean="0">
                  <a:latin typeface="Calibri" pitchFamily="34" charset="0"/>
                </a:rPr>
                <a:t>ground</a:t>
              </a:r>
              <a:br>
                <a:rPr lang="en-US" sz="1800" b="0" dirty="0" smtClean="0">
                  <a:latin typeface="Calibri" pitchFamily="34" charset="0"/>
                </a:rPr>
              </a:br>
              <a:r>
                <a:rPr lang="en-US" sz="1800" b="0" dirty="0" smtClean="0">
                  <a:latin typeface="Calibri" pitchFamily="34" charset="0"/>
                </a:rPr>
                <a:t>plane</a:t>
              </a:r>
              <a:endParaRPr lang="en-US" sz="1800" b="0" dirty="0">
                <a:latin typeface="Calibri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116629" y="4719215"/>
            <a:ext cx="3718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HBTs with microstrip combiner</a:t>
            </a:r>
            <a:endParaRPr lang="en-US" sz="2000" b="0" dirty="0">
              <a:latin typeface="Calibri" pitchFamily="34" charset="0"/>
            </a:endParaRP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/>
          </p:nvPr>
        </p:nvGraphicFramePr>
        <p:xfrm>
          <a:off x="5179160" y="924465"/>
          <a:ext cx="3794750" cy="2993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23" name="KGPlot" r:id="rId4" imgW="8623080" imgH="6794280" progId="KGraph_Plot">
                  <p:embed/>
                </p:oleObj>
              </mc:Choice>
              <mc:Fallback>
                <p:oleObj name="KGPlot" r:id="rId4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9160" y="924465"/>
                        <a:ext cx="3794750" cy="299391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24465"/>
            <a:ext cx="6830551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3 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emitter length (&gt; 1 THz f</a:t>
            </a:r>
            <a:r>
              <a:rPr lang="en-US" sz="2400" b="0" baseline="-25000" dirty="0" smtClean="0">
                <a:latin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</a:rPr>
              <a:t>)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2 mA/</a:t>
            </a:r>
            <a:r>
              <a:rPr lang="en-US" sz="2400" b="0" dirty="0" smtClean="0">
                <a:latin typeface="Symbol" panose="05050102010706020507" pitchFamily="18" charset="2"/>
              </a:rPr>
              <a:t>m</a:t>
            </a:r>
            <a:r>
              <a:rPr lang="en-US" sz="2400" b="0" dirty="0" smtClean="0">
                <a:latin typeface="Calibri" pitchFamily="34" charset="0"/>
              </a:rPr>
              <a:t>m max current density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sz="2400" b="0" baseline="-25000" dirty="0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= 6 mA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Maximum 3 Volt p-p output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Load: 3V/6mA=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400" b="0" dirty="0" smtClean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endParaRPr lang="en-US" sz="2400" b="0" dirty="0" smtClean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i="1" dirty="0" smtClean="0">
                <a:latin typeface="Calibri" pitchFamily="34" charset="0"/>
              </a:rPr>
              <a:t>Combiner cannot provide 500 </a:t>
            </a:r>
            <a:r>
              <a:rPr lang="en-US" sz="2400" i="1" dirty="0" smtClean="0">
                <a:latin typeface="Symbol" panose="05050102010706020507" pitchFamily="18" charset="2"/>
              </a:rPr>
              <a:t>W</a:t>
            </a:r>
            <a:r>
              <a:rPr lang="en-US" sz="2400" i="1" dirty="0" smtClean="0">
                <a:latin typeface="Calibri" pitchFamily="34" charset="0"/>
              </a:rPr>
              <a:t> loading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4192524" y="5022795"/>
            <a:ext cx="4951476" cy="174611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 flipH="1">
            <a:off x="7607800" y="4643320"/>
            <a:ext cx="379475" cy="683055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60578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Multi-finger HBTs: more current, lower f</a:t>
            </a:r>
            <a:r>
              <a:rPr lang="en-US" sz="3200" baseline="-25000" dirty="0" smtClean="0"/>
              <a:t>max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090" y="850390"/>
            <a:ext cx="387064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More current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→ lower cell load resistance</a:t>
            </a:r>
            <a:endParaRPr lang="en-US" sz="2400" b="0" baseline="-2500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6845" y="4857644"/>
            <a:ext cx="3654275" cy="19107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30" y="2654845"/>
            <a:ext cx="3654275" cy="1760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3829" y="1076264"/>
            <a:ext cx="3657600" cy="12143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0950" y="772675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one-finger common-base HBT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0950" y="2366470"/>
            <a:ext cx="318759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two-finger power cell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0949" y="4567425"/>
            <a:ext cx="373715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four-finger power cell: </a:t>
            </a:r>
            <a:r>
              <a:rPr lang="en-US" sz="1800" i="1" dirty="0" smtClean="0">
                <a:latin typeface="Calibri" pitchFamily="34" charset="0"/>
              </a:rPr>
              <a:t>parasitics</a:t>
            </a:r>
            <a:r>
              <a:rPr lang="en-US" sz="1800" b="0" dirty="0" smtClean="0">
                <a:latin typeface="Calibri" pitchFamily="34" charset="0"/>
              </a:rPr>
              <a:t> 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0950" y="1369483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9900" y="205253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6010" y="106590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59590" y="1607520"/>
            <a:ext cx="98663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ground</a:t>
            </a:r>
            <a:br>
              <a:rPr lang="en-US" sz="1600" b="0" dirty="0" smtClean="0">
                <a:latin typeface="Calibri" pitchFamily="34" charset="0"/>
              </a:rPr>
            </a:br>
            <a:r>
              <a:rPr lang="en-US" sz="1600" b="0" dirty="0" smtClean="0">
                <a:latin typeface="Calibri" pitchFamily="34" charset="0"/>
              </a:rPr>
              <a:t>plane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0950" y="304952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8850" y="4025808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1905" y="267005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0950" y="5022795"/>
            <a:ext cx="68305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base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8850" y="6313010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emitter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56010" y="4860653"/>
            <a:ext cx="986635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 smtClean="0">
                <a:latin typeface="Calibri" pitchFamily="34" charset="0"/>
              </a:rPr>
              <a:t>collector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46940" y="5971378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unequal emitter inductances</a:t>
            </a:r>
            <a:endParaRPr lang="en-US" sz="1800" b="0" dirty="0">
              <a:latin typeface="Calibri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302773" y="5629955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255055" y="6161220"/>
            <a:ext cx="938917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2446940" y="5440113"/>
            <a:ext cx="30358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latin typeface="Calibri" pitchFamily="34" charset="0"/>
              </a:rPr>
              <a:t>emitter-collector </a:t>
            </a:r>
            <a:r>
              <a:rPr lang="en-US" sz="1800" b="0" dirty="0" smtClean="0">
                <a:latin typeface="Calibri" pitchFamily="34" charset="0"/>
              </a:rPr>
              <a:t>capacitance</a:t>
            </a:r>
            <a:endParaRPr lang="en-US" sz="1800" b="0" dirty="0"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0089" y="1855282"/>
            <a:ext cx="4477805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Reduced f</a:t>
            </a:r>
            <a:r>
              <a:rPr lang="en-US" sz="2400" baseline="-25000" dirty="0" smtClean="0">
                <a:latin typeface="Calibri" pitchFamily="34" charset="0"/>
              </a:rPr>
              <a:t>max</a:t>
            </a:r>
            <a:r>
              <a:rPr lang="en-US" sz="2400" dirty="0" smtClean="0">
                <a:latin typeface="Calibri" pitchFamily="34" charset="0"/>
              </a:rPr>
              <a:t>,  reduced RF gain: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common-lead inductance→ Z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feedback capacitance→ Y</a:t>
            </a:r>
            <a:r>
              <a:rPr lang="en-US" sz="2400" b="0" baseline="-25000" dirty="0" smtClean="0">
                <a:latin typeface="Calibri" pitchFamily="34" charset="0"/>
              </a:rPr>
              <a:t>12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phase imbalance between fingers.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0090" y="3504895"/>
            <a:ext cx="447780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Worse at higher frequencies: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tolerant of cell parasitics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less current per cell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higher required load resistance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Can optimum load be reached ?</a:t>
            </a:r>
            <a:br>
              <a:rPr lang="en-US" sz="2400" b="0" dirty="0" smtClean="0">
                <a:latin typeface="Calibri" pitchFamily="34" charset="0"/>
              </a:rPr>
            </a:br>
            <a:endParaRPr lang="en-US" sz="2400" b="0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214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199" y="76200"/>
            <a:ext cx="8440815" cy="609600"/>
          </a:xfrm>
        </p:spPr>
        <p:txBody>
          <a:bodyPr/>
          <a:lstStyle/>
          <a:p>
            <a:r>
              <a:rPr lang="en-US" sz="3200" dirty="0" smtClean="0"/>
              <a:t>Sub-mm-wave transistors: need more current</a:t>
            </a:r>
          </a:p>
        </p:txBody>
      </p:sp>
      <p:graphicFrame>
        <p:nvGraphicFramePr>
          <p:cNvPr id="30" name="Object 5"/>
          <p:cNvGraphicFramePr>
            <a:graphicFrameLocks noChangeAspect="1"/>
          </p:cNvGraphicFramePr>
          <p:nvPr>
            <p:extLst/>
          </p:nvPr>
        </p:nvGraphicFramePr>
        <p:xfrm>
          <a:off x="5629352" y="772675"/>
          <a:ext cx="3116873" cy="245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147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9352" y="772675"/>
                        <a:ext cx="3116873" cy="24590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170089" y="903552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InP HBTs:</a:t>
            </a:r>
            <a:r>
              <a:rPr lang="en-US" sz="2200" b="0" dirty="0" smtClean="0">
                <a:latin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thinner collector→ more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hotter→ improve heat-sinking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or: longer emitters→ thicker base metal</a:t>
            </a:r>
            <a:endParaRPr lang="en-US" sz="2200" b="0" i="1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305" y="3308294"/>
            <a:ext cx="2298130" cy="3535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267" y="2723913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GaN HEMTs: </a:t>
            </a:r>
            <a:br>
              <a:rPr lang="en-US" sz="220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much higher voltage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100+ GHz: large multi-finger FETs not feasible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i="1" dirty="0" smtClean="0">
                <a:latin typeface="Calibri" pitchFamily="34" charset="0"/>
              </a:rPr>
              <a:t>Need high current to exploit high voltage</a:t>
            </a:r>
            <a:r>
              <a:rPr lang="en-US" sz="2200" b="0" dirty="0" smtClean="0">
                <a:latin typeface="Calibri" pitchFamily="34" charset="0"/>
              </a:rPr>
              <a:t>.</a:t>
            </a:r>
            <a:endParaRPr lang="en-US" sz="2200" b="0" i="1" dirty="0" smtClean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090" y="6313010"/>
            <a:ext cx="54592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Need more mA/</a:t>
            </a:r>
            <a:r>
              <a:rPr lang="en-US" sz="2400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m or longer fingers</a:t>
            </a:r>
            <a:endParaRPr lang="en-US" sz="2200" b="0" i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0090" y="4318827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Example</a:t>
            </a:r>
            <a:r>
              <a:rPr lang="en-US" sz="2200" b="0" dirty="0" smtClean="0">
                <a:latin typeface="Calibri" pitchFamily="34" charset="0"/>
              </a:rPr>
              <a:t>:  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2mA/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m, 100 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 max gate width, 50 Volts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200mA maximum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50 Volts/200mA= 250 </a:t>
            </a:r>
            <a:r>
              <a:rPr lang="en-US" sz="2200" b="0" dirty="0" smtClean="0">
                <a:latin typeface="Symbol" panose="05050102010706020507" pitchFamily="18" charset="2"/>
              </a:rPr>
              <a:t>W</a:t>
            </a:r>
            <a:r>
              <a:rPr lang="en-US" sz="2200" b="0" dirty="0" smtClean="0">
                <a:latin typeface="Calibri" pitchFamily="34" charset="0"/>
              </a:rPr>
              <a:t> load→ unrealizable.</a:t>
            </a:r>
            <a:endParaRPr lang="en-US" sz="2200" b="0" i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10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50-500GHz Wireless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90" y="2214680"/>
            <a:ext cx="3035800" cy="2252445"/>
          </a:xfrm>
          <a:prstGeom prst="rect">
            <a:avLst/>
          </a:prstGeom>
        </p:spPr>
      </p:pic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83856" y="2034064"/>
            <a:ext cx="2296073" cy="2612434"/>
          </a:xfrm>
          <a:prstGeom prst="rect">
            <a:avLst/>
          </a:prstGeom>
        </p:spPr>
      </p:pic>
      <p:pic>
        <p:nvPicPr>
          <p:cNvPr id="9" name="Picture 8" descr="Picture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93" y="2214680"/>
            <a:ext cx="2860185" cy="2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9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241410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example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150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CMOS amplifier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3883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6" y="146050"/>
            <a:ext cx="8283559" cy="398463"/>
          </a:xfrm>
        </p:spPr>
        <p:txBody>
          <a:bodyPr/>
          <a:lstStyle/>
          <a:p>
            <a:r>
              <a:rPr lang="en-US" sz="3200" dirty="0" smtClean="0"/>
              <a:t>Optimum array size for low system power</a:t>
            </a:r>
            <a:endParaRPr lang="en-US" sz="3200" baseline="-25000" dirty="0" smtClean="0"/>
          </a:p>
        </p:txBody>
      </p:sp>
      <p:graphicFrame>
        <p:nvGraphicFramePr>
          <p:cNvPr id="16" name="Object 3"/>
          <p:cNvGraphicFramePr>
            <a:graphicFrameLocks noChangeAspect="1"/>
          </p:cNvGraphicFramePr>
          <p:nvPr>
            <p:extLst/>
          </p:nvPr>
        </p:nvGraphicFramePr>
        <p:xfrm>
          <a:off x="3259877" y="2788054"/>
          <a:ext cx="5865823" cy="3828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0" name="KGPlot" r:id="rId4" imgW="4902120" imgH="3200400" progId="KGraph_Plot">
                  <p:embed/>
                </p:oleObj>
              </mc:Choice>
              <mc:Fallback>
                <p:oleObj name="KGPlot" r:id="rId4" imgW="4902120" imgH="3200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9877" y="2788054"/>
                        <a:ext cx="5865823" cy="3828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321880" y="848570"/>
          <a:ext cx="4419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1" name="Equation" r:id="rId6" imgW="2209680" imgH="457200" progId="Equation.3">
                  <p:embed/>
                </p:oleObj>
              </mc:Choice>
              <mc:Fallback>
                <p:oleObj name="Equation" r:id="rId6" imgW="22096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21880" y="848570"/>
                        <a:ext cx="4419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4899025" y="1125843"/>
          <a:ext cx="35814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2" name="Equation" r:id="rId8" imgW="1790640" imgH="203040" progId="Equation.3">
                  <p:embed/>
                </p:oleObj>
              </mc:Choice>
              <mc:Fallback>
                <p:oleObj name="Equation" r:id="rId8" imgW="179064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99025" y="1125843"/>
                        <a:ext cx="3581400" cy="4064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169863" y="1835150"/>
          <a:ext cx="8509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53" name="Equation" r:id="rId10" imgW="4254480" imgH="419040" progId="Equation.3">
                  <p:embed/>
                </p:oleObj>
              </mc:Choice>
              <mc:Fallback>
                <p:oleObj name="Equation" r:id="rId10" imgW="4254480" imgH="419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69863" y="1835150"/>
                        <a:ext cx="8509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8300" y="5157938"/>
            <a:ext cx="3089787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optimum-size array,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target PA output power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is typically 10-200 mW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0" y="2712412"/>
            <a:ext cx="2718849" cy="2082698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3888945" y="1532243"/>
            <a:ext cx="227685" cy="45475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9138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600" dirty="0" smtClean="0"/>
              <a:t> 3-stage 150-GHz Amplifier; IBM 65 nm CMOS</a:t>
            </a:r>
          </a:p>
        </p:txBody>
      </p:sp>
      <p:pic>
        <p:nvPicPr>
          <p:cNvPr id="53251" name="Picture 6" descr="amplifer_mosfe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0386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3" descr="amp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29100"/>
            <a:ext cx="24003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396240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495800"/>
            <a:ext cx="32416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6"/>
          <p:cNvSpPr txBox="1">
            <a:spLocks noChangeArrowheads="1"/>
          </p:cNvSpPr>
          <p:nvPr/>
        </p:nvSpPr>
        <p:spPr bwMode="auto">
          <a:xfrm>
            <a:off x="7620000" y="119063"/>
            <a:ext cx="1316038" cy="414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706" tIns="40851" rIns="81706" bIns="4085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dirty="0"/>
              <a:t>Acknowledgement:</a:t>
            </a:r>
            <a:br>
              <a:rPr lang="en-US" altLang="en-US" sz="1200" dirty="0"/>
            </a:br>
            <a:r>
              <a:rPr lang="en-US" altLang="en-US" sz="1200" dirty="0"/>
              <a:t>IBM</a:t>
            </a:r>
          </a:p>
        </p:txBody>
      </p:sp>
      <p:sp>
        <p:nvSpPr>
          <p:cNvPr id="53256" name="Text Box 20"/>
          <p:cNvSpPr txBox="1">
            <a:spLocks noChangeArrowheads="1"/>
          </p:cNvSpPr>
          <p:nvPr/>
        </p:nvSpPr>
        <p:spPr bwMode="auto">
          <a:xfrm>
            <a:off x="4724400" y="579438"/>
            <a:ext cx="4381500" cy="258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M. Seo, B. Jagannathan, J. Pekarik, M. Rodwell, IEEE JSSCC, Dec. 2009</a:t>
            </a:r>
          </a:p>
        </p:txBody>
      </p:sp>
      <p:pic>
        <p:nvPicPr>
          <p:cNvPr id="53257" name="Picture 8" descr="Picture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649788"/>
            <a:ext cx="31623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Rectangle 6"/>
          <p:cNvSpPr>
            <a:spLocks noChangeArrowheads="1"/>
          </p:cNvSpPr>
          <p:nvPr/>
        </p:nvSpPr>
        <p:spPr bwMode="auto">
          <a:xfrm>
            <a:off x="5981700" y="4152900"/>
            <a:ext cx="3009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571" tIns="41288" rIns="82571" bIns="41288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b="0" i="1" dirty="0">
                <a:latin typeface="Arial" panose="020B0604020202020204" pitchFamily="34" charset="0"/>
              </a:rPr>
              <a:t>Dummy-prefilled microstrip lines</a:t>
            </a:r>
          </a:p>
        </p:txBody>
      </p:sp>
    </p:spTree>
    <p:extLst>
      <p:ext uri="{BB962C8B-B14F-4D97-AF65-F5344CB8AC3E}">
        <p14:creationId xmlns:p14="http://schemas.microsoft.com/office/powerpoint/2010/main" val="2752805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241410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example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 140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spatial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multiplexing 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775" y="3515407"/>
            <a:ext cx="8341413" cy="317707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5" name="Picture 4" descr="Picture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287" y="3886914"/>
            <a:ext cx="3349868" cy="2049165"/>
          </a:xfrm>
          <a:prstGeom prst="rect">
            <a:avLst/>
          </a:prstGeom>
        </p:spPr>
      </p:pic>
      <p:pic>
        <p:nvPicPr>
          <p:cNvPr id="6" name="Picture 5" descr="systems_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2740" y="3580790"/>
            <a:ext cx="1517900" cy="297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20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Massive Spatial Multiplexing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Pictur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635" y="848570"/>
            <a:ext cx="3349868" cy="2049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089" y="924465"/>
            <a:ext cx="6830551" cy="533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Two applications: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/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Spatially multiplexed networks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multiple independent beams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carrying independent data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→ spectral re-use for massive capacity</a:t>
            </a:r>
          </a:p>
          <a:p>
            <a:endParaRPr lang="en-US" sz="2400" b="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mm-wave line-of-sight MIMO</a:t>
            </a:r>
            <a:r>
              <a:rPr lang="en-US" sz="2400" dirty="0">
                <a:latin typeface="Calibri" pitchFamily="34" charset="0"/>
              </a:rPr>
              <a:t/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spatial multiplexing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for increased capacity</a:t>
            </a:r>
          </a:p>
          <a:p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These use similar signal processing hardware</a:t>
            </a:r>
            <a:endParaRPr lang="en-US" sz="2400" dirty="0">
              <a:latin typeface="Calibri" pitchFamily="34" charset="0"/>
            </a:endParaRPr>
          </a:p>
          <a:p>
            <a:endParaRPr lang="en-US" sz="2400" b="0" dirty="0">
              <a:latin typeface="Calibri" pitchFamily="34" charset="0"/>
            </a:endParaRPr>
          </a:p>
        </p:txBody>
      </p:sp>
      <p:pic>
        <p:nvPicPr>
          <p:cNvPr id="8" name="Picture 7" descr="systems_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9375" y="3122535"/>
            <a:ext cx="1821480" cy="35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48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Arrays for </a:t>
            </a:r>
            <a:r>
              <a:rPr lang="en-US" sz="3200" dirty="0" smtClean="0">
                <a:solidFill>
                  <a:srgbClr val="FF0000"/>
                </a:solidFill>
              </a:rPr>
              <a:t>single</a:t>
            </a:r>
            <a:r>
              <a:rPr lang="en-US" sz="3200" dirty="0" smtClean="0"/>
              <a:t>-beam links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" y="3047077"/>
            <a:ext cx="7025640" cy="3645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088" y="924465"/>
            <a:ext cx="8803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Single-beam arrays: 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 steerable, high gain, for mm-wave links. </a:t>
            </a:r>
            <a:br>
              <a:rPr lang="en-US" sz="2400" dirty="0" smtClean="0">
                <a:latin typeface="Calibri" pitchFamily="34" charset="0"/>
              </a:rPr>
            </a:br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Simple hardware: 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     one RF port for IC, one phase-shifter for each element</a:t>
            </a:r>
            <a:endParaRPr lang="en-US" sz="2400" b="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410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Multi</a:t>
            </a:r>
            <a:r>
              <a:rPr lang="en-US" sz="2800" dirty="0" smtClean="0">
                <a:solidFill>
                  <a:srgbClr val="000000"/>
                </a:solidFill>
              </a:rPr>
              <a:t>-beam links: hardware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Pictur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635" y="1076255"/>
            <a:ext cx="3349868" cy="2049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089" y="924465"/>
            <a:ext cx="68305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multiple independent beams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carrying different data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independently aimed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# beams = # array elements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090" y="3125420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Hardware: multi-beam phased array ICs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7" name="Picture 6" descr="2014_11_7_NSF_wireless_prop_figu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85" y="3754305"/>
            <a:ext cx="8670330" cy="2406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170089" y="4036160"/>
            <a:ext cx="2808116" cy="24286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241690" y="4019369"/>
            <a:ext cx="2808116" cy="24286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533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Multi-Beam Links: Analog Beamformer Matrix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6105" y="924466"/>
            <a:ext cx="4345850" cy="4098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089" y="875926"/>
            <a:ext cx="432601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I/Q matrix at baseband</a:t>
            </a:r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varying coefficients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→ track/aim beams</a:t>
            </a:r>
          </a:p>
          <a:p>
            <a:r>
              <a:rPr lang="en-US" sz="2400" dirty="0" smtClean="0">
                <a:latin typeface="Calibri" pitchFamily="34" charset="0"/>
              </a:rPr>
              <a:t>Designs: March tapeout 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GF (ex IBM) 45nm SOI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16 beams: 32 x 32 matrix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1024 matrix elements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area:  </a:t>
            </a:r>
            <a:r>
              <a:rPr lang="en-US" sz="2400" b="0" dirty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.25 mm</a:t>
            </a:r>
            <a:r>
              <a:rPr lang="en-US" sz="2400" b="0" baseline="30000" dirty="0" smtClean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power:   2.25W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bandwidth:  ~5 GHz ?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aggregate ~160 Gb/s</a:t>
            </a:r>
            <a:r>
              <a:rPr lang="en-US" sz="2400" b="0" dirty="0" smtClean="0">
                <a:latin typeface="Calibri" pitchFamily="34" charset="0"/>
              </a:rPr>
              <a:t>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Also for tapeout</a:t>
            </a:r>
            <a:r>
              <a:rPr lang="en-US" sz="2400" dirty="0">
                <a:latin typeface="Calibri" pitchFamily="34" charset="0"/>
              </a:rPr>
              <a:t/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     </a:t>
            </a:r>
            <a:r>
              <a:rPr lang="en-US" sz="2400" b="0" dirty="0" smtClean="0">
                <a:latin typeface="Calibri" pitchFamily="34" charset="0"/>
              </a:rPr>
              <a:t>140 GHz front-ends for these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endParaRPr lang="en-US" sz="2400" b="0" dirty="0" smtClean="0">
              <a:latin typeface="Calibri" pitchFamily="34" charset="0"/>
            </a:endParaRPr>
          </a:p>
        </p:txBody>
      </p:sp>
      <p:pic>
        <p:nvPicPr>
          <p:cNvPr id="8" name="Picture 7" descr="2014_11_7_NSF_wireless_prop_figu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8069" y="5022796"/>
            <a:ext cx="2584575" cy="182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80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Multi-Beam Links: Analog Beamformer Matrix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105" y="924466"/>
            <a:ext cx="4345850" cy="4098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80" y="878627"/>
            <a:ext cx="3434552" cy="1589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0" y="3096000"/>
            <a:ext cx="3749891" cy="255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77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Multi-Beam Links: Analog Beamformer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089" y="875926"/>
            <a:ext cx="4326015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I/Q matrix at baseband</a:t>
            </a:r>
            <a:endParaRPr lang="en-US" sz="2400" dirty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varying coefficients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→ track/aim beams</a:t>
            </a:r>
          </a:p>
          <a:p>
            <a:r>
              <a:rPr lang="en-US" sz="2400" dirty="0" smtClean="0">
                <a:latin typeface="Calibri" pitchFamily="34" charset="0"/>
              </a:rPr>
              <a:t>Designs: March tapeout </a:t>
            </a:r>
            <a:br>
              <a:rPr lang="en-US" sz="240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GF (ex IBM) 45nm SOI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16 beams: 32 x 32 matrix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1024 matrix elements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area:  </a:t>
            </a:r>
            <a:r>
              <a:rPr lang="en-US" sz="2400" b="0" dirty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.25 mm</a:t>
            </a:r>
            <a:r>
              <a:rPr lang="en-US" sz="2400" b="0" baseline="30000" dirty="0" smtClean="0">
                <a:latin typeface="Calibri" pitchFamily="34" charset="0"/>
              </a:rPr>
              <a:t>2</a:t>
            </a:r>
            <a:r>
              <a:rPr lang="en-US" sz="2400" b="0" dirty="0" smtClean="0">
                <a:latin typeface="Calibri" pitchFamily="34" charset="0"/>
              </a:rPr>
              <a:t>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power:   2.25 W 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bandwidth:  ~5 GHz ?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</a:rPr>
              <a:t>aggregate ~160 Gb/s</a:t>
            </a:r>
            <a:r>
              <a:rPr lang="en-US" sz="2400" b="0" dirty="0" smtClean="0">
                <a:latin typeface="Calibri" pitchFamily="34" charset="0"/>
              </a:rPr>
              <a:t>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dirty="0" smtClean="0">
                <a:latin typeface="Calibri" pitchFamily="34" charset="0"/>
              </a:rPr>
              <a:t>Also for tapeout</a:t>
            </a:r>
            <a:r>
              <a:rPr lang="en-US" sz="2400" dirty="0">
                <a:latin typeface="Calibri" pitchFamily="34" charset="0"/>
              </a:rPr>
              <a:t/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     </a:t>
            </a:r>
            <a:r>
              <a:rPr lang="en-US" sz="2400" b="0" dirty="0" smtClean="0">
                <a:latin typeface="Calibri" pitchFamily="34" charset="0"/>
              </a:rPr>
              <a:t>140 GHz front-ends for these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 later: RF for 38GHz, 60 GHz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endParaRPr lang="en-US" sz="2400" b="0" dirty="0" smtClean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40" y="909753"/>
            <a:ext cx="5007555" cy="43011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98" y="4099682"/>
            <a:ext cx="2129421" cy="186324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4496104" y="3599748"/>
            <a:ext cx="2200956" cy="43641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6599919" y="3739036"/>
            <a:ext cx="173036" cy="222388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269682" y="5130135"/>
            <a:ext cx="83423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array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48028" y="5928094"/>
            <a:ext cx="83423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cell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866" y="5566188"/>
            <a:ext cx="1868735" cy="898612"/>
          </a:xfrm>
          <a:prstGeom prst="rect">
            <a:avLst/>
          </a:prstGeom>
        </p:spPr>
      </p:pic>
      <p:cxnSp>
        <p:nvCxnSpPr>
          <p:cNvPr id="15" name="Straight Connector 14"/>
          <p:cNvCxnSpPr>
            <a:stCxn id="12" idx="2"/>
          </p:cNvCxnSpPr>
          <p:nvPr/>
        </p:nvCxnSpPr>
        <p:spPr bwMode="auto">
          <a:xfrm flipH="1" flipV="1">
            <a:off x="6241690" y="5031303"/>
            <a:ext cx="2445110" cy="44046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H="1" flipV="1">
            <a:off x="5596582" y="5307707"/>
            <a:ext cx="1209284" cy="1090262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772955" y="6419543"/>
            <a:ext cx="19732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 smtClean="0">
                <a:latin typeface="Calibri" pitchFamily="34" charset="0"/>
              </a:rPr>
              <a:t>switched g</a:t>
            </a:r>
            <a:r>
              <a:rPr lang="en-US" sz="1800" b="0" baseline="-25000" dirty="0" smtClean="0">
                <a:latin typeface="Calibri" pitchFamily="34" charset="0"/>
              </a:rPr>
              <a:t>m</a:t>
            </a:r>
            <a:r>
              <a:rPr lang="en-US" sz="1800" b="0" dirty="0" smtClean="0">
                <a:latin typeface="Calibri" pitchFamily="34" charset="0"/>
              </a:rPr>
              <a:t> block</a:t>
            </a:r>
          </a:p>
        </p:txBody>
      </p:sp>
    </p:spTree>
    <p:extLst>
      <p:ext uri="{BB962C8B-B14F-4D97-AF65-F5344CB8AC3E}">
        <p14:creationId xmlns:p14="http://schemas.microsoft.com/office/powerpoint/2010/main" val="1441281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385" y="3643810"/>
            <a:ext cx="2647901" cy="303371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 smtClean="0"/>
              <a:t>140 GHz MIMO receiver front-end</a:t>
            </a:r>
            <a:endParaRPr lang="en-US" sz="3200" b="0" kern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838200"/>
            <a:ext cx="3626978" cy="5834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34400" y="3632890"/>
            <a:ext cx="43313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5286" y="1566863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5286" y="2914340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286" y="4310063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15286" y="5705786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41071" y="932594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41071" y="2346004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1071" y="3720606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41071" y="5119137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34009" y="163543"/>
            <a:ext cx="2302233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Size: 1075 x 1760 um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838200"/>
            <a:ext cx="4533569" cy="22956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5265751" y="1299277"/>
            <a:ext cx="2554355" cy="806431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10800000">
            <a:off x="4992755" y="1590716"/>
            <a:ext cx="152400" cy="2862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7885126" y="1912191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8237470" y="3288193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858206" y="4634395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04447" y="5628384"/>
            <a:ext cx="13217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C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div.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1000" y="3142566"/>
            <a:ext cx="25699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Single-channel layout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55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Single-ended vs differential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914400"/>
          <a:ext cx="8229600" cy="3749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xmlns="" val="3876835638"/>
                    </a:ext>
                  </a:extLst>
                </a:gridCol>
                <a:gridCol w="2490387">
                  <a:extLst>
                    <a:ext uri="{9D8B030D-6E8A-4147-A177-3AD203B41FA5}">
                      <a16:colId xmlns:a16="http://schemas.microsoft.com/office/drawing/2014/main" xmlns="" val="2845570396"/>
                    </a:ext>
                  </a:extLst>
                </a:gridCol>
                <a:gridCol w="2615013">
                  <a:extLst>
                    <a:ext uri="{9D8B030D-6E8A-4147-A177-3AD203B41FA5}">
                      <a16:colId xmlns:a16="http://schemas.microsoft.com/office/drawing/2014/main" xmlns="" val="3484261802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Single-ended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Differential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36904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1324197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460745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complexity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(Balun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required)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5148796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Isolation (S12)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Stability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</a:t>
                      </a:r>
                      <a:r>
                        <a:rPr lang="en-US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gd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cancellation)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72409592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supply (VDD &amp; VSS)  immunity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49930213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50760" y="4973955"/>
            <a:ext cx="851867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Power supply immunity is critical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differential structure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40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How big should be the array ?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0090" y="772675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Large arrays: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more directive→ less PA power needed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more channels→ cost, DC power 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16738" name="Object 2"/>
          <p:cNvGraphicFramePr>
            <a:graphicFrameLocks noChangeAspect="1"/>
          </p:cNvGraphicFramePr>
          <p:nvPr/>
        </p:nvGraphicFramePr>
        <p:xfrm>
          <a:off x="4475163" y="776288"/>
          <a:ext cx="4440237" cy="272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4563" name="KGPlot" r:id="rId3" imgW="4927320" imgH="3022560" progId="KGraph_Plot">
                  <p:embed/>
                </p:oleObj>
              </mc:Choice>
              <mc:Fallback>
                <p:oleObj name="KGPlot" r:id="rId3" imgW="4927320" imgH="30225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5163" y="776288"/>
                        <a:ext cx="4440237" cy="2722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2015_2_12_systems_draw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985" y="1835205"/>
            <a:ext cx="1186430" cy="157277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 bwMode="auto">
          <a:xfrm flipH="1">
            <a:off x="397775" y="3656685"/>
            <a:ext cx="850024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70090" y="3808475"/>
            <a:ext cx="8365225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Large arrays: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more directive→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less SNR loss with NLOS nulling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eases multipath equalization 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2014_2_15_array_draw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36200" y="1983051"/>
            <a:ext cx="2884010" cy="1597739"/>
          </a:xfrm>
          <a:prstGeom prst="rect">
            <a:avLst/>
          </a:prstGeom>
        </p:spPr>
      </p:pic>
      <p:pic>
        <p:nvPicPr>
          <p:cNvPr id="12" name="Picture 11" descr="2015_2_12_systems_draw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13091" y="3902958"/>
            <a:ext cx="4284924" cy="2713632"/>
          </a:xfrm>
          <a:prstGeom prst="rect">
            <a:avLst/>
          </a:prstGeom>
        </p:spPr>
      </p:pic>
      <p:pic>
        <p:nvPicPr>
          <p:cNvPr id="13" name="Picture 12" descr="2014_2_15_array_draw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1355" y="5085642"/>
            <a:ext cx="2808115" cy="161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5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Low noise amplifier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94" y="1143000"/>
            <a:ext cx="7597211" cy="2231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4114800"/>
            <a:ext cx="8113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LNA design: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3-stage differential CS amplifier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cancellation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Transformers for matching networks and sing.-to-diff.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3231274"/>
            <a:ext cx="95090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24 x 1um</a:t>
            </a:r>
          </a:p>
        </p:txBody>
      </p:sp>
    </p:spTree>
    <p:extLst>
      <p:ext uri="{BB962C8B-B14F-4D97-AF65-F5344CB8AC3E}">
        <p14:creationId xmlns:p14="http://schemas.microsoft.com/office/powerpoint/2010/main" val="25364399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SGF vs PGF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497" t="8476" b="2542"/>
          <a:stretch/>
        </p:blipFill>
        <p:spPr>
          <a:xfrm>
            <a:off x="166139" y="902970"/>
            <a:ext cx="4386811" cy="3200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6497" t="7680" b="3337"/>
          <a:stretch/>
        </p:blipFill>
        <p:spPr>
          <a:xfrm>
            <a:off x="4648200" y="901063"/>
            <a:ext cx="4386811" cy="320040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7564" y="5029200"/>
            <a:ext cx="8749318" cy="94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Simulation results includes BSIM model and PEX results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(PEX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capacitance and resistance due to PC, CA and M1)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66355" y="6553200"/>
            <a:ext cx="567764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*PC: poly, CA: connection between poly and metal 1, M1: metal 1</a:t>
            </a:r>
          </a:p>
        </p:txBody>
      </p:sp>
    </p:spTree>
    <p:extLst>
      <p:ext uri="{BB962C8B-B14F-4D97-AF65-F5344CB8AC3E}">
        <p14:creationId xmlns:p14="http://schemas.microsoft.com/office/powerpoint/2010/main" val="3411354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FET footprint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404" y="914399"/>
            <a:ext cx="2743200" cy="44549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81" y="914398"/>
            <a:ext cx="2924419" cy="44549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25457" y="5410200"/>
            <a:ext cx="2300631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Series gate feeding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91129" y="5410200"/>
            <a:ext cx="2428871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Parallel gate feeding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6496" y="5028529"/>
            <a:ext cx="582211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46496" y="844407"/>
            <a:ext cx="58221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(M1)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42439" y="2590800"/>
            <a:ext cx="582211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(M2)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4380" y="2590800"/>
            <a:ext cx="64312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(M2)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39000" y="3178653"/>
            <a:ext cx="79220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(M1)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40837" y="2590800"/>
            <a:ext cx="64312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Drain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(M2)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76023" y="2590800"/>
            <a:ext cx="792205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(M2)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27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FET footprint - PGF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22555" y="836474"/>
            <a:ext cx="6045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PGF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PGF and SGF have similar performances (MSG, NF)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SGF is hard to extract the inductance of the gate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feeding line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Source can directly connect to ground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(M1 is the ground plane)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02865" y="857249"/>
            <a:ext cx="2568935" cy="4552951"/>
            <a:chOff x="381000" y="857249"/>
            <a:chExt cx="2568935" cy="455295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857249"/>
              <a:ext cx="2568935" cy="41719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300181" y="5068568"/>
              <a:ext cx="65915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latin typeface="Arial" panose="020B0604020202020204" pitchFamily="34" charset="0"/>
                  <a:cs typeface="Arial" panose="020B0604020202020204" pitchFamily="34" charset="0"/>
                </a:rPr>
                <a:t>SGF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51324" y="4724400"/>
              <a:ext cx="582211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51324" y="905939"/>
              <a:ext cx="582211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1044936" y="1066800"/>
              <a:ext cx="0" cy="1781175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Straight Arrow Connector 8"/>
            <p:cNvCxnSpPr/>
            <p:nvPr/>
          </p:nvCxnSpPr>
          <p:spPr bwMode="auto">
            <a:xfrm>
              <a:off x="2340336" y="1066800"/>
              <a:ext cx="0" cy="1781175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V="1">
              <a:off x="1044936" y="3048000"/>
              <a:ext cx="0" cy="1781175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2340336" y="3048000"/>
              <a:ext cx="0" cy="1781175"/>
            </a:xfrm>
            <a:prstGeom prst="straightConnector1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08542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111" b="8816"/>
          <a:stretch/>
        </p:blipFill>
        <p:spPr>
          <a:xfrm>
            <a:off x="3693323" y="762000"/>
            <a:ext cx="4916077" cy="283866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FET modeling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47162" y="756180"/>
            <a:ext cx="2453231" cy="3282420"/>
            <a:chOff x="447162" y="838200"/>
            <a:chExt cx="2453231" cy="32824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507" y="838200"/>
              <a:ext cx="1978950" cy="301466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1382" y="3834388"/>
              <a:ext cx="200407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Parallel 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Gate Feeding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17083" y="2047130"/>
              <a:ext cx="58221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Gate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(M2)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47162" y="2040832"/>
              <a:ext cx="64312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Drain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(M2)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08188" y="2787383"/>
              <a:ext cx="79220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Source</a:t>
              </a:r>
            </a:p>
            <a:p>
              <a:pPr algn="ctr">
                <a:lnSpc>
                  <a:spcPct val="100000"/>
                </a:lnSpc>
              </a:pPr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(M1)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676865"/>
            <a:ext cx="2713425" cy="30623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0765" y="938584"/>
            <a:ext cx="59503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1124" y="2819400"/>
            <a:ext cx="61266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51721" y="3352532"/>
            <a:ext cx="40350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BEOL: M1-M2-M3-C1-C2-B1-B2-B3-UA-UB-LB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300" y="5285488"/>
            <a:ext cx="47131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Transistor modeling: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BSIM + PEX + EM simulation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(BSIM &amp; PEX from the foundry)</a:t>
            </a:r>
          </a:p>
        </p:txBody>
      </p:sp>
    </p:spTree>
    <p:extLst>
      <p:ext uri="{BB962C8B-B14F-4D97-AF65-F5344CB8AC3E}">
        <p14:creationId xmlns:p14="http://schemas.microsoft.com/office/powerpoint/2010/main" val="1762127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/>
          <a:p>
            <a:r>
              <a:rPr lang="en-US" sz="3200" dirty="0"/>
              <a:t>FET differential pair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88" y="2564935"/>
            <a:ext cx="2971800" cy="17394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81400" y="838200"/>
            <a:ext cx="5379334" cy="4999616"/>
            <a:chOff x="3231266" y="838200"/>
            <a:chExt cx="5379334" cy="49996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21027" t="8816" r="28714" b="9844"/>
            <a:stretch/>
          </p:blipFill>
          <p:spPr>
            <a:xfrm>
              <a:off x="3231266" y="838200"/>
              <a:ext cx="5379334" cy="49996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456351" y="1951363"/>
              <a:ext cx="1614545" cy="5878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Cgd cancellation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MOM Cap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838390" y="2492293"/>
              <a:ext cx="669475" cy="722771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96852" y="5029200"/>
              <a:ext cx="161454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M1 ground plane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188" y="6119920"/>
            <a:ext cx="621516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gd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cancellation – better isolation &amp; gain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2307" y="1828800"/>
            <a:ext cx="68640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Gate+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35232" y="3549450"/>
            <a:ext cx="641522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Gate-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05971" y="1122956"/>
            <a:ext cx="7473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Drain+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4259" y="2847040"/>
            <a:ext cx="70243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Drain-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17692" y="5433508"/>
            <a:ext cx="40350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BEOL: M1-M2-M3-C1-C2-B1-B2-B3-UA-UB-LB</a:t>
            </a:r>
          </a:p>
        </p:txBody>
      </p:sp>
    </p:spTree>
    <p:extLst>
      <p:ext uri="{BB962C8B-B14F-4D97-AF65-F5344CB8AC3E}">
        <p14:creationId xmlns:p14="http://schemas.microsoft.com/office/powerpoint/2010/main" val="828893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Matching networks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514600" y="762000"/>
            <a:ext cx="4612181" cy="4338970"/>
            <a:chOff x="2514600" y="914400"/>
            <a:chExt cx="4612181" cy="43389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0853" t="6757" r="25813" b="7787"/>
            <a:stretch/>
          </p:blipFill>
          <p:spPr>
            <a:xfrm>
              <a:off x="2514600" y="914400"/>
              <a:ext cx="4495800" cy="433897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59046" y="4663470"/>
              <a:ext cx="180690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VDD: M2-M3-C1-C2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779937" y="3962400"/>
              <a:ext cx="1346844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Gate bias: M2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137009" y="2209800"/>
              <a:ext cx="742511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UB-LB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27484" y="1104177"/>
              <a:ext cx="1614545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M1 ground plane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52400" y="5212140"/>
            <a:ext cx="80329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For matching: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Optimize transistor size &amp; transformer diameter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Center-tapped transformer for DC biasing (VDD, VGS)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4960" y="4905857"/>
            <a:ext cx="40350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BEOL: M1-M2-M3-C1-C2-B1-B2-B3-UA-UB-LB</a:t>
            </a:r>
          </a:p>
        </p:txBody>
      </p:sp>
    </p:spTree>
    <p:extLst>
      <p:ext uri="{BB962C8B-B14F-4D97-AF65-F5344CB8AC3E}">
        <p14:creationId xmlns:p14="http://schemas.microsoft.com/office/powerpoint/2010/main" val="238691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LNA layout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38199"/>
            <a:ext cx="8229600" cy="45155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527924"/>
            <a:ext cx="307648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Size: 315 x 170 um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47319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Gain &amp; NF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762000"/>
            <a:ext cx="5864514" cy="4495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638800"/>
            <a:ext cx="6364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 19.2 dB (peak gain 20 dB @ 145 GHz)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NF: 5.2 dB </a:t>
            </a:r>
          </a:p>
        </p:txBody>
      </p:sp>
    </p:spTree>
    <p:extLst>
      <p:ext uri="{BB962C8B-B14F-4D97-AF65-F5344CB8AC3E}">
        <p14:creationId xmlns:p14="http://schemas.microsoft.com/office/powerpoint/2010/main" val="139499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Linearity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5334000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IIP3: -5.84 dBm, Input P1dB: -13.87 dBm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3779" t="5509" r="12413"/>
          <a:stretch/>
        </p:blipFill>
        <p:spPr>
          <a:xfrm>
            <a:off x="4591889" y="974062"/>
            <a:ext cx="3810000" cy="3293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49" t="8015" r="12294" b="2542"/>
          <a:stretch/>
        </p:blipFill>
        <p:spPr>
          <a:xfrm>
            <a:off x="304800" y="1070802"/>
            <a:ext cx="3962400" cy="321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23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Data delay equalization in large arrays</a:t>
            </a:r>
          </a:p>
        </p:txBody>
      </p:sp>
      <p:graphicFrame>
        <p:nvGraphicFramePr>
          <p:cNvPr id="117765" name="Object 5"/>
          <p:cNvGraphicFramePr>
            <a:graphicFrameLocks noChangeAspect="1"/>
          </p:cNvGraphicFramePr>
          <p:nvPr/>
        </p:nvGraphicFramePr>
        <p:xfrm>
          <a:off x="322263" y="4339740"/>
          <a:ext cx="2703512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8" name="Equation" r:id="rId3" imgW="1803240" imgH="863280" progId="Equation.3">
                  <p:embed/>
                </p:oleObj>
              </mc:Choice>
              <mc:Fallback>
                <p:oleObj name="Equation" r:id="rId3" imgW="1803240" imgH="863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263" y="4339740"/>
                        <a:ext cx="2703512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2014_2_15_array_draw5.jpg"/>
          <p:cNvPicPr>
            <a:picLocks noChangeAspect="1"/>
          </p:cNvPicPr>
          <p:nvPr/>
        </p:nvPicPr>
        <p:blipFill>
          <a:blip r:embed="rId5" cstate="print"/>
          <a:srcRect t="11922" r="17173"/>
          <a:stretch>
            <a:fillRect/>
          </a:stretch>
        </p:blipFill>
        <p:spPr>
          <a:xfrm>
            <a:off x="4367386" y="3884370"/>
            <a:ext cx="3401468" cy="2656325"/>
          </a:xfrm>
          <a:prstGeom prst="rect">
            <a:avLst/>
          </a:prstGeom>
        </p:spPr>
      </p:pic>
      <p:pic>
        <p:nvPicPr>
          <p:cNvPr id="20" name="Picture 19" descr="2014_2_15_array_draw5.jpg"/>
          <p:cNvPicPr>
            <a:picLocks noChangeAspect="1"/>
          </p:cNvPicPr>
          <p:nvPr/>
        </p:nvPicPr>
        <p:blipFill>
          <a:blip r:embed="rId6" cstate="print"/>
          <a:srcRect r="12365"/>
          <a:stretch>
            <a:fillRect/>
          </a:stretch>
        </p:blipFill>
        <p:spPr>
          <a:xfrm>
            <a:off x="4951475" y="772675"/>
            <a:ext cx="2808115" cy="2656166"/>
          </a:xfrm>
          <a:prstGeom prst="rect">
            <a:avLst/>
          </a:prstGeom>
        </p:spPr>
      </p:pic>
      <p:graphicFrame>
        <p:nvGraphicFramePr>
          <p:cNvPr id="117766" name="Object 6"/>
          <p:cNvGraphicFramePr>
            <a:graphicFrameLocks noChangeAspect="1"/>
          </p:cNvGraphicFramePr>
          <p:nvPr/>
        </p:nvGraphicFramePr>
        <p:xfrm>
          <a:off x="209550" y="1146175"/>
          <a:ext cx="50450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5669" name="Equation" r:id="rId7" imgW="3365280" imgH="1015920" progId="Equation.3">
                  <p:embed/>
                </p:oleObj>
              </mc:Choice>
              <mc:Fallback>
                <p:oleObj name="Equation" r:id="rId7" imgW="3365280" imgH="1015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" y="1146175"/>
                        <a:ext cx="50450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7497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Summary - LNA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47700" y="990600"/>
          <a:ext cx="7848600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3300">
                  <a:extLst>
                    <a:ext uri="{9D8B030D-6E8A-4147-A177-3AD203B41FA5}">
                      <a16:colId xmlns:a16="http://schemas.microsoft.com/office/drawing/2014/main" xmlns="" val="534684759"/>
                    </a:ext>
                  </a:extLst>
                </a:gridCol>
                <a:gridCol w="4305300">
                  <a:extLst>
                    <a:ext uri="{9D8B030D-6E8A-4147-A177-3AD203B41FA5}">
                      <a16:colId xmlns:a16="http://schemas.microsoft.com/office/drawing/2014/main" xmlns="" val="35706983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 dB (Peak 20 dB @ 145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GHz)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494078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 dB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3595752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IIP3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-5.8 dBm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9741726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P1dB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-13.87 dBm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88823405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 @ 1 V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0580152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 x 170 um</a:t>
                      </a:r>
                      <a:r>
                        <a:rPr lang="en-US" sz="18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4706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9814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899159"/>
            <a:ext cx="4489146" cy="456819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Down-conversion mixer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486400"/>
            <a:ext cx="54938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Mixer design: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Single-balanced active I/Q mixer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CS buffer for testing (buffer gain </a:t>
            </a:r>
            <a:r>
              <a:rPr lang="en-US" sz="2400" dirty="0">
                <a:latin typeface="Calibri" panose="020F0502020204030204" pitchFamily="34" charset="0"/>
                <a:cs typeface="Arial" panose="020B0604020202020204" pitchFamily="34" charset="0"/>
              </a:rPr>
              <a:t>≈ 1)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912" y="762000"/>
            <a:ext cx="2787058" cy="51768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29425" y="5938838"/>
            <a:ext cx="230864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Size: 140 x 230 um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99896" y="1371600"/>
            <a:ext cx="64152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LO_I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48600" y="5029200"/>
            <a:ext cx="74411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LO_Q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248400" y="2971800"/>
            <a:ext cx="381000" cy="83820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2838" y="3572268"/>
            <a:ext cx="106631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I/Q mixer</a:t>
            </a:r>
          </a:p>
        </p:txBody>
      </p:sp>
    </p:spTree>
    <p:extLst>
      <p:ext uri="{BB962C8B-B14F-4D97-AF65-F5344CB8AC3E}">
        <p14:creationId xmlns:p14="http://schemas.microsoft.com/office/powerpoint/2010/main" val="21232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Mixer core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347" r="13798" b="5728"/>
          <a:stretch/>
        </p:blipFill>
        <p:spPr>
          <a:xfrm>
            <a:off x="609600" y="1066800"/>
            <a:ext cx="5166413" cy="487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3515380"/>
            <a:ext cx="90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RF input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43301" y="1638782"/>
            <a:ext cx="587020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 +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0" y="266700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LO –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(LB)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5912" y="1310971"/>
            <a:ext cx="99738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IF output </a:t>
            </a:r>
          </a:p>
          <a:p>
            <a:pPr algn="ctr">
              <a:spcBef>
                <a:spcPts val="0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(C1)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151" y="2510034"/>
            <a:ext cx="1614545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M1 ground plane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1" y="4724400"/>
            <a:ext cx="52290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151" y="5657368"/>
            <a:ext cx="403507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BEOL: M1-M2-M3-C1-C2-B1-B2-B3-UA-UB-LB</a:t>
            </a:r>
          </a:p>
        </p:txBody>
      </p:sp>
    </p:spTree>
    <p:extLst>
      <p:ext uri="{BB962C8B-B14F-4D97-AF65-F5344CB8AC3E}">
        <p14:creationId xmlns:p14="http://schemas.microsoft.com/office/powerpoint/2010/main" val="4287913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" y="793749"/>
            <a:ext cx="5160010" cy="5911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3293" y="5657671"/>
            <a:ext cx="5224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 distribution network: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Wilkinson power divider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Quadrature hybrid (I/Q generation)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Four-channel receiver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8307" y="3810000"/>
            <a:ext cx="7328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(12 dBm)</a:t>
            </a:r>
          </a:p>
        </p:txBody>
      </p:sp>
    </p:spTree>
    <p:extLst>
      <p:ext uri="{BB962C8B-B14F-4D97-AF65-F5344CB8AC3E}">
        <p14:creationId xmlns:p14="http://schemas.microsoft.com/office/powerpoint/2010/main" val="2469787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Layout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838200"/>
            <a:ext cx="3626978" cy="58340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34400" y="3632890"/>
            <a:ext cx="43313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5286" y="1566863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15286" y="2914340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15286" y="4310063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5286" y="5705786"/>
            <a:ext cx="42351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241071" y="932594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41071" y="2346004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41071" y="3720606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41071" y="5119137"/>
            <a:ext cx="628698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Ch.4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7200" y="6047698"/>
            <a:ext cx="3361818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Size: 1075 x 1760 um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838200"/>
            <a:ext cx="4533569" cy="2295671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 bwMode="auto">
          <a:xfrm>
            <a:off x="5265751" y="1299277"/>
            <a:ext cx="2554355" cy="806431"/>
          </a:xfrm>
          <a:prstGeom prst="rect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0800000">
            <a:off x="4992755" y="1590716"/>
            <a:ext cx="152400" cy="2862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46116" y="2423260"/>
            <a:ext cx="1050979" cy="351966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 bwMode="auto">
          <a:xfrm>
            <a:off x="7885126" y="1912191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8237470" y="3288193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858206" y="4634395"/>
            <a:ext cx="373049" cy="975626"/>
          </a:xfrm>
          <a:prstGeom prst="rect">
            <a:avLst/>
          </a:prstGeom>
          <a:noFill/>
          <a:ln w="57150" cap="flat" cmpd="sng" algn="ctr">
            <a:solidFill>
              <a:srgbClr val="CCC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604447" y="5628384"/>
            <a:ext cx="132170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C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div.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81000" y="3142566"/>
            <a:ext cx="25699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Single-channel layout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200" y="4807498"/>
            <a:ext cx="28371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Wilkinson power divider</a:t>
            </a:r>
            <a:endParaRPr 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941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Conversion gain &amp; NF (single-channel)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72" t="6356" r="9046"/>
          <a:stretch/>
        </p:blipFill>
        <p:spPr>
          <a:xfrm>
            <a:off x="4724400" y="975360"/>
            <a:ext cx="4038599" cy="336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873" t="8475" r="10670"/>
          <a:stretch/>
        </p:blipFill>
        <p:spPr>
          <a:xfrm>
            <a:off x="447675" y="1028700"/>
            <a:ext cx="3962400" cy="3291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7675" y="5181600"/>
            <a:ext cx="6059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Gain 17 dB (single-channel IF_I output)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NF : 5.8 dB (dsb)</a:t>
            </a:r>
          </a:p>
        </p:txBody>
      </p:sp>
    </p:spTree>
    <p:extLst>
      <p:ext uri="{BB962C8B-B14F-4D97-AF65-F5344CB8AC3E}">
        <p14:creationId xmlns:p14="http://schemas.microsoft.com/office/powerpoint/2010/main" val="3351102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Linearity (single-channel)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87" t="5650" r="12857"/>
          <a:stretch/>
        </p:blipFill>
        <p:spPr>
          <a:xfrm>
            <a:off x="4761505" y="838200"/>
            <a:ext cx="3962401" cy="3393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49" t="8475" r="12294" b="424"/>
          <a:stretch/>
        </p:blipFill>
        <p:spPr>
          <a:xfrm>
            <a:off x="457200" y="955040"/>
            <a:ext cx="3962400" cy="3276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334000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IIP3: -10.7 dBm, Input P1dB: -18.74 dBm</a:t>
            </a:r>
          </a:p>
        </p:txBody>
      </p:sp>
    </p:spTree>
    <p:extLst>
      <p:ext uri="{BB962C8B-B14F-4D97-AF65-F5344CB8AC3E}">
        <p14:creationId xmlns:p14="http://schemas.microsoft.com/office/powerpoint/2010/main" val="585009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76200"/>
            <a:ext cx="8229600" cy="609600"/>
          </a:xfrm>
          <a:prstGeom prst="rect">
            <a:avLst/>
          </a:prstGeom>
        </p:spPr>
        <p:txBody>
          <a:bodyPr/>
          <a:lstStyle>
            <a:lvl1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2pPr>
            <a:lvl3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3pPr>
            <a:lvl4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4pPr>
            <a:lvl5pPr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>
              <a:buClrTx/>
            </a:pPr>
            <a:r>
              <a:rPr lang="en-US" sz="3200" b="0" kern="0" dirty="0"/>
              <a:t>Summary - receiver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47700" y="990600"/>
          <a:ext cx="7848600" cy="3581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38500">
                  <a:extLst>
                    <a:ext uri="{9D8B030D-6E8A-4147-A177-3AD203B41FA5}">
                      <a16:colId xmlns:a16="http://schemas.microsoft.com/office/drawing/2014/main" xmlns="" val="534684759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xmlns="" val="3570698307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Gain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dB (Single-channel IF_I output)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5494078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 dB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3595752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IIP3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 7 dBm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9741726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Input P1dB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-18.7 dBm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1865607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Power consumption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 </a:t>
                      </a:r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 (LNA) + 2 mA (I/Q mixer) </a:t>
                      </a:r>
                    </a:p>
                    <a:p>
                      <a:pPr algn="ctr"/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+ 14 mA (IF-I/Q buffers) </a:t>
                      </a:r>
                    </a:p>
                    <a:p>
                      <a:pPr algn="ctr"/>
                      <a:r>
                        <a:rPr lang="en-US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@ 1 V (Single-channel)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10580152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1075 x 1760 um</a:t>
                      </a:r>
                      <a:r>
                        <a:rPr lang="en-US" sz="18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047062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8613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example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94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low-power-array 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543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6377010" y="1986995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2" y="1539322"/>
            <a:ext cx="3528507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~1.3kW: 10,000 elements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5896" y="848570"/>
            <a:ext cx="8973910" cy="28081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5" name="Picture 4" descr="https://encrypted-tbn1.gstatic.com/images?q=tbn:ANd9GcTfKO7uj5yo8LjbPKmnncAU42fbwgebFcF6Fhk7rb0AaFYUxEN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4935" y="4133850"/>
            <a:ext cx="2533650" cy="1809750"/>
          </a:xfrm>
          <a:prstGeom prst="rect">
            <a:avLst/>
          </a:prstGeom>
          <a:noFill/>
        </p:spPr>
      </p:pic>
      <p:pic>
        <p:nvPicPr>
          <p:cNvPr id="16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2525" y="4161579"/>
            <a:ext cx="2466975" cy="1847851"/>
          </a:xfrm>
          <a:prstGeom prst="rect">
            <a:avLst/>
          </a:prstGeom>
          <a:noFill/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758581" y="6254565"/>
            <a:ext cx="722869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System concept: Bruce Wallace DARPA. 1st ICs (SiGe) Rebeiz, UCSD.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06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73670" y="146050"/>
            <a:ext cx="8500239" cy="398463"/>
          </a:xfrm>
        </p:spPr>
        <p:txBody>
          <a:bodyPr/>
          <a:lstStyle/>
          <a:p>
            <a:r>
              <a:rPr lang="en-US" sz="3200" dirty="0" smtClean="0"/>
              <a:t>Why mm-wave wireless ?</a:t>
            </a:r>
            <a:endParaRPr lang="en-US" sz="3200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152150"/>
            <a:ext cx="2959905" cy="2959905"/>
          </a:xfrm>
          <a:prstGeom prst="rect">
            <a:avLst/>
          </a:prstGeom>
        </p:spPr>
      </p:pic>
      <p:pic>
        <p:nvPicPr>
          <p:cNvPr id="19" name="Picture 18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8198" y="1303940"/>
            <a:ext cx="3284327" cy="2428640"/>
          </a:xfrm>
          <a:prstGeom prst="rect">
            <a:avLst/>
          </a:prstGeom>
        </p:spPr>
      </p:pic>
      <p:pic>
        <p:nvPicPr>
          <p:cNvPr id="6" name="Picture 5" descr="Pictur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4661" y="4719215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86" y="4732926"/>
            <a:ext cx="1743456" cy="1883664"/>
          </a:xfrm>
          <a:prstGeom prst="rect">
            <a:avLst/>
          </a:prstGeom>
        </p:spPr>
      </p:pic>
      <p:pic>
        <p:nvPicPr>
          <p:cNvPr id="8" name="Picture 7" descr="Picture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1510" y="4719215"/>
            <a:ext cx="2625765" cy="19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68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systems</a:t>
            </a:r>
          </a:p>
        </p:txBody>
      </p:sp>
    </p:spTree>
    <p:extLst>
      <p:ext uri="{BB962C8B-B14F-4D97-AF65-F5344CB8AC3E}">
        <p14:creationId xmlns:p14="http://schemas.microsoft.com/office/powerpoint/2010/main" val="1824182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6377010" y="1986995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2" y="1539322"/>
            <a:ext cx="3528507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~1.3kW: 10,000 elements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5896" y="848570"/>
            <a:ext cx="8973910" cy="280811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227315" y="4036160"/>
            <a:ext cx="8215329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 pixel × 100 pixel image→ 10,000 array elements.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~130 mW DC power per element → 1.3 kW system power requirement.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Problem: required size and weight of heat sink.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11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94 GHz low-power IC design: transistors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880" y="5888278"/>
            <a:ext cx="88221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At 1mW dissipation, ~17 dB gain is feasible→ low power ICs.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00" y="1753225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50600" y="1531625"/>
            <a:ext cx="390141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Teledyne: 130nm InP HBT: high-f</a:t>
            </a:r>
            <a:r>
              <a:rPr lang="en-US" sz="1600" b="1" baseline="-25000" dirty="0" smtClean="0">
                <a:latin typeface="Calibri" pitchFamily="34" charset="0"/>
              </a:rPr>
              <a:t>max</a:t>
            </a:r>
            <a:r>
              <a:rPr lang="en-US" sz="1600" b="1" dirty="0" smtClean="0">
                <a:latin typeface="Calibri" pitchFamily="34" charset="0"/>
              </a:rPr>
              <a:t> bias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31304" y="5180671"/>
            <a:ext cx="334123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latin typeface="Calibri" pitchFamily="34" charset="0"/>
              </a:rPr>
              <a:t>Teledyne: M</a:t>
            </a:r>
            <a:r>
              <a:rPr lang="en-US" sz="1400" b="0" dirty="0">
                <a:latin typeface="Calibri" pitchFamily="34" charset="0"/>
              </a:rPr>
              <a:t>. Urteaga </a:t>
            </a:r>
            <a:r>
              <a:rPr lang="en-US" sz="1400" b="0" i="1" dirty="0">
                <a:latin typeface="Calibri" pitchFamily="34" charset="0"/>
              </a:rPr>
              <a:t>et al</a:t>
            </a:r>
            <a:r>
              <a:rPr lang="en-US" sz="1400" b="0" dirty="0">
                <a:latin typeface="Calibri" pitchFamily="34" charset="0"/>
              </a:rPr>
              <a:t>: 2011 </a:t>
            </a:r>
            <a:r>
              <a:rPr lang="en-US" sz="1400" b="0" dirty="0" smtClean="0">
                <a:latin typeface="Calibri" pitchFamily="34" charset="0"/>
              </a:rPr>
              <a:t>DRC</a:t>
            </a:r>
            <a:endParaRPr lang="en-US" sz="1400" b="0" dirty="0">
              <a:latin typeface="Calibri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351993" y="2014682"/>
          <a:ext cx="4329545" cy="2828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171" name="KGPlot" r:id="rId4" imgW="4762440" imgH="3111480" progId="KGraph_Plot">
                  <p:embed/>
                </p:oleObj>
              </mc:Choice>
              <mc:Fallback>
                <p:oleObj name="KGPlot" r:id="rId4" imgW="4762440" imgH="3111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1993" y="2014682"/>
                        <a:ext cx="4329545" cy="2828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17126" y="1531625"/>
            <a:ext cx="3901414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Teledyne: 130nm InP HBT: low-power bias</a:t>
            </a:r>
            <a:endParaRPr lang="en-US" sz="1600" b="1" dirty="0">
              <a:latin typeface="Calibri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97830" y="5174585"/>
            <a:ext cx="334123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latin typeface="Calibri" pitchFamily="34" charset="0"/>
              </a:rPr>
              <a:t>130nm × 3 </a:t>
            </a:r>
            <a:r>
              <a:rPr lang="en-US" sz="1400" b="0" dirty="0" smtClean="0">
                <a:latin typeface="Symbol" panose="05050102010706020507" pitchFamily="18" charset="2"/>
              </a:rPr>
              <a:t>m</a:t>
            </a:r>
            <a:r>
              <a:rPr lang="en-US" sz="1400" b="0" dirty="0" smtClean="0">
                <a:latin typeface="Calibri" pitchFamily="34" charset="0"/>
              </a:rPr>
              <a:t>m emitter</a:t>
            </a:r>
            <a:endParaRPr lang="en-US" sz="1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44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94 GHz low-power IC design: transistors</a:t>
            </a:r>
            <a:endParaRPr lang="en-US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70" y="1152150"/>
            <a:ext cx="3804227" cy="27434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5385"/>
            <a:ext cx="3916795" cy="2449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81440" y="848570"/>
            <a:ext cx="19726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BJTs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59245" y="848570"/>
            <a:ext cx="197266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FETs</a:t>
            </a:r>
            <a:endParaRPr lang="en-US" sz="2400" b="0" dirty="0">
              <a:latin typeface="Calibri" pitchFamily="34" charset="0"/>
            </a:endParaRPr>
          </a:p>
        </p:txBody>
      </p:sp>
      <p:graphicFrame>
        <p:nvGraphicFramePr>
          <p:cNvPr id="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554933"/>
              </p:ext>
            </p:extLst>
          </p:nvPr>
        </p:nvGraphicFramePr>
        <p:xfrm>
          <a:off x="273050" y="4140200"/>
          <a:ext cx="8466138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195" name="Equation" r:id="rId5" imgW="4635360" imgH="1396800" progId="Equation.3">
                  <p:embed/>
                </p:oleObj>
              </mc:Choice>
              <mc:Fallback>
                <p:oleObj name="Equation" r:id="rId5" imgW="4635360" imgH="1396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4140200"/>
                        <a:ext cx="8466138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8462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Phased </a:t>
            </a:r>
            <a:r>
              <a:rPr lang="en-US" sz="2800" dirty="0" smtClean="0">
                <a:solidFill>
                  <a:srgbClr val="000000"/>
                </a:solidFill>
              </a:rPr>
              <a:t>array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880" y="5357013"/>
            <a:ext cx="8822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>
                <a:latin typeface="Calibri" pitchFamily="34" charset="0"/>
              </a:rPr>
              <a:t>IC can transmit on vertical (V) or horizontal (H) polarizations (one at a time)</a:t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IC can receive on vertical (V) </a:t>
            </a:r>
            <a:r>
              <a:rPr lang="en-US" sz="2000" b="0" dirty="0" smtClean="0">
                <a:latin typeface="Calibri" pitchFamily="34" charset="0"/>
              </a:rPr>
              <a:t>and horizontal </a:t>
            </a:r>
            <a:r>
              <a:rPr lang="en-US" sz="2000" b="0" dirty="0">
                <a:latin typeface="Calibri" pitchFamily="34" charset="0"/>
              </a:rPr>
              <a:t>(H) polarizations </a:t>
            </a:r>
            <a:r>
              <a:rPr lang="en-US" sz="2000" b="0" dirty="0" smtClean="0">
                <a:latin typeface="Calibri" pitchFamily="34" charset="0"/>
              </a:rPr>
              <a:t> (simultaneously)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Each mode has phase-shifter, VGA. 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Signal distribution on backplane.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InP IC: requires low-speed CMOS digital control IC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2683" y="5022795"/>
            <a:ext cx="144142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</a:rPr>
              <a:t>1770 um x 1550 um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0" y="1478351"/>
            <a:ext cx="4399317" cy="29094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r="17996"/>
          <a:stretch/>
        </p:blipFill>
        <p:spPr>
          <a:xfrm>
            <a:off x="4799685" y="1046533"/>
            <a:ext cx="4165559" cy="38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22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Low-power, low-voltage mm-wave design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880" y="924465"/>
            <a:ext cx="882212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Extensive use of current mirrors, translinear techniques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95" y="2034060"/>
            <a:ext cx="6086736" cy="162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095" y="4339739"/>
            <a:ext cx="6266073" cy="212506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612095" y="1486368"/>
            <a:ext cx="23521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Gain &amp; switching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0210" y="1455730"/>
            <a:ext cx="34579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Low-power T/R switching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2095" y="3687323"/>
            <a:ext cx="23521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VGA / switch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0209" y="3656685"/>
            <a:ext cx="447780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Multiplier→ mixer, modulator,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phase-shifter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71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Low-power, low-voltage mm-wave design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6725" y="1030998"/>
            <a:ext cx="23521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Antenna switch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0210" y="1000360"/>
            <a:ext cx="345795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LNA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9565" y="3915008"/>
            <a:ext cx="341466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backplane T/R switch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19842" y="3918654"/>
            <a:ext cx="447780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smtClean="0">
                <a:latin typeface="Calibri" pitchFamily="34" charset="0"/>
              </a:rPr>
              <a:t>PA &amp; V/H switch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0" y="1728743"/>
            <a:ext cx="4050510" cy="1320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208" y="1683415"/>
            <a:ext cx="4359013" cy="1430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" y="4549140"/>
            <a:ext cx="4325647" cy="199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50" y="4607275"/>
            <a:ext cx="4290998" cy="1326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98275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Phase-shifter and control circuits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5" y="1511770"/>
            <a:ext cx="4795105" cy="281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t="43262" r="29093" b="13544"/>
          <a:stretch/>
        </p:blipFill>
        <p:spPr>
          <a:xfrm>
            <a:off x="5242098" y="1303940"/>
            <a:ext cx="3807707" cy="31884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80" y="1683415"/>
            <a:ext cx="3268135" cy="258946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TextBox 8"/>
          <p:cNvSpPr txBox="1"/>
          <p:nvPr/>
        </p:nvSpPr>
        <p:spPr>
          <a:xfrm>
            <a:off x="6576308" y="4653463"/>
            <a:ext cx="20313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760 um x 640 um</a:t>
            </a:r>
          </a:p>
        </p:txBody>
      </p:sp>
    </p:spTree>
    <p:extLst>
      <p:ext uri="{BB962C8B-B14F-4D97-AF65-F5344CB8AC3E}">
        <p14:creationId xmlns:p14="http://schemas.microsoft.com/office/powerpoint/2010/main" val="1694007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Phase-shifter </a:t>
            </a:r>
            <a:r>
              <a:rPr lang="en-US" sz="2800" dirty="0" smtClean="0">
                <a:solidFill>
                  <a:srgbClr val="000000"/>
                </a:solidFill>
              </a:rPr>
              <a:t>measurement </a:t>
            </a:r>
            <a:r>
              <a:rPr lang="en-US" sz="2800" dirty="0">
                <a:solidFill>
                  <a:srgbClr val="000000"/>
                </a:solidFill>
              </a:rPr>
              <a:t>results (1 V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5612" y="6455939"/>
            <a:ext cx="376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prstClr val="black"/>
                </a:solidFill>
                <a:latin typeface="Arial" charset="0"/>
              </a:rPr>
              <a:t>Power consumption: 4.2 mA @ 1 V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4429062" y="870772"/>
          <a:ext cx="429954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6" name="KGPlot" r:id="rId3" imgW="4876560" imgH="3111480" progId="KGraph_Plot">
                  <p:embed/>
                </p:oleObj>
              </mc:Choice>
              <mc:Fallback>
                <p:oleObj name="KGPlot" r:id="rId3" imgW="4876560" imgH="3111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29062" y="870772"/>
                        <a:ext cx="4299546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558969" y="3694196"/>
          <a:ext cx="454996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7" name="KGPlot" r:id="rId5" imgW="5244840" imgH="3162240" progId="KGraph_Plot">
                  <p:embed/>
                </p:oleObj>
              </mc:Choice>
              <mc:Fallback>
                <p:oleObj name="KGPlot" r:id="rId5" imgW="5244840" imgH="31622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8969" y="3694196"/>
                        <a:ext cx="4549966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3407" y="870772"/>
          <a:ext cx="417638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8" name="KGPlot" r:id="rId7" imgW="4736880" imgH="3111480" progId="KGraph_Plot">
                  <p:embed/>
                </p:oleObj>
              </mc:Choice>
              <mc:Fallback>
                <p:oleObj name="KGPlot" r:id="rId7" imgW="4736880" imgH="3111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407" y="870772"/>
                        <a:ext cx="417638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0020" y="3671744"/>
          <a:ext cx="4538949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249" name="KGPlot" r:id="rId9" imgW="5232240" imgH="3162240" progId="KGraph_Plot">
                  <p:embed/>
                </p:oleObj>
              </mc:Choice>
              <mc:Fallback>
                <p:oleObj name="KGPlot" r:id="rId9" imgW="5232240" imgH="31622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020" y="3671744"/>
                        <a:ext cx="4538949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6488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0000"/>
                </a:solidFill>
              </a:rPr>
              <a:t>Low-noise amplifier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44512" y="4372382"/>
            <a:ext cx="40971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sz="2000" b="0" dirty="0">
                <a:solidFill>
                  <a:prstClr val="black"/>
                </a:solidFill>
                <a:latin typeface="Calibri" panose="020F0502020204030204" pitchFamily="34" charset="0"/>
              </a:rPr>
              <a:t>Noise matching for input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sz="2000" b="0" dirty="0">
                <a:solidFill>
                  <a:prstClr val="black"/>
                </a:solidFill>
                <a:latin typeface="Calibri" panose="020F0502020204030204" pitchFamily="34" charset="0"/>
              </a:rPr>
              <a:t>Conjugate matching for inter-stage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sz="2000" b="0" dirty="0">
                <a:solidFill>
                  <a:prstClr val="black"/>
                </a:solidFill>
                <a:latin typeface="Calibri" panose="020F0502020204030204" pitchFamily="34" charset="0"/>
              </a:rPr>
              <a:t>Gain matching for output</a:t>
            </a:r>
          </a:p>
          <a:p>
            <a:pPr marL="285750" indent="-285750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Char char="-"/>
            </a:pPr>
            <a:r>
              <a:rPr lang="en-US" sz="2000" b="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Power consumption: 2 mA @ 1.5 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49017" y="4044500"/>
            <a:ext cx="200567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660 um x 510 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46" y="1127318"/>
            <a:ext cx="3895434" cy="274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32" t="12826" r="7525" b="52595"/>
          <a:stretch/>
        </p:blipFill>
        <p:spPr>
          <a:xfrm>
            <a:off x="4647895" y="922074"/>
            <a:ext cx="4098900" cy="311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582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LNA Measurement results (1 V</a:t>
            </a:r>
            <a:r>
              <a:rPr lang="en-US" sz="2800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98107" y="3476921"/>
            <a:ext cx="350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Power consumption: 2.0 mA @ 1 V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Gain: 16.3 dB @ 94 GHz (peak gain)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676879" y="815941"/>
          <a:ext cx="433602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0" name="KGPlot" r:id="rId3" imgW="4978440" imgH="3149640" progId="KGraph_Plot">
                  <p:embed/>
                </p:oleObj>
              </mc:Choice>
              <mc:Fallback>
                <p:oleObj name="KGPlot" r:id="rId3" imgW="4978440" imgH="31496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6879" y="815941"/>
                        <a:ext cx="4336026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106496" y="815941"/>
          <a:ext cx="4494882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1" name="KGPlot" r:id="rId5" imgW="5181480" imgH="3162240" progId="KGraph_Plot">
                  <p:embed/>
                </p:oleObj>
              </mc:Choice>
              <mc:Fallback>
                <p:oleObj name="KGPlot" r:id="rId5" imgW="5181480" imgH="31622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6496" y="815941"/>
                        <a:ext cx="4494882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06496" y="4102100"/>
          <a:ext cx="4509066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2" name="KGPlot" r:id="rId7" imgW="5155920" imgH="3136680" progId="KGraph_Plot">
                  <p:embed/>
                </p:oleObj>
              </mc:Choice>
              <mc:Fallback>
                <p:oleObj name="KGPlot" r:id="rId7" imgW="5155920" imgH="31366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496" y="4102100"/>
                        <a:ext cx="4509066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4702092" y="4110501"/>
          <a:ext cx="4271818" cy="258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273" name="KGPlot" r:id="rId9" imgW="5168880" imgH="3124080" progId="KGraph_Plot">
                  <p:embed/>
                </p:oleObj>
              </mc:Choice>
              <mc:Fallback>
                <p:oleObj name="KGPlot" r:id="rId9" imgW="516888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02092" y="4110501"/>
                        <a:ext cx="4271818" cy="2581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098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146050"/>
            <a:ext cx="8518297" cy="398463"/>
          </a:xfrm>
        </p:spPr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 LOS MIMO: </a:t>
            </a:r>
            <a:r>
              <a:rPr lang="en-US" sz="2800" dirty="0" smtClean="0">
                <a:solidFill>
                  <a:srgbClr val="FF0000"/>
                </a:solidFill>
              </a:rPr>
              <a:t>multi-channel for high capacity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 descr="Picture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2991" y="848569"/>
            <a:ext cx="2369258" cy="1745585"/>
          </a:xfrm>
          <a:prstGeom prst="rect">
            <a:avLst/>
          </a:prstGeom>
        </p:spPr>
      </p:pic>
      <p:pic>
        <p:nvPicPr>
          <p:cNvPr id="11" name="Picture 10" descr="Picture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1165" y="2745945"/>
            <a:ext cx="2357498" cy="1745585"/>
          </a:xfrm>
          <a:prstGeom prst="rect">
            <a:avLst/>
          </a:prstGeom>
        </p:spPr>
      </p:pic>
      <p:pic>
        <p:nvPicPr>
          <p:cNvPr id="12" name="Picture 11" descr="Picture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5985" y="772675"/>
            <a:ext cx="5768020" cy="27171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93480" y="6009430"/>
            <a:ext cx="2732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>
                <a:latin typeface="Calibri" pitchFamily="34" charset="0"/>
              </a:rPr>
              <a:t>Torklinson : 2006 Allerton Conference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Sheldon : 2010 IEEE APS-URSI 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Torklinson : 2011 IEEE Trans Wireless Comm.</a:t>
            </a:r>
            <a:endParaRPr lang="en-US" sz="1100" b="0" dirty="0">
              <a:latin typeface="Calibri" pitchFamily="34" charset="0"/>
            </a:endParaRPr>
          </a:p>
        </p:txBody>
      </p:sp>
      <p:pic>
        <p:nvPicPr>
          <p:cNvPr id="8" name="Picture 7" descr="2014_11_7_NSF_wireless_prop_figur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95" y="4383645"/>
            <a:ext cx="6089900" cy="246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164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Noise measurement setup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31804" r="11388" b="29366"/>
          <a:stretch/>
        </p:blipFill>
        <p:spPr>
          <a:xfrm>
            <a:off x="1811930" y="891386"/>
            <a:ext cx="5469598" cy="22494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64173" y="3343148"/>
            <a:ext cx="122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</a:rPr>
              <a:t>Calibration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4173" y="4702768"/>
            <a:ext cx="1529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prstClr val="black"/>
                </a:solidFill>
                <a:latin typeface="Calibri" panose="020F0502020204030204" pitchFamily="34" charset="0"/>
              </a:rPr>
              <a:t>Measurement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66353" y="5222569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</a:rPr>
              <a:t>-1 dB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7964" y="3822905"/>
            <a:ext cx="486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100" dirty="0">
                <a:solidFill>
                  <a:prstClr val="black"/>
                </a:solidFill>
                <a:latin typeface="Calibri" panose="020F0502020204030204" pitchFamily="34" charset="0"/>
              </a:rPr>
              <a:t>-1 dB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173" y="6052919"/>
            <a:ext cx="6532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Loss before the DUT: compensated using the NFA’s internal function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therefore, measured gain should be subtracted by -1 dB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904300" y="1073791"/>
            <a:ext cx="958239" cy="964734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14673" y="2033528"/>
            <a:ext cx="1137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</a:rPr>
              <a:t>Noise source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991139" y="1410509"/>
            <a:ext cx="958239" cy="1128659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01512" y="2539169"/>
            <a:ext cx="1255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</a:rPr>
              <a:t>Mixer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</a:rPr>
              <a:t>(LO @ 94 GHz)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201174" y="1415979"/>
            <a:ext cx="632628" cy="701440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36186" y="2098121"/>
            <a:ext cx="779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</a:rPr>
              <a:t>W-band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FFFF00"/>
                </a:solidFill>
                <a:latin typeface="Calibri" panose="020F0502020204030204" pitchFamily="34" charset="0"/>
              </a:rPr>
              <a:t>Amp.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98" y="3732637"/>
            <a:ext cx="5569720" cy="6400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498" y="5122954"/>
            <a:ext cx="556972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55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Transceiver measurement results</a:t>
            </a: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5320" y="792330"/>
          <a:ext cx="452739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94" name="KGPlot" r:id="rId3" imgW="5155920" imgH="3124080" progId="KGraph_Plot">
                  <p:embed/>
                </p:oleObj>
              </mc:Choice>
              <mc:Fallback>
                <p:oleObj name="KGPlot" r:id="rId3" imgW="515592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20" y="792330"/>
                        <a:ext cx="4527395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4557192" y="772675"/>
          <a:ext cx="4527395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95" name="KGPlot" r:id="rId5" imgW="5155920" imgH="3124080" progId="KGraph_Plot">
                  <p:embed/>
                </p:oleObj>
              </mc:Choice>
              <mc:Fallback>
                <p:oleObj name="KGPlot" r:id="rId5" imgW="515592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7192" y="772675"/>
                        <a:ext cx="4527395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-8389" y="3721600"/>
          <a:ext cx="463544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96" name="KGPlot" r:id="rId7" imgW="5257800" imgH="3111480" progId="KGraph_Plot">
                  <p:embed/>
                </p:oleObj>
              </mc:Choice>
              <mc:Fallback>
                <p:oleObj name="KGPlot" r:id="rId7" imgW="5257800" imgH="3111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-8389" y="3721600"/>
                        <a:ext cx="4635448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4586376" y="3721600"/>
          <a:ext cx="4542384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0297" name="KGPlot" r:id="rId9" imgW="5194080" imgH="3136680" progId="KGraph_Plot">
                  <p:embed/>
                </p:oleObj>
              </mc:Choice>
              <mc:Fallback>
                <p:oleObj name="KGPlot" r:id="rId9" imgW="5194080" imgH="31366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586376" y="3721600"/>
                        <a:ext cx="4542384" cy="274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211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Receiver noise</a:t>
            </a:r>
            <a:endParaRPr lang="en-US" sz="2800" dirty="0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392370" y="1621988"/>
          <a:ext cx="6254369" cy="378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291" name="KGPlot" r:id="rId3" imgW="5168880" imgH="3124080" progId="KGraph_Plot">
                  <p:embed/>
                </p:oleObj>
              </mc:Choice>
              <mc:Fallback>
                <p:oleObj name="KGPlot" r:id="rId3" imgW="516888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92370" y="1621988"/>
                        <a:ext cx="6254369" cy="3780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6683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94 GHz transceiver: performance summary</a:t>
            </a:r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756557" y="817880"/>
          <a:ext cx="4043497" cy="5935254"/>
        </p:xfrm>
        <a:graphic>
          <a:graphicData uri="http://schemas.openxmlformats.org/drawingml/2006/table">
            <a:tbl>
              <a:tblPr/>
              <a:tblGrid>
                <a:gridCol w="473108">
                  <a:extLst>
                    <a:ext uri="{9D8B030D-6E8A-4147-A177-3AD203B41FA5}">
                      <a16:colId xmlns="" xmlns:a16="http://schemas.microsoft.com/office/drawing/2014/main" val="3685362929"/>
                    </a:ext>
                  </a:extLst>
                </a:gridCol>
                <a:gridCol w="1312086">
                  <a:extLst>
                    <a:ext uri="{9D8B030D-6E8A-4147-A177-3AD203B41FA5}">
                      <a16:colId xmlns="" xmlns:a16="http://schemas.microsoft.com/office/drawing/2014/main" val="3224442869"/>
                    </a:ext>
                  </a:extLst>
                </a:gridCol>
                <a:gridCol w="403719">
                  <a:extLst>
                    <a:ext uri="{9D8B030D-6E8A-4147-A177-3AD203B41FA5}">
                      <a16:colId xmlns="" xmlns:a16="http://schemas.microsoft.com/office/drawing/2014/main" val="1183073188"/>
                    </a:ext>
                  </a:extLst>
                </a:gridCol>
                <a:gridCol w="927292">
                  <a:extLst>
                    <a:ext uri="{9D8B030D-6E8A-4147-A177-3AD203B41FA5}">
                      <a16:colId xmlns="" xmlns:a16="http://schemas.microsoft.com/office/drawing/2014/main" val="268480747"/>
                    </a:ext>
                  </a:extLst>
                </a:gridCol>
                <a:gridCol w="927292">
                  <a:extLst>
                    <a:ext uri="{9D8B030D-6E8A-4147-A177-3AD203B41FA5}">
                      <a16:colId xmlns="" xmlns:a16="http://schemas.microsoft.com/office/drawing/2014/main" val="3216744715"/>
                    </a:ext>
                  </a:extLst>
                </a:gridCol>
              </a:tblGrid>
              <a:tr h="12365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@Vcc=1.5V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@Vcc=1.0V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67345290"/>
                  </a:ext>
                </a:extLst>
              </a:tr>
              <a:tr h="117763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Power Amplifier</a:t>
                      </a:r>
                    </a:p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V/H</a:t>
                      </a:r>
                      <a:r>
                        <a:rPr lang="en-US" sz="7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Output Power P3dB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020323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 @P3dB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62257327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PAE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%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12.7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03042059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@ P3dB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27.2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16.9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447078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(small-signal)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22.5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16.4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056443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17.55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11.45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3064287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Size (exclude Pads)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µm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475*475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475*475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54695900"/>
                  </a:ext>
                </a:extLst>
              </a:tr>
              <a:tr h="117763">
                <a:tc rowSpan="8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VGA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 (Rx/Tx)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12.5/10.9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13.4/11.5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08652261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NF (max gain)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4.8/7.8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4.6/7.7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5730688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NF (max gain - 6dB)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7.1/9.4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6.6/9.3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0728915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Input 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-12.4/-9.6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-15.9/-15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5819331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OIP3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6.7/7.6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-1.8/-3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79875257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62059862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37742786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Size (exclude Pads)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µm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530*900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530*900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10730875"/>
                  </a:ext>
                </a:extLst>
              </a:tr>
              <a:tr h="117763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LNA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15.1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16.3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48491303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NF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1969952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Input 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-21.9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-24.5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05649209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OIP3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-1.7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87276677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4.95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3.95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09496437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8428796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Size (exclude Pads)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µm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480*280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480*280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81732129"/>
                  </a:ext>
                </a:extLst>
              </a:tr>
              <a:tr h="117763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Phase Shifter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 (Rx/Tx)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-5±1.5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-5±1.5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613039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NF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14.9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14.6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0665418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Input 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61309568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OIP3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10.9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5064155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95016562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976361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Size (exclude Pads)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µm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660*340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660*340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9953475"/>
                  </a:ext>
                </a:extLst>
              </a:tr>
              <a:tr h="117763">
                <a:tc row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SPDT</a:t>
                      </a:r>
                    </a:p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Antenna</a:t>
                      </a:r>
                    </a:p>
                    <a:p>
                      <a:pPr algn="ctr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T/Rx SW</a:t>
                      </a: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Loss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69636750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Isolation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19.5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18.5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058457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9024758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873089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4.8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28523196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Size (exclude Pads)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µm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200*680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200*680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4294543"/>
                  </a:ext>
                </a:extLst>
              </a:tr>
              <a:tr h="117763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Rx Channel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22.7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60950338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NF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8.5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49140849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Fractional BW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%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7.6 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 7.5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57482988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Input 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-22.9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-27.9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21436763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IIP3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-16.3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-24.3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23095460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19.2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12.9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9604967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17.25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92848108"/>
                  </a:ext>
                </a:extLst>
              </a:tr>
              <a:tr h="117763">
                <a:tc rowSpan="7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ctr"/>
                      <a:r>
                        <a:rPr lang="en-US" sz="700" u="none" strike="noStrike" dirty="0">
                          <a:effectLst/>
                        </a:rPr>
                        <a:t>Tx Channel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Power Gain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22.2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22.4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3348570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Pout (P3dB)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0.1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87245774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Fractional BW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%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6.7 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 6.7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8321212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Output P1dB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0.8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-3.4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00934659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OIP3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dBm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10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3.8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6078365"/>
                  </a:ext>
                </a:extLst>
              </a:tr>
              <a:tr h="1177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39.7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28.7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75999344"/>
                  </a:ext>
                </a:extLst>
              </a:tr>
              <a:tr h="1236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Pdiss (core exclude bias ckt)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mW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31.5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ahoma"/>
                        </a:defRPr>
                      </a:lvl9pPr>
                    </a:lstStyle>
                    <a:p>
                      <a:pPr algn="ctr" fontAlgn="b"/>
                      <a:r>
                        <a:rPr lang="en-US" sz="700" u="none" strike="noStrike" dirty="0">
                          <a:effectLst/>
                        </a:rPr>
                        <a:t>20.5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17" marR="4317" marT="4317" marB="0" anchor="b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54357926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3339722" y="6553200"/>
            <a:ext cx="1293886" cy="276999"/>
            <a:chOff x="3187818" y="6546823"/>
            <a:chExt cx="1293886" cy="276999"/>
          </a:xfrm>
        </p:grpSpPr>
        <p:sp>
          <p:nvSpPr>
            <p:cNvPr id="12" name="Rectangle 11"/>
            <p:cNvSpPr/>
            <p:nvPr/>
          </p:nvSpPr>
          <p:spPr>
            <a:xfrm>
              <a:off x="3187818" y="6617512"/>
              <a:ext cx="394282" cy="135622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82099" y="6546823"/>
              <a:ext cx="8996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</a:rPr>
                <a:t>Simulation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20" y="813707"/>
            <a:ext cx="449358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27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example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: 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 1-25 GHz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dual-conversion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receiver 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03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Dual Conversion: Wide Tuning</a:t>
            </a:r>
            <a:endParaRPr lang="en-US" sz="3200" dirty="0" smtClean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45985" y="4455765"/>
            <a:ext cx="8517015" cy="14493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Low (2GHz) IF→ image &amp; LO responses close to RF carrier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High (100GHz) IF→ image &amp; LO responses far from RF carrier</a:t>
            </a:r>
          </a:p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Dual conversion: a standard approach in RF receivers.</a:t>
            </a:r>
          </a:p>
        </p:txBody>
      </p:sp>
      <p:pic>
        <p:nvPicPr>
          <p:cNvPr id="6" name="Picture 5" descr="2013_6_12_ACT_dra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091" y="2149441"/>
            <a:ext cx="1821480" cy="975979"/>
          </a:xfrm>
          <a:prstGeom prst="rect">
            <a:avLst/>
          </a:prstGeom>
        </p:spPr>
      </p:pic>
      <p:pic>
        <p:nvPicPr>
          <p:cNvPr id="7" name="Picture 6" descr="2013_6_12_ACT_draw2_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6993" y="924465"/>
            <a:ext cx="6809232" cy="3243072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45985" y="5973665"/>
            <a:ext cx="7361815" cy="747639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Modern THz IC processes→ 100 GHz IF easily feasible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→ Image-response-free 1-50 GHz receiver</a:t>
            </a:r>
            <a:endParaRPr lang="en-US" sz="24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W-band Waveguide Filters</a:t>
            </a:r>
          </a:p>
        </p:txBody>
      </p: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775" y="848570"/>
            <a:ext cx="1932432" cy="1938528"/>
          </a:xfrm>
          <a:prstGeom prst="rect">
            <a:avLst/>
          </a:prstGeom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310" y="848570"/>
            <a:ext cx="2504535" cy="1934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8635" y="924465"/>
            <a:ext cx="2674625" cy="197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45985" y="3245084"/>
            <a:ext cx="8517015" cy="41524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1 GHz filter bandwidth is easy; 100 MHz should be just feasible. </a:t>
            </a: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45985" y="3656685"/>
            <a:ext cx="8517015" cy="4152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our effort: design the ICs, purchase the filter.</a:t>
            </a:r>
          </a:p>
        </p:txBody>
      </p:sp>
    </p:spTree>
    <p:extLst>
      <p:ext uri="{BB962C8B-B14F-4D97-AF65-F5344CB8AC3E}">
        <p14:creationId xmlns:p14="http://schemas.microsoft.com/office/powerpoint/2010/main" val="3577684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600" dirty="0"/>
              <a:t>Choice of Frequency Plan</a:t>
            </a:r>
            <a:endParaRPr lang="en-US" sz="36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73" y="1092652"/>
            <a:ext cx="4797451" cy="2348975"/>
          </a:xfrm>
          <a:prstGeom prst="rect">
            <a:avLst/>
          </a:prstGeom>
        </p:spPr>
      </p:pic>
      <p:sp>
        <p:nvSpPr>
          <p:cNvPr id="15" name="Footer Placeholder 1"/>
          <p:cNvSpPr txBox="1">
            <a:spLocks/>
          </p:cNvSpPr>
          <p:nvPr/>
        </p:nvSpPr>
        <p:spPr>
          <a:xfrm>
            <a:off x="1333500" y="6550026"/>
            <a:ext cx="64770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Distribution Statement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89112" y="967404"/>
            <a:ext cx="3700381" cy="2021834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 below IF: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triplers have residual  output @ 2f</a:t>
            </a:r>
            <a:r>
              <a:rPr lang="en-US" sz="1800" b="0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in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→ maximum 1.5:1 tuning ratio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→ maximum 67-100 GHz LO tuning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~1-33 GHz RF tuning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Need 67-100GHz LO driver PA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present designs (lower-risk)</a:t>
            </a:r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8642772" y="6651412"/>
            <a:ext cx="492577" cy="1938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fld id="{C08819B8-889F-40D2-8338-B9A5FFC37F39}" type="slidenum">
              <a:rPr lang="en-US" sz="800" b="0" smtClean="0">
                <a:latin typeface="Calibri" pitchFamily="34" charset="0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217</a:t>
            </a:fld>
            <a:endParaRPr lang="en-US" sz="800" b="0" dirty="0">
              <a:latin typeface="Calibri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292494" y="3849457"/>
            <a:ext cx="3700381" cy="174483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 above IF: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maximum 100-150 GHz LO tuning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~1-50 GHz RF tuning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Need 100-150GHz LO driver PA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At ~200-300mW output power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higher-risk.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5100317" y="1260482"/>
            <a:ext cx="237066" cy="115146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5100317" y="2099915"/>
            <a:ext cx="256169" cy="238852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549" y="3770213"/>
            <a:ext cx="4797451" cy="2348975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H="1" flipV="1">
            <a:off x="5046398" y="3973202"/>
            <a:ext cx="237066" cy="115146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5046398" y="4812635"/>
            <a:ext cx="256169" cy="238852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58510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/>
              <a:t>Full receiver configuration: 2 chips to ease testing</a:t>
            </a:r>
            <a:endParaRPr lang="en-US" sz="2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6696"/>
            <a:ext cx="8991600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37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Receiver: down-conversion block</a:t>
            </a:r>
            <a:endParaRPr lang="en-US" sz="32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13" y="774699"/>
            <a:ext cx="2965320" cy="57785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1120" y="6498223"/>
            <a:ext cx="185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</a:rPr>
              <a:t>5240 um x 1160 um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9"/>
          <a:stretch/>
        </p:blipFill>
        <p:spPr>
          <a:xfrm>
            <a:off x="6590996" y="864553"/>
            <a:ext cx="2000959" cy="5902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12" y="877586"/>
            <a:ext cx="1317731" cy="58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60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Spatial Multiplexing: </a:t>
            </a:r>
            <a:r>
              <a:rPr lang="en-US" sz="2800" dirty="0" smtClean="0">
                <a:solidFill>
                  <a:srgbClr val="FF0000"/>
                </a:solidFill>
              </a:rPr>
              <a:t>massive capacity RF networks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Picture1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8635" y="1076255"/>
            <a:ext cx="3349868" cy="20491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0089" y="924465"/>
            <a:ext cx="683055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multiple independent beams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carrying different data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each independently aimed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# beams = # array elements</a:t>
            </a:r>
            <a:endParaRPr lang="en-US" sz="2400" b="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090" y="3125420"/>
            <a:ext cx="68305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Hardware: multi-beam phased array ICs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7" name="Picture 6" descr="2014_11_7_NSF_wireless_prop_figur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85" y="3754305"/>
            <a:ext cx="8670330" cy="240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5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600" dirty="0"/>
              <a:t>Receiver: up-conversion block</a:t>
            </a:r>
            <a:endParaRPr lang="en-US" sz="36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21" y="955359"/>
            <a:ext cx="2982057" cy="57023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8673" y="6488383"/>
            <a:ext cx="18533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b="0" dirty="0">
                <a:solidFill>
                  <a:prstClr val="black"/>
                </a:solidFill>
                <a:latin typeface="Calibri" panose="020F0502020204030204" pitchFamily="34" charset="0"/>
              </a:rPr>
              <a:t>4300 um x 1160 um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748" y="878112"/>
            <a:ext cx="2809461" cy="59104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84" y="878112"/>
            <a:ext cx="1603248" cy="5913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9344" y="2242457"/>
            <a:ext cx="614271" cy="369332"/>
          </a:xfrm>
          <a:prstGeom prst="rect">
            <a:avLst/>
          </a:prstGeom>
          <a:solidFill>
            <a:srgbClr val="FEFFC9"/>
          </a:solidFill>
        </p:spPr>
        <p:txBody>
          <a:bodyPr wrap="none" rtlCol="0">
            <a:spAutoFit/>
          </a:bodyPr>
          <a:lstStyle/>
          <a:p>
            <a:pPr algn="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GHz</a:t>
            </a:r>
            <a:b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 GHz</a:t>
            </a:r>
            <a:endParaRPr lang="en-US" sz="9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399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600" dirty="0" smtClean="0"/>
              <a:t>Mixer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r="30619"/>
          <a:stretch/>
        </p:blipFill>
        <p:spPr>
          <a:xfrm rot="16200000">
            <a:off x="5498487" y="319276"/>
            <a:ext cx="2583123" cy="3793502"/>
          </a:xfrm>
          <a:prstGeom prst="rect">
            <a:avLst/>
          </a:prstGeom>
        </p:spPr>
      </p:pic>
      <p:pic>
        <p:nvPicPr>
          <p:cNvPr id="5" name="Picture 4" descr="2013_6_12_ACT_draw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9160" y="3055920"/>
            <a:ext cx="993653" cy="85850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39740"/>
            <a:ext cx="4125267" cy="1821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65097" y="911679"/>
            <a:ext cx="39021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Diode mixer:</a:t>
            </a:r>
            <a:b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High dynamic range.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base-collector diodes: no saturation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series-connected→ high IP3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requires high LO drive power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endParaRPr lang="en-US" sz="1800" b="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Baluns:</a:t>
            </a:r>
            <a:b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tri-plane design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some are sub-quarter-wavelength</a:t>
            </a:r>
          </a:p>
        </p:txBody>
      </p:sp>
    </p:spTree>
    <p:extLst>
      <p:ext uri="{BB962C8B-B14F-4D97-AF65-F5344CB8AC3E}">
        <p14:creationId xmlns:p14="http://schemas.microsoft.com/office/powerpoint/2010/main" val="22280623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9:1 LO Multiplier</a:t>
            </a:r>
            <a:endParaRPr lang="en-US" sz="32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047" y="4051721"/>
            <a:ext cx="3145536" cy="2560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82" y="882986"/>
            <a:ext cx="4617966" cy="165008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396" y="3654173"/>
            <a:ext cx="1641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</a:rPr>
              <a:t>2500 um x 1160 um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73361" y="4340584"/>
            <a:ext cx="9748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simulation</a:t>
            </a:r>
            <a:endParaRPr lang="en-US" sz="1400" b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3361" y="2693445"/>
            <a:ext cx="913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b="0" dirty="0" smtClean="0">
                <a:solidFill>
                  <a:prstClr val="black"/>
                </a:solidFill>
                <a:latin typeface="Calibri" panose="020F0502020204030204" pitchFamily="34" charset="0"/>
              </a:rPr>
              <a:t>measured</a:t>
            </a:r>
            <a:endParaRPr lang="en-US" sz="1400" b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" y="4106585"/>
            <a:ext cx="5151120" cy="2505456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124350" y="848570"/>
          <a:ext cx="3925455" cy="2581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315" name="KGPlot" r:id="rId6" imgW="4749840" imgH="3124080" progId="KGraph_Plot">
                  <p:embed/>
                </p:oleObj>
              </mc:Choice>
              <mc:Fallback>
                <p:oleObj name="KGPlot" r:id="rId6" imgW="474984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24350" y="848570"/>
                        <a:ext cx="3925455" cy="25819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25842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Differential LO Driver Amplifier: 67-100GHz</a:t>
            </a: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65097" y="911679"/>
            <a:ext cx="390215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Ultra-broadband LO driver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limited by 67GHz substrate mode ?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data shows otherwise.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High Power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required by high-IP3 mixer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&gt;100mW over full bandwidth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&gt; 250mW at most frequencies.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</a:rPr>
              <a:t>Topology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4:1 series connected by baluns</a:t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</a:t>
            </a:r>
            <a:r>
              <a:rPr lang="en-US" sz="1800" i="1" dirty="0" smtClean="0">
                <a:solidFill>
                  <a:prstClr val="black"/>
                </a:solidFill>
                <a:latin typeface="Calibri" pitchFamily="34" charset="0"/>
              </a:rPr>
              <a:t>compact, efficient, ultra-broadband</a:t>
            </a: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800" b="0" dirty="0" smtClean="0">
                <a:solidFill>
                  <a:prstClr val="black"/>
                </a:solidFill>
                <a:latin typeface="Calibri" pitchFamily="34" charset="0"/>
              </a:rPr>
              <a:t>     2 cascaded stages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11089" r="6610" b="22925"/>
          <a:stretch/>
        </p:blipFill>
        <p:spPr>
          <a:xfrm>
            <a:off x="4340352" y="994023"/>
            <a:ext cx="4244340" cy="24784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36512"/>
            <a:ext cx="3745382" cy="247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4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Differential LO Driver Amplifier: 67-100GHz</a:t>
            </a:r>
            <a:endParaRPr lang="en-US" sz="32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6" t="11089" r="6610" b="22925"/>
          <a:stretch/>
        </p:blipFill>
        <p:spPr>
          <a:xfrm>
            <a:off x="4340352" y="994023"/>
            <a:ext cx="4244340" cy="2478402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300" y="932963"/>
          <a:ext cx="4267741" cy="2723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57" name="KGPlot" r:id="rId4" imgW="6248160" imgH="3987720" progId="KGraph_Plot">
                  <p:embed/>
                </p:oleObj>
              </mc:Choice>
              <mc:Fallback>
                <p:oleObj name="KGPlot" r:id="rId4" imgW="6248160" imgH="3987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300" y="932963"/>
                        <a:ext cx="4267741" cy="2723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380874" y="3864672"/>
          <a:ext cx="4744826" cy="282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58" name="KGPlot" r:id="rId6" imgW="6946920" imgH="4140000" progId="KGraph_Plot">
                  <p:embed/>
                </p:oleObj>
              </mc:Choice>
              <mc:Fallback>
                <p:oleObj name="KGPlot" r:id="rId6" imgW="6946920" imgH="41400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80874" y="3864672"/>
                        <a:ext cx="4744826" cy="282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321880" y="3953185"/>
          <a:ext cx="3871879" cy="2681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359" name="KGPlot" r:id="rId8" imgW="6235560" imgH="4317840" progId="KGraph_Plot">
                  <p:embed/>
                </p:oleObj>
              </mc:Choice>
              <mc:Fallback>
                <p:oleObj name="KGPlot" r:id="rId8" imgW="6235560" imgH="43178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1880" y="3953185"/>
                        <a:ext cx="3871879" cy="2681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0305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High dynamic range IF amplifier</a:t>
            </a:r>
            <a:endParaRPr lang="en-US" sz="3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79699" y="1032734"/>
            <a:ext cx="8347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low noise figure</a:t>
            </a:r>
            <a:b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high third-order intercept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low/moderate gain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2000" b="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Common-emitter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Pseudo-differential </a:t>
            </a:r>
            <a:b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Strong </a:t>
            </a:r>
            <a:r>
              <a:rPr lang="en-US" sz="20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inductive degeneration</a:t>
            </a: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high IP3. </a:t>
            </a:r>
            <a:b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partly converges noise &amp; S</a:t>
            </a:r>
            <a:r>
              <a:rPr lang="en-US" sz="2000" b="0" baseline="-25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11</a:t>
            </a:r>
            <a:r>
              <a:rPr lang="en-US" sz="20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tuning</a:t>
            </a:r>
          </a:p>
        </p:txBody>
      </p:sp>
      <p:pic>
        <p:nvPicPr>
          <p:cNvPr id="9" name="Picture 8" descr="2015_7_31_act_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6588" y="1048400"/>
            <a:ext cx="4680930" cy="504516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6197330" y="5598296"/>
            <a:ext cx="365760" cy="399626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152218" y="1067831"/>
            <a:ext cx="365760" cy="399626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492606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First IF Amplifier</a:t>
            </a:r>
            <a:endParaRPr lang="en-US" sz="3200" dirty="0" smtClean="0"/>
          </a:p>
        </p:txBody>
      </p:sp>
      <p:sp>
        <p:nvSpPr>
          <p:cNvPr id="18" name="Footer Placeholder 1"/>
          <p:cNvSpPr txBox="1">
            <a:spLocks/>
          </p:cNvSpPr>
          <p:nvPr/>
        </p:nvSpPr>
        <p:spPr>
          <a:xfrm>
            <a:off x="1333500" y="6550026"/>
            <a:ext cx="6477000" cy="298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Distribution Statement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  <p:sp>
        <p:nvSpPr>
          <p:cNvPr id="19" name="Slide Number Placeholder 1"/>
          <p:cNvSpPr txBox="1">
            <a:spLocks/>
          </p:cNvSpPr>
          <p:nvPr/>
        </p:nvSpPr>
        <p:spPr>
          <a:xfrm>
            <a:off x="8642772" y="6651412"/>
            <a:ext cx="492577" cy="19388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 baseline="0">
                <a:solidFill>
                  <a:srgbClr val="898989"/>
                </a:solidFill>
                <a:latin typeface="Tahoma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fld id="{C08819B8-889F-40D2-8338-B9A5FFC37F39}" type="slidenum">
              <a:rPr lang="en-US" sz="800" b="0" smtClean="0">
                <a:latin typeface="Calibri" pitchFamily="34" charset="0"/>
              </a:rPr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defRPr/>
              </a:pPr>
              <a:t>226</a:t>
            </a:fld>
            <a:endParaRPr lang="en-US" sz="800" b="0" dirty="0">
              <a:latin typeface="Calibri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/>
          <a:srcRect l="24408" t="34731" r="34870" b="20251"/>
          <a:stretch/>
        </p:blipFill>
        <p:spPr>
          <a:xfrm>
            <a:off x="460575" y="4965545"/>
            <a:ext cx="2985102" cy="18524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/>
          <a:srcRect l="27627" t="37025" r="34387" b="16810"/>
          <a:stretch/>
        </p:blipFill>
        <p:spPr>
          <a:xfrm>
            <a:off x="3713957" y="4957002"/>
            <a:ext cx="2784541" cy="18995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/>
          <a:srcRect l="20063" t="40000" r="46257" b="18889"/>
          <a:stretch/>
        </p:blipFill>
        <p:spPr>
          <a:xfrm>
            <a:off x="6492021" y="5034703"/>
            <a:ext cx="2468892" cy="169163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60417" y="5586444"/>
            <a:ext cx="1193503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5.5-6 dB gain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78132" y="5766483"/>
            <a:ext cx="1738755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6.5 dB noise figure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05669" y="5840448"/>
            <a:ext cx="1020782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95-105GHz</a:t>
            </a:r>
          </a:p>
        </p:txBody>
      </p:sp>
      <p:sp>
        <p:nvSpPr>
          <p:cNvPr id="26" name="TextBox 25"/>
          <p:cNvSpPr txBox="1"/>
          <p:nvPr/>
        </p:nvSpPr>
        <p:spPr>
          <a:xfrm rot="5400000">
            <a:off x="5633054" y="2606998"/>
            <a:ext cx="355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600" b="0" kern="0" dirty="0" smtClean="0">
                <a:solidFill>
                  <a:sysClr val="windowText" lastClr="000000"/>
                </a:solidFill>
                <a:latin typeface="Calibri" pitchFamily="34" charset="0"/>
              </a:rPr>
              <a:t>WITHOUT PADS: 551 </a:t>
            </a:r>
            <a:r>
              <a:rPr lang="en-US" sz="1600" b="0" kern="0" dirty="0">
                <a:solidFill>
                  <a:sysClr val="windowText" lastClr="000000"/>
                </a:solidFill>
                <a:latin typeface="Calibri" pitchFamily="34" charset="0"/>
              </a:rPr>
              <a:t>um X 575 </a:t>
            </a:r>
            <a:r>
              <a:rPr lang="en-US" sz="1600" b="0" kern="0" dirty="0" smtClean="0">
                <a:solidFill>
                  <a:sysClr val="windowText" lastClr="000000"/>
                </a:solidFill>
                <a:latin typeface="Calibri" pitchFamily="34" charset="0"/>
              </a:rPr>
              <a:t>um,</a:t>
            </a:r>
            <a:br>
              <a:rPr lang="en-US" sz="1600" b="0" kern="0" dirty="0" smtClean="0">
                <a:solidFill>
                  <a:sysClr val="windowText" lastClr="000000"/>
                </a:solidFill>
                <a:latin typeface="Calibri" pitchFamily="34" charset="0"/>
              </a:rPr>
            </a:br>
            <a:r>
              <a:rPr lang="en-US" sz="1600" b="0" kern="0" dirty="0" smtClean="0">
                <a:solidFill>
                  <a:sysClr val="windowText" lastClr="000000"/>
                </a:solidFill>
                <a:latin typeface="Calibri" pitchFamily="34" charset="0"/>
              </a:rPr>
              <a:t> 100 mW DC power</a:t>
            </a:r>
            <a:endParaRPr lang="en-US" sz="1600" b="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22477" y="5804547"/>
            <a:ext cx="1505076" cy="446276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20.7dBm IIP3</a:t>
            </a:r>
            <a:b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</a:br>
            <a:r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rPr>
              <a:t>(26.7dBm OIP3)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3308"/>
          <a:stretch/>
        </p:blipFill>
        <p:spPr>
          <a:xfrm flipH="1">
            <a:off x="1505669" y="974466"/>
            <a:ext cx="5515236" cy="392430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1741267" y="2029762"/>
            <a:ext cx="840999" cy="2279978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898806" y="2089186"/>
            <a:ext cx="825305" cy="2220554"/>
          </a:xfrm>
          <a:prstGeom prst="roundRect">
            <a:avLst/>
          </a:prstGeom>
          <a:noFill/>
          <a:ln w="38100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76513" y="4395221"/>
            <a:ext cx="2323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baluns for probe testing only</a:t>
            </a:r>
            <a:endParaRPr lang="en-US" sz="14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6714" y="4649225"/>
            <a:ext cx="2971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2695924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IF Amplifier measurement results</a:t>
            </a:r>
            <a:endParaRPr lang="en-US" sz="3200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6681" t="6891" b="1319"/>
          <a:stretch/>
        </p:blipFill>
        <p:spPr>
          <a:xfrm>
            <a:off x="5329759" y="1088680"/>
            <a:ext cx="3637921" cy="2743200"/>
          </a:xfrm>
          <a:prstGeom prst="rect">
            <a:avLst/>
          </a:prstGeom>
        </p:spPr>
      </p:pic>
      <p:sp>
        <p:nvSpPr>
          <p:cNvPr id="16" name="TextBox 6"/>
          <p:cNvSpPr txBox="1"/>
          <p:nvPr/>
        </p:nvSpPr>
        <p:spPr>
          <a:xfrm>
            <a:off x="438829" y="3309843"/>
            <a:ext cx="438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2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Power consumption: 94 mA @ 2 </a:t>
            </a:r>
            <a:r>
              <a:rPr lang="en-US" sz="12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V</a:t>
            </a:r>
            <a:br>
              <a:rPr lang="en-US" sz="12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Peak </a:t>
            </a:r>
            <a:r>
              <a:rPr lang="en-US" sz="12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gain: 4.3 dB @ 95 GHz, 4.0 dB @ 100 GHz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7" y="1257957"/>
            <a:ext cx="2718816" cy="2011680"/>
          </a:xfrm>
          <a:prstGeom prst="rect">
            <a:avLst/>
          </a:prstGeom>
        </p:spPr>
      </p:pic>
      <p:sp>
        <p:nvSpPr>
          <p:cNvPr id="18" name="TextBox 6"/>
          <p:cNvSpPr txBox="1"/>
          <p:nvPr/>
        </p:nvSpPr>
        <p:spPr>
          <a:xfrm>
            <a:off x="247555" y="919403"/>
            <a:ext cx="438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Low-gain (high-IIP3) design</a:t>
            </a:r>
            <a:endParaRPr 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6"/>
          <p:cNvSpPr txBox="1"/>
          <p:nvPr/>
        </p:nvSpPr>
        <p:spPr>
          <a:xfrm>
            <a:off x="438829" y="6175848"/>
            <a:ext cx="4381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2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Power consumption: 97 mA @ 2 V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200" b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Peak gain: 5.9 dB @ 95 GHz, 5.7 dB @ 100 GHz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247555" y="3785408"/>
            <a:ext cx="4381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6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Low-gain (high-IIP3) design</a:t>
            </a:r>
            <a:endParaRPr lang="en-US" sz="16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6855" t="7428" b="2639"/>
          <a:stretch/>
        </p:blipFill>
        <p:spPr>
          <a:xfrm>
            <a:off x="5295674" y="3908212"/>
            <a:ext cx="3706090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77" y="4115400"/>
            <a:ext cx="2779776" cy="20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1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/>
              <a:t>IF Amplifier measurement </a:t>
            </a:r>
            <a:r>
              <a:rPr lang="en-US" sz="2800" dirty="0" smtClean="0"/>
              <a:t>results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4553841" y="1256690"/>
          <a:ext cx="4513223" cy="4691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72" name="KGPlot" r:id="rId3" imgW="5460840" imgH="5676840" progId="KGraph_Plot">
                  <p:embed/>
                </p:oleObj>
              </mc:Choice>
              <mc:Fallback>
                <p:oleObj name="KGPlot" r:id="rId3" imgW="5460840" imgH="56768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53841" y="1256690"/>
                        <a:ext cx="4513223" cy="4691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-40582" y="1183359"/>
          <a:ext cx="4733636" cy="4754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4373" name="KGPlot" r:id="rId5" imgW="5727600" imgH="5753160" progId="KGraph_Plot">
                  <p:embed/>
                </p:oleObj>
              </mc:Choice>
              <mc:Fallback>
                <p:oleObj name="KGPlot" r:id="rId5" imgW="5727600" imgH="575316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40582" y="1183359"/>
                        <a:ext cx="4733636" cy="47546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3834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Performance: upconversion block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35297" y="3666433"/>
          <a:ext cx="5003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396" name="KGPlot" r:id="rId3" imgW="5003640" imgH="3124080" progId="KGraph_Plot">
                  <p:embed/>
                </p:oleObj>
              </mc:Choice>
              <mc:Fallback>
                <p:oleObj name="KGPlot" r:id="rId3" imgW="5003640" imgH="31240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297" y="3666433"/>
                        <a:ext cx="5003800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181298" y="893019"/>
          <a:ext cx="49657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397" name="KGPlot" r:id="rId5" imgW="4965480" imgH="3111480" progId="KGraph_Plot">
                  <p:embed/>
                </p:oleObj>
              </mc:Choice>
              <mc:Fallback>
                <p:oleObj name="KGPlot" r:id="rId5" imgW="4965480" imgH="3111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81298" y="893019"/>
                        <a:ext cx="4965700" cy="311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4664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100-1000 GHz Wireless Needs Mesh Networks </a:t>
            </a:r>
          </a:p>
        </p:txBody>
      </p:sp>
      <p:pic>
        <p:nvPicPr>
          <p:cNvPr id="17" name="Picture 1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9204" y="779055"/>
            <a:ext cx="1304086" cy="2765160"/>
          </a:xfrm>
          <a:prstGeom prst="rect">
            <a:avLst/>
          </a:prstGeom>
        </p:spPr>
      </p:pic>
      <p:pic>
        <p:nvPicPr>
          <p:cNvPr id="18" name="Picture 1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3830" y="2737710"/>
            <a:ext cx="1304086" cy="2765160"/>
          </a:xfrm>
          <a:prstGeom prst="rect">
            <a:avLst/>
          </a:prstGeom>
        </p:spPr>
      </p:pic>
      <p:pic>
        <p:nvPicPr>
          <p:cNvPr id="22" name="Picture 21" descr="2012_10_20_oct_me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4815" y="1477209"/>
            <a:ext cx="2335835" cy="1222096"/>
          </a:xfrm>
          <a:prstGeom prst="rect">
            <a:avLst/>
          </a:prstGeom>
        </p:spPr>
      </p:pic>
      <p:pic>
        <p:nvPicPr>
          <p:cNvPr id="23" name="Picture 22" descr="2012_10_20_oct_me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4815" y="1470345"/>
            <a:ext cx="2335835" cy="1222096"/>
          </a:xfrm>
          <a:prstGeom prst="rect">
            <a:avLst/>
          </a:prstGeom>
        </p:spPr>
      </p:pic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0" y="817460"/>
            <a:ext cx="2382915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Object having area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</a:t>
            </a:r>
            <a:r>
              <a:rPr lang="en-US" sz="2400" b="1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  <a:sym typeface="Symbol" pitchFamily="18" charset="2"/>
              </a:rPr>
              <a:t>l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block beam.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27" name="Picture 26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31604" y="2046420"/>
            <a:ext cx="1304086" cy="2765160"/>
          </a:xfrm>
          <a:prstGeom prst="rect">
            <a:avLst/>
          </a:prstGeom>
        </p:spPr>
      </p:pic>
      <p:pic>
        <p:nvPicPr>
          <p:cNvPr id="28" name="Picture 27" descr="2011_3_7_march_longhaul_produc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4724" y="4005075"/>
            <a:ext cx="1304086" cy="276516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 bwMode="auto">
          <a:xfrm>
            <a:off x="5340100" y="1355130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>
            <a:off x="1499600" y="3390595"/>
            <a:ext cx="1536200" cy="614480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4764025" y="2776115"/>
            <a:ext cx="2073870" cy="1113746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223415" y="5157225"/>
            <a:ext cx="2649944" cy="11079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Blockage is avoided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using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beamsteerin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g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and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mesh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  <a:r>
              <a:rPr lang="en-US" sz="2400" b="1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networks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0" y="5541275"/>
            <a:ext cx="3381445" cy="73866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...high-frequency signals 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are easily blocked.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7" name="Text Box 5"/>
          <p:cNvSpPr txBox="1">
            <a:spLocks noChangeArrowheads="1"/>
          </p:cNvSpPr>
          <p:nvPr/>
        </p:nvSpPr>
        <p:spPr bwMode="auto">
          <a:xfrm>
            <a:off x="4495190" y="6488668"/>
            <a:ext cx="4493385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...this is easier at high frequencies.</a:t>
            </a:r>
            <a:endParaRPr lang="en-US" sz="24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10311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/>
              <a:t>Upconversion </a:t>
            </a:r>
            <a:r>
              <a:rPr lang="en-US" sz="3200" dirty="0" smtClean="0"/>
              <a:t>measurement: Gain, IM3</a:t>
            </a:r>
          </a:p>
        </p:txBody>
      </p:sp>
      <p:pic>
        <p:nvPicPr>
          <p:cNvPr id="18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31"/>
          <a:stretch/>
        </p:blipFill>
        <p:spPr bwMode="auto">
          <a:xfrm>
            <a:off x="3673393" y="3775133"/>
            <a:ext cx="5089607" cy="265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36"/>
          <a:stretch/>
        </p:blipFill>
        <p:spPr>
          <a:xfrm>
            <a:off x="413468" y="945209"/>
            <a:ext cx="4267200" cy="264878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84175" y="2142322"/>
            <a:ext cx="604299" cy="604299"/>
          </a:xfrm>
          <a:prstGeom prst="rect">
            <a:avLst/>
          </a:prstGeom>
          <a:noFill/>
          <a:ln w="38100" cap="flat" cmpd="sng" algn="ctr">
            <a:solidFill>
              <a:srgbClr val="FF99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21292" y="2746621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99FF"/>
                </a:solidFill>
                <a:latin typeface="Calibri" panose="020F0502020204030204" pitchFamily="34" charset="0"/>
              </a:rPr>
              <a:t>Coupler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283889" y="2361535"/>
            <a:ext cx="1251337" cy="385086"/>
          </a:xfrm>
          <a:prstGeom prst="rect">
            <a:avLst/>
          </a:prstGeom>
          <a:noFill/>
          <a:ln w="38100" cap="flat" cmpd="sng" algn="ctr">
            <a:solidFill>
              <a:srgbClr val="3333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12201" y="2675060"/>
            <a:ext cx="847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3333FF"/>
                </a:solidFill>
                <a:latin typeface="Calibri" panose="020F0502020204030204" pitchFamily="34" charset="0"/>
              </a:rPr>
              <a:t>Power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3333FF"/>
                </a:solidFill>
                <a:latin typeface="Calibri" panose="020F0502020204030204" pitchFamily="34" charset="0"/>
              </a:rPr>
              <a:t>sensor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83889" y="2087754"/>
            <a:ext cx="1251337" cy="2098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26895" y="1470883"/>
            <a:ext cx="11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Harmonic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mixer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05454" y="3959948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Spectrum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 analyzer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28058" y="5701766"/>
            <a:ext cx="142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Power meter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24782" y="4042632"/>
            <a:ext cx="1624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Signal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generator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(Multiplier, LO)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790262" y="3918240"/>
            <a:ext cx="1549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Signal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generator (RF)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04395" y="2947659"/>
            <a:ext cx="4137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Frequency measurement: </a:t>
            </a: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Harmonic mixer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Power measurement: power meter</a:t>
            </a:r>
            <a:endParaRPr lang="en-US" sz="1800" b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49183" y="903650"/>
            <a:ext cx="20521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Harmonic mixer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LO = (RF+IF)/n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endParaRPr lang="en-US" sz="1800" b="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In our test: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n=10 and IF = 1 GHz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88" y="3682949"/>
            <a:ext cx="3777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*Harmonic mixer LO frequency was    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  adjusted to measure LO feedthrough</a:t>
            </a: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</a:pPr>
            <a:r>
              <a:rPr lang="en-US" sz="1800" b="0" dirty="0">
                <a:solidFill>
                  <a:prstClr val="black"/>
                </a:solidFill>
                <a:latin typeface="Calibri" panose="020F0502020204030204" pitchFamily="34" charset="0"/>
              </a:rPr>
              <a:t>  (Harmonic mixer IF =1 GHz) </a:t>
            </a:r>
          </a:p>
        </p:txBody>
      </p:sp>
    </p:spTree>
    <p:extLst>
      <p:ext uri="{BB962C8B-B14F-4D97-AF65-F5344CB8AC3E}">
        <p14:creationId xmlns:p14="http://schemas.microsoft.com/office/powerpoint/2010/main" val="4200950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Downconversion measurement: IP3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5" y="743901"/>
            <a:ext cx="8309319" cy="602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 Wireless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Picture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0090" y="2214680"/>
            <a:ext cx="3035800" cy="2252445"/>
          </a:xfrm>
          <a:prstGeom prst="rect">
            <a:avLst/>
          </a:prstGeom>
        </p:spPr>
      </p:pic>
      <p:pic>
        <p:nvPicPr>
          <p:cNvPr id="8" name="Picture 7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83856" y="2034064"/>
            <a:ext cx="2296073" cy="2612434"/>
          </a:xfrm>
          <a:prstGeom prst="rect">
            <a:avLst/>
          </a:prstGeom>
        </p:spPr>
      </p:pic>
      <p:pic>
        <p:nvPicPr>
          <p:cNvPr id="9" name="Picture 8" descr="Picture1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593" y="2214680"/>
            <a:ext cx="2860185" cy="2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37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r>
              <a:rPr lang="en-US" sz="3200" dirty="0" smtClean="0"/>
              <a:t>mm-Wave Wireless Electronics </a:t>
            </a:r>
          </a:p>
        </p:txBody>
      </p:sp>
      <p:pic>
        <p:nvPicPr>
          <p:cNvPr id="14" name="Picture 13" descr="2013_6_12_systems_draw6 - Cop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633" y="1187653"/>
            <a:ext cx="3824630" cy="1359408"/>
          </a:xfrm>
          <a:prstGeom prst="rect">
            <a:avLst/>
          </a:prstGeom>
        </p:spPr>
      </p:pic>
      <p:pic>
        <p:nvPicPr>
          <p:cNvPr id="15" name="Picture 14" descr="2013_6_12_systems_draw6 - Cop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234" y="1149249"/>
            <a:ext cx="2857332" cy="1339901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8600" y="779055"/>
            <a:ext cx="8610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Mobile communication  @ 2Gb/s per user, 1 Tb/s  per base station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systems_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660" y="4282155"/>
            <a:ext cx="2110816" cy="1499590"/>
          </a:xfrm>
          <a:prstGeom prst="rect">
            <a:avLst/>
          </a:prstGeom>
        </p:spPr>
      </p:pic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4690" y="4320559"/>
            <a:ext cx="2573135" cy="1437103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232235" y="3823089"/>
            <a:ext cx="875634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Requires:  large arrays, complex signal processing, high P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out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low F</a:t>
            </a:r>
            <a:r>
              <a:rPr lang="en-US" sz="2400" b="1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min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069795" y="4413020"/>
            <a:ext cx="292544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beamformers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VLSI equalizers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III-V LNAs &amp; PAs (?)</a:t>
            </a:r>
            <a:endParaRPr lang="en-US" sz="2400" b="1" i="1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82084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dirty="0">
                <a:solidFill>
                  <a:srgbClr val="FFFFFF"/>
                </a:solidFill>
              </a:rPr>
              <a:t>(backup slides follow)</a:t>
            </a:r>
          </a:p>
        </p:txBody>
      </p:sp>
    </p:spTree>
    <p:extLst>
      <p:ext uri="{BB962C8B-B14F-4D97-AF65-F5344CB8AC3E}">
        <p14:creationId xmlns:p14="http://schemas.microsoft.com/office/powerpoint/2010/main" val="1500156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propagation</a:t>
            </a:r>
          </a:p>
        </p:txBody>
      </p:sp>
    </p:spTree>
    <p:extLst>
      <p:ext uri="{BB962C8B-B14F-4D97-AF65-F5344CB8AC3E}">
        <p14:creationId xmlns:p14="http://schemas.microsoft.com/office/powerpoint/2010/main" val="517117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Fair-Weather Propagation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 t="1697" b="13810"/>
          <a:stretch>
            <a:fillRect/>
          </a:stretch>
        </p:blipFill>
        <p:spPr bwMode="auto">
          <a:xfrm>
            <a:off x="170090" y="817460"/>
            <a:ext cx="7873025" cy="5191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" name="Straight Connector 38"/>
          <p:cNvCxnSpPr/>
          <p:nvPr/>
        </p:nvCxnSpPr>
        <p:spPr bwMode="auto">
          <a:xfrm flipH="1">
            <a:off x="5201145" y="2929735"/>
            <a:ext cx="3533261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2" name="Rectangle 41"/>
          <p:cNvSpPr/>
          <p:nvPr/>
        </p:nvSpPr>
        <p:spPr>
          <a:xfrm>
            <a:off x="4890245" y="1379835"/>
            <a:ext cx="242864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 smtClean="0">
                <a:latin typeface="Calibri" pitchFamily="34" charset="0"/>
                <a:cs typeface="Calibri" pitchFamily="34" charset="0"/>
              </a:rPr>
              <a:t>Wiltse,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1997 IEEE Int. APS Symposium, July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26761" y="1303940"/>
            <a:ext cx="2899590" cy="646331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Calibri" pitchFamily="34" charset="0"/>
                <a:cs typeface="Calibri" pitchFamily="34" charset="0"/>
              </a:rPr>
              <a:t>Fair weather</a:t>
            </a:r>
            <a:endParaRPr lang="en-US" sz="4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7735875" y="2545685"/>
            <a:ext cx="1344175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2-5 dB/km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 flipV="1">
            <a:off x="3376908" y="3698372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H="1" flipV="1">
            <a:off x="4279425" y="3236975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 flipV="1">
            <a:off x="6026853" y="2814520"/>
            <a:ext cx="134417" cy="22989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20035" y="3889323"/>
            <a:ext cx="1267364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75-110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5393170" y="3044950"/>
            <a:ext cx="1382579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200-300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933780" y="3429000"/>
            <a:ext cx="1382580" cy="30777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125-165 GHz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6967775" y="2461781"/>
            <a:ext cx="1919032" cy="7094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648304" y="5094493"/>
            <a:ext cx="161026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9km elevation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5361195" y="3652488"/>
            <a:ext cx="161026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4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km elevation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160240" y="2290575"/>
            <a:ext cx="1289605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sea level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27" name="Straight Connector 26"/>
          <p:cNvCxnSpPr/>
          <p:nvPr/>
        </p:nvCxnSpPr>
        <p:spPr bwMode="auto">
          <a:xfrm flipH="1" flipV="1">
            <a:off x="3919191" y="2594156"/>
            <a:ext cx="531264" cy="379474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83119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245985" y="146050"/>
            <a:ext cx="8183562" cy="398463"/>
          </a:xfrm>
        </p:spPr>
        <p:txBody>
          <a:bodyPr/>
          <a:lstStyle/>
          <a:p>
            <a:r>
              <a:rPr lang="en-US" dirty="0" smtClean="0"/>
              <a:t>Foul Weather Propagation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09922" name="Object 2"/>
          <p:cNvGraphicFramePr>
            <a:graphicFrameLocks noChangeAspect="1"/>
          </p:cNvGraphicFramePr>
          <p:nvPr/>
        </p:nvGraphicFramePr>
        <p:xfrm>
          <a:off x="109537" y="1628743"/>
          <a:ext cx="3706527" cy="46083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76" name="KGPlot" r:id="rId4" imgW="2501640" imgH="3111480" progId="KGraph_Plot">
                  <p:embed/>
                </p:oleObj>
              </mc:Choice>
              <mc:Fallback>
                <p:oleObj name="KGPlot" r:id="rId4" imgW="2501640" imgH="31114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" y="1628743"/>
                        <a:ext cx="3706527" cy="46083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 descr="Picture3.jpg"/>
          <p:cNvPicPr>
            <a:picLocks noChangeAspect="1"/>
          </p:cNvPicPr>
          <p:nvPr/>
        </p:nvPicPr>
        <p:blipFill>
          <a:blip r:embed="rId6" cstate="print"/>
          <a:srcRect l="1550" r="7011" b="21808"/>
          <a:stretch>
            <a:fillRect/>
          </a:stretch>
        </p:blipFill>
        <p:spPr>
          <a:xfrm>
            <a:off x="4192525" y="3896578"/>
            <a:ext cx="4841038" cy="2871802"/>
          </a:xfrm>
          <a:prstGeom prst="rect">
            <a:avLst/>
          </a:prstGeom>
        </p:spPr>
      </p:pic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4496105" y="3504895"/>
            <a:ext cx="4226965" cy="79132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Extreme Fog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(1g/m</a:t>
            </a:r>
            <a:r>
              <a:rPr lang="en-US" sz="1800" b="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~(25 dB/km)x(frequency/500 GHz)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578483" y="4285483"/>
          <a:ext cx="458787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77" name="Equation" r:id="rId7" imgW="228600" imgH="203040" progId="Equation.3">
                  <p:embed/>
                </p:oleObj>
              </mc:Choice>
              <mc:Fallback>
                <p:oleObj name="Equation" r:id="rId7" imgW="2286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483" y="4285483"/>
                        <a:ext cx="458787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/>
          <p:cNvCxnSpPr/>
          <p:nvPr/>
        </p:nvCxnSpPr>
        <p:spPr bwMode="auto">
          <a:xfrm flipH="1" flipV="1">
            <a:off x="1538005" y="4439400"/>
            <a:ext cx="115215" cy="384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853145" y="758967"/>
            <a:ext cx="2959905" cy="12280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Rain</a:t>
            </a:r>
            <a:r>
              <a:rPr lang="en-US" sz="1800" b="0" dirty="0" smtClean="0">
                <a:latin typeface="Calibri" pitchFamily="34" charset="0"/>
              </a:rPr>
              <a:t>: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-3</a:t>
            </a:r>
            <a:r>
              <a:rPr lang="en-US" sz="1800" b="0" dirty="0" smtClean="0">
                <a:latin typeface="Calibri" pitchFamily="34" charset="0"/>
              </a:rPr>
              <a:t>: 25mm/hr, 11dB/km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-4</a:t>
            </a:r>
            <a:r>
              <a:rPr lang="en-US" sz="1800" b="0" dirty="0" smtClean="0">
                <a:latin typeface="Calibri" pitchFamily="34" charset="0"/>
              </a:rPr>
              <a:t>: 50-85mm/hr, 19dB/km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-5</a:t>
            </a:r>
            <a:r>
              <a:rPr lang="en-US" sz="1800" b="0" dirty="0" smtClean="0">
                <a:latin typeface="Calibri" pitchFamily="34" charset="0"/>
              </a:rPr>
              <a:t>: 100+mm/hr: 30dB/km</a:t>
            </a:r>
          </a:p>
        </p:txBody>
      </p:sp>
      <p:sp>
        <p:nvSpPr>
          <p:cNvPr id="29" name="Rectangle 23"/>
          <p:cNvSpPr>
            <a:spLocks noChangeArrowheads="1"/>
          </p:cNvSpPr>
          <p:nvPr/>
        </p:nvSpPr>
        <p:spPr bwMode="auto">
          <a:xfrm>
            <a:off x="-1830" y="6142544"/>
            <a:ext cx="4725620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Olsen, Rogers, Hodge,   IEEE Trans Antennas  &amp; Propagation Mar 1978 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Liebe, Manabe, Hufford,  IEEE Trans Antennas and Propagation, Dec. 1989 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Liebe, IEEE Trans Ant and Pro, Vol 31, No. 1, Jan 1983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Karasawa, Maekawa, IEEE Proc, Vol 85 , #6 , June 1997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9" cstate="print"/>
          <a:srcRect r="4311"/>
          <a:stretch>
            <a:fillRect/>
          </a:stretch>
        </p:blipFill>
        <p:spPr bwMode="auto">
          <a:xfrm>
            <a:off x="5027370" y="877583"/>
            <a:ext cx="3716551" cy="2399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 cstate="print"/>
          <a:srcRect r="52467" b="63195"/>
          <a:stretch>
            <a:fillRect/>
          </a:stretch>
        </p:blipFill>
        <p:spPr bwMode="auto">
          <a:xfrm>
            <a:off x="7512272" y="2290575"/>
            <a:ext cx="1082163" cy="6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 flipH="1" flipV="1">
            <a:off x="6924745" y="2138785"/>
            <a:ext cx="60716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4875580" y="89620"/>
            <a:ext cx="4098330" cy="978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35</a:t>
            </a:r>
            <a:r>
              <a:rPr lang="en-US" sz="2800" baseline="30000" dirty="0" smtClean="0">
                <a:latin typeface="Calibri" pitchFamily="34" charset="0"/>
              </a:rPr>
              <a:t>o</a:t>
            </a:r>
            <a:r>
              <a:rPr lang="en-US" sz="2800" dirty="0" smtClean="0">
                <a:latin typeface="Calibri" pitchFamily="34" charset="0"/>
              </a:rPr>
              <a:t>C, 95% Humidity </a:t>
            </a:r>
            <a:r>
              <a:rPr lang="en-US" sz="1800" b="0" dirty="0" smtClean="0">
                <a:latin typeface="Calibri" pitchFamily="34" charset="0"/>
              </a:rPr>
              <a:t/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loss (dB/km)~(frequency/60GHz)</a:t>
            </a:r>
            <a:r>
              <a:rPr lang="en-US" sz="1800" b="0" baseline="30000" dirty="0" smtClean="0">
                <a:latin typeface="Calibri" pitchFamily="34" charset="0"/>
              </a:rPr>
              <a:t>2</a:t>
            </a:r>
            <a:r>
              <a:rPr lang="en-US" sz="1800" b="0" dirty="0" smtClean="0">
                <a:latin typeface="Calibri" pitchFamily="34" charset="0"/>
              </a:rPr>
              <a:t/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11 dB/km@200 GHz, 5.5dB/km@140GHz  </a:t>
            </a:r>
            <a:endParaRPr lang="en-US" sz="1800" b="0" baseline="30000" dirty="0" smtClean="0">
              <a:latin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V="1">
            <a:off x="5406845" y="1911100"/>
            <a:ext cx="1973270" cy="986635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5018220" y="3260213"/>
            <a:ext cx="1982420" cy="244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 smtClean="0">
                <a:latin typeface="Calibri" pitchFamily="34" charset="0"/>
              </a:rPr>
              <a:t>Rosker; Wallace, 2007 IEEE IMS </a:t>
            </a:r>
            <a:endParaRPr lang="en-US" sz="11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82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l="47534" t="14966" r="6472" b="50615"/>
          <a:stretch>
            <a:fillRect/>
          </a:stretch>
        </p:blipFill>
        <p:spPr bwMode="auto">
          <a:xfrm>
            <a:off x="4268420" y="924465"/>
            <a:ext cx="3263485" cy="166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Atmospheric Attenuation: Implications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 l="18654" t="14966" r="6472" b="50615"/>
          <a:stretch>
            <a:fillRect/>
          </a:stretch>
        </p:blipFill>
        <p:spPr bwMode="auto">
          <a:xfrm>
            <a:off x="2219255" y="1228045"/>
            <a:ext cx="5312650" cy="1669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929040" y="696780"/>
            <a:ext cx="7437710" cy="4174225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1080830" y="696780"/>
          <a:ext cx="6831013" cy="434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2517" name="KGPlot" r:id="rId4" imgW="4609800" imgH="2933640" progId="KGraph_Plot">
                  <p:embed/>
                </p:oleObj>
              </mc:Choice>
              <mc:Fallback>
                <p:oleObj name="KGPlot" r:id="rId4" imgW="4609800" imgH="293364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830" y="696780"/>
                        <a:ext cx="6831013" cy="434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21880" y="5174585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Worst-case attenuation roughly constant over 50-250 GHz.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-5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outage rate:  equal losses over 50-300 GHz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-3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outage rate:  equal losses over 50-200 GHz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1880" y="6161220"/>
            <a:ext cx="836522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target should be 50-250 GHz links. </a:t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Exclusive use of VLSI Si processes forces use of 50-180GHz 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5179160" y="1000360"/>
            <a:ext cx="0" cy="2276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5255055" y="1000360"/>
            <a:ext cx="0" cy="2276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7380115" y="1000360"/>
            <a:ext cx="0" cy="2276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7456010" y="1000360"/>
            <a:ext cx="0" cy="22768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65556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detailed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link analysis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500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Example Link budgets (60 GHz)</a:t>
            </a: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 l="2640" t="13128" r="25773" b="14164"/>
          <a:stretch>
            <a:fillRect/>
          </a:stretch>
        </p:blipFill>
        <p:spPr bwMode="auto">
          <a:xfrm>
            <a:off x="94195" y="772675"/>
            <a:ext cx="6456273" cy="409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4195" y="5826062"/>
          <a:ext cx="41656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04" name="Equation" r:id="rId4" imgW="2755800" imgH="431640" progId="Equation.3">
                  <p:embed/>
                </p:oleObj>
              </mc:Choice>
              <mc:Fallback>
                <p:oleObj name="Equation" r:id="rId4" imgW="2755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5" y="5826062"/>
                        <a:ext cx="4165600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5"/>
          <p:cNvGraphicFramePr>
            <a:graphicFrameLocks noChangeAspect="1"/>
          </p:cNvGraphicFramePr>
          <p:nvPr/>
        </p:nvGraphicFramePr>
        <p:xfrm>
          <a:off x="102820" y="5478165"/>
          <a:ext cx="33591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05" name="Equation" r:id="rId6" imgW="2222280" imgH="241200" progId="Equation.3">
                  <p:embed/>
                </p:oleObj>
              </mc:Choice>
              <mc:Fallback>
                <p:oleObj name="Equation" r:id="rId6" imgW="222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20" y="5478165"/>
                        <a:ext cx="3359150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102820" y="5022795"/>
          <a:ext cx="40132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706" name="Equation" r:id="rId8" imgW="2654280" imgH="253800" progId="Equation.3">
                  <p:embed/>
                </p:oleObj>
              </mc:Choice>
              <mc:Fallback>
                <p:oleObj name="Equation" r:id="rId8" imgW="2654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20" y="5022795"/>
                        <a:ext cx="4013200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0" y="4946900"/>
            <a:ext cx="432601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Note various margins allocated.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Rain losses calculated from rain rate.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2015_2_12_systems_draw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40435" y="1000360"/>
            <a:ext cx="1946822" cy="129021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076536" y="2518260"/>
            <a:ext cx="1822090" cy="1052337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array: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16 elements (2x8)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4.5 x 1.0 inches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11.5 x 2.54 cm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latin typeface="Calibri" pitchFamily="34" charset="0"/>
                <a:cs typeface="Calibri" pitchFamily="34" charset="0"/>
              </a:rPr>
            </a:b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52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97775" y="2290575"/>
            <a:ext cx="8341413" cy="173507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Overview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621" y="2355036"/>
            <a:ext cx="4302709" cy="15293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44" y="2366470"/>
            <a:ext cx="3420770" cy="150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44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Example Link budgets (140 GHz)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94195" y="5826062"/>
          <a:ext cx="4165600" cy="65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770" name="Equation" r:id="rId3" imgW="2755800" imgH="431640" progId="Equation.3">
                  <p:embed/>
                </p:oleObj>
              </mc:Choice>
              <mc:Fallback>
                <p:oleObj name="Equation" r:id="rId3" imgW="27558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95" y="5826062"/>
                        <a:ext cx="4165600" cy="652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5"/>
          <p:cNvGraphicFramePr>
            <a:graphicFrameLocks noChangeAspect="1"/>
          </p:cNvGraphicFramePr>
          <p:nvPr/>
        </p:nvGraphicFramePr>
        <p:xfrm>
          <a:off x="102820" y="5478165"/>
          <a:ext cx="3359150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771" name="Equation" r:id="rId5" imgW="2222280" imgH="241200" progId="Equation.3">
                  <p:embed/>
                </p:oleObj>
              </mc:Choice>
              <mc:Fallback>
                <p:oleObj name="Equation" r:id="rId5" imgW="222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20" y="5478165"/>
                        <a:ext cx="3359150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4" name="Object 6"/>
          <p:cNvGraphicFramePr>
            <a:graphicFrameLocks noChangeAspect="1"/>
          </p:cNvGraphicFramePr>
          <p:nvPr/>
        </p:nvGraphicFramePr>
        <p:xfrm>
          <a:off x="102820" y="5022795"/>
          <a:ext cx="40132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6772" name="Equation" r:id="rId7" imgW="2654280" imgH="253800" progId="Equation.3">
                  <p:embed/>
                </p:oleObj>
              </mc:Choice>
              <mc:Fallback>
                <p:oleObj name="Equation" r:id="rId7" imgW="2654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20" y="5022795"/>
                        <a:ext cx="4013200" cy="384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572000" y="4946900"/>
            <a:ext cx="4326015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Note various margins allocated.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Rain losses calculated from rain rate.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8309" name="Picture 5"/>
          <p:cNvPicPr>
            <a:picLocks noChangeAspect="1" noChangeArrowheads="1"/>
          </p:cNvPicPr>
          <p:nvPr/>
        </p:nvPicPr>
        <p:blipFill>
          <a:blip r:embed="rId9" cstate="print"/>
          <a:srcRect l="1918" t="14940" r="25873" b="11136"/>
          <a:stretch>
            <a:fillRect/>
          </a:stretch>
        </p:blipFill>
        <p:spPr bwMode="auto">
          <a:xfrm>
            <a:off x="245985" y="772675"/>
            <a:ext cx="6405277" cy="4098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015_2_12_systems_draw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40435" y="1000360"/>
            <a:ext cx="1946822" cy="129021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076536" y="2518260"/>
            <a:ext cx="1822090" cy="1052337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array: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16 elements (2x8)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1.9 x 0.43 inches</a:t>
            </a:r>
            <a:br>
              <a:rPr lang="en-US" sz="1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4.9 x 0.11 cm</a:t>
            </a:r>
            <a:r>
              <a:rPr lang="en-US" sz="14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latin typeface="Calibri" pitchFamily="34" charset="0"/>
                <a:cs typeface="Calibri" pitchFamily="34" charset="0"/>
              </a:rPr>
            </a:br>
            <a:endParaRPr lang="en-US" sz="1400" b="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94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hardware: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rough numbers</a:t>
            </a:r>
          </a:p>
        </p:txBody>
      </p:sp>
    </p:spTree>
    <p:extLst>
      <p:ext uri="{BB962C8B-B14F-4D97-AF65-F5344CB8AC3E}">
        <p14:creationId xmlns:p14="http://schemas.microsoft.com/office/powerpoint/2010/main" val="1373377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Picture 18" descr="systems_2.jpg"/>
          <p:cNvPicPr>
            <a:picLocks noChangeAspect="1"/>
          </p:cNvPicPr>
          <p:nvPr/>
        </p:nvPicPr>
        <p:blipFill>
          <a:blip r:embed="rId3" cstate="print"/>
          <a:srcRect r="734"/>
          <a:stretch>
            <a:fillRect/>
          </a:stretch>
        </p:blipFill>
        <p:spPr>
          <a:xfrm>
            <a:off x="43584" y="1163105"/>
            <a:ext cx="4413201" cy="4609033"/>
          </a:xfrm>
          <a:prstGeom prst="rect">
            <a:avLst/>
          </a:prstGeom>
        </p:spPr>
      </p:pic>
      <p:pic>
        <p:nvPicPr>
          <p:cNvPr id="23" name="Picture 22" descr="systems_2.jpg"/>
          <p:cNvPicPr>
            <a:picLocks noChangeAspect="1"/>
          </p:cNvPicPr>
          <p:nvPr/>
        </p:nvPicPr>
        <p:blipFill>
          <a:blip r:embed="rId4" cstate="print"/>
          <a:srcRect r="874"/>
          <a:stretch>
            <a:fillRect/>
          </a:stretch>
        </p:blipFill>
        <p:spPr>
          <a:xfrm>
            <a:off x="40210" y="903592"/>
            <a:ext cx="8716365" cy="486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08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88567"/>
            <a:ext cx="8295480" cy="398463"/>
          </a:xfrm>
        </p:spPr>
        <p:txBody>
          <a:bodyPr/>
          <a:lstStyle/>
          <a:p>
            <a:r>
              <a:rPr lang="en-US" dirty="0" smtClean="0"/>
              <a:t>140 GHz, 10 Gb/s Adaptive Picocell Backhaul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462187"/>
            <a:ext cx="5116465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350 meters range in 50mm/hr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537527"/>
            <a:ext cx="5820311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24 dBm P</a:t>
            </a:r>
            <a:r>
              <a:rPr lang="en-US" sz="36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113602"/>
            <a:ext cx="4499245" cy="4985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 </a:t>
            </a:r>
            <a:endParaRPr lang="en-US" sz="36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4957704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systems_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475" y="779055"/>
            <a:ext cx="6375230" cy="3560583"/>
          </a:xfrm>
          <a:prstGeom prst="rect">
            <a:avLst/>
          </a:prstGeom>
        </p:spPr>
      </p:pic>
      <p:grpSp>
        <p:nvGrpSpPr>
          <p:cNvPr id="2" name="Group 14"/>
          <p:cNvGrpSpPr/>
          <p:nvPr/>
        </p:nvGrpSpPr>
        <p:grpSpPr>
          <a:xfrm>
            <a:off x="5870222" y="3467406"/>
            <a:ext cx="3195164" cy="1310570"/>
            <a:chOff x="6300225" y="3659430"/>
            <a:chExt cx="2727008" cy="1118545"/>
          </a:xfrm>
        </p:grpSpPr>
        <p:grpSp>
          <p:nvGrpSpPr>
            <p:cNvPr id="3" name="Group 11"/>
            <p:cNvGrpSpPr/>
            <p:nvPr/>
          </p:nvGrpSpPr>
          <p:grpSpPr>
            <a:xfrm>
              <a:off x="6300225" y="3659430"/>
              <a:ext cx="2727008" cy="993993"/>
              <a:chOff x="6416992" y="932675"/>
              <a:chExt cx="2727008" cy="993993"/>
            </a:xfrm>
          </p:grpSpPr>
          <p:pic>
            <p:nvPicPr>
              <p:cNvPr id="348161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416992" y="1239915"/>
                <a:ext cx="2727008" cy="6867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2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416992" y="1124700"/>
                <a:ext cx="2727008" cy="120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8163" name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16992" y="932675"/>
                <a:ext cx="2727008" cy="153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4816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00225" y="4657960"/>
              <a:ext cx="2727008" cy="120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528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035" y="882718"/>
            <a:ext cx="2808427" cy="5772302"/>
          </a:xfrm>
          <a:prstGeom prst="rect">
            <a:avLst/>
          </a:prstGeom>
        </p:spPr>
      </p:pic>
      <p:pic>
        <p:nvPicPr>
          <p:cNvPr id="7" name="Picture 6" descr="systems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035" y="872099"/>
            <a:ext cx="8857945" cy="5772302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496660" y="5460717"/>
            <a:ext cx="5491915" cy="387798"/>
          </a:xfrm>
          <a:prstGeom prst="rect">
            <a:avLst/>
          </a:prstGeom>
          <a:solidFill>
            <a:srgbClr val="FFFF66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40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340 GHz, 160 Gb/s MIMO Backhaul Link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01217" y="4888390"/>
            <a:ext cx="4762073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600 meters range in five-9's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501069" y="4385377"/>
            <a:ext cx="74121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beamwidth; 8</a:t>
            </a:r>
            <a:r>
              <a:rPr lang="en-US" sz="2800" b="1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beamsteering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501070" y="5886920"/>
            <a:ext cx="5172763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21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498854" y="6386185"/>
            <a:ext cx="3905108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7 dB noise figure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01217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11" descr="systems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845" y="742365"/>
            <a:ext cx="5478305" cy="356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6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4" y="188567"/>
            <a:ext cx="8410695" cy="398463"/>
          </a:xfrm>
        </p:spPr>
        <p:txBody>
          <a:bodyPr/>
          <a:lstStyle/>
          <a:p>
            <a:r>
              <a:rPr lang="en-US" dirty="0" smtClean="0"/>
              <a:t>60 GHz, 1 Tb/s Spatially-Multiplexed Base Station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3" name="Picture 22" descr="2013_6_12_systems_draw6 -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6355" y="794516"/>
            <a:ext cx="4648649" cy="2788104"/>
          </a:xfrm>
          <a:prstGeom prst="rect">
            <a:avLst/>
          </a:prstGeom>
        </p:spPr>
      </p:pic>
      <p:pic>
        <p:nvPicPr>
          <p:cNvPr id="24" name="Picture 23" descr="2013_6_june_ERC_systems_dra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24" y="1239915"/>
            <a:ext cx="3264425" cy="2408200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155425" y="3621025"/>
            <a:ext cx="579915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2x64 array on each of four faces. 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flipH="1">
            <a:off x="2574940" y="1700775"/>
            <a:ext cx="1805035" cy="42245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5425" y="4075266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face supports 128 users, 128 beams: 512 total users.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2" name="Rectangle 5"/>
          <p:cNvSpPr>
            <a:spLocks noChangeArrowheads="1"/>
          </p:cNvSpPr>
          <p:nvPr/>
        </p:nvSpPr>
        <p:spPr bwMode="auto">
          <a:xfrm>
            <a:off x="155425" y="450434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Each beam: 2Gb/s.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4" name="Text Box 10"/>
          <p:cNvSpPr txBox="1">
            <a:spLocks noChangeArrowheads="1"/>
          </p:cNvSpPr>
          <p:nvPr/>
        </p:nvSpPr>
        <p:spPr bwMode="auto">
          <a:xfrm>
            <a:off x="196193" y="4888390"/>
            <a:ext cx="5198218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200 meters range in 50 mm/hr rain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196046" y="5886920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20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26 dBm P</a:t>
            </a:r>
            <a:r>
              <a:rPr lang="en-US" sz="3200" b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(per element)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193830" y="6386185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3 dB noise figure</a:t>
            </a:r>
            <a:endParaRPr lang="en-US" sz="32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96193" y="5383907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292" y="998416"/>
            <a:ext cx="4899272" cy="3339380"/>
          </a:xfrm>
          <a:prstGeom prst="rect">
            <a:avLst/>
          </a:prstGeom>
        </p:spPr>
      </p:pic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219372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mm-Wave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8171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custom PAs, LNA</a:t>
            </a: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s → power, efficiency, noise</a:t>
            </a:r>
            <a:b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pic>
        <p:nvPicPr>
          <p:cNvPr id="13" name="Picture 12" descr="systems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53220" y="894270"/>
            <a:ext cx="1874284" cy="1943095"/>
          </a:xfrm>
          <a:prstGeom prst="rect">
            <a:avLst/>
          </a:prstGeom>
        </p:spPr>
      </p:pic>
      <p:pic>
        <p:nvPicPr>
          <p:cNvPr id="14" name="Picture 13" descr="systems_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0640" y="1700775"/>
            <a:ext cx="1260507" cy="259078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2152485" y="3467405"/>
            <a:ext cx="1651415" cy="0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3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b="1" i="1" dirty="0" smtClean="0"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</p:spTree>
    <p:extLst>
      <p:ext uri="{BB962C8B-B14F-4D97-AF65-F5344CB8AC3E}">
        <p14:creationId xmlns:p14="http://schemas.microsoft.com/office/powerpoint/2010/main" val="40905634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8" name="Picture 27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4800600" y="1219200"/>
            <a:ext cx="3048000" cy="2971800"/>
          </a:xfrm>
          <a:prstGeom prst="rect">
            <a:avLst/>
          </a:prstGeom>
        </p:spPr>
      </p:pic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572000" y="827987"/>
            <a:ext cx="39624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 see with X-band  radar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1" name="Rectangle 5"/>
          <p:cNvSpPr>
            <a:spLocks noChangeArrowheads="1"/>
          </p:cNvSpPr>
          <p:nvPr/>
        </p:nvSpPr>
        <p:spPr bwMode="auto">
          <a:xfrm>
            <a:off x="152400" y="8279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your eyes see-- in fog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152400" y="4104587"/>
            <a:ext cx="4495800" cy="39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What you would like to see</a:t>
            </a:r>
            <a:endParaRPr lang="en-US" sz="2000" b="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0" y="1228045"/>
            <a:ext cx="3283545" cy="24594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06" y="4491530"/>
            <a:ext cx="3283544" cy="212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5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462665" y="146050"/>
            <a:ext cx="8295480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4" name="Picture 23" descr="systems_3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5645" y="740650"/>
            <a:ext cx="8719740" cy="4899633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855" y="5272440"/>
            <a:ext cx="2375584" cy="1486817"/>
          </a:xfrm>
          <a:prstGeom prst="rect">
            <a:avLst/>
          </a:prstGeom>
        </p:spPr>
      </p:pic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1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high-capacity mobile communications</a:t>
            </a:r>
            <a:endParaRPr lang="en-US" dirty="0"/>
          </a:p>
        </p:txBody>
      </p:sp>
      <p:pic>
        <p:nvPicPr>
          <p:cNvPr id="3" name="Picture 2" descr="Picture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" y="848570"/>
            <a:ext cx="4501896" cy="2200656"/>
          </a:xfrm>
          <a:prstGeom prst="rect">
            <a:avLst/>
          </a:prstGeom>
        </p:spPr>
      </p:pic>
      <p:pic>
        <p:nvPicPr>
          <p:cNvPr id="4" name="Picture 3" descr="Picture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7604" y="848570"/>
            <a:ext cx="4578096" cy="2316480"/>
          </a:xfrm>
          <a:prstGeom prst="rect">
            <a:avLst/>
          </a:prstGeom>
        </p:spPr>
      </p:pic>
      <p:pic>
        <p:nvPicPr>
          <p:cNvPr id="6" name="Picture 5" descr="Picture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" y="3353105"/>
            <a:ext cx="3771900" cy="23335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880" y="5920945"/>
            <a:ext cx="8822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itchFamily="34" charset="0"/>
              </a:rPr>
              <a:t>Needs→ research:</a:t>
            </a:r>
            <a:r>
              <a:rPr lang="en-US" sz="2000" dirty="0" smtClean="0">
                <a:latin typeface="Calibri" pitchFamily="34" charset="0"/>
              </a:rPr>
              <a:t>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RF front end:</a:t>
            </a:r>
            <a:r>
              <a:rPr lang="en-US" sz="2000" b="0" dirty="0" smtClean="0">
                <a:latin typeface="Calibri" pitchFamily="34" charset="0"/>
              </a:rPr>
              <a:t> phased array ICs, high-power transmitters, low-noise receivers</a:t>
            </a:r>
            <a:r>
              <a:rPr lang="en-US" sz="1400" b="0" dirty="0" smtClean="0">
                <a:latin typeface="Calibri" pitchFamily="34" charset="0"/>
              </a:rPr>
              <a:t/>
            </a:r>
            <a:br>
              <a:rPr lang="en-US" sz="1400" b="0" dirty="0" smtClean="0">
                <a:latin typeface="Calibri" pitchFamily="34" charset="0"/>
              </a:rPr>
            </a:br>
            <a:r>
              <a:rPr lang="en-US" sz="2000" b="0" u="sng" dirty="0" smtClean="0">
                <a:latin typeface="Calibri" pitchFamily="34" charset="0"/>
              </a:rPr>
              <a:t>IF/baseband:</a:t>
            </a:r>
            <a:r>
              <a:rPr lang="en-US" sz="2000" b="0" dirty="0" smtClean="0">
                <a:latin typeface="Calibri" pitchFamily="34" charset="0"/>
              </a:rPr>
              <a:t> ICs for multi-beam beamforming, for ISI/multipath suppression, ...</a:t>
            </a:r>
            <a:endParaRPr lang="en-US" sz="2000" b="0" dirty="0"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799686" y="5174585"/>
            <a:ext cx="227685" cy="3035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17" name="Picture 16" descr="Picture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7895" y="3400039"/>
            <a:ext cx="4273296" cy="192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51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371600" y="3847219"/>
            <a:ext cx="11430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286000" y="1561219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28599" y="209461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62664" y="146050"/>
            <a:ext cx="8452735" cy="398463"/>
          </a:xfrm>
        </p:spPr>
        <p:txBody>
          <a:bodyPr/>
          <a:lstStyle/>
          <a:p>
            <a:r>
              <a:rPr lang="en-US" dirty="0" smtClean="0"/>
              <a:t>400 GHz frequency-scanned imaging car radar</a:t>
            </a:r>
          </a:p>
        </p:txBody>
      </p:sp>
      <p:pic>
        <p:nvPicPr>
          <p:cNvPr id="4099" name="Picture 2" descr="systems_3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2673" y="1981200"/>
            <a:ext cx="467892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" y="1569420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  <a:endParaRPr lang="en-US" sz="2000" b="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52400" y="2116620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Resolution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64×512=32,800 pixels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" y="2903225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resolution: 0.10 degrees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0" y="3893825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Aperture:  12" by 12"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390019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0" y="3426412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by 97 degrees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232235" y="4625689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32235" y="5171560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52400" y="4317609"/>
            <a:ext cx="3689905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 eaLnBrk="0" hangingPunct="0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b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10 mW peak power/element,  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6.5 dB noise figure, 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 dB package losses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93829" y="855865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52400" y="885650"/>
            <a:ext cx="8991600" cy="91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Range: see a basketball at 300 meters (10 seconds warning) in heavy fog</a:t>
            </a:r>
            <a:b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(10 dB SNR, 28 dB/km,</a:t>
            </a:r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</a:t>
            </a: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 foot diameter target, 65 MPH)</a:t>
            </a:r>
            <a:b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5745" y="5371183"/>
            <a:ext cx="2375584" cy="1486817"/>
          </a:xfrm>
          <a:prstGeom prst="rect">
            <a:avLst/>
          </a:prstGeom>
        </p:spPr>
      </p:pic>
      <p:sp>
        <p:nvSpPr>
          <p:cNvPr id="2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748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469095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Transistors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IC technologies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6" descr="64J-R4C5-E10B45L3-Vce_2.00V-Ib_600u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6996" y="2969030"/>
            <a:ext cx="4124632" cy="3533260"/>
          </a:xfrm>
          <a:prstGeom prst="rect">
            <a:avLst/>
          </a:prstGeom>
        </p:spPr>
      </p:pic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665" y="2969030"/>
            <a:ext cx="3649877" cy="35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60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 smtClean="0"/>
              <a:t>Production Semiconductor Processes for mm-Wave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0090" y="883005"/>
          <a:ext cx="8822120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010"/>
                <a:gridCol w="2808115"/>
                <a:gridCol w="1669690"/>
                <a:gridCol w="1460305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Silicon Germanium BiCMOS Processes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-250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foundry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process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nominal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max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useful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range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IBM (GF !)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9HP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320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~170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TowerJazz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SBC13H3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270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~140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TowerJazz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SBC18H4 (near release)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350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~180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Microelectronics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S9MW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270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~140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Microelectronics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SB55 (development)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340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~180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71466" y="4263845"/>
            <a:ext cx="8415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alibri" pitchFamily="34" charset="0"/>
              </a:rPr>
              <a:t>"Useful (frequency) range" means those frequencies at which acceptable-performance IC blocks can be realized, not the highest frequency of a published research result.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7918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/>
              <a:t>Production Semiconductor Processes for mm-Wave</a:t>
            </a:r>
            <a:endParaRPr lang="en-US" sz="28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70090" y="924465"/>
          <a:ext cx="8822120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010"/>
                <a:gridCol w="2808115"/>
                <a:gridCol w="1669690"/>
                <a:gridCol w="1460305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VLSI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CMOS  Processes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-250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foundry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process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nominal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max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useful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range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various (IBM,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GF, TSMC)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65nm  bulk CMOS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~~250GHz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~130GHz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IBM (GF !)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45nm PD-SOI </a:t>
                      </a:r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(high leakage power)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~~300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GHz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IBM (GF !)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32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nm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UTB-SOI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~~300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GHz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ST Microelectronics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28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nm  UTB-SOI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similar to above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various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22nm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, ~14nm UTB-SOI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poorer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than above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Intel,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IBM/GF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22nm,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~14nm finFET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likely poorer than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above, 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1880" y="4339740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Generations beyond 28/32nm: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	progressively poorer performance in 100+ GHz ICs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	progressively lower transmitter power at all frequencies </a:t>
            </a:r>
          </a:p>
        </p:txBody>
      </p:sp>
    </p:spTree>
    <p:extLst>
      <p:ext uri="{BB962C8B-B14F-4D97-AF65-F5344CB8AC3E}">
        <p14:creationId xmlns:p14="http://schemas.microsoft.com/office/powerpoint/2010/main" val="2964148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Semiconductor Processes for mm-Wave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71600"/>
              </p:ext>
            </p:extLst>
          </p:nvPr>
        </p:nvGraphicFramePr>
        <p:xfrm>
          <a:off x="170090" y="924465"/>
          <a:ext cx="882212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850"/>
                <a:gridCol w="3415275"/>
                <a:gridCol w="1669690"/>
                <a:gridCol w="1460305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Production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III-V foundries 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-250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foundry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process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nominal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max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useful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range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Northrop-Grumman</a:t>
                      </a:r>
                      <a:b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     </a:t>
                      </a:r>
                      <a:r>
                        <a:rPr lang="en-US" sz="1600" b="0" dirty="0" smtClean="0">
                          <a:latin typeface="Calibri" pitchFamily="34" charset="0"/>
                          <a:cs typeface="Calibri" pitchFamily="34" charset="0"/>
                        </a:rPr>
                        <a:t>(low-volume)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600nm InP HBT: </a:t>
                      </a:r>
                    </a:p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4V: higher-power transmitters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&gt;300GHz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~150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Northrop-Grumman</a:t>
                      </a:r>
                      <a:b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</a:br>
                      <a:r>
                        <a:rPr lang="en-US" sz="1600" b="0" dirty="0" smtClean="0">
                          <a:latin typeface="Calibri" pitchFamily="34" charset="0"/>
                          <a:cs typeface="Calibri" pitchFamily="34" charset="0"/>
                        </a:rPr>
                        <a:t>     (low-volume)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100nm InP HEMT (FET)</a:t>
                      </a:r>
                      <a:b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for very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low noise receivers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&gt;350GHz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~200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Qorvo (Tri-Quint)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TQP13 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HEMT</a:t>
                      </a:r>
                      <a:b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</a:b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power amps, low-noise -amps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~~150GHz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100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45984" y="4349883"/>
            <a:ext cx="8727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These processes are best for single-stage add-on power amps, low-noise amps;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	both to increase system range.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29069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Research</a:t>
            </a:r>
            <a:r>
              <a:rPr lang="en-US" sz="2800" dirty="0" smtClean="0"/>
              <a:t> Semiconductor Processes 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562703"/>
              </p:ext>
            </p:extLst>
          </p:nvPr>
        </p:nvGraphicFramePr>
        <p:xfrm>
          <a:off x="170090" y="924465"/>
          <a:ext cx="882212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6850"/>
                <a:gridCol w="3415275"/>
                <a:gridCol w="1669690"/>
                <a:gridCol w="1460305"/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Research</a:t>
                      </a:r>
                      <a:r>
                        <a:rPr lang="en-US" sz="2000" b="1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institutions with some "foundry-like" access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-2500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0" baseline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foundry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process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nominal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f</a:t>
                      </a:r>
                      <a:r>
                        <a:rPr lang="en-US" sz="2000" b="0" baseline="-2500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max</a:t>
                      </a:r>
                      <a:endParaRPr lang="en-US" sz="2000" b="0" baseline="-2500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useful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range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Teledyne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250nm InP HBT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700GHz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~250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latin typeface="Calibri" pitchFamily="34" charset="0"/>
                          <a:cs typeface="Calibri" pitchFamily="34" charset="0"/>
                        </a:rPr>
                        <a:t>Teledyne</a:t>
                      </a:r>
                      <a:endParaRPr lang="en-US" sz="2000" b="0" dirty="0" smtClean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130nm InP HBT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1100 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~450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IHP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130nm</a:t>
                      </a: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SiGe BiCMOS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500GHz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~250 GHz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1880" y="4339740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microwave GaN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HEMT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is a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production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technology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i="1" dirty="0" smtClean="0">
                <a:latin typeface="Calibri" pitchFamily="34" charset="0"/>
                <a:cs typeface="Calibri" pitchFamily="34" charset="0"/>
              </a:rPr>
              <a:t>mm-wave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GaN HEMT </a:t>
            </a:r>
            <a:r>
              <a:rPr lang="en-US" sz="2000" b="0" i="1" dirty="0" smtClean="0">
                <a:latin typeface="Calibri" pitchFamily="34" charset="0"/>
                <a:cs typeface="Calibri" pitchFamily="34" charset="0"/>
              </a:rPr>
              <a:t>may become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 production technology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mm-wave InP HBT may become a production technology</a:t>
            </a:r>
          </a:p>
        </p:txBody>
      </p:sp>
    </p:spTree>
    <p:extLst>
      <p:ext uri="{BB962C8B-B14F-4D97-AF65-F5344CB8AC3E}">
        <p14:creationId xmlns:p14="http://schemas.microsoft.com/office/powerpoint/2010/main" val="260074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95" y="1466802"/>
            <a:ext cx="2688306" cy="2096879"/>
          </a:xfrm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mm-wave CMOS (examples)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4099" y="4436655"/>
            <a:ext cx="2246205" cy="2104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2448" y="4317788"/>
            <a:ext cx="3253777" cy="2298802"/>
          </a:xfrm>
          <a:prstGeom prst="rect">
            <a:avLst/>
          </a:prstGeom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21879" y="848570"/>
            <a:ext cx="8727926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260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65nm bulk CMOS, Over-neutralized to reach G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, 9.2 dB, 4 stages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Momeni  ISSCC, March 2013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1879" y="3656685"/>
            <a:ext cx="8652031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150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GHz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amplifier: 65 nm bulk CMOS, 8.2 dB, 3 stages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(250GHz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)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Seo et al. (UCSB), JSSC, December 2009   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7000640" y="1790045"/>
            <a:ext cx="1289605" cy="2492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300 GHz f</a:t>
            </a:r>
            <a:r>
              <a:rPr lang="en-US" sz="1800" b="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endParaRPr lang="en-US" sz="2400" b="0" baseline="-2500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7835485" y="2066723"/>
            <a:ext cx="87619" cy="782867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14" y="1835205"/>
            <a:ext cx="2341271" cy="1749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604" y="1683415"/>
            <a:ext cx="2412791" cy="18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79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45985" y="848570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77218" y="4871004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45985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Tungsten via resistances reduce the gain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853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 smtClean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/>
          </p:nvPr>
        </p:nvGraphicFramePr>
        <p:xfrm>
          <a:off x="441284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816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284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4647895" y="848570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45984" y="3778796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 smtClean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 smtClean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245985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end capacitances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87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1880" y="146050"/>
            <a:ext cx="8652029" cy="398463"/>
          </a:xfrm>
        </p:spPr>
        <p:txBody>
          <a:bodyPr/>
          <a:lstStyle/>
          <a:p>
            <a:r>
              <a:rPr lang="en-US" dirty="0" smtClean="0"/>
              <a:t>III-V high-power transmitters, low-noise receivers</a:t>
            </a:r>
            <a:endParaRPr lang="en-US" dirty="0"/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60" y="3732580"/>
            <a:ext cx="1973270" cy="197327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880" y="1835205"/>
            <a:ext cx="2486025" cy="1838325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3670" y="848570"/>
            <a:ext cx="290231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 phones &amp; WiFi: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GaAs PAs, LNAs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477807" y="848570"/>
            <a:ext cx="379475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links need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transmit power,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low receiver noise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7806" y="1876842"/>
            <a:ext cx="2200955" cy="1994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54657" y="2502260"/>
            <a:ext cx="214336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0.47 W @86GHz</a:t>
            </a:r>
          </a:p>
        </p:txBody>
      </p:sp>
      <p:pic>
        <p:nvPicPr>
          <p:cNvPr id="10" name="Picture 9" descr="Pi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7806" y="3926007"/>
            <a:ext cx="2200955" cy="193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54656" y="4229587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0.18 W @220GHz</a:t>
            </a:r>
          </a:p>
        </p:txBody>
      </p:sp>
      <p:pic>
        <p:nvPicPr>
          <p:cNvPr id="12" name="Picture 33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6105" y="6051067"/>
            <a:ext cx="2200955" cy="56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754656" y="6022248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1.9mW @585GHz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848850" y="635464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M Seo, </a:t>
            </a: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TSC, IMS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772955" y="4533167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T Reed, UCSB, CSICS </a:t>
            </a: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2013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6772955" y="2869843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 smtClean="0">
                <a:latin typeface="Calibri" pitchFamily="34" charset="0"/>
                <a:ea typeface="ＭＳ Ｐゴシック" charset="-128"/>
                <a:cs typeface="Arial" charset="0"/>
              </a:rPr>
              <a:t>H Park, UCSB, IMS 2014</a:t>
            </a:r>
            <a:endParaRPr lang="en-US" sz="1200" b="0" dirty="0">
              <a:latin typeface="Calibri" pitchFamily="34" charset="0"/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015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InP Bipolar Transistors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9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rgbClr val="000000"/>
                </a:solidFill>
              </a:rPr>
              <a:t>mm-Waves: benefits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0860" y="3872170"/>
            <a:ext cx="3888945" cy="2592630"/>
          </a:xfrm>
          <a:prstGeom prst="rect">
            <a:avLst/>
          </a:prstGeom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47895" y="924902"/>
            <a:ext cx="4250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# parallel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channels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8" name="Picture 17" descr="Pictur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434" y="1455730"/>
            <a:ext cx="3061171" cy="1442005"/>
          </a:xfrm>
          <a:prstGeom prst="rect">
            <a:avLst/>
          </a:prstGeom>
        </p:spPr>
      </p:pic>
      <p:pic>
        <p:nvPicPr>
          <p:cNvPr id="20" name="Picture 1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7872" y="1379835"/>
            <a:ext cx="2308448" cy="1474018"/>
          </a:xfrm>
          <a:prstGeom prst="rect">
            <a:avLst/>
          </a:prstGeom>
        </p:spPr>
      </p:pic>
      <p:pic>
        <p:nvPicPr>
          <p:cNvPr id="23" name="Picture 22" descr="Picture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9" y="3947762"/>
            <a:ext cx="4029456" cy="2365248"/>
          </a:xfrm>
          <a:prstGeom prst="rect">
            <a:avLst/>
          </a:prstGeom>
        </p:spPr>
      </p:pic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4647895" y="3486359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0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21880" y="3485922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 </a:t>
            </a: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(overcome high attenuation)</a:t>
            </a:r>
            <a:endParaRPr lang="en-US" sz="120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3" name="Picture 12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195" y="1349154"/>
            <a:ext cx="3035800" cy="1776266"/>
          </a:xfrm>
          <a:prstGeom prst="rect">
            <a:avLst/>
          </a:prstGeom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5985" y="924465"/>
            <a:ext cx="3870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available spectrum</a:t>
            </a:r>
            <a:endParaRPr lang="en-US" sz="20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85314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15672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001250" y="2138785"/>
            <a:ext cx="1289605" cy="1231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line-of-sight MIMO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799685" y="1379835"/>
            <a:ext cx="834845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spatial</a:t>
            </a:r>
            <a:b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multiplexing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161209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2067465" y="1303940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474280" y="3106884"/>
            <a:ext cx="2352135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(note high attenuation in foul weather)</a:t>
            </a:r>
            <a:endParaRPr lang="en-US" sz="1050" b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9609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321880" y="146050"/>
            <a:ext cx="8652029" cy="398463"/>
          </a:xfrm>
        </p:spPr>
        <p:txBody>
          <a:bodyPr/>
          <a:lstStyle/>
          <a:p>
            <a:r>
              <a:rPr lang="en-US" dirty="0" smtClean="0"/>
              <a:t>Why InP Bipolar Transistors ?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97775" y="772675"/>
            <a:ext cx="819666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InP  better electron transport than Si collectors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higher electron velocity 3.5 vs 1.0 </a:t>
            </a:r>
            <a:r>
              <a:rPr lang="en-US" sz="2000" dirty="0"/>
              <a:t>×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10</a:t>
            </a:r>
            <a:r>
              <a:rPr lang="en-US" sz="2000" b="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7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cm/s </a:t>
            </a:r>
            <a:b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plus wider bandgap→ higher breakdown field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InGaAs base, base-emitter heterojunction: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very low base sheet resistances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Implications: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~3:1 higher (f</a:t>
            </a:r>
            <a:r>
              <a:rPr lang="en-US" sz="20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  <a:sym typeface="Symbol" pitchFamily="18" charset="2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, f</a:t>
            </a:r>
            <a:r>
              <a:rPr lang="en-US" sz="2000" b="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) at a given scaling node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higher breakdown* at a given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(f</a:t>
            </a:r>
            <a:r>
              <a:rPr lang="en-US" sz="2000" b="0" baseline="-25000" dirty="0">
                <a:solidFill>
                  <a:srgbClr val="000000"/>
                </a:solidFill>
                <a:latin typeface="Symbol" panose="05050102010706020507" pitchFamily="18" charset="2"/>
                <a:cs typeface="Arial" pitchFamily="34" charset="0"/>
                <a:sym typeface="Symbol" pitchFamily="18" charset="2"/>
              </a:rPr>
              <a:t>t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, f</a:t>
            </a:r>
            <a:r>
              <a:rPr lang="en-US" sz="2000" b="0" baseline="-25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max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)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but...InP HBT not a production technology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70" y="2518260"/>
            <a:ext cx="3966823" cy="3213581"/>
          </a:xfrm>
          <a:prstGeom prst="rect">
            <a:avLst/>
          </a:prstGeom>
        </p:spPr>
      </p:pic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45985" y="5861488"/>
            <a:ext cx="819666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*Breakdown is too complicated to summarize with BVCEO.</a:t>
            </a:r>
            <a:b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BVCBO vs. BVCEO vs. safe operating area ?</a:t>
            </a:r>
            <a:b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Bottom line: look at V</a:t>
            </a:r>
            <a:r>
              <a:rPr lang="en-US" sz="1600" b="0" i="1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</a:t>
            </a:r>
            <a:r>
              <a:rPr lang="en-US" sz="16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used in published IC data for a given IC technology.</a:t>
            </a:r>
            <a:endParaRPr lang="en-US" sz="1600" b="0" i="1" dirty="0" smtClean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3" name="Isosceles Triangle 2"/>
          <p:cNvSpPr/>
          <p:nvPr/>
        </p:nvSpPr>
        <p:spPr bwMode="auto">
          <a:xfrm>
            <a:off x="5862215" y="3884370"/>
            <a:ext cx="75895" cy="75895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9963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3"/>
          <p:cNvSpPr>
            <a:spLocks noChangeArrowheads="1"/>
          </p:cNvSpPr>
          <p:nvPr/>
        </p:nvSpPr>
        <p:spPr bwMode="auto">
          <a:xfrm>
            <a:off x="381000" y="762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Transistor scaling laws: ( V,I,R,C,</a:t>
            </a:r>
            <a:r>
              <a:rPr lang="en-US" sz="4000" b="0" dirty="0" smtClean="0">
                <a:solidFill>
                  <a:srgbClr val="000000"/>
                </a:solidFill>
                <a:latin typeface="Symbol" pitchFamily="18" charset="2"/>
                <a:ea typeface="Tahoma" pitchFamily="34" charset="0"/>
                <a:cs typeface="Tahoma" pitchFamily="34" charset="0"/>
              </a:rPr>
              <a:t>t</a:t>
            </a: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) vs. geometry</a:t>
            </a:r>
          </a:p>
        </p:txBody>
      </p:sp>
      <p:pic>
        <p:nvPicPr>
          <p:cNvPr id="2063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4913313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7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5251450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6" descr="device_physic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9788" y="5251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762000" y="6365875"/>
          <a:ext cx="1306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0" name="Equation" r:id="rId7" imgW="876240" imgH="228600" progId="Equation.3">
                  <p:embed/>
                </p:oleObj>
              </mc:Choice>
              <mc:Fallback>
                <p:oleObj name="Equation" r:id="rId7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6365875"/>
                        <a:ext cx="1306513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6" name="Text Box 44"/>
          <p:cNvSpPr txBox="1">
            <a:spLocks noChangeArrowheads="1"/>
          </p:cNvSpPr>
          <p:nvPr/>
        </p:nvSpPr>
        <p:spPr bwMode="auto">
          <a:xfrm>
            <a:off x="304800" y="457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Bulk and Contact Resistances</a:t>
            </a:r>
          </a:p>
        </p:txBody>
      </p:sp>
      <p:sp>
        <p:nvSpPr>
          <p:cNvPr id="2067" name="Text Box 44"/>
          <p:cNvSpPr txBox="1">
            <a:spLocks noChangeArrowheads="1"/>
          </p:cNvSpPr>
          <p:nvPr/>
        </p:nvSpPr>
        <p:spPr bwMode="auto">
          <a:xfrm>
            <a:off x="152400" y="76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Depletion Layers</a:t>
            </a:r>
          </a:p>
        </p:txBody>
      </p:sp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1368425" y="1517650"/>
          <a:ext cx="9048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1" name="Equation" r:id="rId9" imgW="596880" imgH="393480" progId="Equation.3">
                  <p:embed/>
                </p:oleObj>
              </mc:Choice>
              <mc:Fallback>
                <p:oleObj name="Equation" r:id="rId9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1517650"/>
                        <a:ext cx="9048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368425" y="2508250"/>
          <a:ext cx="6953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2" name="Equation" r:id="rId11" imgW="457200" imgH="393480" progId="Equation.3">
                  <p:embed/>
                </p:oleObj>
              </mc:Choice>
              <mc:Fallback>
                <p:oleObj name="Equation" r:id="rId11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2508250"/>
                        <a:ext cx="6953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368425" y="3498850"/>
          <a:ext cx="21367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3" name="Equation" r:id="rId13" imgW="1409400" imgH="406080" progId="Equation.3">
                  <p:embed/>
                </p:oleObj>
              </mc:Choice>
              <mc:Fallback>
                <p:oleObj name="Equation" r:id="rId13" imgW="14094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8425" y="3498850"/>
                        <a:ext cx="2136775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69" name="Picture 16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9225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35" descr="device_physics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1625" y="242570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36" descr="device_physics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0988" y="34226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Text Box 44"/>
          <p:cNvSpPr txBox="1">
            <a:spLocks noChangeArrowheads="1"/>
          </p:cNvSpPr>
          <p:nvPr/>
        </p:nvSpPr>
        <p:spPr bwMode="auto">
          <a:xfrm>
            <a:off x="4226355" y="2622495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Thermal Resistance</a:t>
            </a:r>
          </a:p>
        </p:txBody>
      </p:sp>
      <p:pic>
        <p:nvPicPr>
          <p:cNvPr id="2077" name="Picture 7" descr="device_physics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114800" y="1047890"/>
            <a:ext cx="1730164" cy="97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8" descr="device_physics.jpg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10653" y="1331200"/>
            <a:ext cx="2982522" cy="6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9" name="Text Box 44"/>
          <p:cNvSpPr txBox="1">
            <a:spLocks noChangeArrowheads="1"/>
          </p:cNvSpPr>
          <p:nvPr/>
        </p:nvSpPr>
        <p:spPr bwMode="auto">
          <a:xfrm>
            <a:off x="4397064" y="702245"/>
            <a:ext cx="3200621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Fringing Capacitances</a:t>
            </a:r>
          </a:p>
        </p:txBody>
      </p:sp>
      <p:graphicFrame>
        <p:nvGraphicFramePr>
          <p:cNvPr id="90119" name="Object 4"/>
          <p:cNvGraphicFramePr>
            <a:graphicFrameLocks noChangeAspect="1"/>
          </p:cNvGraphicFramePr>
          <p:nvPr/>
        </p:nvGraphicFramePr>
        <p:xfrm>
          <a:off x="6568914" y="2046420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4" name="Equation" r:id="rId20" imgW="850680" imgH="241200" progId="Equation.3">
                  <p:embed/>
                </p:oleObj>
              </mc:Choice>
              <mc:Fallback>
                <p:oleObj name="Equation" r:id="rId20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68914" y="2046420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473270" y="2046420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5" name="Equation" r:id="rId22" imgW="850680" imgH="241200" progId="Equation.3">
                  <p:embed/>
                </p:oleObj>
              </mc:Choice>
              <mc:Fallback>
                <p:oleObj name="Equation" r:id="rId22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3270" y="2046420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74" name="Straight Connector 24"/>
          <p:cNvCxnSpPr>
            <a:cxnSpLocks noChangeShapeType="1"/>
          </p:cNvCxnSpPr>
          <p:nvPr/>
        </p:nvCxnSpPr>
        <p:spPr bwMode="auto">
          <a:xfrm rot="5400000">
            <a:off x="11811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5" name="Straight Connector 25"/>
          <p:cNvCxnSpPr>
            <a:cxnSpLocks noChangeShapeType="1"/>
          </p:cNvCxnSpPr>
          <p:nvPr/>
        </p:nvCxnSpPr>
        <p:spPr bwMode="auto">
          <a:xfrm rot="10800000">
            <a:off x="152400" y="4565650"/>
            <a:ext cx="36576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6" name="Straight Connector 29"/>
          <p:cNvCxnSpPr>
            <a:cxnSpLocks noChangeShapeType="1"/>
          </p:cNvCxnSpPr>
          <p:nvPr/>
        </p:nvCxnSpPr>
        <p:spPr bwMode="auto">
          <a:xfrm rot="10800000">
            <a:off x="4343400" y="2507281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12988" y="6472238"/>
          <a:ext cx="1490662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6" name="Equation" r:id="rId23" imgW="1447560" imgH="177480" progId="Equation.3">
                  <p:embed/>
                </p:oleObj>
              </mc:Choice>
              <mc:Fallback>
                <p:oleObj name="Equation" r:id="rId23" imgW="1447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988" y="6472238"/>
                        <a:ext cx="1490662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7086600" y="740650"/>
          <a:ext cx="1817688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7" name="Equation" r:id="rId25" imgW="1765080" imgH="203040" progId="Equation.3">
                  <p:embed/>
                </p:oleObj>
              </mc:Choice>
              <mc:Fallback>
                <p:oleObj name="Equation" r:id="rId25" imgW="1765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740650"/>
                        <a:ext cx="1817688" cy="20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068325" y="971080"/>
          <a:ext cx="198755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8" name="Equation" r:id="rId27" imgW="1930320" imgH="203040" progId="Equation.3">
                  <p:embed/>
                </p:oleObj>
              </mc:Choice>
              <mc:Fallback>
                <p:oleObj name="Equation" r:id="rId27" imgW="1930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8325" y="971080"/>
                        <a:ext cx="1987550" cy="207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18" descr="hbt_thermal_resistance3.jpg"/>
          <p:cNvPicPr>
            <a:picLocks noChangeAspect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4318275" y="29657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963660" y="3851455"/>
          <a:ext cx="23336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799" name="Equation" r:id="rId30" imgW="1549080" imgH="444240" progId="Equation.3">
                  <p:embed/>
                </p:oleObj>
              </mc:Choice>
              <mc:Fallback>
                <p:oleObj name="Equation" r:id="rId30" imgW="1549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3660" y="3851455"/>
                        <a:ext cx="23336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923238" y="2889500"/>
          <a:ext cx="12207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00" name="Equation" r:id="rId32" imgW="812520" imgH="431640" progId="Equation.3">
                  <p:embed/>
                </p:oleObj>
              </mc:Choice>
              <mc:Fallback>
                <p:oleObj name="Equation" r:id="rId32" imgW="812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3238" y="2889500"/>
                        <a:ext cx="1220787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" name="Picture 10" descr="Picture1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220225" y="27371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067825" y="31181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5039570" y="4081885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982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7220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5720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6294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8006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61722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Connector 29"/>
          <p:cNvCxnSpPr>
            <a:cxnSpLocks noChangeShapeType="1"/>
          </p:cNvCxnSpPr>
          <p:nvPr/>
        </p:nvCxnSpPr>
        <p:spPr bwMode="auto">
          <a:xfrm rot="10800000">
            <a:off x="4379975" y="4734770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7836425" y="2507280"/>
          <a:ext cx="2111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801" name="Equation" r:id="rId37" imgW="139680" imgH="164880" progId="Equation.3">
                  <p:embed/>
                </p:oleObj>
              </mc:Choice>
              <mc:Fallback>
                <p:oleObj name="Equation" r:id="rId37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6425" y="2507280"/>
                        <a:ext cx="211137" cy="24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4343400" y="4795110"/>
            <a:ext cx="4261125" cy="2048603"/>
          </a:xfrm>
          <a:prstGeom prst="rect">
            <a:avLst/>
          </a:prstGeom>
          <a:solidFill>
            <a:srgbClr val="FFFF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222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Bipolar Transistor: Structure &amp;  Models</a:t>
            </a:r>
          </a:p>
        </p:txBody>
      </p:sp>
      <p:pic>
        <p:nvPicPr>
          <p:cNvPr id="3080" name="Picture 17" descr="Picture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788988"/>
            <a:ext cx="3962400" cy="294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5291138" y="4076700"/>
          <a:ext cx="19097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0" name="Equation" r:id="rId5" imgW="927000" imgH="228600" progId="Equation.3">
                  <p:embed/>
                </p:oleObj>
              </mc:Choice>
              <mc:Fallback>
                <p:oleObj name="Equation" r:id="rId5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1138" y="4076700"/>
                        <a:ext cx="19097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5286375" y="4610100"/>
          <a:ext cx="2943225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1" name="Equation" r:id="rId7" imgW="1409400" imgH="241200" progId="Equation.3">
                  <p:embed/>
                </p:oleObj>
              </mc:Choice>
              <mc:Fallback>
                <p:oleObj name="Equation" r:id="rId7" imgW="14094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4610100"/>
                        <a:ext cx="2943225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/>
          <p:cNvGraphicFramePr>
            <a:graphicFrameLocks noChangeAspect="1"/>
          </p:cNvGraphicFramePr>
          <p:nvPr/>
        </p:nvGraphicFramePr>
        <p:xfrm>
          <a:off x="5257800" y="3619500"/>
          <a:ext cx="14986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2" name="Equation" r:id="rId9" imgW="749160" imgH="228600" progId="Equation.3">
                  <p:embed/>
                </p:oleObj>
              </mc:Choice>
              <mc:Fallback>
                <p:oleObj name="Equation" r:id="rId9" imgW="749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3619500"/>
                        <a:ext cx="14986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286375" y="5029200"/>
          <a:ext cx="32099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3" name="Equation" r:id="rId11" imgW="1536480" imgH="482400" progId="Equation.3">
                  <p:embed/>
                </p:oleObj>
              </mc:Choice>
              <mc:Fallback>
                <p:oleObj name="Equation" r:id="rId11" imgW="1536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6375" y="5029200"/>
                        <a:ext cx="32099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" name="Picture 13" descr="color_HBT_section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510540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8" name="Object 4"/>
          <p:cNvGraphicFramePr>
            <a:graphicFrameLocks noChangeAspect="1"/>
          </p:cNvGraphicFramePr>
          <p:nvPr/>
        </p:nvGraphicFramePr>
        <p:xfrm>
          <a:off x="114300" y="6008688"/>
          <a:ext cx="6113463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104" name="Equation" r:id="rId14" imgW="3365280" imgH="482400" progId="Equation.3">
                  <p:embed/>
                </p:oleObj>
              </mc:Choice>
              <mc:Fallback>
                <p:oleObj name="Equation" r:id="rId14" imgW="3365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6008688"/>
                        <a:ext cx="6113463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62483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6" descr="color_HBT_s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3"/>
          <a:stretch>
            <a:fillRect/>
          </a:stretch>
        </p:blipFill>
        <p:spPr bwMode="auto">
          <a:xfrm>
            <a:off x="76200" y="852488"/>
            <a:ext cx="38735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Base-Collector Distributed RC Parasitics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222750" y="1143000"/>
          <a:ext cx="3176588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88" name="Equation" r:id="rId5" imgW="1485720" imgH="241200" progId="Equation.3">
                  <p:embed/>
                </p:oleObj>
              </mc:Choice>
              <mc:Fallback>
                <p:oleObj name="Equation" r:id="rId5" imgW="14857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2750" y="1143000"/>
                        <a:ext cx="3176588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4205288" y="1792288"/>
          <a:ext cx="2660650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89" name="Equation" r:id="rId7" imgW="1244520" imgH="241200" progId="Equation.3">
                  <p:embed/>
                </p:oleObj>
              </mc:Choice>
              <mc:Fallback>
                <p:oleObj name="Equation" r:id="rId7" imgW="1244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5288" y="1792288"/>
                        <a:ext cx="2660650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9" name="Picture 6" descr="color_HBT_section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08" r="62112"/>
          <a:stretch>
            <a:fillRect/>
          </a:stretch>
        </p:blipFill>
        <p:spPr bwMode="auto">
          <a:xfrm>
            <a:off x="0" y="838200"/>
            <a:ext cx="22304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0" y="2209800"/>
          <a:ext cx="17875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0" name="Equation" r:id="rId10" imgW="1180800" imgH="215640" progId="Equation.3">
                  <p:embed/>
                </p:oleObj>
              </mc:Choice>
              <mc:Fallback>
                <p:oleObj name="Equation" r:id="rId10" imgW="1180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1787525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1" name="Object 5"/>
          <p:cNvGraphicFramePr>
            <a:graphicFrameLocks noChangeAspect="1"/>
          </p:cNvGraphicFramePr>
          <p:nvPr/>
        </p:nvGraphicFramePr>
        <p:xfrm>
          <a:off x="4214813" y="2432050"/>
          <a:ext cx="2498725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1" name="Equation" r:id="rId12" imgW="1168200" imgH="241200" progId="Equation.3">
                  <p:embed/>
                </p:oleObj>
              </mc:Choice>
              <mc:Fallback>
                <p:oleObj name="Equation" r:id="rId12" imgW="1168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3" y="2432050"/>
                        <a:ext cx="2498725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2" name="Object 6"/>
          <p:cNvGraphicFramePr>
            <a:graphicFrameLocks noChangeAspect="1"/>
          </p:cNvGraphicFramePr>
          <p:nvPr/>
        </p:nvGraphicFramePr>
        <p:xfrm>
          <a:off x="4244975" y="3041650"/>
          <a:ext cx="3230563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2" name="Equation" r:id="rId14" imgW="1511280" imgH="241200" progId="Equation.3">
                  <p:embed/>
                </p:oleObj>
              </mc:Choice>
              <mc:Fallback>
                <p:oleObj name="Equation" r:id="rId14" imgW="1511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975" y="3041650"/>
                        <a:ext cx="3230563" cy="515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3" name="Object 8"/>
          <p:cNvGraphicFramePr>
            <a:graphicFrameLocks noChangeAspect="1"/>
          </p:cNvGraphicFramePr>
          <p:nvPr/>
        </p:nvGraphicFramePr>
        <p:xfrm>
          <a:off x="4275138" y="3633788"/>
          <a:ext cx="399256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3" name="Equation" r:id="rId16" imgW="1866600" imgH="241200" progId="Equation.3">
                  <p:embed/>
                </p:oleObj>
              </mc:Choice>
              <mc:Fallback>
                <p:oleObj name="Equation" r:id="rId16" imgW="1866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138" y="3633788"/>
                        <a:ext cx="3992562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9"/>
          <p:cNvGraphicFramePr>
            <a:graphicFrameLocks noChangeAspect="1"/>
          </p:cNvGraphicFramePr>
          <p:nvPr/>
        </p:nvGraphicFramePr>
        <p:xfrm>
          <a:off x="4275138" y="4284663"/>
          <a:ext cx="2309812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4" name="Equation" r:id="rId18" imgW="1079280" imgH="241200" progId="Equation.3">
                  <p:embed/>
                </p:oleObj>
              </mc:Choice>
              <mc:Fallback>
                <p:oleObj name="Equation" r:id="rId18" imgW="1079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5138" y="4284663"/>
                        <a:ext cx="2309812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5" name="Object 9"/>
          <p:cNvGraphicFramePr>
            <a:graphicFrameLocks noChangeAspect="1"/>
          </p:cNvGraphicFramePr>
          <p:nvPr/>
        </p:nvGraphicFramePr>
        <p:xfrm>
          <a:off x="4287838" y="4894263"/>
          <a:ext cx="2282825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5" name="Equation" r:id="rId20" imgW="1066680" imgH="241200" progId="Equation.3">
                  <p:embed/>
                </p:oleObj>
              </mc:Choice>
              <mc:Fallback>
                <p:oleObj name="Equation" r:id="rId20" imgW="1066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7838" y="4894263"/>
                        <a:ext cx="2282825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6" name="Object 11"/>
          <p:cNvGraphicFramePr>
            <a:graphicFrameLocks noChangeAspect="1"/>
          </p:cNvGraphicFramePr>
          <p:nvPr/>
        </p:nvGraphicFramePr>
        <p:xfrm>
          <a:off x="4306888" y="5427663"/>
          <a:ext cx="3397250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96" name="Equation" r:id="rId22" imgW="1587240" imgH="241200" progId="Equation.3">
                  <p:embed/>
                </p:oleObj>
              </mc:Choice>
              <mc:Fallback>
                <p:oleObj name="Equation" r:id="rId22" imgW="1587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6888" y="5427663"/>
                        <a:ext cx="3397250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5243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19" descr="color_HBT_sec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3"/>
          <a:stretch>
            <a:fillRect/>
          </a:stretch>
        </p:blipFill>
        <p:spPr bwMode="auto">
          <a:xfrm>
            <a:off x="5194300" y="1004888"/>
            <a:ext cx="3873500" cy="577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R</a:t>
            </a:r>
            <a:r>
              <a:rPr lang="en-US" altLang="en-US" sz="2800" baseline="-25000" dirty="0" smtClean="0"/>
              <a:t>bb</a:t>
            </a:r>
            <a:r>
              <a:rPr lang="en-US" altLang="en-US" sz="2800" dirty="0" smtClean="0"/>
              <a:t>C</a:t>
            </a:r>
            <a:r>
              <a:rPr lang="en-US" altLang="en-US" sz="2800" baseline="-25000" dirty="0" smtClean="0"/>
              <a:t>cb</a:t>
            </a:r>
            <a:r>
              <a:rPr lang="en-US" altLang="en-US" sz="2800" dirty="0" smtClean="0"/>
              <a:t> Time Constant,  F</a:t>
            </a:r>
            <a:r>
              <a:rPr lang="en-US" altLang="en-US" sz="2800" baseline="-25000" dirty="0" smtClean="0"/>
              <a:t>max</a:t>
            </a:r>
            <a:r>
              <a:rPr lang="en-US" altLang="en-US" sz="2800" dirty="0" smtClean="0"/>
              <a:t> ,   Simple Hybrid-</a:t>
            </a:r>
            <a:r>
              <a:rPr lang="en-US" altLang="en-US" sz="3600" dirty="0" smtClean="0">
                <a:latin typeface="Symbol" panose="05050102010706020507" pitchFamily="18" charset="2"/>
              </a:rPr>
              <a:t>p</a:t>
            </a:r>
            <a:r>
              <a:rPr lang="en-US" altLang="en-US" sz="2800" dirty="0" smtClean="0"/>
              <a:t> model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76200" y="838200"/>
          <a:ext cx="3602038" cy="53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16" name="Equation" r:id="rId5" imgW="1739880" imgH="266400" progId="Equation.3">
                  <p:embed/>
                </p:oleObj>
              </mc:Choice>
              <mc:Fallback>
                <p:oleObj name="Equation" r:id="rId5" imgW="17398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38200"/>
                        <a:ext cx="3602038" cy="53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76200" y="1371600"/>
          <a:ext cx="5564188" cy="157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17" name="Equation" r:id="rId7" imgW="2603160" imgH="736560" progId="Equation.3">
                  <p:embed/>
                </p:oleObj>
              </mc:Choice>
              <mc:Fallback>
                <p:oleObj name="Equation" r:id="rId7" imgW="2603160" imgH="736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371600"/>
                        <a:ext cx="5564188" cy="157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7" name="Picture 17" descr="Picture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13075"/>
            <a:ext cx="3124200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0" y="5334000"/>
          <a:ext cx="5184775" cy="146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018" name="Equation" r:id="rId10" imgW="2425680" imgH="685800" progId="Equation.3">
                  <p:embed/>
                </p:oleObj>
              </mc:Choice>
              <mc:Fallback>
                <p:oleObj name="Equation" r:id="rId10" imgW="242568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334000"/>
                        <a:ext cx="5184775" cy="146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 Box 20"/>
          <p:cNvSpPr txBox="1">
            <a:spLocks noChangeArrowheads="1"/>
          </p:cNvSpPr>
          <p:nvPr/>
        </p:nvSpPr>
        <p:spPr bwMode="auto">
          <a:xfrm>
            <a:off x="5334000" y="838200"/>
            <a:ext cx="14954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Vaidyanathan &amp; Pulfrey</a:t>
            </a:r>
            <a:br>
              <a:rPr lang="en-US" altLang="en-US" sz="1200" b="0" i="1" dirty="0"/>
            </a:br>
            <a:r>
              <a:rPr lang="en-US" altLang="en-US" sz="1200" b="0" i="1" dirty="0"/>
              <a:t>IEEE Trans. Elect. Dev.</a:t>
            </a:r>
            <a:br>
              <a:rPr lang="en-US" altLang="en-US" sz="1200" b="0" i="1" dirty="0"/>
            </a:br>
            <a:r>
              <a:rPr lang="en-US" altLang="en-US" sz="1200" b="0" i="1" dirty="0"/>
              <a:t>Feb. 1999 </a:t>
            </a:r>
          </a:p>
        </p:txBody>
      </p:sp>
      <p:cxnSp>
        <p:nvCxnSpPr>
          <p:cNvPr id="5129" name="Straight Connector 9"/>
          <p:cNvCxnSpPr>
            <a:cxnSpLocks noChangeShapeType="1"/>
          </p:cNvCxnSpPr>
          <p:nvPr/>
        </p:nvCxnSpPr>
        <p:spPr bwMode="auto">
          <a:xfrm>
            <a:off x="152400" y="2971800"/>
            <a:ext cx="6629400" cy="1588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20051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AutoShape 4"/>
          <p:cNvSpPr>
            <a:spLocks noChangeArrowheads="1"/>
          </p:cNvSpPr>
          <p:nvPr/>
        </p:nvSpPr>
        <p:spPr bwMode="auto">
          <a:xfrm flipV="1">
            <a:off x="856335" y="3991952"/>
            <a:ext cx="1104900" cy="2171700"/>
          </a:xfrm>
          <a:prstGeom prst="rtTriangle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8200" name="Text Box 2"/>
          <p:cNvSpPr txBox="1">
            <a:spLocks noChangeArrowheads="1"/>
          </p:cNvSpPr>
          <p:nvPr/>
        </p:nvSpPr>
        <p:spPr bwMode="auto">
          <a:xfrm>
            <a:off x="415924" y="152400"/>
            <a:ext cx="8728075" cy="49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706" tIns="40851" rIns="81706" bIns="4085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30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BJT Space-Charge-Limited </a:t>
            </a:r>
            <a:r>
              <a:rPr lang="en-US" altLang="en-US" sz="30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(Kirk effect) </a:t>
            </a:r>
          </a:p>
        </p:txBody>
      </p:sp>
      <p:graphicFrame>
        <p:nvGraphicFramePr>
          <p:cNvPr id="81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062458"/>
              </p:ext>
            </p:extLst>
          </p:nvPr>
        </p:nvGraphicFramePr>
        <p:xfrm>
          <a:off x="4516210" y="838200"/>
          <a:ext cx="44577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0" name="Equation" r:id="rId4" imgW="2806560" imgH="457200" progId="Equation.3">
                  <p:embed/>
                </p:oleObj>
              </mc:Choice>
              <mc:Fallback>
                <p:oleObj name="Equation" r:id="rId4" imgW="28065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210" y="838200"/>
                        <a:ext cx="44577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650007"/>
              </p:ext>
            </p:extLst>
          </p:nvPr>
        </p:nvGraphicFramePr>
        <p:xfrm>
          <a:off x="199110" y="3580790"/>
          <a:ext cx="4159250" cy="320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1" name="KGPlot" r:id="rId6" imgW="4546440" imgH="3606840" progId="KGraph_Plot">
                  <p:embed/>
                </p:oleObj>
              </mc:Choice>
              <mc:Fallback>
                <p:oleObj name="KGPlot" r:id="rId6" imgW="4546440" imgH="360684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110" y="3580790"/>
                        <a:ext cx="4159250" cy="320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201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1677944" y="3925094"/>
            <a:ext cx="54102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Picture 13" descr="Picture1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b="50885"/>
          <a:stretch>
            <a:fillRect/>
          </a:stretch>
        </p:blipFill>
        <p:spPr bwMode="auto">
          <a:xfrm>
            <a:off x="921632" y="772675"/>
            <a:ext cx="2213841" cy="177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682433"/>
              </p:ext>
            </p:extLst>
          </p:nvPr>
        </p:nvGraphicFramePr>
        <p:xfrm>
          <a:off x="18300" y="3028645"/>
          <a:ext cx="4781551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2" name="Equation" r:id="rId9" imgW="2450880" imgH="253800" progId="Equation.3">
                  <p:embed/>
                </p:oleObj>
              </mc:Choice>
              <mc:Fallback>
                <p:oleObj name="Equation" r:id="rId9" imgW="24508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" y="3028645"/>
                        <a:ext cx="4781551" cy="476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6720817" y="1570335"/>
            <a:ext cx="1447800" cy="1981200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 flipH="1" flipV="1">
            <a:off x="5692117" y="4123035"/>
            <a:ext cx="2324100" cy="2095500"/>
          </a:xfrm>
          <a:prstGeom prst="rtTriangle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graphicFrame>
        <p:nvGraphicFramePr>
          <p:cNvPr id="16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703389"/>
              </p:ext>
            </p:extLst>
          </p:nvPr>
        </p:nvGraphicFramePr>
        <p:xfrm>
          <a:off x="4618967" y="4008735"/>
          <a:ext cx="3608388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3" name="KGPlot" r:id="rId11" imgW="4140000" imgH="3289320" progId="KGraph_Plot">
                  <p:embed/>
                </p:oleObj>
              </mc:Choice>
              <mc:Fallback>
                <p:oleObj name="KGPlot" r:id="rId11" imgW="4140000" imgH="32893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967" y="4008735"/>
                        <a:ext cx="3608388" cy="278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6438896"/>
              </p:ext>
            </p:extLst>
          </p:nvPr>
        </p:nvGraphicFramePr>
        <p:xfrm>
          <a:off x="4625317" y="1379835"/>
          <a:ext cx="3665538" cy="277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4" name="KGPlot" r:id="rId13" imgW="8889840" imgH="6946920" progId="KGraph_Plot">
                  <p:embed/>
                </p:oleObj>
              </mc:Choice>
              <mc:Fallback>
                <p:oleObj name="KGPlot" r:id="rId13" imgW="8889840" imgH="69469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5317" y="1379835"/>
                        <a:ext cx="3665538" cy="277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147052"/>
              </p:ext>
            </p:extLst>
          </p:nvPr>
        </p:nvGraphicFramePr>
        <p:xfrm>
          <a:off x="18300" y="2545005"/>
          <a:ext cx="40640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855" name="Equation" r:id="rId15" imgW="2082600" imgH="228600" progId="Equation.3">
                  <p:embed/>
                </p:oleObj>
              </mc:Choice>
              <mc:Fallback>
                <p:oleObj name="Equation" r:id="rId15" imgW="2082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0" y="2545005"/>
                        <a:ext cx="4064000" cy="4286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0661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5249260" y="4255914"/>
            <a:ext cx="916535" cy="2032161"/>
          </a:xfrm>
          <a:prstGeom prst="rect">
            <a:avLst/>
          </a:prstGeom>
          <a:solidFill>
            <a:srgbClr val="FFCC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InP: Electron velocity modulation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45985" y="772675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More collector voltage→ less distance before scattering→ more transit time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73670" y="1132515"/>
            <a:ext cx="8696988" cy="2504535"/>
            <a:chOff x="473670" y="924465"/>
            <a:chExt cx="8696988" cy="250453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9594" t="26215" r="9188" b="25026"/>
            <a:stretch>
              <a:fillRect/>
            </a:stretch>
          </p:blipFill>
          <p:spPr bwMode="auto">
            <a:xfrm>
              <a:off x="473670" y="1173875"/>
              <a:ext cx="3465244" cy="2255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1005545" y="924465"/>
              <a:ext cx="8165113" cy="2479601"/>
              <a:chOff x="1005545" y="848570"/>
              <a:chExt cx="8165113" cy="2479601"/>
            </a:xfrm>
          </p:grpSpPr>
          <p:pic>
            <p:nvPicPr>
              <p:cNvPr id="18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28622" t="26215" r="10113" b="26215"/>
              <a:stretch>
                <a:fillRect/>
              </a:stretch>
            </p:blipFill>
            <p:spPr bwMode="auto">
              <a:xfrm>
                <a:off x="3912209" y="1128039"/>
                <a:ext cx="3467906" cy="22001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1687990" y="1683415"/>
                <a:ext cx="1214320" cy="0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5179160" y="1652777"/>
                <a:ext cx="683055" cy="15319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" name="Rectangle 2"/>
              <p:cNvSpPr/>
              <p:nvPr/>
            </p:nvSpPr>
            <p:spPr>
              <a:xfrm>
                <a:off x="2769552" y="1486368"/>
                <a:ext cx="436338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Times New Roman" panose="02020603050405020304" pitchFamily="18" charset="0"/>
                    <a:cs typeface="Segoe UI Symbol" panose="020B0502040204020203" pitchFamily="34" charset="0"/>
                  </a:rPr>
                  <a:t>✘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729457" y="1455730"/>
                <a:ext cx="436338" cy="424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Times New Roman" panose="02020603050405020304" pitchFamily="18" charset="0"/>
                    <a:cs typeface="Segoe UI Symbol" panose="020B0502040204020203" pitchFamily="34" charset="0"/>
                  </a:rPr>
                  <a:t>✘</a:t>
                </a:r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 Box 3"/>
              <p:cNvSpPr txBox="1">
                <a:spLocks noChangeArrowheads="1"/>
              </p:cNvSpPr>
              <p:nvPr/>
            </p:nvSpPr>
            <p:spPr bwMode="auto">
              <a:xfrm>
                <a:off x="4344925" y="868205"/>
                <a:ext cx="2655715" cy="3598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82039" tIns="41020" rIns="82039" bIns="4102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more collector voltage</a:t>
                </a:r>
                <a:endParaRPr lang="en-US" sz="2000" b="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" name="Text Box 3"/>
              <p:cNvSpPr txBox="1">
                <a:spLocks noChangeArrowheads="1"/>
              </p:cNvSpPr>
              <p:nvPr/>
            </p:nvSpPr>
            <p:spPr bwMode="auto">
              <a:xfrm>
                <a:off x="1005545" y="848570"/>
                <a:ext cx="2655715" cy="3598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82039" tIns="41020" rIns="82039" bIns="4102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less collector voltage</a:t>
                </a:r>
                <a:endParaRPr lang="en-US" sz="2000" b="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4" name="Text Box 3"/>
              <p:cNvSpPr txBox="1">
                <a:spLocks noChangeArrowheads="1"/>
              </p:cNvSpPr>
              <p:nvPr/>
            </p:nvSpPr>
            <p:spPr bwMode="auto">
              <a:xfrm>
                <a:off x="7456620" y="2006630"/>
                <a:ext cx="1517290" cy="3598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82039" tIns="41020" rIns="82039" bIns="41020">
                <a:spAutoFit/>
              </a:bodyPr>
              <a:lstStyle/>
              <a:p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light </a:t>
                </a:r>
                <a:r>
                  <a:rPr lang="en-US" sz="2000" dirty="0" smtClean="0">
                    <a:latin typeface="Symbol" panose="05050102010706020507" pitchFamily="18" charset="2"/>
                    <a:cs typeface="Calibri" pitchFamily="34" charset="0"/>
                  </a:rPr>
                  <a:t>G</a:t>
                </a:r>
                <a:r>
                  <a:rPr lang="en-US" sz="2000" dirty="0" smtClean="0">
                    <a:latin typeface="Calibri" pitchFamily="34" charset="0"/>
                    <a:cs typeface="Calibri" pitchFamily="34" charset="0"/>
                  </a:rPr>
                  <a:t> valley</a:t>
                </a:r>
                <a:endParaRPr lang="en-US" sz="2000" b="0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7" name="Text Box 3"/>
              <p:cNvSpPr txBox="1">
                <a:spLocks noChangeArrowheads="1"/>
              </p:cNvSpPr>
              <p:nvPr/>
            </p:nvSpPr>
            <p:spPr bwMode="auto">
              <a:xfrm>
                <a:off x="7456010" y="1683415"/>
                <a:ext cx="1714648" cy="3598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82039" tIns="41020" rIns="82039" bIns="4102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heavy L valley</a:t>
                </a:r>
                <a:endParaRPr lang="en-US" sz="2000" b="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8" name="Text Box 3"/>
              <p:cNvSpPr txBox="1">
                <a:spLocks noChangeArrowheads="1"/>
              </p:cNvSpPr>
              <p:nvPr/>
            </p:nvSpPr>
            <p:spPr bwMode="auto">
              <a:xfrm>
                <a:off x="7456010" y="1379835"/>
                <a:ext cx="1714648" cy="3598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82039" tIns="41020" rIns="82039" bIns="41020">
                <a:spAutoFit/>
              </a:bodyPr>
              <a:lstStyle/>
              <a:p>
                <a:r>
                  <a:rPr lang="en-US" sz="2000" dirty="0" smtClean="0">
                    <a:solidFill>
                      <a:schemeClr val="accent1"/>
                    </a:solidFill>
                    <a:latin typeface="Calibri" pitchFamily="34" charset="0"/>
                    <a:cs typeface="Calibri" pitchFamily="34" charset="0"/>
                  </a:rPr>
                  <a:t>heavy X valley</a:t>
                </a:r>
                <a:endParaRPr lang="en-US" sz="2000" b="0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5" y="4117699"/>
            <a:ext cx="4233950" cy="2726576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45985" y="3808475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 smtClean="0">
                <a:latin typeface="Calibri" pitchFamily="34" charset="0"/>
                <a:cs typeface="Calibri" pitchFamily="34" charset="0"/>
              </a:rPr>
              <a:t>(f</a:t>
            </a:r>
            <a:r>
              <a:rPr lang="en-US" sz="2000" baseline="-25000" dirty="0" smtClean="0">
                <a:latin typeface="Symbol" panose="05050102010706020507" pitchFamily="18" charset="2"/>
                <a:cs typeface="Calibri" pitchFamily="34" charset="0"/>
              </a:rPr>
              <a:t>t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f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) decrease with increased V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ce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   C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cb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is modulated by I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2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230764"/>
              </p:ext>
            </p:extLst>
          </p:nvPr>
        </p:nvGraphicFramePr>
        <p:xfrm>
          <a:off x="4618967" y="4112055"/>
          <a:ext cx="3608388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4701" name="KGPlot" r:id="rId6" imgW="4140000" imgH="3289320" progId="KGraph_Plot">
                  <p:embed/>
                </p:oleObj>
              </mc:Choice>
              <mc:Fallback>
                <p:oleObj name="KGPlot" r:id="rId6" imgW="4140000" imgH="32893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967" y="4112055"/>
                        <a:ext cx="3608388" cy="2781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732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880078"/>
              </p:ext>
            </p:extLst>
          </p:nvPr>
        </p:nvGraphicFramePr>
        <p:xfrm>
          <a:off x="4078515" y="848570"/>
          <a:ext cx="4930775" cy="4916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81" name="KGPlot" r:id="rId4" imgW="3666960" imgH="3654360" progId="KGraph_Plot">
                  <p:embed/>
                </p:oleObj>
              </mc:Choice>
              <mc:Fallback>
                <p:oleObj name="KGPlot" r:id="rId4" imgW="3666960" imgH="36543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8515" y="848570"/>
                        <a:ext cx="4930775" cy="4916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" name="Picture 39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445000"/>
            <a:ext cx="3271838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38" descr="Picture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2763838"/>
            <a:ext cx="3271838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7" descr="Picture1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1066800"/>
            <a:ext cx="3262313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Reduced g</a:t>
            </a:r>
            <a:r>
              <a:rPr lang="en-US" sz="2900" baseline="-25000" dirty="0" smtClean="0"/>
              <a:t>m</a:t>
            </a:r>
            <a:r>
              <a:rPr lang="en-US" sz="2900" dirty="0" smtClean="0"/>
              <a:t> at extreme current densities</a:t>
            </a:r>
          </a:p>
        </p:txBody>
      </p:sp>
      <p:sp>
        <p:nvSpPr>
          <p:cNvPr id="15369" name="Text Box 4"/>
          <p:cNvSpPr txBox="1">
            <a:spLocks noChangeArrowheads="1"/>
          </p:cNvSpPr>
          <p:nvPr/>
        </p:nvSpPr>
        <p:spPr bwMode="auto">
          <a:xfrm>
            <a:off x="385763" y="835025"/>
            <a:ext cx="42243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sym typeface="Symbol" pitchFamily="18" charset="2"/>
              </a:rPr>
              <a:t>Boltzmann</a:t>
            </a:r>
            <a:endParaRPr lang="en-US" sz="2400" b="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28979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524143"/>
              </p:ext>
            </p:extLst>
          </p:nvPr>
        </p:nvGraphicFramePr>
        <p:xfrm>
          <a:off x="7086600" y="3124200"/>
          <a:ext cx="1827213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82" name="Equation" r:id="rId9" imgW="1054080" imgH="419040" progId="Equation.3">
                  <p:embed/>
                </p:oleObj>
              </mc:Choice>
              <mc:Fallback>
                <p:oleObj name="Equation" r:id="rId9" imgW="1054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124200"/>
                        <a:ext cx="1827213" cy="7302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8930561"/>
              </p:ext>
            </p:extLst>
          </p:nvPr>
        </p:nvGraphicFramePr>
        <p:xfrm>
          <a:off x="5334000" y="3962400"/>
          <a:ext cx="15716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783" name="Equation" r:id="rId11" imgW="901440" imgH="228600" progId="Equation.3">
                  <p:embed/>
                </p:oleObj>
              </mc:Choice>
              <mc:Fallback>
                <p:oleObj name="Equation" r:id="rId11" imgW="901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962400"/>
                        <a:ext cx="1571625" cy="4000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381000" y="2438400"/>
            <a:ext cx="422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sym typeface="Symbol" pitchFamily="18" charset="2"/>
              </a:rPr>
              <a:t>Fermi-Dirac</a:t>
            </a:r>
            <a:endParaRPr lang="en-US" sz="2400" b="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381000" y="4038600"/>
            <a:ext cx="4224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rPr>
              <a:t>Highly Degenerate</a:t>
            </a:r>
            <a:endParaRPr lang="en-US" sz="2400" b="0" baseline="-250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0" y="6324600"/>
            <a:ext cx="9144000" cy="276999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Problem in InP, not silicon: silicon has larger electron effective mass, more valleys</a:t>
            </a:r>
            <a:endParaRPr lang="en-US" sz="2000" b="0" i="1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0" y="5791200"/>
            <a:ext cx="9144000" cy="3079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High currents→ transconductance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less than  </a:t>
            </a:r>
            <a:r>
              <a:rPr lang="en-US" sz="2000" b="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qI/kT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 → bandwidth decreases </a:t>
            </a:r>
            <a:endParaRPr lang="en-US" sz="2000" b="0" i="1" baseline="30000" dirty="0">
              <a:solidFill>
                <a:srgbClr val="0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82740" y="1531625"/>
            <a:ext cx="1588117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dirty="0" smtClean="0">
                <a:latin typeface="Calibri" pitchFamily="34" charset="0"/>
                <a:sym typeface="Symbol" pitchFamily="18" charset="2"/>
              </a:rPr>
              <a:t>130nm InP HBT</a:t>
            </a:r>
            <a:endParaRPr lang="en-US" sz="1200" b="0" baseline="-25000" dirty="0"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939022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0" name="Equation" r:id="rId4" imgW="203040" imgH="228600" progId="Equation.3">
                  <p:embed/>
                </p:oleObj>
              </mc:Choice>
              <mc:Fallback>
                <p:oleObj name="Equation" r:id="rId4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2400"/>
                        <a:ext cx="3111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1" name="Equation" r:id="rId6" imgW="241200" imgH="228600" progId="Equation.3">
                  <p:embed/>
                </p:oleObj>
              </mc:Choice>
              <mc:Fallback>
                <p:oleObj name="Equation" r:id="rId6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2213" y="577850"/>
                        <a:ext cx="3683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2" name="Equation" r:id="rId8" imgW="164880" imgH="228600" progId="Equation.3">
                  <p:embed/>
                </p:oleObj>
              </mc:Choice>
              <mc:Fallback>
                <p:oleObj name="Equation" r:id="rId8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654050"/>
                        <a:ext cx="2524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3" name="Equation" r:id="rId10" imgW="164880" imgH="228600" progId="Equation.3">
                  <p:embed/>
                </p:oleObj>
              </mc:Choice>
              <mc:Fallback>
                <p:oleObj name="Equation" r:id="rId1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577850"/>
                        <a:ext cx="252412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6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4" name="Equation" r:id="rId12" imgW="812520" imgH="241200" progId="Equation.3">
                  <p:embed/>
                </p:oleObj>
              </mc:Choice>
              <mc:Fallback>
                <p:oleObj name="Equation" r:id="rId12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5" name="Equation" r:id="rId14" imgW="787320" imgH="228600" progId="Equation.3">
                  <p:embed/>
                </p:oleObj>
              </mc:Choice>
              <mc:Fallback>
                <p:oleObj name="Equation" r:id="rId14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476375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8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6" name="Equation" r:id="rId16" imgW="1180800" imgH="215640" progId="Equation.3">
                  <p:embed/>
                </p:oleObj>
              </mc:Choice>
              <mc:Fallback>
                <p:oleObj name="Equation" r:id="rId16" imgW="1180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482850"/>
                        <a:ext cx="1787525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9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7" name="Equation" r:id="rId18" imgW="927000" imgH="228600" progId="Equation.3">
                  <p:embed/>
                </p:oleObj>
              </mc:Choice>
              <mc:Fallback>
                <p:oleObj name="Equation" r:id="rId18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81600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0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8" name="Equation" r:id="rId20" imgW="2603160" imgH="253800" progId="Equation.3">
                  <p:embed/>
                </p:oleObj>
              </mc:Choice>
              <mc:Fallback>
                <p:oleObj name="Equation" r:id="rId20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743200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1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099" name="Equation" r:id="rId22" imgW="2095200" imgH="482400" progId="Equation.3">
                  <p:embed/>
                </p:oleObj>
              </mc:Choice>
              <mc:Fallback>
                <p:oleObj name="Equation" r:id="rId22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6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5139" name="Picture 18"/>
          <p:cNvPicPr>
            <a:picLocks noChangeAspect="1" noChangeArrowheads="1"/>
          </p:cNvPicPr>
          <p:nvPr/>
        </p:nvPicPr>
        <p:blipFill>
          <a:blip r:embed="rId2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32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100" name="Equation" r:id="rId25" imgW="1396800" imgH="507960" progId="Equation.3">
                  <p:embed/>
                </p:oleObj>
              </mc:Choice>
              <mc:Fallback>
                <p:oleObj name="Equation" r:id="rId25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0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13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5101" name="Equation" r:id="rId27" imgW="774360" imgH="228600" progId="Equation.3">
                  <p:embed/>
                </p:oleObj>
              </mc:Choice>
              <mc:Fallback>
                <p:oleObj name="Equation" r:id="rId2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74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29"/>
          <p:cNvSpPr>
            <a:spLocks noChangeArrowheads="1"/>
          </p:cNvSpPr>
          <p:nvPr/>
        </p:nvSpPr>
        <p:spPr bwMode="auto">
          <a:xfrm>
            <a:off x="4735380" y="76200"/>
            <a:ext cx="1219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59" name="Oval 31"/>
          <p:cNvSpPr>
            <a:spLocks noChangeArrowheads="1"/>
          </p:cNvSpPr>
          <p:nvPr/>
        </p:nvSpPr>
        <p:spPr bwMode="auto">
          <a:xfrm>
            <a:off x="42672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0" name="Oval 30"/>
          <p:cNvSpPr>
            <a:spLocks noChangeArrowheads="1"/>
          </p:cNvSpPr>
          <p:nvPr/>
        </p:nvSpPr>
        <p:spPr bwMode="auto">
          <a:xfrm>
            <a:off x="990600" y="51816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1" name="Oval 29"/>
          <p:cNvSpPr>
            <a:spLocks noChangeArrowheads="1"/>
          </p:cNvSpPr>
          <p:nvPr/>
        </p:nvSpPr>
        <p:spPr bwMode="auto">
          <a:xfrm>
            <a:off x="26670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2" name="Oval 28"/>
          <p:cNvSpPr>
            <a:spLocks noChangeArrowheads="1"/>
          </p:cNvSpPr>
          <p:nvPr/>
        </p:nvSpPr>
        <p:spPr bwMode="auto">
          <a:xfrm>
            <a:off x="9906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3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4" name="Oval 26"/>
          <p:cNvSpPr>
            <a:spLocks noChangeArrowheads="1"/>
          </p:cNvSpPr>
          <p:nvPr/>
        </p:nvSpPr>
        <p:spPr bwMode="auto">
          <a:xfrm>
            <a:off x="17526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5" name="Oval 27"/>
          <p:cNvSpPr>
            <a:spLocks noChangeArrowheads="1"/>
          </p:cNvSpPr>
          <p:nvPr/>
        </p:nvSpPr>
        <p:spPr bwMode="auto">
          <a:xfrm>
            <a:off x="60960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6" name="Oval 25"/>
          <p:cNvSpPr>
            <a:spLocks noChangeArrowheads="1"/>
          </p:cNvSpPr>
          <p:nvPr/>
        </p:nvSpPr>
        <p:spPr bwMode="auto">
          <a:xfrm>
            <a:off x="12192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7" name="Oval 24"/>
          <p:cNvSpPr>
            <a:spLocks noChangeArrowheads="1"/>
          </p:cNvSpPr>
          <p:nvPr/>
        </p:nvSpPr>
        <p:spPr bwMode="auto">
          <a:xfrm>
            <a:off x="6858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8" name="Oval 23"/>
          <p:cNvSpPr>
            <a:spLocks noChangeArrowheads="1"/>
          </p:cNvSpPr>
          <p:nvPr/>
        </p:nvSpPr>
        <p:spPr bwMode="auto">
          <a:xfrm>
            <a:off x="6096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9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Design: Scaling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4" name="Equation" r:id="rId4" imgW="203040" imgH="228600" progId="Equation.3">
                  <p:embed/>
                </p:oleObj>
              </mc:Choice>
              <mc:Fallback>
                <p:oleObj name="Equation" r:id="rId4" imgW="2030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152400"/>
                        <a:ext cx="31115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5" name="Equation" r:id="rId6" imgW="241200" imgH="228600" progId="Equation.3">
                  <p:embed/>
                </p:oleObj>
              </mc:Choice>
              <mc:Fallback>
                <p:oleObj name="Equation" r:id="rId6" imgW="24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2213" y="577850"/>
                        <a:ext cx="368300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6" name="Equation" r:id="rId8" imgW="164880" imgH="228600" progId="Equation.3">
                  <p:embed/>
                </p:oleObj>
              </mc:Choice>
              <mc:Fallback>
                <p:oleObj name="Equation" r:id="rId8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0" y="654050"/>
                        <a:ext cx="252413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7" name="Equation" r:id="rId10" imgW="164880" imgH="228600" progId="Equation.3">
                  <p:embed/>
                </p:oleObj>
              </mc:Choice>
              <mc:Fallback>
                <p:oleObj name="Equation" r:id="rId10" imgW="164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577850"/>
                        <a:ext cx="252412" cy="349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8" name="Equation" r:id="rId12" imgW="812520" imgH="241200" progId="Equation.3">
                  <p:embed/>
                </p:oleObj>
              </mc:Choice>
              <mc:Fallback>
                <p:oleObj name="Equation" r:id="rId12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19" name="Equation" r:id="rId14" imgW="787320" imgH="228600" progId="Equation.3">
                  <p:embed/>
                </p:oleObj>
              </mc:Choice>
              <mc:Fallback>
                <p:oleObj name="Equation" r:id="rId14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8" y="1476375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0" name="Equation" r:id="rId16" imgW="1180800" imgH="215640" progId="Equation.3">
                  <p:embed/>
                </p:oleObj>
              </mc:Choice>
              <mc:Fallback>
                <p:oleObj name="Equation" r:id="rId16" imgW="1180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2482850"/>
                        <a:ext cx="1787525" cy="325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1" name="Equation" r:id="rId18" imgW="774360" imgH="228600" progId="Equation.3">
                  <p:embed/>
                </p:oleObj>
              </mc:Choice>
              <mc:Fallback>
                <p:oleObj name="Equation" r:id="rId18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4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2" name="Equation" r:id="rId20" imgW="927000" imgH="228600" progId="Equation.3">
                  <p:embed/>
                </p:oleObj>
              </mc:Choice>
              <mc:Fallback>
                <p:oleObj name="Equation" r:id="rId20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181600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5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3" name="Equation" r:id="rId22" imgW="2603160" imgH="253800" progId="Equation.3">
                  <p:embed/>
                </p:oleObj>
              </mc:Choice>
              <mc:Fallback>
                <p:oleObj name="Equation" r:id="rId22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150" y="2743200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6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4" name="Equation" r:id="rId24" imgW="2095200" imgH="482400" progId="Equation.3">
                  <p:embed/>
                </p:oleObj>
              </mc:Choice>
              <mc:Fallback>
                <p:oleObj name="Equation" r:id="rId24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0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1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2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6173" name="Picture 18"/>
          <p:cNvPicPr>
            <a:picLocks noChangeAspect="1" noChangeArrowheads="1"/>
          </p:cNvPicPr>
          <p:nvPr/>
        </p:nvPicPr>
        <p:blipFill>
          <a:blip r:embed="rId26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57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125" name="Equation" r:id="rId27" imgW="1396800" imgH="507960" progId="Equation.3">
                  <p:embed/>
                </p:oleObj>
              </mc:Choice>
              <mc:Fallback>
                <p:oleObj name="Equation" r:id="rId27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4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758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mm-Wave Wireless Needs Phased Arrays </a:t>
            </a:r>
          </a:p>
        </p:txBody>
      </p:sp>
      <p:pic>
        <p:nvPicPr>
          <p:cNvPr id="4107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68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9" name="Oval 9"/>
          <p:cNvSpPr>
            <a:spLocks noChangeArrowheads="1"/>
          </p:cNvSpPr>
          <p:nvPr/>
        </p:nvSpPr>
        <p:spPr bwMode="auto">
          <a:xfrm>
            <a:off x="692385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4100" name="Object 10"/>
          <p:cNvGraphicFramePr>
            <a:graphicFrameLocks noChangeAspect="1"/>
          </p:cNvGraphicFramePr>
          <p:nvPr/>
        </p:nvGraphicFramePr>
        <p:xfrm>
          <a:off x="5032860" y="1146175"/>
          <a:ext cx="3297237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7" name="Equation" r:id="rId5" imgW="1536480" imgH="482400" progId="Equation.3">
                  <p:embed/>
                </p:oleObj>
              </mc:Choice>
              <mc:Fallback>
                <p:oleObj name="Equation" r:id="rId5" imgW="1536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2860" y="1146175"/>
                        <a:ext cx="3297237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2" name="Text Box 13"/>
          <p:cNvSpPr txBox="1">
            <a:spLocks noChangeArrowheads="1"/>
          </p:cNvSpPr>
          <p:nvPr/>
        </p:nvSpPr>
        <p:spPr bwMode="auto">
          <a:xfrm>
            <a:off x="3151015" y="740650"/>
            <a:ext cx="5989653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→short range</a:t>
            </a:r>
          </a:p>
        </p:txBody>
      </p:sp>
      <p:sp>
        <p:nvSpPr>
          <p:cNvPr id="4113" name="Text Box 14"/>
          <p:cNvSpPr txBox="1">
            <a:spLocks noChangeArrowheads="1"/>
          </p:cNvSpPr>
          <p:nvPr/>
        </p:nvSpPr>
        <p:spPr bwMode="auto">
          <a:xfrm>
            <a:off x="1199251" y="2660900"/>
            <a:ext cx="7942944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→ strong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 but must be aimed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14" name="Text Box 15"/>
          <p:cNvSpPr txBox="1">
            <a:spLocks noChangeArrowheads="1"/>
          </p:cNvSpPr>
          <p:nvPr/>
        </p:nvSpPr>
        <p:spPr bwMode="auto">
          <a:xfrm>
            <a:off x="714513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152400" y="5195630"/>
          <a:ext cx="904875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8" name="FreeHand.Doc" r:id="rId7" imgW="3507480" imgH="5845680" progId="">
                  <p:embed/>
                </p:oleObj>
              </mc:Choice>
              <mc:Fallback>
                <p:oleObj name="FreeHand.Doc" r:id="rId7" imgW="3507480" imgH="58456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5195630"/>
                        <a:ext cx="904875" cy="150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19"/>
          <p:cNvGraphicFramePr>
            <a:graphicFrameLocks noChangeAspect="1"/>
          </p:cNvGraphicFramePr>
          <p:nvPr/>
        </p:nvGraphicFramePr>
        <p:xfrm>
          <a:off x="2514600" y="5348030"/>
          <a:ext cx="1373188" cy="1077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9" name="FreeHand.Doc" r:id="rId9" imgW="4791240" imgH="3761640" progId="">
                  <p:embed/>
                </p:oleObj>
              </mc:Choice>
              <mc:Fallback>
                <p:oleObj name="FreeHand.Doc" r:id="rId9" imgW="4791240" imgH="3761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348030"/>
                        <a:ext cx="1373188" cy="10779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17" name="Line 20"/>
          <p:cNvSpPr>
            <a:spLocks noChangeShapeType="1"/>
          </p:cNvSpPr>
          <p:nvPr/>
        </p:nvSpPr>
        <p:spPr bwMode="auto">
          <a:xfrm flipH="1">
            <a:off x="2819400" y="5881430"/>
            <a:ext cx="304800" cy="3810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18" name="Line 21"/>
          <p:cNvSpPr>
            <a:spLocks noChangeShapeType="1"/>
          </p:cNvSpPr>
          <p:nvPr/>
        </p:nvSpPr>
        <p:spPr bwMode="auto">
          <a:xfrm flipH="1" flipV="1">
            <a:off x="655638" y="5949692"/>
            <a:ext cx="411162" cy="16033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19" name="Line 22"/>
          <p:cNvSpPr>
            <a:spLocks noChangeShapeType="1"/>
          </p:cNvSpPr>
          <p:nvPr/>
        </p:nvSpPr>
        <p:spPr bwMode="auto">
          <a:xfrm>
            <a:off x="1112838" y="5957630"/>
            <a:ext cx="1630362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4120" name="Text Box 23"/>
          <p:cNvSpPr txBox="1">
            <a:spLocks noChangeArrowheads="1"/>
          </p:cNvSpPr>
          <p:nvPr/>
        </p:nvSpPr>
        <p:spPr bwMode="auto">
          <a:xfrm>
            <a:off x="2997395" y="5080415"/>
            <a:ext cx="6096092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arrays → strong signal, steerable</a:t>
            </a:r>
          </a:p>
        </p:txBody>
      </p:sp>
      <p:sp>
        <p:nvSpPr>
          <p:cNvPr id="4121" name="Text Box 24"/>
          <p:cNvSpPr txBox="1">
            <a:spLocks noChangeArrowheads="1"/>
          </p:cNvSpPr>
          <p:nvPr/>
        </p:nvSpPr>
        <p:spPr bwMode="auto">
          <a:xfrm>
            <a:off x="4807809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</a:rPr>
              <a:t>32-element </a:t>
            </a:r>
            <a:r>
              <a:rPr lang="en-US" sz="1800" b="1" i="1" dirty="0">
                <a:solidFill>
                  <a:srgbClr val="000000"/>
                </a:solidFill>
              </a:rPr>
              <a:t>array → </a:t>
            </a:r>
            <a:r>
              <a:rPr lang="en-US" sz="1800" b="1" i="1" dirty="0" smtClean="0">
                <a:solidFill>
                  <a:srgbClr val="000000"/>
                </a:solidFill>
              </a:rPr>
              <a:t>30 (45?) dB </a:t>
            </a:r>
            <a:r>
              <a:rPr lang="en-US" sz="1800" b="1" i="1" dirty="0">
                <a:solidFill>
                  <a:srgbClr val="000000"/>
                </a:solidFill>
              </a:rPr>
              <a:t>increased </a:t>
            </a:r>
            <a:r>
              <a:rPr lang="en-US" sz="1800" b="1" i="1" dirty="0" smtClean="0">
                <a:solidFill>
                  <a:srgbClr val="000000"/>
                </a:solidFill>
              </a:rPr>
              <a:t>SNR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4124" name="Text Box 15"/>
          <p:cNvSpPr txBox="1">
            <a:spLocks noChangeArrowheads="1"/>
          </p:cNvSpPr>
          <p:nvPr/>
        </p:nvSpPr>
        <p:spPr bwMode="auto">
          <a:xfrm>
            <a:off x="307420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29" name="Picture 28" descr="Picture2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615" y="3128471"/>
            <a:ext cx="3523488" cy="103022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 bwMode="auto">
          <a:xfrm>
            <a:off x="23223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7064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3" name="Picture 7" descr="mscul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494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Line 12"/>
          <p:cNvSpPr>
            <a:spLocks noChangeShapeType="1"/>
          </p:cNvSpPr>
          <p:nvPr/>
        </p:nvSpPr>
        <p:spPr bwMode="auto">
          <a:xfrm>
            <a:off x="138438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5" name="Oval 9"/>
          <p:cNvSpPr>
            <a:spLocks noChangeArrowheads="1"/>
          </p:cNvSpPr>
          <p:nvPr/>
        </p:nvSpPr>
        <p:spPr bwMode="auto">
          <a:xfrm>
            <a:off x="622341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" name="Object 6"/>
          <p:cNvGraphicFramePr>
            <a:graphicFrameLocks noChangeAspect="1"/>
          </p:cNvGraphicFramePr>
          <p:nvPr/>
        </p:nvGraphicFramePr>
        <p:xfrm>
          <a:off x="4491038" y="3236913"/>
          <a:ext cx="397986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90" name="Equation" r:id="rId12" imgW="1854000" imgH="482400" progId="Equation.3">
                  <p:embed/>
                </p:oleObj>
              </mc:Choice>
              <mc:Fallback>
                <p:oleObj name="Equation" r:id="rId12" imgW="1854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3236913"/>
                        <a:ext cx="3979862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Oval 9"/>
          <p:cNvSpPr>
            <a:spLocks noChangeArrowheads="1"/>
          </p:cNvSpPr>
          <p:nvPr/>
        </p:nvSpPr>
        <p:spPr bwMode="auto">
          <a:xfrm>
            <a:off x="564734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4419600" y="5549900"/>
          <a:ext cx="394176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91" name="Equation" r:id="rId14" imgW="1930320" imgH="457200" progId="Equation.3">
                  <p:embed/>
                </p:oleObj>
              </mc:Choice>
              <mc:Fallback>
                <p:oleObj name="Equation" r:id="rId14" imgW="1930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549900"/>
                        <a:ext cx="3941763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5139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05" y="146050"/>
            <a:ext cx="8406940" cy="398463"/>
          </a:xfrm>
        </p:spPr>
        <p:txBody>
          <a:bodyPr/>
          <a:lstStyle/>
          <a:p>
            <a:r>
              <a:rPr lang="en-US" sz="3200" dirty="0" smtClean="0"/>
              <a:t>Energy-limited vs. field-limited breakdown</a:t>
            </a:r>
            <a:endParaRPr lang="en-US" sz="3200" dirty="0"/>
          </a:p>
        </p:txBody>
      </p:sp>
      <p:pic>
        <p:nvPicPr>
          <p:cNvPr id="3" name="Picture 31" descr="2011_10_oct_bands_and_breakdow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009650"/>
            <a:ext cx="7870825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0640" y="6139427"/>
            <a:ext cx="606799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band-band tunneling: base bandgap</a:t>
            </a:r>
            <a:b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impact ionization: collector bandgap</a:t>
            </a:r>
            <a:endParaRPr lang="en-US" sz="2000" b="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85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Making faster bipolar transistors</a:t>
            </a:r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extLst/>
          </p:nvPr>
        </p:nvGraphicFramePr>
        <p:xfrm>
          <a:off x="4647895" y="924465"/>
          <a:ext cx="4206240" cy="1920240"/>
        </p:xfrm>
        <a:graphic>
          <a:graphicData uri="http://schemas.openxmlformats.org/drawingml/2006/table">
            <a:tbl>
              <a:tblPr/>
              <a:tblGrid>
                <a:gridCol w="2926080"/>
                <a:gridCol w="128016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 double the bandwidth: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8300" y="3962400"/>
            <a:ext cx="4495800" cy="26013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5005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29095" y="3207401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dirty="0" smtClean="0">
                <a:latin typeface="Calibri" pitchFamily="34" charset="0"/>
              </a:rPr>
              <a:t>Teledyne: M</a:t>
            </a:r>
            <a:r>
              <a:rPr lang="en-US" sz="1600" b="1" dirty="0">
                <a:latin typeface="Calibri" pitchFamily="34" charset="0"/>
              </a:rPr>
              <a:t>. Urteaga </a:t>
            </a:r>
            <a:r>
              <a:rPr lang="en-US" sz="1600" b="1" i="1" dirty="0">
                <a:latin typeface="Calibri" pitchFamily="34" charset="0"/>
              </a:rPr>
              <a:t>et al</a:t>
            </a:r>
            <a:r>
              <a:rPr lang="en-US" sz="1600" b="1" dirty="0">
                <a:latin typeface="Calibri" pitchFamily="34" charset="0"/>
              </a:rPr>
              <a:t>: 2011 </a:t>
            </a:r>
            <a:r>
              <a:rPr lang="en-US" sz="1600" b="1" dirty="0" smtClean="0">
                <a:latin typeface="Calibri" pitchFamily="34" charset="0"/>
              </a:rPr>
              <a:t>DRC</a:t>
            </a:r>
            <a:endParaRPr lang="en-US" sz="1600" b="1" dirty="0">
              <a:latin typeface="Calibri" pitchFamily="34" charset="0"/>
            </a:endParaRPr>
          </a:p>
        </p:txBody>
      </p:sp>
      <p:pic>
        <p:nvPicPr>
          <p:cNvPr id="13" name="Picture 12" descr="asdfasd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85" y="924465"/>
            <a:ext cx="26670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99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Refractory Contacts to In(Ga)As</a:t>
            </a: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5575" y="4925227"/>
            <a:ext cx="8839200" cy="2521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1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Refractory: robust under high-current </a:t>
            </a:r>
            <a:r>
              <a:rPr lang="en-US" sz="11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operation / Low penetration depth: ~ 1 nm / Performance sufficient for 32 nm /2.8 THz node.</a:t>
            </a:r>
          </a:p>
        </p:txBody>
      </p:sp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609600" y="967633"/>
          <a:ext cx="2641600" cy="3843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34" name="KGPlot" r:id="rId3" imgW="5308560" imgH="7721640" progId="KGraph_Plot">
                  <p:embed/>
                </p:oleObj>
              </mc:Choice>
              <mc:Fallback>
                <p:oleObj name="KGPlot" r:id="rId3" imgW="5308560" imgH="772164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67633"/>
                        <a:ext cx="2641600" cy="3843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5605463" y="1118445"/>
          <a:ext cx="2166937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35" name="KGPlot" r:id="rId5" imgW="4343400" imgH="7404120" progId="KGraph_Plot">
                  <p:embed/>
                </p:oleObj>
              </mc:Choice>
              <mc:Fallback>
                <p:oleObj name="KGPlot" r:id="rId5" imgW="4343400" imgH="74041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5463" y="1118445"/>
                        <a:ext cx="2166937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/>
          <p:cNvGraphicFramePr>
            <a:graphicFrameLocks noChangeAspect="1"/>
          </p:cNvGraphicFramePr>
          <p:nvPr/>
        </p:nvGraphicFramePr>
        <p:xfrm>
          <a:off x="3319463" y="1110508"/>
          <a:ext cx="2166937" cy="37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6636" name="KGPlot" r:id="rId7" imgW="4343400" imgH="7416720" progId="KGraph_Plot">
                  <p:embed/>
                </p:oleObj>
              </mc:Choice>
              <mc:Fallback>
                <p:oleObj name="KGPlot" r:id="rId7" imgW="4343400" imgH="7416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9463" y="1110508"/>
                        <a:ext cx="2166937" cy="370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30"/>
          <p:cNvCxnSpPr>
            <a:cxnSpLocks noChangeShapeType="1"/>
          </p:cNvCxnSpPr>
          <p:nvPr/>
        </p:nvCxnSpPr>
        <p:spPr bwMode="auto">
          <a:xfrm>
            <a:off x="1447800" y="3058370"/>
            <a:ext cx="69342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9" name="TextBox 31"/>
          <p:cNvSpPr txBox="1">
            <a:spLocks noChangeArrowheads="1"/>
          </p:cNvSpPr>
          <p:nvPr/>
        </p:nvSpPr>
        <p:spPr bwMode="auto">
          <a:xfrm>
            <a:off x="7607800" y="2366470"/>
            <a:ext cx="1447300" cy="67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32 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nm (2.8THz)  </a:t>
            </a: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node </a:t>
            </a:r>
            <a:b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requirements</a:t>
            </a:r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2819400" y="84857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52400" y="5346440"/>
            <a:ext cx="8839200" cy="8215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Why no  ~2THz HBTs today ?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Problem: reproducing these base contacts in full HBT process flow</a:t>
            </a:r>
            <a:endParaRPr lang="en-US" sz="2400" i="1" dirty="0">
              <a:solidFill>
                <a:schemeClr val="tx2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81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The key challenges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5985" y="848570"/>
            <a:ext cx="379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Obtaining good base contacts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 HBT </a:t>
            </a: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b="0" i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vs. in contact test structure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(emitter contacts are fine)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/>
        </p:nvGraphicFramePr>
        <p:xfrm>
          <a:off x="321880" y="1683415"/>
          <a:ext cx="3187590" cy="468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427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880" y="1683415"/>
                        <a:ext cx="3187590" cy="468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2015_2_10_THz_HBT_Dra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580" y="1911100"/>
            <a:ext cx="4010116" cy="440191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01355" y="6464800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4723789" y="848570"/>
            <a:ext cx="417422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RC parasitics along finger length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metal resistance, excess junction areas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3057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double base metal process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3669" y="772675"/>
            <a:ext cx="3263486" cy="5996574"/>
            <a:chOff x="5558635" y="772675"/>
            <a:chExt cx="3263486" cy="5996574"/>
          </a:xfrm>
        </p:grpSpPr>
        <p:pic>
          <p:nvPicPr>
            <p:cNvPr id="15" name="Picture 14" descr="2015_8_25_two_step_base_HBT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34531" y="772675"/>
              <a:ext cx="3187590" cy="5996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 bwMode="auto">
            <a:xfrm flipH="1" flipV="1">
              <a:off x="5558635" y="494690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 flipV="1">
              <a:off x="5558635" y="251826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 flipV="1">
              <a:off x="5558635" y="1152150"/>
              <a:ext cx="379475" cy="607160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281785" y="1000360"/>
            <a:ext cx="523675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surface clean (UV O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/ HCl)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strips organics, process residues, surface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3281785" y="2442365"/>
            <a:ext cx="478138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Blanket base metal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no photoresist; no organic residues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Ru  refractory diffusion barrier</a:t>
            </a:r>
            <a:b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  2 nm Pt : penetrates residual oxides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3281786" y="4392902"/>
            <a:ext cx="4553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Ti/Au base pad metal  liftoff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thick metal→ low resistivity</a:t>
            </a:r>
            <a:endParaRPr lang="en-US" sz="28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2833325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Reducing Emitter Length Effects</a:t>
            </a:r>
          </a:p>
        </p:txBody>
      </p:sp>
      <p:pic>
        <p:nvPicPr>
          <p:cNvPr id="4" name="Picture 4" descr="Y:\Documents\UCSB-Thesis\Publications\blanketbasepaper\Figures\BasePost\63B-BasePo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200" y="1076255"/>
            <a:ext cx="4857280" cy="241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5406845" y="1718319"/>
            <a:ext cx="986635" cy="946346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6" name="TextBox 5"/>
          <p:cNvSpPr txBox="1"/>
          <p:nvPr/>
        </p:nvSpPr>
        <p:spPr>
          <a:xfrm>
            <a:off x="2219255" y="3466843"/>
            <a:ext cx="257211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s</a:t>
            </a:r>
            <a:r>
              <a:rPr lang="en-US" sz="1800" dirty="0" smtClean="0">
                <a:latin typeface="Calibri" pitchFamily="34" charset="0"/>
              </a:rPr>
              <a:t>mall </a:t>
            </a:r>
            <a:r>
              <a:rPr lang="en-US" sz="1800" dirty="0">
                <a:latin typeface="Calibri" pitchFamily="34" charset="0"/>
              </a:rPr>
              <a:t>b</a:t>
            </a:r>
            <a:r>
              <a:rPr lang="en-US" sz="1800" dirty="0" smtClean="0">
                <a:latin typeface="Calibri" pitchFamily="34" charset="0"/>
              </a:rPr>
              <a:t>ase </a:t>
            </a:r>
            <a:r>
              <a:rPr lang="en-US" sz="1800" dirty="0">
                <a:latin typeface="Calibri" pitchFamily="34" charset="0"/>
              </a:rPr>
              <a:t>p</a:t>
            </a:r>
            <a:r>
              <a:rPr lang="en-US" sz="1800" dirty="0" smtClean="0">
                <a:latin typeface="Calibri" pitchFamily="34" charset="0"/>
              </a:rPr>
              <a:t>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2371045" y="2973631"/>
            <a:ext cx="202663" cy="493212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8" name="TextBox 7"/>
          <p:cNvSpPr txBox="1"/>
          <p:nvPr/>
        </p:nvSpPr>
        <p:spPr>
          <a:xfrm>
            <a:off x="2067465" y="1455730"/>
            <a:ext cx="1621213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large base post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73495" y="2119179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38433" y="4635827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pic>
        <p:nvPicPr>
          <p:cNvPr id="12" name="Picture 2" descr="Y:\Documents\UCSB-Thesis\Publications\blanketbasepaper\Figures\BasePost\64J-BasePo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199" y="3960265"/>
            <a:ext cx="4845653" cy="235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3585366" y="6009430"/>
            <a:ext cx="303579" cy="30358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3661260" y="6009430"/>
            <a:ext cx="151791" cy="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661260" y="5857640"/>
            <a:ext cx="1" cy="151790"/>
          </a:xfrm>
          <a:prstGeom prst="line">
            <a:avLst/>
          </a:prstGeom>
          <a:noFill/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797156" y="6502643"/>
            <a:ext cx="25380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l</a:t>
            </a:r>
            <a:r>
              <a:rPr lang="en-US" sz="1800" dirty="0" smtClean="0">
                <a:latin typeface="Calibri" pitchFamily="34" charset="0"/>
              </a:rPr>
              <a:t>arge base post </a:t>
            </a:r>
            <a:r>
              <a:rPr lang="en-US" sz="1800" dirty="0">
                <a:latin typeface="Calibri" pitchFamily="34" charset="0"/>
              </a:rPr>
              <a:t>u</a:t>
            </a:r>
            <a:r>
              <a:rPr lang="en-US" sz="1800" dirty="0" smtClean="0">
                <a:latin typeface="Calibri" pitchFamily="34" charset="0"/>
              </a:rPr>
              <a:t>ndercut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95150" y="4659549"/>
            <a:ext cx="1655261" cy="341632"/>
          </a:xfrm>
          <a:prstGeom prst="rect">
            <a:avLst/>
          </a:prstGeom>
          <a:noFill/>
          <a:effectLst>
            <a:outerShdw blurRad="50800" dist="254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Calibri" pitchFamily="34" charset="0"/>
              </a:rPr>
              <a:t>small base post</a:t>
            </a:r>
          </a:p>
        </p:txBody>
      </p:sp>
      <p:cxnSp>
        <p:nvCxnSpPr>
          <p:cNvPr id="19" name="Straight Arrow Connector 18"/>
          <p:cNvCxnSpPr>
            <a:stCxn id="25" idx="1"/>
          </p:cNvCxnSpPr>
          <p:nvPr/>
        </p:nvCxnSpPr>
        <p:spPr bwMode="auto">
          <a:xfrm flipH="1">
            <a:off x="5406845" y="4407521"/>
            <a:ext cx="986635" cy="1222434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cxnSp>
        <p:nvCxnSpPr>
          <p:cNvPr id="20" name="Straight Arrow Connector 19"/>
          <p:cNvCxnSpPr/>
          <p:nvPr/>
        </p:nvCxnSpPr>
        <p:spPr bwMode="auto">
          <a:xfrm flipV="1">
            <a:off x="2902310" y="6161220"/>
            <a:ext cx="202663" cy="37947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2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65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 rot="16200000">
            <a:off x="7269315" y="3201315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93480" y="1547854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large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3480" y="4112055"/>
            <a:ext cx="146379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small emitter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end undercut</a:t>
            </a:r>
          </a:p>
        </p:txBody>
      </p:sp>
    </p:spTree>
    <p:extLst>
      <p:ext uri="{BB962C8B-B14F-4D97-AF65-F5344CB8AC3E}">
        <p14:creationId xmlns:p14="http://schemas.microsoft.com/office/powerpoint/2010/main" val="2571979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Reducing Emitter Length Effects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810" y="886413"/>
            <a:ext cx="8506415" cy="410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880" y="1038203"/>
            <a:ext cx="13009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before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83695" y="962308"/>
            <a:ext cx="100463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after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92279" y="1813382"/>
            <a:ext cx="1585370" cy="757130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thicker Au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base metal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6469375" y="2328418"/>
            <a:ext cx="351856" cy="449985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7076535" y="3960265"/>
            <a:ext cx="1372107" cy="1089529"/>
          </a:xfrm>
          <a:prstGeom prst="rect">
            <a:avLst/>
          </a:prstGeom>
          <a:noFill/>
          <a:effectLst>
            <a:outerShdw blurRad="38100" dist="38100" dir="27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narrower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collector</a:t>
            </a:r>
            <a:b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FFFF00"/>
                </a:solidFill>
                <a:latin typeface="Calibri" pitchFamily="34" charset="0"/>
              </a:rPr>
              <a:t>junction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697060" y="4074003"/>
            <a:ext cx="379475" cy="113947"/>
          </a:xfrm>
          <a:prstGeom prst="straightConnector1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outerShdw blurRad="38100" dist="38100" dir="2700000" algn="ctr" rotWithShape="0">
              <a:schemeClr val="tx1"/>
            </a:outerShdw>
          </a:effectLst>
        </p:spPr>
      </p:cxn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FFFF00"/>
                </a:solidFill>
                <a:latin typeface="Calibri" pitchFamily="34" charset="0"/>
              </a:rPr>
              <a:pPr>
                <a:defRPr/>
              </a:pPr>
              <a:t>66</a:t>
            </a:fld>
            <a:endParaRPr lang="en-US" sz="12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extLst>
      <p:ext uri="{BB962C8B-B14F-4D97-AF65-F5344CB8AC3E}">
        <p14:creationId xmlns:p14="http://schemas.microsoft.com/office/powerpoint/2010/main" val="114086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34938"/>
            <a:ext cx="853598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29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InP HBTs:  1.07 THz @200nm, ?? @ 130nm</a:t>
            </a:r>
            <a:endParaRPr lang="en-US" sz="2900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9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4004" y="772675"/>
            <a:ext cx="2997692" cy="256789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4005" y="3504895"/>
            <a:ext cx="3035800" cy="261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848570"/>
            <a:ext cx="5938111" cy="4405847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374095" y="4643320"/>
            <a:ext cx="328845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6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?</a:t>
            </a:r>
            <a:endParaRPr lang="en-US" sz="8000" b="0" dirty="0" smtClean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0090" y="6546781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1486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87790"/>
            <a:ext cx="8915400" cy="4572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130nm /1.1 THz InP HBT: ICs to 670 GHz</a:t>
            </a:r>
            <a:endParaRPr lang="en-US" sz="2800" b="1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304800" y="685800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4953000" y="561975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685800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304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04800" y="2681288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  <a:endParaRPr lang="en-US" sz="1050" b="1" i="1" dirty="0">
              <a:solidFill>
                <a:srgbClr val="FFFFCC"/>
              </a:solidFill>
              <a:ea typeface="ＭＳ Ｐゴシック" charset="-128"/>
              <a:cs typeface="Arial" charset="0"/>
            </a:endParaRP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4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4953000" y="153035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3886200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304800" y="3908425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304800" y="4876800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b="1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</a:t>
            </a: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2163763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4953000" y="2268538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953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40386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4038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4648200" y="5461000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4648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304800" y="5432425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304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775075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700" y="3756025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6629400" y="3886200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b="1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b="1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629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b="1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26218601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Towards a 3 THz InP Bipolar Transistor</a:t>
            </a:r>
          </a:p>
        </p:txBody>
      </p:sp>
      <p:pic>
        <p:nvPicPr>
          <p:cNvPr id="14" name="Picture 13" descr="2014_11_19_for_ON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880" y="848570"/>
            <a:ext cx="5540335" cy="3949167"/>
          </a:xfrm>
          <a:prstGeom prst="rect">
            <a:avLst/>
          </a:prstGeom>
        </p:spPr>
      </p:pic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321880" y="5098272"/>
            <a:ext cx="8727925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low-resistivity contacts→ high f</a:t>
            </a:r>
            <a:r>
              <a:rPr lang="en-US" sz="2400" i="1" baseline="-25000" dirty="0" smtClean="0">
                <a:latin typeface="Calibri" pitchFamily="34" charset="0"/>
                <a:ea typeface="ＭＳ Ｐゴシック" pitchFamily="34" charset="-128"/>
              </a:rPr>
              <a:t>max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Extreme base doping→ fast Auger (N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P</a:t>
            </a:r>
            <a:r>
              <a:rPr lang="en-US" sz="2400" i="1" baseline="30000" dirty="0" smtClean="0">
                <a:solidFill>
                  <a:schemeClr val="tx2"/>
                </a:solidFill>
                <a:latin typeface="Calibri" pitchFamily="34" charset="0"/>
                <a:ea typeface="ＭＳ Ｐゴシック" pitchFamily="34" charset="-128"/>
              </a:rPr>
              <a:t>2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) recombination→ low </a:t>
            </a:r>
            <a:r>
              <a:rPr lang="en-US" sz="2400" i="1" dirty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latin typeface="Calibri" pitchFamily="34" charset="0"/>
                <a:ea typeface="ＭＳ Ｐゴシック" pitchFamily="34" charset="-128"/>
              </a:rPr>
              <a:t>Solution: very strong base compositional grading→ high </a:t>
            </a:r>
            <a:r>
              <a:rPr lang="en-US" sz="2400" i="1" dirty="0" smtClean="0"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endParaRPr lang="en-US" sz="2400" b="1" i="1" dirty="0" smtClean="0">
              <a:latin typeface="Calibri" pitchFamily="34" charset="0"/>
              <a:ea typeface="ＭＳ Ｐゴシック" pitchFamily="34" charset="-128"/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6046185" y="721152"/>
          <a:ext cx="2775935" cy="4076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546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6185" y="721152"/>
                        <a:ext cx="2775935" cy="4076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6772955" y="2973630"/>
            <a:ext cx="1366110" cy="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8139065" y="3049525"/>
            <a:ext cx="610" cy="1213710"/>
          </a:xfrm>
          <a:prstGeom prst="straightConnector1">
            <a:avLst/>
          </a:prstGeom>
          <a:noFill/>
          <a:ln w="1016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171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229600" cy="398463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illimeter-wave imaging </a:t>
            </a:r>
          </a:p>
        </p:txBody>
      </p:sp>
      <p:pic>
        <p:nvPicPr>
          <p:cNvPr id="18" name="Picture 7" descr="VS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50" y="4290981"/>
            <a:ext cx="2580430" cy="2497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45375" y="3884370"/>
            <a:ext cx="8120765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235 GHz video-rate synthetic aperture radar</a:t>
            </a:r>
            <a:endParaRPr lang="en-US" sz="2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245375" y="848570"/>
            <a:ext cx="8652640" cy="3877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10,000-pixel, 94GHz imaging array→ 10,000 elements </a:t>
            </a:r>
            <a:endParaRPr lang="en-US" sz="2400" b="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 rot="5400000">
            <a:off x="4042137" y="2380909"/>
            <a:ext cx="2132990" cy="193899"/>
          </a:xfrm>
          <a:prstGeom prst="rect">
            <a:avLst/>
          </a:prstGeom>
          <a:solidFill>
            <a:srgbClr val="FFFF00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Golcuk: Trans MTT, Aug 2014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1373623"/>
            <a:ext cx="2450289" cy="22071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9040" y="1306982"/>
            <a:ext cx="1365504" cy="227380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flipH="1" flipV="1">
            <a:off x="245985" y="2214680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623922" y="4339740"/>
            <a:ext cx="4439247" cy="19943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transmitter, 1 receiver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100,000 pixels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 Hz refresh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rate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cm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resolution @ 1km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Watt transmitter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(tube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solid-state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driver)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 flipV="1">
            <a:off x="94195" y="2138785"/>
            <a:ext cx="1214320" cy="151790"/>
          </a:xfrm>
          <a:prstGeom prst="line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" name="Rectangle 3"/>
          <p:cNvSpPr/>
          <p:nvPr/>
        </p:nvSpPr>
        <p:spPr bwMode="auto">
          <a:xfrm>
            <a:off x="6377010" y="1986995"/>
            <a:ext cx="1230790" cy="22768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45402" y="1539322"/>
            <a:ext cx="3528507" cy="18835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Demonstrated: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SiGe </a:t>
            </a: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(UCSD/Rebeiz)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~1.3kW: 10,000 elements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Lower-power designs: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InP, CMOS, SiGe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(UCSB, UCSD, Virginia Poly.) 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76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455613" y="172631"/>
            <a:ext cx="8183562" cy="398463"/>
          </a:xfrm>
        </p:spPr>
        <p:txBody>
          <a:bodyPr/>
          <a:lstStyle/>
          <a:p>
            <a:r>
              <a:rPr lang="en-US" dirty="0" smtClean="0"/>
              <a:t>1/2-THz SiGe HBTs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7115" y="772675"/>
            <a:ext cx="6553525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 GHz f</a:t>
            </a:r>
            <a:r>
              <a:rPr lang="en-US" sz="240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max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SiGe HBTs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Heinemann et al. (IHP), 2010 IEDM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66" y="1228047"/>
            <a:ext cx="2359159" cy="210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785" y="1122290"/>
            <a:ext cx="3824709" cy="238260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1783" y="3732580"/>
            <a:ext cx="7721601" cy="674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16-element multiplier array @ </a:t>
            </a: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500GHz (1 mW total output)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</a:rPr>
              <a:t>. Pfeiffer et. al. (Wuppertal / IHP) , 2014 ISSCC</a:t>
            </a: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809" y="4491530"/>
            <a:ext cx="2169711" cy="217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9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Towards a 2 THz SiGe Bipolar Transistor</a:t>
            </a: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3"/>
          <p:cNvGraphicFramePr>
            <a:graphicFrameLocks noGrp="1"/>
          </p:cNvGraphicFramePr>
          <p:nvPr>
            <p:extLst/>
          </p:nvPr>
        </p:nvGraphicFramePr>
        <p:xfrm>
          <a:off x="3888945" y="893855"/>
          <a:ext cx="4937760" cy="4736100"/>
        </p:xfrm>
        <a:graphic>
          <a:graphicData uri="http://schemas.openxmlformats.org/drawingml/2006/table">
            <a:tbl>
              <a:tblPr/>
              <a:tblGrid>
                <a:gridCol w="2286000"/>
                <a:gridCol w="731520"/>
                <a:gridCol w="731520"/>
                <a:gridCol w="1188720"/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InP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SiGe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junction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access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current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mA/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breakdown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2.75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1.3?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t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94195" y="1066800"/>
            <a:ext cx="4648200" cy="43916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Similar scaling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InP: 3:1 higher collector velocity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SiGe: good contacts, buried oxides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distinction: </a:t>
            </a:r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Breakdown  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 has: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thicker collector at same f</a:t>
            </a:r>
            <a:r>
              <a:rPr lang="en-US" sz="2000" b="0" baseline="-25000" dirty="0" smtClean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b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wider collector bandgap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requirements:</a:t>
            </a:r>
            <a:endParaRPr lang="en-US" sz="20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low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resistivity Ohmic contacts </a:t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note the high 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current </a:t>
            </a:r>
            <a:r>
              <a:rPr lang="en-US" sz="20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densities</a:t>
            </a:r>
            <a: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3281785" y="6009430"/>
            <a:ext cx="5557720" cy="636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3660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InP Field-Effect Transistors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98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 eaLnBrk="0" hangingPunct="0">
              <a:lnSpc>
                <a:spcPct val="87000"/>
              </a:lnSpc>
            </a:pP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State of the art in InP HEMTs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4005" y="890321"/>
            <a:ext cx="2189085" cy="24627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5985" y="1620853"/>
            <a:ext cx="56162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Xiaobing Mei, et al, IEEE EDL, April 2015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880" y="4157620"/>
            <a:ext cx="3478150" cy="26107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0090" y="1000360"/>
            <a:ext cx="52367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First Demonstration of Amplification at 1 THz Using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25-nm InP High Electron Mobility Transistor Process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80" y="3614572"/>
            <a:ext cx="3930305" cy="277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9" y="1942582"/>
            <a:ext cx="2997332" cy="21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79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1"/>
          <p:cNvSpPr>
            <a:spLocks noGrp="1"/>
          </p:cNvSpPr>
          <p:nvPr>
            <p:ph type="title"/>
          </p:nvPr>
        </p:nvSpPr>
        <p:spPr>
          <a:xfrm>
            <a:off x="455613" y="211138"/>
            <a:ext cx="8183562" cy="398462"/>
          </a:xfrm>
        </p:spPr>
        <p:txBody>
          <a:bodyPr/>
          <a:lstStyle/>
          <a:p>
            <a:r>
              <a:rPr lang="en-US" b="0" dirty="0" smtClean="0"/>
              <a:t>HEMTs: Key Device for Low Noise Figure</a:t>
            </a:r>
          </a:p>
        </p:txBody>
      </p:sp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6317585" y="1303941"/>
          <a:ext cx="2750520" cy="1422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50" name="Equation" r:id="rId4" imgW="2311200" imgH="1193760" progId="Equation.3">
                  <p:embed/>
                </p:oleObj>
              </mc:Choice>
              <mc:Fallback>
                <p:oleObj name="Equation" r:id="rId4" imgW="2311200" imgH="1193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7585" y="1303941"/>
                        <a:ext cx="2750520" cy="142213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6545269" y="3049524"/>
            <a:ext cx="237897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Hand-derived modified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Fukui Expression,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fits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</a:rPr>
              <a:t>CAD simulation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</a:rPr>
              <a:t>extremely well.</a:t>
            </a:r>
            <a:endParaRPr lang="en-US" sz="14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graphicFrame>
        <p:nvGraphicFramePr>
          <p:cNvPr id="23558" name="Object 6"/>
          <p:cNvGraphicFramePr>
            <a:graphicFrameLocks noChangeAspect="1"/>
          </p:cNvGraphicFramePr>
          <p:nvPr/>
        </p:nvGraphicFramePr>
        <p:xfrm>
          <a:off x="90785" y="953000"/>
          <a:ext cx="6302695" cy="403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651" name="KGPlot" r:id="rId6" imgW="4863960" imgH="3111480" progId="KGraph_Plot">
                  <p:embed/>
                </p:oleObj>
              </mc:Choice>
              <mc:Fallback>
                <p:oleObj name="KGPlot" r:id="rId6" imgW="4863960" imgH="31114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85" y="953000"/>
                        <a:ext cx="6302695" cy="403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45985" y="5098690"/>
            <a:ext cx="8576135" cy="136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4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 → greatly improved noise @ 200-670 GHz.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Better range in sub-mm-wave systems;  or use smaller power amps. 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0000"/>
                </a:solidFill>
                <a:latin typeface="Calibri" pitchFamily="34" charset="0"/>
              </a:rPr>
              <a:t>or enable yet higher-frequency systems </a:t>
            </a:r>
          </a:p>
        </p:txBody>
      </p:sp>
    </p:spTree>
    <p:extLst>
      <p:ext uri="{BB962C8B-B14F-4D97-AF65-F5344CB8AC3E}">
        <p14:creationId xmlns:p14="http://schemas.microsoft.com/office/powerpoint/2010/main" val="75759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</a:t>
            </a: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7" name="Equation" r:id="rId4" imgW="1143000" imgH="444240" progId="Equation.3">
                  <p:embed/>
                </p:oleObj>
              </mc:Choice>
              <mc:Fallback>
                <p:oleObj name="Equation" r:id="rId4" imgW="1143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5697390"/>
                        <a:ext cx="28702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8" name="Equation" r:id="rId7" imgW="977760" imgH="241200" progId="Equation.3">
                  <p:embed/>
                </p:oleObj>
              </mc:Choice>
              <mc:Fallback>
                <p:oleObj name="Equation" r:id="rId7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28750"/>
                        <a:ext cx="148113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49" name="Equation" r:id="rId9" imgW="1117440" imgH="241200" progId="Equation.3">
                  <p:embed/>
                </p:oleObj>
              </mc:Choice>
              <mc:Fallback>
                <p:oleObj name="Equation" r:id="rId9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58" y="823810"/>
                        <a:ext cx="2792412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0" name="Equation" r:id="rId11" imgW="1180800" imgH="241200" progId="Equation.3">
                  <p:embed/>
                </p:oleObj>
              </mc:Choice>
              <mc:Fallback>
                <p:oleObj name="Equation" r:id="rId11" imgW="1180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5" y="1596790"/>
                        <a:ext cx="294957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1" name="Equation" r:id="rId14" imgW="1091880" imgH="241200" progId="Equation.3">
                  <p:embed/>
                </p:oleObj>
              </mc:Choice>
              <mc:Fallback>
                <p:oleObj name="Equation" r:id="rId14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25990"/>
                        <a:ext cx="27432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2" name="Equation" r:id="rId16" imgW="3225600" imgH="457200" progId="Equation.3">
                  <p:embed/>
                </p:oleObj>
              </mc:Choice>
              <mc:Fallback>
                <p:oleObj name="Equation" r:id="rId16" imgW="3225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2362200"/>
                        <a:ext cx="80581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953" name="Equation" r:id="rId18" imgW="3555720" imgH="507960" progId="Equation.3">
                  <p:embed/>
                </p:oleObj>
              </mc:Choice>
              <mc:Fallback>
                <p:oleObj name="Equation" r:id="rId18" imgW="3555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156060"/>
                        <a:ext cx="888682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449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1" name="Equation" r:id="rId4" imgW="1143000" imgH="444240" progId="Equation.3">
                  <p:embed/>
                </p:oleObj>
              </mc:Choice>
              <mc:Fallback>
                <p:oleObj name="Equation" r:id="rId4" imgW="1143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5697390"/>
                        <a:ext cx="28702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2" name="Equation" r:id="rId7" imgW="977760" imgH="241200" progId="Equation.3">
                  <p:embed/>
                </p:oleObj>
              </mc:Choice>
              <mc:Fallback>
                <p:oleObj name="Equation" r:id="rId7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28750"/>
                        <a:ext cx="148113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3" name="Equation" r:id="rId9" imgW="1117440" imgH="241200" progId="Equation.3">
                  <p:embed/>
                </p:oleObj>
              </mc:Choice>
              <mc:Fallback>
                <p:oleObj name="Equation" r:id="rId9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58" y="823810"/>
                        <a:ext cx="2792412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4" name="Equation" r:id="rId11" imgW="1180800" imgH="241200" progId="Equation.3">
                  <p:embed/>
                </p:oleObj>
              </mc:Choice>
              <mc:Fallback>
                <p:oleObj name="Equation" r:id="rId11" imgW="1180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5" y="1596790"/>
                        <a:ext cx="294957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5" name="Equation" r:id="rId14" imgW="1091880" imgH="241200" progId="Equation.3">
                  <p:embed/>
                </p:oleObj>
              </mc:Choice>
              <mc:Fallback>
                <p:oleObj name="Equation" r:id="rId14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25990"/>
                        <a:ext cx="27432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6" name="Equation" r:id="rId16" imgW="3225600" imgH="457200" progId="Equation.3">
                  <p:embed/>
                </p:oleObj>
              </mc:Choice>
              <mc:Fallback>
                <p:oleObj name="Equation" r:id="rId16" imgW="3225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2362200"/>
                        <a:ext cx="80581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977" name="Equation" r:id="rId18" imgW="3555720" imgH="507960" progId="Equation.3">
                  <p:embed/>
                </p:oleObj>
              </mc:Choice>
              <mc:Fallback>
                <p:oleObj name="Equation" r:id="rId18" imgW="3555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156060"/>
                        <a:ext cx="888682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0689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2" name="Equation" r:id="rId4" imgW="1143000" imgH="444240" progId="Equation.3">
                  <p:embed/>
                </p:oleObj>
              </mc:Choice>
              <mc:Fallback>
                <p:oleObj name="Equation" r:id="rId4" imgW="11430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5697390"/>
                        <a:ext cx="2870200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3" name="Equation" r:id="rId7" imgW="977760" imgH="241200" progId="Equation.3">
                  <p:embed/>
                </p:oleObj>
              </mc:Choice>
              <mc:Fallback>
                <p:oleObj name="Equation" r:id="rId7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1428750"/>
                        <a:ext cx="1481138" cy="36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4" name="Equation" r:id="rId9" imgW="1117440" imgH="241200" progId="Equation.3">
                  <p:embed/>
                </p:oleObj>
              </mc:Choice>
              <mc:Fallback>
                <p:oleObj name="Equation" r:id="rId9" imgW="11174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58" y="823810"/>
                        <a:ext cx="2792412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5" name="Equation" r:id="rId11" imgW="1180800" imgH="241200" progId="Equation.3">
                  <p:embed/>
                </p:oleObj>
              </mc:Choice>
              <mc:Fallback>
                <p:oleObj name="Equation" r:id="rId11" imgW="1180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5" y="1596790"/>
                        <a:ext cx="2949575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6" name="Equation" r:id="rId14" imgW="1091880" imgH="241200" progId="Equation.3">
                  <p:embed/>
                </p:oleObj>
              </mc:Choice>
              <mc:Fallback>
                <p:oleObj name="Equation" r:id="rId14" imgW="10918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925990"/>
                        <a:ext cx="27432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7" name="Equation" r:id="rId16" imgW="3225600" imgH="457200" progId="Equation.3">
                  <p:embed/>
                </p:oleObj>
              </mc:Choice>
              <mc:Fallback>
                <p:oleObj name="Equation" r:id="rId16" imgW="3225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2362200"/>
                        <a:ext cx="8058150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008" name="Equation" r:id="rId18" imgW="3555720" imgH="507960" progId="Equation.3">
                  <p:embed/>
                </p:oleObj>
              </mc:Choice>
              <mc:Fallback>
                <p:oleObj name="Equation" r:id="rId18" imgW="35557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" y="4156060"/>
                        <a:ext cx="8886825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Arrow Connector 28"/>
          <p:cNvCxnSpPr/>
          <p:nvPr/>
        </p:nvCxnSpPr>
        <p:spPr bwMode="auto">
          <a:xfrm>
            <a:off x="616285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17020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957520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458255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855" y="15087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2152485" y="143194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53220" y="146365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034330" y="16239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3535065" y="16556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93095" y="24304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93830" y="24621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4111140" y="235366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611875" y="238537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1576410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77145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3151015" y="346740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651750" y="349911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914705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415440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5301695" y="23920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390203" y="24237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19" y="499691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05995" y="53492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153800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038740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07567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2164183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319" y="5694895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534010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4840835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641544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6503948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6799490" y="5739992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6300225" y="5771705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4:1</a:t>
            </a:r>
            <a:endParaRPr lang="en-US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03900" y="6379493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92999" y="522734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 dirty="0">
              <a:solidFill>
                <a:schemeClr val="accent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5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Scaling Laws (these now broken)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505200" y="5022795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</a:rPr>
              <a:t>fringing capacitance does not scale → linewidths scale as (1 / bandwidth ) 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FF0000"/>
              </a:buCl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buClr>
                  <a:srgbClr val="FF0000"/>
                </a:buClr>
                <a:defRPr/>
              </a:pPr>
              <a:t>78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18" name="Picture 17" descr="2014_6_19_feb_THz_HBT_HEM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70" y="924465"/>
            <a:ext cx="2164080" cy="2462784"/>
          </a:xfrm>
          <a:prstGeom prst="rect">
            <a:avLst/>
          </a:prstGeom>
        </p:spPr>
      </p:pic>
      <p:pic>
        <p:nvPicPr>
          <p:cNvPr id="19" name="Picture 18" descr="UNTITLED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774" y="3732580"/>
            <a:ext cx="2732221" cy="2541978"/>
          </a:xfrm>
          <a:prstGeom prst="rect">
            <a:avLst/>
          </a:prstGeom>
        </p:spPr>
      </p:pic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609999"/>
              </p:ext>
            </p:extLst>
          </p:nvPr>
        </p:nvGraphicFramePr>
        <p:xfrm>
          <a:off x="3581400" y="9906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2272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Scaling Laws (these now broken)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57680" y="4495030"/>
            <a:ext cx="5464440" cy="1969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Gate dielectric can't be much further scaled.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	Not in CMOS VLSI, not in mm-wave HEMTs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/W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(mS/</a:t>
            </a:r>
            <a:r>
              <a:rPr lang="en-US" sz="2000" i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m) hard to increase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	→ C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end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scaling.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Shorter gate lengths degrade electrostatics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	→ reduced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→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reduced f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max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0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sz="2000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7" name="Picture 6" descr="2014_6_19_feb_THz_HBT_HEMT_dra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670" y="924465"/>
            <a:ext cx="2164080" cy="2462784"/>
          </a:xfrm>
          <a:prstGeom prst="rect">
            <a:avLst/>
          </a:prstGeom>
        </p:spPr>
      </p:pic>
      <p:pic>
        <p:nvPicPr>
          <p:cNvPr id="10" name="Picture 9" descr="UNTITLED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7774" y="3732580"/>
            <a:ext cx="2732221" cy="2541978"/>
          </a:xfrm>
          <a:prstGeom prst="rect">
            <a:avLst/>
          </a:prstGeom>
        </p:spPr>
      </p:pic>
      <p:graphicFrame>
        <p:nvGraphicFramePr>
          <p:cNvPr id="1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23069"/>
              </p:ext>
            </p:extLst>
          </p:nvPr>
        </p:nvGraphicFramePr>
        <p:xfrm>
          <a:off x="3581400" y="9906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750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0" y="1531625"/>
            <a:ext cx="9144000" cy="21250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imaging radar: TV-like resolution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94195" y="1531625"/>
            <a:ext cx="2049165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see in fog</a:t>
            </a:r>
          </a:p>
        </p:txBody>
      </p:sp>
      <p:pic>
        <p:nvPicPr>
          <p:cNvPr id="6" name="Picture 5" descr="Display of RADAR 2.jpg"/>
          <p:cNvPicPr>
            <a:picLocks noChangeAspect="1"/>
          </p:cNvPicPr>
          <p:nvPr/>
        </p:nvPicPr>
        <p:blipFill>
          <a:blip r:embed="rId3" cstate="print"/>
          <a:srcRect l="24734" t="5202" r="23194" b="27168"/>
          <a:stretch>
            <a:fillRect/>
          </a:stretch>
        </p:blipFill>
        <p:spPr>
          <a:xfrm>
            <a:off x="3041870" y="1861238"/>
            <a:ext cx="1530130" cy="1491867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662120" y="1566809"/>
            <a:ext cx="251704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10GHz radar shows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938110" y="1531625"/>
            <a:ext cx="227685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want to see</a:t>
            </a: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5849710" y="3381541"/>
            <a:ext cx="2896515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goal: ~0.2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resolution, 10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-10</a:t>
            </a:r>
            <a:r>
              <a:rPr lang="en-US" sz="1200" b="0" i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b="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pixels</a:t>
            </a:r>
          </a:p>
        </p:txBody>
      </p:sp>
      <p:pic>
        <p:nvPicPr>
          <p:cNvPr id="18" name="Picture 2" descr="systems_3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0950" y="4507060"/>
            <a:ext cx="3229125" cy="226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355" y="4339740"/>
            <a:ext cx="1214320" cy="2015771"/>
          </a:xfrm>
          <a:prstGeom prst="rect">
            <a:avLst/>
          </a:prstGeom>
        </p:spPr>
      </p:pic>
      <p:sp>
        <p:nvSpPr>
          <p:cNvPr id="25" name="Rectangle 5"/>
          <p:cNvSpPr>
            <a:spLocks noChangeArrowheads="1"/>
          </p:cNvSpPr>
          <p:nvPr/>
        </p:nvSpPr>
        <p:spPr bwMode="auto">
          <a:xfrm>
            <a:off x="321880" y="3960265"/>
            <a:ext cx="2580430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Large NxN phased array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6" name="Rectangle 5"/>
          <p:cNvSpPr>
            <a:spLocks noChangeArrowheads="1"/>
          </p:cNvSpPr>
          <p:nvPr/>
        </p:nvSpPr>
        <p:spPr bwMode="auto">
          <a:xfrm>
            <a:off x="5027370" y="3960265"/>
            <a:ext cx="3187590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Frequency-scanned 1xN array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170090" y="971204"/>
            <a:ext cx="584391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mm-waves → high resolution from  small apertures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0" y="1835205"/>
            <a:ext cx="2242705" cy="1679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3047" y="1835205"/>
            <a:ext cx="2466975" cy="1593795"/>
          </a:xfrm>
          <a:prstGeom prst="rect">
            <a:avLst/>
          </a:prstGeom>
        </p:spPr>
      </p:pic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170090" y="6435644"/>
            <a:ext cx="584391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ultimate: ~400 GHz; intermediate: ~140 GHz</a:t>
            </a:r>
            <a:endParaRPr lang="en-US" sz="1800" b="0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1785" y="4564434"/>
            <a:ext cx="1639238" cy="102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468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245986" y="152400"/>
            <a:ext cx="8634490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Why THz HEMTs no longer scale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3" cstate="print"/>
          <a:srcRect r="9088"/>
          <a:stretch>
            <a:fillRect/>
          </a:stretch>
        </p:blipFill>
        <p:spPr>
          <a:xfrm>
            <a:off x="2796753" y="834090"/>
            <a:ext cx="2913672" cy="3277965"/>
          </a:xfrm>
          <a:prstGeom prst="rect">
            <a:avLst/>
          </a:prstGeom>
        </p:spPr>
      </p:pic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-1" y="4252722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HEMTs: gate barrier also lies under S/D contacts → high S/D access resistance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805" y="5235161"/>
            <a:ext cx="8911765" cy="6983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As gate length is scaled, gate barrier must be thinned for high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, low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ds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      HEMTs: High gate leakage when gate barrier is thinned→ cannot thin barrier</a:t>
            </a:r>
            <a:endParaRPr lang="en-US" sz="2000" b="0" baseline="-250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9716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395" name="Group 3"/>
          <p:cNvGraphicFramePr>
            <a:graphicFrameLocks noGrp="1"/>
          </p:cNvGraphicFramePr>
          <p:nvPr>
            <p:extLst/>
          </p:nvPr>
        </p:nvGraphicFramePr>
        <p:xfrm>
          <a:off x="3581400" y="3918514"/>
          <a:ext cx="5212080" cy="1809036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scaling laws; 2:1 higher bandwidth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(mA/mm),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 eaLnBrk="0" hangingPunct="0">
              <a:lnSpc>
                <a:spcPct val="87000"/>
              </a:lnSpc>
            </a:pP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at 2.5 THz HEMT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1" name="Picture 20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9645" y="3504895"/>
            <a:ext cx="2189085" cy="246278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45985" y="1620853"/>
            <a:ext cx="561623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Xiaobing Mei, et al, IEEE EDL, April 2015 </a:t>
            </a:r>
            <a:r>
              <a:rPr lang="en-US" sz="1600" dirty="0" smtClean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740" y="924465"/>
            <a:ext cx="3478150" cy="261076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170090" y="1000360"/>
            <a:ext cx="5236756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First Demonstration of Amplification at 1 THz Using </a:t>
            </a:r>
            <a:br>
              <a:rPr lang="en-US" sz="1800" dirty="0" smtClean="0">
                <a:latin typeface="Calibri" pitchFamily="34" charset="0"/>
              </a:rPr>
            </a:br>
            <a:r>
              <a:rPr lang="en-US" sz="1800" dirty="0" smtClean="0">
                <a:latin typeface="Calibri" pitchFamily="34" charset="0"/>
              </a:rPr>
              <a:t>25-nm InP High Electron Mobility Transistor Process</a:t>
            </a:r>
            <a:endParaRPr lang="en-US" sz="1800" dirty="0"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8384" y="6237115"/>
            <a:ext cx="804426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1" dirty="0" smtClean="0">
                <a:latin typeface="Calibri" pitchFamily="34" charset="0"/>
              </a:rPr>
              <a:t>Need thinner dielectrics, better contacts</a:t>
            </a:r>
            <a:endParaRPr lang="en-US" sz="2800" b="0" i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324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0"/>
            <a:ext cx="4799685" cy="6858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0" y="696780"/>
            <a:ext cx="4102608" cy="6132576"/>
          </a:xfrm>
          <a:prstGeom prst="rect">
            <a:avLst/>
          </a:prstGeom>
        </p:spPr>
      </p:pic>
      <p:sp>
        <p:nvSpPr>
          <p:cNvPr id="6147" name="標題 1"/>
          <p:cNvSpPr>
            <a:spLocks noGrp="1"/>
          </p:cNvSpPr>
          <p:nvPr>
            <p:ph type="title"/>
          </p:nvPr>
        </p:nvSpPr>
        <p:spPr>
          <a:xfrm>
            <a:off x="533400" y="0"/>
            <a:ext cx="8153400" cy="762000"/>
          </a:xfrm>
        </p:spPr>
        <p:txBody>
          <a:bodyPr/>
          <a:lstStyle/>
          <a:p>
            <a:r>
              <a:rPr lang="en-US" altLang="en-US" dirty="0" smtClean="0">
                <a:solidFill>
                  <a:srgbClr val="FFFF00"/>
                </a:solidFill>
              </a:rPr>
              <a:t>Record III-V MOS</a:t>
            </a:r>
          </a:p>
        </p:txBody>
      </p:sp>
      <p:sp>
        <p:nvSpPr>
          <p:cNvPr id="6149" name="TextBox 20"/>
          <p:cNvSpPr txBox="1">
            <a:spLocks noChangeArrowheads="1"/>
          </p:cNvSpPr>
          <p:nvPr/>
        </p:nvSpPr>
        <p:spPr bwMode="auto">
          <a:xfrm>
            <a:off x="625460" y="696780"/>
            <a:ext cx="3499676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00"/>
              </a:buClr>
              <a:buFontTx/>
              <a:buNone/>
            </a:pPr>
            <a:r>
              <a:rPr lang="en-US" altLang="en-US" sz="2400" dirty="0">
                <a:solidFill>
                  <a:srgbClr val="FFFF00"/>
                </a:solidFill>
                <a:ea typeface="MS PGothic" pitchFamily="34" charset="-128"/>
                <a:cs typeface="Arial" charset="0"/>
              </a:rPr>
              <a:t>S. Lee et al., VLSI 2014</a:t>
            </a:r>
          </a:p>
        </p:txBody>
      </p:sp>
      <p:pic>
        <p:nvPicPr>
          <p:cNvPr id="615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73463"/>
            <a:ext cx="3779838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45" y="722735"/>
            <a:ext cx="3779837" cy="335915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文字方塊 1"/>
          <p:cNvSpPr txBox="1"/>
          <p:nvPr/>
        </p:nvSpPr>
        <p:spPr>
          <a:xfrm>
            <a:off x="3101446" y="5455931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FFFF00"/>
                </a:solidFill>
              </a:rPr>
              <a:t>Vertical Spacer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4" name="直線接點 3"/>
          <p:cNvCxnSpPr/>
          <p:nvPr/>
        </p:nvCxnSpPr>
        <p:spPr bwMode="auto">
          <a:xfrm>
            <a:off x="2944015" y="5865558"/>
            <a:ext cx="1605775" cy="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線接點 12"/>
          <p:cNvCxnSpPr/>
          <p:nvPr/>
        </p:nvCxnSpPr>
        <p:spPr bwMode="auto">
          <a:xfrm>
            <a:off x="3495745" y="5328175"/>
            <a:ext cx="1029509" cy="0"/>
          </a:xfrm>
          <a:prstGeom prst="line">
            <a:avLst/>
          </a:prstGeom>
          <a:noFill/>
          <a:ln w="19050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文字方塊 17"/>
          <p:cNvSpPr txBox="1"/>
          <p:nvPr/>
        </p:nvSpPr>
        <p:spPr>
          <a:xfrm>
            <a:off x="3760617" y="487100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rgbClr val="FFFF00"/>
                </a:solidFill>
              </a:rPr>
              <a:t>N+ S/D</a:t>
            </a:r>
            <a:endParaRPr lang="en-US" sz="1800" dirty="0">
              <a:solidFill>
                <a:srgbClr val="FFFF00"/>
              </a:solidFill>
            </a:endParaRPr>
          </a:p>
        </p:txBody>
      </p:sp>
      <p:cxnSp>
        <p:nvCxnSpPr>
          <p:cNvPr id="8" name="直線接點 7"/>
          <p:cNvCxnSpPr/>
          <p:nvPr/>
        </p:nvCxnSpPr>
        <p:spPr bwMode="auto">
          <a:xfrm>
            <a:off x="1384385" y="1431940"/>
            <a:ext cx="0" cy="1113745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線接點 16"/>
          <p:cNvCxnSpPr/>
          <p:nvPr/>
        </p:nvCxnSpPr>
        <p:spPr bwMode="auto">
          <a:xfrm>
            <a:off x="3445640" y="1431940"/>
            <a:ext cx="0" cy="1113745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直線單箭頭接點 9"/>
          <p:cNvCxnSpPr/>
          <p:nvPr/>
        </p:nvCxnSpPr>
        <p:spPr bwMode="auto">
          <a:xfrm flipH="1">
            <a:off x="1384385" y="1739180"/>
            <a:ext cx="38405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直線單箭頭接點 11"/>
          <p:cNvCxnSpPr/>
          <p:nvPr/>
        </p:nvCxnSpPr>
        <p:spPr bwMode="auto">
          <a:xfrm>
            <a:off x="3063956" y="1739180"/>
            <a:ext cx="381684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文字方塊 14"/>
          <p:cNvSpPr txBox="1"/>
          <p:nvPr/>
        </p:nvSpPr>
        <p:spPr>
          <a:xfrm>
            <a:off x="1738971" y="1477570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 smtClean="0">
                <a:solidFill>
                  <a:srgbClr val="FFFF00"/>
                </a:solidFill>
              </a:rPr>
              <a:t>L</a:t>
            </a:r>
            <a:r>
              <a:rPr lang="en-US" sz="2400" baseline="-25000" dirty="0" smtClean="0">
                <a:solidFill>
                  <a:srgbClr val="FFFF00"/>
                </a:solidFill>
              </a:rPr>
              <a:t>g</a:t>
            </a:r>
            <a:r>
              <a:rPr lang="en-US" sz="2400" dirty="0" smtClean="0">
                <a:solidFill>
                  <a:srgbClr val="FFFF00"/>
                </a:solidFill>
              </a:rPr>
              <a:t>~25 nm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flipH="1">
            <a:off x="321880" y="696780"/>
            <a:ext cx="4477805" cy="0"/>
          </a:xfrm>
          <a:prstGeom prst="lin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8214960" y="4263845"/>
            <a:ext cx="834845" cy="3831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record</a:t>
            </a:r>
            <a:b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for III-V</a:t>
            </a:r>
            <a:endParaRPr lang="en-US" sz="105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8214960" y="5094983"/>
            <a:ext cx="834845" cy="3831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105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= best UTB SOI silicon</a:t>
            </a:r>
            <a:endParaRPr lang="en-US" sz="105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3795" y="4719215"/>
            <a:ext cx="282430" cy="28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18540" y="5554060"/>
            <a:ext cx="282430" cy="28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46401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Excellent III-V gate dielectrics</a:t>
            </a:r>
            <a:endParaRPr lang="en-US" dirty="0"/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 l="2162" t="7922" b="2614"/>
          <a:stretch>
            <a:fillRect/>
          </a:stretch>
        </p:blipFill>
        <p:spPr bwMode="auto">
          <a:xfrm>
            <a:off x="853145" y="833438"/>
            <a:ext cx="5554662" cy="450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549565" y="5705850"/>
            <a:ext cx="7616825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61 mV/dec Subthreshold swing at V</a:t>
            </a:r>
            <a:r>
              <a:rPr lang="en-US" altLang="en-US" sz="3200" i="1" baseline="-25000" dirty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=0.1 V</a:t>
            </a:r>
          </a:p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200" i="1" dirty="0">
                <a:solidFill>
                  <a:srgbClr val="000000"/>
                </a:solidFill>
                <a:latin typeface="Calibri" pitchFamily="34" charset="0"/>
              </a:rPr>
              <a:t>Negligible hysteresis 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772955" y="1076255"/>
            <a:ext cx="159379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2.5nm ZrO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b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1nm Al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2.5nm InAs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45271" y="3125420"/>
            <a:ext cx="2428640" cy="90948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V. Chobpattanna,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  <a:t>S. Stemmer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FET data: S Lee, 2014 VLSI Symp.</a:t>
            </a:r>
          </a:p>
        </p:txBody>
      </p:sp>
    </p:spTree>
    <p:extLst>
      <p:ext uri="{BB962C8B-B14F-4D97-AF65-F5344CB8AC3E}">
        <p14:creationId xmlns:p14="http://schemas.microsoft.com/office/powerpoint/2010/main" val="3134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491" name="Title 1"/>
          <p:cNvSpPr>
            <a:spLocks noGrp="1"/>
          </p:cNvSpPr>
          <p:nvPr>
            <p:ph type="title"/>
          </p:nvPr>
        </p:nvSpPr>
        <p:spPr>
          <a:xfrm>
            <a:off x="457200" y="374212"/>
            <a:ext cx="8458200" cy="39846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III-V MOS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@ L</a:t>
            </a:r>
            <a:r>
              <a:rPr lang="en-US" baseline="-25000" dirty="0" smtClean="0">
                <a:solidFill>
                  <a:srgbClr val="FFFF00"/>
                </a:solidFill>
              </a:rPr>
              <a:t>g</a:t>
            </a:r>
            <a:r>
              <a:rPr lang="en-US" dirty="0" smtClean="0">
                <a:solidFill>
                  <a:srgbClr val="FFFF00"/>
                </a:solidFill>
              </a:rPr>
              <a:t> = ???</a:t>
            </a:r>
          </a:p>
        </p:txBody>
      </p:sp>
      <p:cxnSp>
        <p:nvCxnSpPr>
          <p:cNvPr id="63492" name="Straight Connector 15"/>
          <p:cNvCxnSpPr>
            <a:cxnSpLocks noChangeShapeType="1"/>
          </p:cNvCxnSpPr>
          <p:nvPr/>
        </p:nvCxnSpPr>
        <p:spPr bwMode="auto">
          <a:xfrm>
            <a:off x="457200" y="1152150"/>
            <a:ext cx="2217425" cy="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94195" y="6232849"/>
            <a:ext cx="1771895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Image courtesy 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of 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/>
            </a:r>
            <a:b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en-US" sz="1600" dirty="0">
                <a:solidFill>
                  <a:srgbClr val="FFFF00"/>
                </a:solidFill>
                <a:latin typeface="Calibri" pitchFamily="34" charset="0"/>
              </a:rPr>
              <a:t>. Kraemer (UCSB)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94195" y="5705850"/>
            <a:ext cx="1310167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Huang </a:t>
            </a:r>
            <a:r>
              <a:rPr lang="en-US" sz="1600" i="1" dirty="0" smtClean="0">
                <a:solidFill>
                  <a:srgbClr val="FFFF00"/>
                </a:solidFill>
                <a:latin typeface="Calibri" pitchFamily="34" charset="0"/>
              </a:rPr>
              <a:t>et al.</a:t>
            </a: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, </a:t>
            </a:r>
            <a:b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</a:br>
            <a:r>
              <a:rPr lang="en-US" sz="1600" dirty="0" smtClean="0">
                <a:solidFill>
                  <a:srgbClr val="FFFF00"/>
                </a:solidFill>
                <a:latin typeface="Calibri" pitchFamily="34" charset="0"/>
              </a:rPr>
              <a:t>2015 DRC</a:t>
            </a:r>
            <a:endParaRPr lang="en-US" sz="1600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35" name="Picture 34" descr="Picture2.jpg"/>
          <p:cNvPicPr>
            <a:picLocks noChangeAspect="1"/>
          </p:cNvPicPr>
          <p:nvPr/>
        </p:nvPicPr>
        <p:blipFill>
          <a:blip r:embed="rId3" cstate="print"/>
          <a:srcRect l="3603" t="1327" r="1025"/>
          <a:stretch>
            <a:fillRect/>
          </a:stretch>
        </p:blipFill>
        <p:spPr>
          <a:xfrm>
            <a:off x="2750520" y="162764"/>
            <a:ext cx="6345267" cy="6605616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 bwMode="auto">
          <a:xfrm>
            <a:off x="2674625" y="6754655"/>
            <a:ext cx="6469375" cy="8962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08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35" y="3957209"/>
            <a:ext cx="2310900" cy="2465839"/>
          </a:xfrm>
          <a:prstGeom prst="rect">
            <a:avLst/>
          </a:prstGeom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pPr eaLnBrk="0" hangingPunct="0"/>
            <a:r>
              <a:rPr lang="en-US" sz="3200" dirty="0">
                <a:solidFill>
                  <a:srgbClr val="000000"/>
                </a:solidFill>
              </a:rPr>
              <a:t>Towards at 2.5 THz HEMT</a:t>
            </a:r>
          </a:p>
        </p:txBody>
      </p:sp>
      <p:pic>
        <p:nvPicPr>
          <p:cNvPr id="6" name="Picture 5" descr="2013_1_2_feb_THz_HBT_HEMT_draw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3307" y="3960265"/>
            <a:ext cx="2189085" cy="246278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7369" y="3876927"/>
            <a:ext cx="4022435" cy="260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Picture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5406" y="1086295"/>
            <a:ext cx="2342704" cy="2424504"/>
          </a:xfrm>
          <a:prstGeom prst="rect">
            <a:avLst/>
          </a:prstGeom>
        </p:spPr>
      </p:pic>
      <p:pic>
        <p:nvPicPr>
          <p:cNvPr id="12" name="Picture 2" descr="C:\Users\Cheng-Ying\Dropbox\DRC 2015 late news\Figures\FIG1 v3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565" y="1278320"/>
            <a:ext cx="2744654" cy="206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92"/>
          <a:stretch>
            <a:fillRect/>
          </a:stretch>
        </p:blipFill>
        <p:spPr bwMode="auto">
          <a:xfrm>
            <a:off x="6300225" y="1047890"/>
            <a:ext cx="2726755" cy="262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6772955" y="1059258"/>
            <a:ext cx="2200955" cy="24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algn="r" eaLnBrk="1" hangingPunct="1"/>
            <a:r>
              <a:rPr lang="en-US" altLang="en-US" sz="1100" b="0" dirty="0">
                <a:latin typeface="Arial" charset="0"/>
                <a:cs typeface="Arial" charset="0"/>
              </a:rPr>
              <a:t>C. Y. Huang et al., </a:t>
            </a:r>
            <a:r>
              <a:rPr lang="en-US" altLang="en-US" sz="1100" b="0" dirty="0" smtClean="0">
                <a:latin typeface="Arial" charset="0"/>
                <a:cs typeface="Arial" charset="0"/>
              </a:rPr>
              <a:t>DRC 2015</a:t>
            </a:r>
            <a:endParaRPr lang="en-US" altLang="en-US" sz="1100" b="0" dirty="0">
              <a:latin typeface="Arial" charset="0"/>
              <a:cs typeface="Arial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6697060" y="494690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15675" y="4795110"/>
            <a:ext cx="986635" cy="0"/>
          </a:xfrm>
          <a:prstGeom prst="straightConnector1">
            <a:avLst/>
          </a:prstGeom>
          <a:noFill/>
          <a:ln w="825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94195" y="848570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VLSI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94195" y="3515247"/>
            <a:ext cx="2736394" cy="424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400" dirty="0" smtClean="0">
                <a:latin typeface="Arial" charset="0"/>
                <a:cs typeface="Arial" charset="0"/>
              </a:rPr>
              <a:t>THz III-V MOS</a:t>
            </a:r>
            <a:endParaRPr lang="en-US" altLang="en-US" sz="24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067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mm-wave measurements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031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46075" y="1076325"/>
            <a:ext cx="387985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06" tIns="40851" rIns="81706" bIns="40851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r>
              <a:rPr lang="en-US" alt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Agilent, Rhode/Schwarz network analyzer,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0" i="1" dirty="0">
                <a:solidFill>
                  <a:srgbClr val="000000"/>
                </a:solidFill>
                <a:latin typeface="Arial" panose="020B0604020202020204" pitchFamily="34" charset="0"/>
              </a:rPr>
              <a:t>Oleson Microwave Lab or</a:t>
            </a:r>
            <a:br>
              <a:rPr lang="en-US" altLang="en-US" sz="1600" b="0" i="1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i="1" dirty="0">
                <a:solidFill>
                  <a:srgbClr val="000000"/>
                </a:solidFill>
                <a:latin typeface="Arial" panose="020B0604020202020204" pitchFamily="34" charset="0"/>
              </a:rPr>
              <a:t>  Virginia Diodes </a:t>
            </a: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 frequency extenders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 micro-coax wafer probes with     </a:t>
            </a:r>
            <a:b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   waveguide connections</a:t>
            </a:r>
            <a:b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	GGB Industries, </a:t>
            </a:r>
            <a:b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	Cascade Microtech</a:t>
            </a:r>
            <a:b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	University of Virgina.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Internal bias Tee’s in probes 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endParaRPr lang="en-US" altLang="en-US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  <a:buFontTx/>
              <a:buChar char="•"/>
            </a:pPr>
            <a:r>
              <a:rPr lang="en-US" altLang="en-US" sz="1600" b="0" dirty="0">
                <a:solidFill>
                  <a:srgbClr val="000000"/>
                </a:solidFill>
                <a:latin typeface="Arial" panose="020B0604020202020204" pitchFamily="34" charset="0"/>
              </a:rPr>
              <a:t> Mostly on-wafer calibration standards.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50000"/>
              </a:spcAft>
              <a:buClrTx/>
            </a:pPr>
            <a:endParaRPr lang="en-US" altLang="en-US" sz="16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4572000" y="1344613"/>
            <a:ext cx="0" cy="51101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415925" y="120650"/>
            <a:ext cx="8243888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06" tIns="40851" rIns="81706" bIns="40851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27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On-Wafer Network Analysis: 750+ GHz</a:t>
            </a:r>
            <a:endParaRPr lang="en-US" altLang="en-US" sz="2700" b="0" i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989" name="Picture 5" descr="MVC-004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941388"/>
            <a:ext cx="3695700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 descr="untitled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357688"/>
            <a:ext cx="1814512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32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11"/>
          <a:stretch>
            <a:fillRect/>
          </a:stretch>
        </p:blipFill>
        <p:spPr bwMode="auto">
          <a:xfrm>
            <a:off x="1562100" y="5272088"/>
            <a:ext cx="9525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44"/>
          <a:stretch>
            <a:fillRect/>
          </a:stretch>
        </p:blipFill>
        <p:spPr bwMode="auto">
          <a:xfrm>
            <a:off x="3200400" y="5272088"/>
            <a:ext cx="9588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5" y="1020763"/>
            <a:ext cx="1912938" cy="9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4076700"/>
            <a:ext cx="2705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/>
              <a:t>On-Wafer Through-Reflect-Line (TRL) Calibration</a:t>
            </a:r>
            <a:endParaRPr lang="en-US" altLang="en-US" sz="2800" dirty="0" smtClean="0"/>
          </a:p>
        </p:txBody>
      </p:sp>
      <p:sp>
        <p:nvSpPr>
          <p:cNvPr id="43015" name="Text Box 185"/>
          <p:cNvSpPr txBox="1">
            <a:spLocks noChangeArrowheads="1"/>
          </p:cNvSpPr>
          <p:nvPr/>
        </p:nvSpPr>
        <p:spPr bwMode="auto">
          <a:xfrm>
            <a:off x="120650" y="1409700"/>
            <a:ext cx="12271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2000" i="1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Through</a:t>
            </a:r>
            <a:endParaRPr lang="en-US" altLang="en-US" sz="2000" i="1" dirty="0"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16" name="Text Box 186"/>
          <p:cNvSpPr txBox="1">
            <a:spLocks noChangeArrowheads="1"/>
          </p:cNvSpPr>
          <p:nvPr/>
        </p:nvSpPr>
        <p:spPr bwMode="auto">
          <a:xfrm>
            <a:off x="136525" y="2816225"/>
            <a:ext cx="10398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2000" i="1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Reflect</a:t>
            </a:r>
            <a:endParaRPr lang="en-US" altLang="en-US" sz="2000" i="1" dirty="0"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17" name="Text Box 187"/>
          <p:cNvSpPr txBox="1">
            <a:spLocks noChangeArrowheads="1"/>
          </p:cNvSpPr>
          <p:nvPr/>
        </p:nvSpPr>
        <p:spPr bwMode="auto">
          <a:xfrm>
            <a:off x="153988" y="4321175"/>
            <a:ext cx="712787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2000" i="1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Line</a:t>
            </a:r>
            <a:endParaRPr lang="en-US" altLang="en-US" sz="2000" i="1" dirty="0"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18" name="Text Box 188"/>
          <p:cNvSpPr txBox="1">
            <a:spLocks noChangeArrowheads="1"/>
          </p:cNvSpPr>
          <p:nvPr/>
        </p:nvSpPr>
        <p:spPr bwMode="auto">
          <a:xfrm>
            <a:off x="76200" y="5287963"/>
            <a:ext cx="1504950" cy="646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2000" i="1" dirty="0">
                <a:solidFill>
                  <a:srgbClr val="FF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Device</a:t>
            </a:r>
            <a:br>
              <a:rPr lang="en-US" altLang="ko-KR" sz="2000" i="1" dirty="0">
                <a:solidFill>
                  <a:srgbClr val="FF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</a:br>
            <a:r>
              <a:rPr lang="en-US" altLang="ko-KR" sz="2000" i="1" dirty="0">
                <a:solidFill>
                  <a:srgbClr val="FF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Under Test</a:t>
            </a:r>
          </a:p>
        </p:txBody>
      </p:sp>
      <p:sp>
        <p:nvSpPr>
          <p:cNvPr id="106690" name="Text Box 194"/>
          <p:cNvSpPr txBox="1">
            <a:spLocks noChangeArrowheads="1"/>
          </p:cNvSpPr>
          <p:nvPr/>
        </p:nvSpPr>
        <p:spPr bwMode="auto">
          <a:xfrm>
            <a:off x="1636713" y="1676400"/>
            <a:ext cx="715962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06694" name="Text Box 198"/>
          <p:cNvSpPr txBox="1">
            <a:spLocks noChangeArrowheads="1"/>
          </p:cNvSpPr>
          <p:nvPr/>
        </p:nvSpPr>
        <p:spPr bwMode="auto">
          <a:xfrm>
            <a:off x="2438400" y="723900"/>
            <a:ext cx="3079750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600" i="1" dirty="0">
                <a:latin typeface="+mn-lt"/>
                <a:ea typeface="Gulim" pitchFamily="34" charset="-127"/>
                <a:cs typeface="Arial" pitchFamily="34" charset="0"/>
              </a:rPr>
              <a:t>reference plane</a:t>
            </a:r>
            <a:endParaRPr lang="en-US" sz="1600" i="1" dirty="0">
              <a:latin typeface="+mn-lt"/>
              <a:cs typeface="Arial" pitchFamily="34" charset="0"/>
            </a:endParaRPr>
          </a:p>
        </p:txBody>
      </p:sp>
      <p:sp>
        <p:nvSpPr>
          <p:cNvPr id="43021" name="Line 200"/>
          <p:cNvSpPr>
            <a:spLocks noChangeShapeType="1"/>
          </p:cNvSpPr>
          <p:nvPr/>
        </p:nvSpPr>
        <p:spPr bwMode="auto">
          <a:xfrm>
            <a:off x="2271713" y="442595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lg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3022" name="Text Box 201"/>
          <p:cNvSpPr txBox="1">
            <a:spLocks noChangeArrowheads="1"/>
          </p:cNvSpPr>
          <p:nvPr/>
        </p:nvSpPr>
        <p:spPr bwMode="auto">
          <a:xfrm>
            <a:off x="2389188" y="4090988"/>
            <a:ext cx="5095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l-GR" altLang="ko-KR" sz="1900">
                <a:solidFill>
                  <a:srgbClr val="FF0000"/>
                </a:solidFill>
                <a:ea typeface="굴림" charset="-127"/>
                <a:cs typeface="Arial" panose="020B0604020202020204" pitchFamily="34" charset="0"/>
              </a:rPr>
              <a:t>Δ</a:t>
            </a:r>
            <a:r>
              <a:rPr lang="en-US" altLang="ko-KR" sz="1900" dirty="0">
                <a:solidFill>
                  <a:srgbClr val="FF0000"/>
                </a:solidFill>
                <a:ea typeface="굴림" charset="-127"/>
                <a:cs typeface="Arial" panose="020B0604020202020204" pitchFamily="34" charset="0"/>
              </a:rPr>
              <a:t>L</a:t>
            </a:r>
            <a:endParaRPr lang="en-US" altLang="en-US" sz="1900" dirty="0">
              <a:solidFill>
                <a:srgbClr val="FF0000"/>
              </a:solidFill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23" name="Text Box 202"/>
          <p:cNvSpPr txBox="1">
            <a:spLocks noChangeArrowheads="1"/>
          </p:cNvSpPr>
          <p:nvPr/>
        </p:nvSpPr>
        <p:spPr bwMode="auto">
          <a:xfrm>
            <a:off x="4191000" y="4191000"/>
            <a:ext cx="2667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l-GR" altLang="ko-KR" sz="1600" i="1">
                <a:ea typeface="굴림" charset="-127"/>
                <a:cs typeface="Arial" panose="020B0604020202020204" pitchFamily="34" charset="0"/>
              </a:rPr>
              <a:t>Δ</a:t>
            </a:r>
            <a:r>
              <a:rPr lang="en-US" altLang="ko-KR" sz="1600" i="1" dirty="0">
                <a:ea typeface="굴림" charset="-127"/>
                <a:cs typeface="Arial" panose="020B0604020202020204" pitchFamily="34" charset="0"/>
              </a:rPr>
              <a:t>L= 90 deg @center frequency.</a:t>
            </a:r>
            <a:br>
              <a:rPr lang="en-US" altLang="ko-KR" sz="1600" i="1" dirty="0">
                <a:ea typeface="굴림" charset="-127"/>
                <a:cs typeface="Arial" panose="020B0604020202020204" pitchFamily="34" charset="0"/>
              </a:rPr>
            </a:br>
            <a:r>
              <a:rPr lang="en-US" altLang="ko-KR" sz="1600" i="1" dirty="0">
                <a:latin typeface="Symbol" panose="05050102010706020507" pitchFamily="18" charset="2"/>
                <a:ea typeface="굴림" charset="-127"/>
                <a:cs typeface="Arial" panose="020B0604020202020204" pitchFamily="34" charset="0"/>
              </a:rPr>
              <a:t>l</a:t>
            </a:r>
            <a:r>
              <a:rPr lang="en-US" altLang="ko-KR" sz="1600" i="1" dirty="0">
                <a:ea typeface="굴림" charset="-127"/>
                <a:cs typeface="Arial" panose="020B0604020202020204" pitchFamily="34" charset="0"/>
              </a:rPr>
              <a:t>/8&lt;</a:t>
            </a:r>
            <a:r>
              <a:rPr lang="el-GR" altLang="ko-KR" sz="1600" i="1">
                <a:ea typeface="굴림" charset="-127"/>
                <a:cs typeface="Arial" panose="020B0604020202020204" pitchFamily="34" charset="0"/>
              </a:rPr>
              <a:t>Δ</a:t>
            </a:r>
            <a:r>
              <a:rPr lang="en-US" altLang="ko-KR" sz="1600" i="1" dirty="0">
                <a:ea typeface="굴림" charset="-127"/>
                <a:cs typeface="Arial" panose="020B0604020202020204" pitchFamily="34" charset="0"/>
              </a:rPr>
              <a:t>L&lt;3</a:t>
            </a:r>
            <a:r>
              <a:rPr lang="en-US" altLang="ko-KR" sz="1600" i="1" dirty="0">
                <a:latin typeface="Symbol" panose="05050102010706020507" pitchFamily="18" charset="2"/>
                <a:ea typeface="굴림" charset="-127"/>
                <a:cs typeface="Arial" panose="020B0604020202020204" pitchFamily="34" charset="0"/>
              </a:rPr>
              <a:t>l</a:t>
            </a:r>
            <a:r>
              <a:rPr lang="en-US" altLang="ko-KR" sz="1600" i="1" dirty="0">
                <a:ea typeface="굴림" charset="-127"/>
                <a:cs typeface="Arial" panose="020B0604020202020204" pitchFamily="34" charset="0"/>
              </a:rPr>
              <a:t>/8 </a:t>
            </a:r>
          </a:p>
        </p:txBody>
      </p:sp>
      <p:sp>
        <p:nvSpPr>
          <p:cNvPr id="43024" name="Rectangle 104"/>
          <p:cNvSpPr>
            <a:spLocks noChangeArrowheads="1"/>
          </p:cNvSpPr>
          <p:nvPr/>
        </p:nvSpPr>
        <p:spPr bwMode="auto">
          <a:xfrm>
            <a:off x="2514600" y="5586413"/>
            <a:ext cx="6858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sz="1800" b="0" dirty="0">
              <a:latin typeface="Arial" panose="020B0604020202020204" pitchFamily="34" charset="0"/>
            </a:endParaRPr>
          </a:p>
        </p:txBody>
      </p:sp>
      <p:sp>
        <p:nvSpPr>
          <p:cNvPr id="43025" name="Text Box 201"/>
          <p:cNvSpPr txBox="1">
            <a:spLocks noChangeArrowheads="1"/>
          </p:cNvSpPr>
          <p:nvPr/>
        </p:nvSpPr>
        <p:spPr bwMode="auto">
          <a:xfrm>
            <a:off x="2514600" y="5576888"/>
            <a:ext cx="685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1900" dirty="0">
                <a:solidFill>
                  <a:srgbClr val="FF0000"/>
                </a:solidFill>
                <a:ea typeface="굴림" charset="-127"/>
                <a:cs typeface="Arial" panose="020B0604020202020204" pitchFamily="34" charset="0"/>
              </a:rPr>
              <a:t>DUT</a:t>
            </a:r>
            <a:endParaRPr lang="en-US" altLang="en-US" sz="1900" dirty="0">
              <a:solidFill>
                <a:srgbClr val="FF0000"/>
              </a:solidFill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26" name="Line 16"/>
          <p:cNvSpPr>
            <a:spLocks noChangeShapeType="1"/>
          </p:cNvSpPr>
          <p:nvPr/>
        </p:nvSpPr>
        <p:spPr bwMode="auto">
          <a:xfrm>
            <a:off x="2363788" y="876300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pic>
        <p:nvPicPr>
          <p:cNvPr id="43027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2571750"/>
            <a:ext cx="2216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8" name="Line 17"/>
          <p:cNvSpPr>
            <a:spLocks noChangeShapeType="1"/>
          </p:cNvSpPr>
          <p:nvPr/>
        </p:nvSpPr>
        <p:spPr bwMode="auto">
          <a:xfrm>
            <a:off x="2239963" y="2609850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43029" name="Line 18"/>
          <p:cNvSpPr>
            <a:spLocks noChangeShapeType="1"/>
          </p:cNvSpPr>
          <p:nvPr/>
        </p:nvSpPr>
        <p:spPr bwMode="auto">
          <a:xfrm>
            <a:off x="2544763" y="2605088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cxnSp>
        <p:nvCxnSpPr>
          <p:cNvPr id="43030" name="Straight Connector 110"/>
          <p:cNvCxnSpPr>
            <a:cxnSpLocks noChangeShapeType="1"/>
          </p:cNvCxnSpPr>
          <p:nvPr/>
        </p:nvCxnSpPr>
        <p:spPr bwMode="auto">
          <a:xfrm>
            <a:off x="1676400" y="1676400"/>
            <a:ext cx="64770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031" name="Straight Connector 113"/>
          <p:cNvCxnSpPr>
            <a:cxnSpLocks noChangeShapeType="1"/>
          </p:cNvCxnSpPr>
          <p:nvPr/>
        </p:nvCxnSpPr>
        <p:spPr bwMode="auto">
          <a:xfrm>
            <a:off x="2362200" y="876300"/>
            <a:ext cx="90488" cy="476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32" name="Rectangle 114"/>
          <p:cNvSpPr>
            <a:spLocks noChangeArrowheads="1"/>
          </p:cNvSpPr>
          <p:nvPr/>
        </p:nvSpPr>
        <p:spPr bwMode="auto">
          <a:xfrm>
            <a:off x="3033713" y="4229100"/>
            <a:ext cx="647700" cy="6477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endParaRPr lang="en-US" altLang="en-US" dirty="0"/>
          </a:p>
        </p:txBody>
      </p:sp>
      <p:sp>
        <p:nvSpPr>
          <p:cNvPr id="43033" name="Line 17"/>
          <p:cNvSpPr>
            <a:spLocks noChangeShapeType="1"/>
          </p:cNvSpPr>
          <p:nvPr/>
        </p:nvSpPr>
        <p:spPr bwMode="auto">
          <a:xfrm>
            <a:off x="2233613" y="4114800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43034" name="Line 17"/>
          <p:cNvSpPr>
            <a:spLocks noChangeShapeType="1"/>
          </p:cNvSpPr>
          <p:nvPr/>
        </p:nvSpPr>
        <p:spPr bwMode="auto">
          <a:xfrm>
            <a:off x="3033713" y="4114800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pic>
        <p:nvPicPr>
          <p:cNvPr id="43035" name="Picture 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578100"/>
            <a:ext cx="23050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36" name="Text Box 198"/>
          <p:cNvSpPr txBox="1">
            <a:spLocks noChangeArrowheads="1"/>
          </p:cNvSpPr>
          <p:nvPr/>
        </p:nvSpPr>
        <p:spPr bwMode="auto">
          <a:xfrm>
            <a:off x="1624013" y="2286000"/>
            <a:ext cx="762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ko-KR" sz="1600" i="1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open</a:t>
            </a:r>
            <a:endParaRPr lang="en-US" altLang="en-US" sz="1600" i="1" dirty="0">
              <a:latin typeface="Arial" panose="020B0604020202020204" pitchFamily="34" charset="0"/>
              <a:ea typeface="굴림" charset="-127"/>
              <a:cs typeface="Arial" panose="020B0604020202020204" pitchFamily="34" charset="0"/>
            </a:endParaRPr>
          </a:p>
        </p:txBody>
      </p:sp>
      <p:sp>
        <p:nvSpPr>
          <p:cNvPr id="43037" name="Text Box 198"/>
          <p:cNvSpPr txBox="1">
            <a:spLocks noChangeArrowheads="1"/>
          </p:cNvSpPr>
          <p:nvPr/>
        </p:nvSpPr>
        <p:spPr bwMode="auto">
          <a:xfrm>
            <a:off x="3962400" y="2286000"/>
            <a:ext cx="7620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600" i="1" dirty="0"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21" name="Text Box 198"/>
          <p:cNvSpPr txBox="1">
            <a:spLocks noChangeArrowheads="1"/>
          </p:cNvSpPr>
          <p:nvPr/>
        </p:nvSpPr>
        <p:spPr bwMode="auto">
          <a:xfrm>
            <a:off x="5981700" y="2495550"/>
            <a:ext cx="2933700" cy="1200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Either open or short needed.</a:t>
            </a:r>
            <a:b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</a:b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Standards need not be accurate.</a:t>
            </a:r>
            <a:b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</a:b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"Open" must  have </a:t>
            </a:r>
            <a:r>
              <a:rPr lang="en-US" sz="1600" i="1" dirty="0">
                <a:latin typeface="Symbol" pitchFamily="18" charset="2"/>
                <a:ea typeface="Gulim" pitchFamily="34" charset="-127"/>
                <a:cs typeface="Arial" pitchFamily="34" charset="0"/>
              </a:rPr>
              <a:t>G</a:t>
            </a: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 closer to that of open than that of short. </a:t>
            </a:r>
            <a:b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</a:b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Ports 1 &amp; 2 must be symmetric.</a:t>
            </a:r>
          </a:p>
        </p:txBody>
      </p:sp>
      <p:sp>
        <p:nvSpPr>
          <p:cNvPr id="123" name="Text Box 198"/>
          <p:cNvSpPr txBox="1">
            <a:spLocks noChangeArrowheads="1"/>
          </p:cNvSpPr>
          <p:nvPr/>
        </p:nvSpPr>
        <p:spPr bwMode="auto">
          <a:xfrm>
            <a:off x="3352800" y="1103313"/>
            <a:ext cx="5295900" cy="7572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Through line should be long for large probe separation.</a:t>
            </a:r>
            <a:b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</a:b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Minimizes probe-probe coupling.</a:t>
            </a:r>
            <a:b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</a:br>
            <a:r>
              <a:rPr lang="en-US" sz="1600" i="1" dirty="0">
                <a:latin typeface="+mn-lt"/>
                <a:ea typeface="Gulim" pitchFamily="34" charset="-127"/>
                <a:cs typeface="Arial" pitchFamily="34" charset="0"/>
              </a:rPr>
              <a:t>Measurements normalized to the line characteristic impedance.</a:t>
            </a:r>
          </a:p>
        </p:txBody>
      </p:sp>
      <p:sp>
        <p:nvSpPr>
          <p:cNvPr id="127" name="Text Box 194"/>
          <p:cNvSpPr txBox="1">
            <a:spLocks noChangeArrowheads="1"/>
          </p:cNvSpPr>
          <p:nvPr/>
        </p:nvSpPr>
        <p:spPr bwMode="auto">
          <a:xfrm>
            <a:off x="2324100" y="1676400"/>
            <a:ext cx="715963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041" name="Straight Connector 127"/>
          <p:cNvCxnSpPr>
            <a:cxnSpLocks noChangeShapeType="1"/>
          </p:cNvCxnSpPr>
          <p:nvPr/>
        </p:nvCxnSpPr>
        <p:spPr bwMode="auto">
          <a:xfrm>
            <a:off x="2363788" y="1676400"/>
            <a:ext cx="646112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9" name="Text Box 194"/>
          <p:cNvSpPr txBox="1">
            <a:spLocks noChangeArrowheads="1"/>
          </p:cNvSpPr>
          <p:nvPr/>
        </p:nvSpPr>
        <p:spPr bwMode="auto">
          <a:xfrm>
            <a:off x="1600200" y="3257550"/>
            <a:ext cx="715963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043" name="Straight Connector 129"/>
          <p:cNvCxnSpPr>
            <a:cxnSpLocks noChangeShapeType="1"/>
          </p:cNvCxnSpPr>
          <p:nvPr/>
        </p:nvCxnSpPr>
        <p:spPr bwMode="auto">
          <a:xfrm>
            <a:off x="1639888" y="3257550"/>
            <a:ext cx="646112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44" name="Line 17"/>
          <p:cNvSpPr>
            <a:spLocks noChangeShapeType="1"/>
          </p:cNvSpPr>
          <p:nvPr/>
        </p:nvSpPr>
        <p:spPr bwMode="auto">
          <a:xfrm>
            <a:off x="4572000" y="2609850"/>
            <a:ext cx="0" cy="914400"/>
          </a:xfrm>
          <a:prstGeom prst="line">
            <a:avLst/>
          </a:prstGeom>
          <a:noFill/>
          <a:ln w="19050">
            <a:solidFill>
              <a:srgbClr val="3333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dirty="0"/>
          </a:p>
        </p:txBody>
      </p:sp>
      <p:sp>
        <p:nvSpPr>
          <p:cNvPr id="132" name="Text Box 194"/>
          <p:cNvSpPr txBox="1">
            <a:spLocks noChangeArrowheads="1"/>
          </p:cNvSpPr>
          <p:nvPr/>
        </p:nvSpPr>
        <p:spPr bwMode="auto">
          <a:xfrm>
            <a:off x="3932238" y="3257550"/>
            <a:ext cx="715962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046" name="Straight Connector 132"/>
          <p:cNvCxnSpPr>
            <a:cxnSpLocks noChangeShapeType="1"/>
          </p:cNvCxnSpPr>
          <p:nvPr/>
        </p:nvCxnSpPr>
        <p:spPr bwMode="auto">
          <a:xfrm>
            <a:off x="3971925" y="3257550"/>
            <a:ext cx="647700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5" name="Text Box 194"/>
          <p:cNvSpPr txBox="1">
            <a:spLocks noChangeArrowheads="1"/>
          </p:cNvSpPr>
          <p:nvPr/>
        </p:nvSpPr>
        <p:spPr bwMode="auto">
          <a:xfrm>
            <a:off x="1600200" y="4791075"/>
            <a:ext cx="715963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048" name="Straight Connector 135"/>
          <p:cNvCxnSpPr>
            <a:cxnSpLocks noChangeShapeType="1"/>
          </p:cNvCxnSpPr>
          <p:nvPr/>
        </p:nvCxnSpPr>
        <p:spPr bwMode="auto">
          <a:xfrm>
            <a:off x="1639888" y="4791075"/>
            <a:ext cx="646112" cy="1588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8" name="Text Box 194"/>
          <p:cNvSpPr txBox="1">
            <a:spLocks noChangeArrowheads="1"/>
          </p:cNvSpPr>
          <p:nvPr/>
        </p:nvSpPr>
        <p:spPr bwMode="auto">
          <a:xfrm>
            <a:off x="1874838" y="5986463"/>
            <a:ext cx="715962" cy="3143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600" i="1" dirty="0">
                <a:solidFill>
                  <a:srgbClr val="FF0000"/>
                </a:solidFill>
                <a:latin typeface="+mn-lt"/>
                <a:ea typeface="Gulim" pitchFamily="34" charset="-127"/>
                <a:cs typeface="Arial" pitchFamily="34" charset="0"/>
              </a:rPr>
              <a:t>225um</a:t>
            </a:r>
            <a:endParaRPr lang="en-US" sz="1600" i="1" dirty="0">
              <a:solidFill>
                <a:srgbClr val="FF0000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43050" name="Straight Connector 138"/>
          <p:cNvCxnSpPr>
            <a:cxnSpLocks noChangeShapeType="1"/>
          </p:cNvCxnSpPr>
          <p:nvPr/>
        </p:nvCxnSpPr>
        <p:spPr bwMode="auto">
          <a:xfrm>
            <a:off x="1914525" y="5986463"/>
            <a:ext cx="647700" cy="1587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51" name="Rectangle 42"/>
          <p:cNvSpPr>
            <a:spLocks noChangeArrowheads="1"/>
          </p:cNvSpPr>
          <p:nvPr/>
        </p:nvSpPr>
        <p:spPr bwMode="auto">
          <a:xfrm>
            <a:off x="0" y="6156325"/>
            <a:ext cx="8066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b="0" dirty="0"/>
              <a:t>Please see also:</a:t>
            </a:r>
            <a:br>
              <a:rPr lang="en-US" altLang="en-US" b="0" dirty="0"/>
            </a:br>
            <a:r>
              <a:rPr lang="en-US" altLang="en-US" b="0" dirty="0">
                <a:hlinkClick r:id="rId7"/>
              </a:rPr>
              <a:t>http://www.ece.ucsb.edu/Faculty/rodwell/publications_and_presentations/publications/204vg.ppt</a:t>
            </a:r>
            <a:r>
              <a:rPr lang="en-US" altLang="en-US" b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92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700" dirty="0" smtClean="0"/>
              <a:t>On-Wafer Line Reflect Linie Calibration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77813" y="806450"/>
            <a:ext cx="471011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33" tIns="40865" rIns="81733" bIns="4086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dirty="0">
                <a:latin typeface="Arial" panose="020B0604020202020204" pitchFamily="34" charset="0"/>
              </a:rPr>
              <a:t>Extended Reference planes</a:t>
            </a:r>
            <a:br>
              <a:rPr lang="en-US" altLang="en-US" sz="140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transistors placed at center of long on-wafer line</a:t>
            </a:r>
            <a:br>
              <a:rPr lang="en-US" altLang="en-US" sz="1400" b="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LRL standards placed on wafer</a:t>
            </a:r>
            <a:br>
              <a:rPr lang="en-US" altLang="en-US" sz="1400" b="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large probe separation → probe coupling reduced</a:t>
            </a:r>
            <a:br>
              <a:rPr lang="en-US" altLang="en-US" sz="1400" b="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still should use the best-shielded probes available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sz="1400" b="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dirty="0">
                <a:latin typeface="Arial" panose="020B0604020202020204" pitchFamily="34" charset="0"/>
              </a:rPr>
              <a:t>Problem: substrate mode coupling</a:t>
            </a:r>
            <a:br>
              <a:rPr lang="en-US" altLang="en-US" sz="140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method will FAIL if lines couple to substrate modes</a:t>
            </a:r>
            <a:br>
              <a:rPr lang="en-US" altLang="en-US" sz="1400" b="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→ method works very poorly with CPW lines</a:t>
            </a:r>
            <a:br>
              <a:rPr lang="en-US" altLang="en-US" sz="1400" b="0" dirty="0">
                <a:latin typeface="Arial" panose="020B0604020202020204" pitchFamily="34" charset="0"/>
              </a:rPr>
            </a:br>
            <a:r>
              <a:rPr lang="en-US" altLang="en-US" sz="1400" b="0" dirty="0">
                <a:latin typeface="Arial" panose="020B0604020202020204" pitchFamily="34" charset="0"/>
              </a:rPr>
              <a:t>need on wafer thin-film microstrip lines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sz="1400" b="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US" altLang="en-US" sz="1400" b="0" dirty="0">
              <a:latin typeface="Arial" panose="020B0604020202020204" pitchFamily="34" charset="0"/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3814763"/>
            <a:ext cx="4224337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3990975"/>
            <a:ext cx="3186112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dev_l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5311775"/>
            <a:ext cx="992187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838200"/>
            <a:ext cx="2562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Line 8"/>
          <p:cNvSpPr>
            <a:spLocks noChangeShapeType="1"/>
          </p:cNvSpPr>
          <p:nvPr/>
        </p:nvSpPr>
        <p:spPr bwMode="auto">
          <a:xfrm>
            <a:off x="6303963" y="806450"/>
            <a:ext cx="2493962" cy="16144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>
            <a:off x="6303963" y="806450"/>
            <a:ext cx="2493962" cy="161448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4042" name="Picture 10" descr="device_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438400"/>
            <a:ext cx="311785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3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1429" r="27858" b="26666"/>
          <a:stretch>
            <a:fillRect/>
          </a:stretch>
        </p:blipFill>
        <p:spPr bwMode="auto">
          <a:xfrm>
            <a:off x="3948113" y="2724150"/>
            <a:ext cx="16478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Line 12"/>
          <p:cNvSpPr>
            <a:spLocks noChangeShapeType="1"/>
          </p:cNvSpPr>
          <p:nvPr/>
        </p:nvSpPr>
        <p:spPr bwMode="auto">
          <a:xfrm>
            <a:off x="5403850" y="3429000"/>
            <a:ext cx="830263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4404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9048" r="23572" b="39047"/>
          <a:stretch>
            <a:fillRect/>
          </a:stretch>
        </p:blipFill>
        <p:spPr bwMode="auto">
          <a:xfrm>
            <a:off x="69850" y="3092450"/>
            <a:ext cx="173196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1316038" y="4033838"/>
            <a:ext cx="554037" cy="5381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 flipV="1">
            <a:off x="1177925" y="5245100"/>
            <a:ext cx="762000" cy="4032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6927850" y="806450"/>
            <a:ext cx="1176338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33" tIns="40865" rIns="81733" bIns="40865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US" altLang="en-US" sz="1400" dirty="0">
                <a:latin typeface="Arial" panose="020B0604020202020204" pitchFamily="34" charset="0"/>
              </a:rPr>
              <a:t>CPW</a:t>
            </a:r>
            <a:endParaRPr lang="en-US" altLang="en-US" sz="14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00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systems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02742" y="3059710"/>
            <a:ext cx="2369258" cy="1745585"/>
          </a:xfrm>
          <a:prstGeom prst="rect">
            <a:avLst/>
          </a:prstGeom>
        </p:spPr>
      </p:pic>
      <p:pic>
        <p:nvPicPr>
          <p:cNvPr id="5" name="Picture 4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30950" y="3059711"/>
            <a:ext cx="2357498" cy="17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1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Difficulties with &gt;100 GHz On-Wafer Calibration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52400" y="811213"/>
            <a:ext cx="44196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36" tIns="40916" rIns="81836" bIns="40916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Data on two layouts of 65 nm MOSFET</a:t>
            </a:r>
          </a:p>
        </p:txBody>
      </p:sp>
      <p:pic>
        <p:nvPicPr>
          <p:cNvPr id="17413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12996" r="8102" b="10397"/>
          <a:stretch>
            <a:fillRect/>
          </a:stretch>
        </p:blipFill>
        <p:spPr bwMode="auto">
          <a:xfrm>
            <a:off x="581025" y="1524000"/>
            <a:ext cx="3810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4"/>
          <p:cNvSpPr txBox="1">
            <a:spLocks noChangeArrowheads="1"/>
          </p:cNvSpPr>
          <p:nvPr/>
        </p:nvSpPr>
        <p:spPr bwMode="auto">
          <a:xfrm rot="-5400000">
            <a:off x="-326231" y="2307431"/>
            <a:ext cx="1538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36" tIns="40916" rIns="81836" bIns="40916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MAG/MSG, dB</a:t>
            </a:r>
          </a:p>
        </p:txBody>
      </p:sp>
      <p:pic>
        <p:nvPicPr>
          <p:cNvPr id="1741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5" t="12894" r="8771" b="10101"/>
          <a:stretch>
            <a:fillRect/>
          </a:stretch>
        </p:blipFill>
        <p:spPr bwMode="auto">
          <a:xfrm>
            <a:off x="4800600" y="4027488"/>
            <a:ext cx="38862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14188" r="7790" b="9381"/>
          <a:stretch>
            <a:fillRect/>
          </a:stretch>
        </p:blipFill>
        <p:spPr bwMode="auto">
          <a:xfrm>
            <a:off x="685800" y="4095750"/>
            <a:ext cx="3810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3094038" y="5375275"/>
            <a:ext cx="884237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/>
                </a:solidFill>
              </a:rPr>
              <a:t>U &lt; 0 (!)</a:t>
            </a:r>
          </a:p>
        </p:txBody>
      </p:sp>
      <p:sp>
        <p:nvSpPr>
          <p:cNvPr id="17418" name="Text Box 8"/>
          <p:cNvSpPr txBox="1">
            <a:spLocks noChangeArrowheads="1"/>
          </p:cNvSpPr>
          <p:nvPr/>
        </p:nvSpPr>
        <p:spPr bwMode="auto">
          <a:xfrm>
            <a:off x="6570663" y="4232275"/>
            <a:ext cx="1482725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/>
                </a:solidFill>
              </a:rPr>
              <a:t>10*log</a:t>
            </a:r>
            <a:r>
              <a:rPr lang="en-US" altLang="en-US" sz="1800" baseline="-25000" dirty="0">
                <a:solidFill>
                  <a:schemeClr val="accent1"/>
                </a:solidFill>
              </a:rPr>
              <a:t>10</a:t>
            </a:r>
            <a:r>
              <a:rPr lang="en-US" altLang="en-US" sz="1800" dirty="0">
                <a:solidFill>
                  <a:schemeClr val="accent1"/>
                </a:solidFill>
              </a:rPr>
              <a:t>|U|  (?)</a:t>
            </a:r>
          </a:p>
        </p:txBody>
      </p:sp>
      <p:sp>
        <p:nvSpPr>
          <p:cNvPr id="17419" name="Text Box 4"/>
          <p:cNvSpPr txBox="1">
            <a:spLocks noChangeArrowheads="1"/>
          </p:cNvSpPr>
          <p:nvPr/>
        </p:nvSpPr>
        <p:spPr bwMode="auto">
          <a:xfrm rot="-5400000">
            <a:off x="3833813" y="4929187"/>
            <a:ext cx="1752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36" tIns="40916" rIns="81836" bIns="40916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"Unilateral gain", dB</a:t>
            </a:r>
          </a:p>
        </p:txBody>
      </p:sp>
      <p:sp>
        <p:nvSpPr>
          <p:cNvPr id="17420" name="Text Box 4"/>
          <p:cNvSpPr txBox="1">
            <a:spLocks noChangeArrowheads="1"/>
          </p:cNvSpPr>
          <p:nvPr/>
        </p:nvSpPr>
        <p:spPr bwMode="auto">
          <a:xfrm rot="-5400000">
            <a:off x="-519112" y="4891087"/>
            <a:ext cx="213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36" tIns="40916" rIns="81836" bIns="40916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"Unilateral gain", linear</a:t>
            </a:r>
          </a:p>
        </p:txBody>
      </p:sp>
      <p:sp>
        <p:nvSpPr>
          <p:cNvPr id="17421" name="Text Box 4"/>
          <p:cNvSpPr txBox="1">
            <a:spLocks noChangeArrowheads="1"/>
          </p:cNvSpPr>
          <p:nvPr/>
        </p:nvSpPr>
        <p:spPr bwMode="auto">
          <a:xfrm>
            <a:off x="4495800" y="1066800"/>
            <a:ext cx="46482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836" tIns="40916" rIns="81836" bIns="40916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Measured Y-parameters correlate</a:t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reasonably with expected device model.</a:t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Small errors in measured 2-port parameters result in large changes in Unilateral gain and Rollet's stability factor; neither measurement is credible.</a:t>
            </a:r>
          </a:p>
          <a:p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altLang="en-US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appears to be the key problem.</a:t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IC S</a:t>
            </a:r>
            <a:r>
              <a:rPr lang="en-US" altLang="en-US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ij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measurements are fine.</a:t>
            </a:r>
            <a:b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Transistor f</a:t>
            </a:r>
            <a:r>
              <a:rPr lang="en-US" altLang="en-US" sz="18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measurements are  hard.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6738938" y="5029200"/>
          <a:ext cx="1795462" cy="6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170" name="Equation" r:id="rId7" imgW="1434960" imgH="495000" progId="Equation.3">
                  <p:embed/>
                </p:oleObj>
              </mc:Choice>
              <mc:Fallback>
                <p:oleObj name="Equation" r:id="rId7" imgW="14349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38" y="5029200"/>
                        <a:ext cx="1795462" cy="620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2" name="Text Box 7"/>
          <p:cNvSpPr txBox="1">
            <a:spLocks noChangeArrowheads="1"/>
          </p:cNvSpPr>
          <p:nvPr/>
        </p:nvSpPr>
        <p:spPr bwMode="auto">
          <a:xfrm>
            <a:off x="2324100" y="2438400"/>
            <a:ext cx="768350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800" dirty="0">
                <a:solidFill>
                  <a:schemeClr val="accent1"/>
                </a:solidFill>
              </a:rPr>
              <a:t>( K&lt;1 )</a:t>
            </a:r>
          </a:p>
        </p:txBody>
      </p:sp>
    </p:spTree>
    <p:extLst>
      <p:ext uri="{BB962C8B-B14F-4D97-AF65-F5344CB8AC3E}">
        <p14:creationId xmlns:p14="http://schemas.microsoft.com/office/powerpoint/2010/main" val="404819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Packaging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and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antennas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48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The Antenna Feed Loss Problem</a:t>
            </a:r>
          </a:p>
        </p:txBody>
      </p:sp>
      <p:pic>
        <p:nvPicPr>
          <p:cNvPr id="4" name="Picture 3" descr="2015_2_12_systems_dra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670" y="1835205"/>
            <a:ext cx="3567065" cy="180511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05105" y="790072"/>
            <a:ext cx="4798160" cy="969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array elements are  many  </a:t>
            </a:r>
            <a:r>
              <a:rPr lang="en-US" sz="2000" b="0" dirty="0" smtClean="0">
                <a:latin typeface="Symbol" pitchFamily="18" charset="2"/>
                <a:cs typeface="Calibri" pitchFamily="34" charset="0"/>
              </a:rPr>
              <a:t>l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long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overall array can  be very big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latin typeface="Calibri" pitchFamily="34" charset="0"/>
                <a:cs typeface="Calibri" pitchFamily="34" charset="0"/>
              </a:rPr>
              <a:t>→ high feed line losses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10" descr="2015_2_12_systems_draw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2384" y="1856469"/>
            <a:ext cx="3598471" cy="1952006"/>
          </a:xfrm>
          <a:prstGeom prst="rect">
            <a:avLst/>
          </a:prstGeom>
        </p:spPr>
      </p:pic>
      <p:pic>
        <p:nvPicPr>
          <p:cNvPr id="17" name="Picture 16" descr="Picture2.jpg"/>
          <p:cNvPicPr>
            <a:picLocks noChangeAspect="1"/>
          </p:cNvPicPr>
          <p:nvPr/>
        </p:nvPicPr>
        <p:blipFill>
          <a:blip r:embed="rId4" cstate="print"/>
          <a:srcRect t="7735" b="9600"/>
          <a:stretch>
            <a:fillRect/>
          </a:stretch>
        </p:blipFill>
        <p:spPr>
          <a:xfrm>
            <a:off x="3129994" y="4263845"/>
            <a:ext cx="5584395" cy="243445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 bwMode="auto">
          <a:xfrm flipH="1">
            <a:off x="777250" y="3960265"/>
            <a:ext cx="804487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70090" y="4112055"/>
            <a:ext cx="4798160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One  solution: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waveguide-fed arrays of slots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7076535" y="848570"/>
            <a:ext cx="182148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Use distribution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amplifiers ?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Picture 14" descr="2015_2_12_systems_draw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5011507" y="409065"/>
            <a:ext cx="942470" cy="1669691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4195" y="5171487"/>
            <a:ext cx="47981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U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se to feed array tile: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i="1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verall array needs steering</a:t>
            </a:r>
          </a:p>
        </p:txBody>
      </p:sp>
    </p:spTree>
    <p:extLst>
      <p:ext uri="{BB962C8B-B14F-4D97-AF65-F5344CB8AC3E}">
        <p14:creationId xmlns:p14="http://schemas.microsoft.com/office/powerpoint/2010/main" val="3978169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Using lenses to reduce feed loss 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473670" y="868205"/>
            <a:ext cx="2276849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Lenses on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individual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array elements.</a:t>
            </a:r>
          </a:p>
        </p:txBody>
      </p:sp>
      <p:pic>
        <p:nvPicPr>
          <p:cNvPr id="7" name="Picture 6" descr="2015_2_12_systems_draw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194" y="2594155"/>
            <a:ext cx="2352745" cy="3478180"/>
          </a:xfrm>
          <a:prstGeom prst="rect">
            <a:avLst/>
          </a:prstGeom>
        </p:spPr>
      </p:pic>
      <p:pic>
        <p:nvPicPr>
          <p:cNvPr id="8" name="Picture 7" descr="2015_2_12_systems_draw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0427" y="2442365"/>
            <a:ext cx="1561269" cy="364296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 bwMode="auto">
          <a:xfrm>
            <a:off x="1991570" y="4415635"/>
            <a:ext cx="758950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4420210" y="848570"/>
            <a:ext cx="0" cy="561623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12" descr="2014_10_5_telescop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4005" y="762303"/>
            <a:ext cx="2808115" cy="4780974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723791" y="848570"/>
            <a:ext cx="2276849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...or on the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overall array.</a:t>
            </a: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027370" y="5781745"/>
            <a:ext cx="4116630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Here the challenge is 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maintaining constant beamwidth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over wide steering angles.</a:t>
            </a:r>
          </a:p>
        </p:txBody>
      </p:sp>
    </p:spTree>
    <p:extLst>
      <p:ext uri="{BB962C8B-B14F-4D97-AF65-F5344CB8AC3E}">
        <p14:creationId xmlns:p14="http://schemas.microsoft.com/office/powerpoint/2010/main" val="2291306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interfaces: packaging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380999" y="914400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Wire-bonds: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With care, &gt;60GHz can be coupled over wire-bonds.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Coupling of multiple lines remains problematic .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C:\Users\mlu\Desktop\meetings\QPR_Feb2012\OPLL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9" t="44968" r="11029" b="18000"/>
          <a:stretch>
            <a:fillRect/>
          </a:stretch>
        </p:blipFill>
        <p:spPr bwMode="auto">
          <a:xfrm rot="5400000">
            <a:off x="6924745" y="848570"/>
            <a:ext cx="1442004" cy="159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2086373"/>
            <a:ext cx="8365225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Flip-chip bonds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Standard C4 bonds very capacitive; tuning OK @ 60GHz. Possibly higher.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Option: more highly scaled bonds.  Must contact vendors.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Heat removal problematic in flip-chip ICs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81000" y="3452483"/>
            <a:ext cx="8592910" cy="14678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Flexible polyimide interconnect substrate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Used in Cascade micotech multi-signal probes, in some 60GHz products.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Ground integrity, low inductance mm-wave connections.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Must identify vendor.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042" name="AutoShape 2" descr="data:image/jpeg;base64,/9j/4AAQSkZJRgABAQAAAQABAAD/2wCEAAkGBxQTEhQUExQVFRUVFRQVFhcVFRcUFxUUFRQWFxUXFRcYHCggGBolHBcXITEkJSksLi4uFx80ODMsNygtLisBCgoKDg0OGxAQGy8mICQsLCwsLC0sLCwsLCwsLCwsLCwsLCwsLy8sLCwsLCwsLCwsLCwsLCwsLCwsLCwsLCwsLP/AABEIAMkA+wMBIgACEQEDEQH/xAAcAAABBQEBAQAAAAAAAAAAAAAGAQIDBAUHAAj/xABEEAACAQMCAwUECAMGBAcBAAABAgMABBESIQUxQQYTIlFhMnGBkQcUI0JSobHRM8HwJENicoKSU6Lh8RU0Y3ODo9IW/8QAGQEAAgMBAAAAAAAAAAAAAAAAAAMBAgQF/8QAMhEAAgIBAwIFAgQGAwEAAAAAAAECAxEEITESQRMiMlHwcZFCYaGxFIHB0eHxBSNiFf/aAAwDAQACEQMRAD8A4wKeopgNLqqoE61IpqsHqRWoAuxvVuO4rMU1Oi1BJf8ArVNM1RJHUyR1BA0Zp+g1Iq08EVGQIRBThb1OGFOD0ZAri2pfqtWe8pe8qMgVTbVGbWruuk10ZApi0pGtava69rqcgZ/1enCKruRTSRRkCi0deVTVs4puBU5AiEhp3f04rUTpUgI0tQyPSutVZc1IDpJKrSNTGemFqAHUxqXVTGNBImaTNeNNoAaTXs0qR5qzFbUEEMaE1aihqeOICphQAkcNTqoqPVSg1VgTaq9rqIGlBqAJg1LqqIGrdrYSSewhPwqAIg1ODVqL2Zuf+E1PXsrdH+6NV6l7gZOql1Vux9j7r/h1ZXsVdH7lHWicAyWpNVFq9hLo/dFTx/RzcnoPkajrj7hhgWWr2aPV+jKfzHyqRPoumP3vyo8SIYZz7VSFq6K30WSAZ1n5VgcV7EzxE4GqrKaYYYLlq9qqa4spE9pCPhVbNWIH6q9qqMmkzVkBJUTxZpc17VUgVJLWq0ltWkXqJpBQBlOhFRlquXjis/NBI/NJmkzSZoAswuBVhJhWdmva6MAawlFPDVkrKalS4owGDTzSg1Wt5dRAop4b2a70Ah+fTFVYYMJTWlw/g0sp8KkDzNGfB+xgUjUM+profBOAxqOVZ53Y2RdVtgFwDsDnBfeulcC7NxxD2RWktuF5CnRTY51nlNt7jFDbYti0T8I+VKLVPwj5U1ZxUglFOTh7C2pCiBfIfKnCMeQqPvhUN3xKKIapHVB5sQKapV+xXDLegeVLihQ9t4ZCyWzRyOPxyCMH/Ln2j8qybnit33oInMeR/BnjSHPpFIQySfPy3qk9TVHbBeNUmdBxXsUBRX8qkf2qWOQ7kXaKFOck6MaQf9JOK1I+0U6D7aDUo+/C3MefdvhvlmqR1tb5WCXRJBQao3lsjcxVCDtNA5wH0t+FwUb5MAane5zyOfdRZanwEK33MjiHZyN8+EGgvjfYNTkhce6unROK9cgEVSEpdizij5+4j2SkTOk599D81s6nBU591d8vbYMcEVg8es4o4mLBdOk5JxscbEeua01zbeGLlDG6OQww5O+1PulVBkdazuIcU+0Ypyz8DWdc3bPzPwp5Qnnu99qqtOTURpKAHM9NJr1NqQHZr2abS1IC16vYr1QAtepKWgkfG5ByKP8AsRxpjIEIHKufCibsU/249386VZ6SY8n0BZpqVfUVuWsekUKcOusBPdRKt1lRWRLYd3H3N7iqYuCauLEDWZxriKQ+BE7yXAOM6UjU8mlYcsnYKAWboMZIVLcuk+DQhlqG943FFkM2psZ0IC7/ACFB/wBcuJtu8yG1KFjHdR6um4y5xg/e6HasyzspYECXUL3DoWxNashfBOwdfBMMZ+6x5daV4kXwxrra5NHjfbS6bK2sOwByy4mdcYzqSMlo8ZHtAUCXfHHmz9YjEuDgsrFHXffO5XPvWjON4pCsaTo8gOpIJ00SJjyMvdzL4h7QLE55EZqa44XrYLKmcaiuSs0akHODLPonDNnkjgbc+dMV0V6thbg/wnPO4t39iVoz5TIcfCSPI+YWtC14tdwDCy94hwukss8bAnlpbUu/zrc4h2ShfAjlMbDAbwl4tWTkIznvG5jm5xVSGCez+zMVpOj61OkiOVgVAdXc4J5A6dySKsrK5vCeSHCS5Rs2dzfhEZrJ3jJBIikRn7sgt/CkLRqCDjw6D0xWnwrtPYNqVS9u58RSeJvCxA9CFPLYYoFuON3EUjBUEIf+5RpYTkYBIAKOrbZ8PLNZZaBjv30LZzv9uufPPhkX3nVVZaeMuVj6EqbXDOp8Ru0IJKoVz/Emy8bIN3KFQ6pt6g+lUoZ9AUqZoVbGG1CeNuZICpqAGw6rz5UA2NvcK2q1k7xvOCQiUjnjQdMh5chmkj7XOjHWqs+o6mCmOUkNllLx6XO4wQ2rHltUR07XpZbxV+JHS7XjshGfBIvIMjBWJxnGgkjPpqB9Ku8K7W20qaxI2kEqT3cjBWHMMVU4xXPrDjAvNf1cK0wXVolbFyfxm0nj0d4ABsrFWHI5GxpXs4XN5FNLu2JpAg7+F0AQx31uoCOucYlwhJbB3OQ6EJrZ8i5Sj2OwC4ikXXFIkijYlGDYPkfI++ua/SrLmBwD0q/YcSErEFO5vI0V2EZ1q8b40yRMD9rA2VypJwTjyNYPbu5MkDhlKuo8Sny6Mvmpx7xyNMrn5sPkrKPlyjlRpKkZaZWwQNNJTjTakDxptOpKCD1epaXTQB6kr2a9QSKKWkr1AC1tdmZ9M6+tYgqzbOQQRzFVmsrBKO9cLvlKrv6USW8oIGDXz9B2hkTG+1E/CO2jZUbkkgAcySTgAeZJNYpKUew5NM7TPe93GW2LYOkHq2P0oUvJWP2EfildvtJDjeZgCx26hefRQFUdcR8S4tIqRxlSJVBLjOdMrNhR/mAwuBncnyrT4Bw7uU8W8jZLnngsckA/1yrm6m3Gxtqrwslu14PGq6SWPIBgxUgAYGMcv+tM/wD5kcw7EeXI/Mc604hV6JKweJJBZNoF73hORplTvo9vDIiSj5Gqr9noSumCWeAAA92sneQ7ZGDBNqQD/CMdKL7mAHz+Bqm9sDzPx602OolEhdMt3yBtzw+7QHwxXK4OBExtCRjkYn1wvnrlgPSsieaONdDGW1yMaJVMFvgZ8JJMkLgluSsOXTFdHbh2r2XGfXY/l/PNZV9wuZeQJ1EAaTqBJOPEpxkdTjoDT671J8fYHj3ASW8jy0WuJskDRC0TRMwOohrViVJO58GonGOdVr22gK63KBHXwXFpmSBJCQqrdxS4NsSx/GAMdMGujx8FjeBrV1R4iTkBNJJO+plwMNkk4xiufcNs34ZNcwN4oQyrcrMcxSWlywjhutGc+BsxyeakciMjo0YlnHK7Ga14/mAfaS2ntbhoZl0OuGU51KyndXRx7SHoRyI6EUR8Bs14zG8MjBOIRIWhmbb6yiYBjuT96RNsP7WCCc4Odftj2XJtrm3kcvPw1Ult2YgCXh0mQVA5kowI3JPgAHOgrsvK8Dw3aE5jdzgAnU0KK7KfISQuy+pU1uSzHy8mVss8LhId45Vkju7dmLBG7uV1Td3jYcriPGvI/iID1AJOeFcbTuzdCFS6RiLilvEuqKe2K5ivFx4ScNyO5UyDpmp/ph4HqSLitodLx90XdeZQ4ME3vUkA+YYeVCXZzin1SWK7VQYZEdXQ+FDA76LiA+E57qVkcYBOiQHpVVJWw6kHDCC87OzIRFEw762jNxYBCZBNau2ZbdpWAMmgnSNhkOp8sZPFrtLyDWvhPiG/tRvjxow/L1wDRHLYvHHNEXLycKZZ4FXYS2Ei63TvPbcGPvI9iB9km1Y3aiyRJpLuzAeExxPPHEv2Yi0le9Qjwh1wpKjf7XfA1Uiay0+/z9x0JbNPg5zxGwkhcxyoUdcEg4OzAFSCNiCCCCKpEV0e+4V9egUReOeFC0BGSZ7ZVGbcD8SAakA5+Mc9654y1rhJSWUKaw8Mrmm1Ky1ERVyD1JmvV6pIPZp2aZXqCRRS14UpqAEpa9RJ2H4X38+nbbHPfAJ3I9aABwVLFzoy+kzgC2soCnIOnGwB3GTnFCtjZvIcIpY+n71EtgW4j0Z/R3w0Lqv5h4IDpt1bAEt0R4SM8xGPF78eVQcM7GlxmeTu4xu7DcqPQfeY8gOpravJlfRpQRQxLphiGSI4+eWPWRjuzczmsdt6UXjk010tvfgKey1prZriQ62ZyEJ6FeZGff8AzothNCHYeQ91IMnIlBx0XUgxj5UVwiuBd6jpx4NKGrsbVmxOanE3qRSMGeyGSee4HXb3jb51BqzVeSduuDSxN5CgmNeESMKfZlu9ABOArtjfGcqo/U00v5gipOH47w8vYI9faWrV+orZ6GaYclc+Rx/XwoM7f2Km4spDjTM0nD58jIMN2uFzuOUirjyLUZA+E/5h/Kg36TpSIbUDOWvbUDTgt4ZBIdIOxOEJ+FdXTyatjjujA0DsE4ijsLu48b21zJw68ZzqAQlodYB2UKUifYZ8Z55zXMQptZ7yABtMUqSBWBUstvP4chhneKRz7s+ddF7RW0Qk4tbuVdp7WK+t2YAuzoo70KRjJZ4FbCgcvIUL9pVV+L28hRgl7FEh1YywmjNqZNicZBV+h5GurVJfPv8A1KNHUewbpNw5YZMSJH39m46NHGzIvzjKVw27tntZrizkBIglkYDbLIF0ykDyeHS3/wAYrqP0Q3R7q4i6j6vKf8zRdzJ8dcG/vrC+m3hRjlt75B7WIZfV0BaMn/NHqX/46zUz6NTOt990XlHMFL+R7s9ehhZ3Uzd4sB/8Puw2An1bWgt5GxjUoMsbeInOlvKrvCrh1gltlBdrU3NsjlsRm0uQ31dtXNvtIwg0gjbmM0C9m5EW5jilfFvPm3kzjSFmiZbaYjlqVZBhjy0NRk1zK6CVxpkCixunk2CyFlWOTAw3guIklyQP/NdN60W15IhLDAtY5bVl0yMiCRWjkT+5lwGUnP3Tv6e1Wh2s4eJ1kvo1WNlK/XogQqxzSNpWaDJ8cUpycDJBzVuWAMMzAsjLpYOdCrsWXwjZSPtMFskHrVfhF+IX7qUnTlkgnIxqVkxpJI2Ol9jyPToaXC54yt/cbOrfAGMlVnWur3XZi3mzpXQTy0nY7kAAnm22SMUOcT7CSrvGwb0Ox+dMjqYPuRLTzXYB6StC+4RNF7cbD1xkfMVQrQmnwIawJivYpa9mgBQKWnxRljhQWPkBk0Q8M7HzSYLkRr82+VLnbCG8mXhXKfpQNgUb/RchW63GMgfrWxadjoEXBByfvZ3+FQWvA5rWYS2pEmPutsSPfWeGsrlLCNE9HNRyb/0lW8LXKd+Rp0jAOQCcdSKzLaDw/ZBAg6g7AeZNO41ZzX0gkuiseAB3UXib4k7Crq8LQAKAEjX2Y1J59Wdj7THnn12wKXqNQs+Vk007eZGZNJnCqSwyT13PmRyHkPSpYbB3GG8IzyHOtZLdRsox7qkCVglNs0qJpdlrYIrgciyfPBolhFYXAAMP55Xb033reiFYrPUaI8FpBUhFMSpaWJbKsgqPURUz1EahobHgct0etS2cw7xfXI+Yz+oqoRUbnG/kQ3yOamKwyJQTiwqQeBvfn8hQd27cNNwtMkZvGkyuM/Y28jbZBHXyoqif7OQZ8vzoD7cKTfcPwzKIYb6d9OzFAsaMARup0ltxvXWqisxa56X/AFOX077+6KLmO3urTOf4V1ayZLSO0cUkUiFicsSbdpD5D0ArnPauNoo7GYqA6DucZ3aSxlaKTVtt4UtxjJ2ronaNYoXjC6fDcW8kqLguUfVZzl2J5sk8OC5GdJ3oc7W2TvZcRRsBrS7juGQLqcfWlQS4cHAXvBISAOY54G+7TT8qfuUtWJNF3sLcrFxWWIY0Tm6jTHLZlu4dh7PgkcY86O+1/Bhd2dxB1ZC0fpLH4o8e8jT7mNcSt7qVXt7iMEuq2kyclBNu/wBUkDNyGSEyT0IJ519DJKDhl5HcZ5j0PqOR91ZdenXZG1DKPNFwPnDhUazW2dWmaBhFu2nCSPm2kBJ27ubUjbezMPKj24ujctHcaAlvxONrO5DANovVQeJVDDSzNGqKWxugYg7ZGvpA4GLG7Mi+KGcyK6bAhHOdCgdNBUK344W8qn7PXq5ks5JCILlk1S43WcZNvcx7ju+80xgk5wynPOuhJqcVJCFs8FixjysqzkCeBwuuQ7Et4oZEHIByCfCMnON6kubXvRtHhHwrd8PvZOnwA6shiU3KnJHlVnUyMsrgm9gBiuIslpLqFzq7yDO/TWoAAGHXbbNxR3oDLhYLgZVjh3YsCNlB0x68bZLEMpBUM2KxT2eV8+co3VvKwD1pJcWLZRmliQqVBIEqfhMZO0hzkafdRjwzjttcr4GKuowykEbgAY0nxK2ck528qzXtlRsHLXC7jOXkljbbIAyVRuRwAqsPLGalxwVJm71lMQLDVIh/tCFfCxYr4VGwVgdeMZ23NVclJb/P5f1RaKcXsFUtorDbBySPPODg4zzrB4p2Mt5ckxgHzXwmqsl1c25MXfR3ER6MwjkGfaBABUMMA5GDhtq0bXtZG5UFJIyNepSrSRsGkBUrImruwq6h1ztmqqucV1R2/YZ4lc30yQF8T+jdxvDID/hk2/5hWBJ2OvASO4Jx1DKQfdvXYV4xE+8TrIM4AEkZbn5ZqYXGd+6xnpqQY+GastZbHZ4YS0dct02gU4Zb2sWRHpXnzGGPvJ51piUdMD19KGktHkOWGkZO59rHoOnxrdsLWHODHqPQue83HLGo4rLd4allyyOqc+n04L0BUjOS2eWncH/Vy/OrRfbAUD1J1H9AAPh8TUsdtnyG3oBj09PdVlLdMbHW3/L8zzqviLsQ03yUEhJP86cYQOZz7q0Us5idkP5AfnUJ4dKTjSB6sRj8qrkhJGa5PTap0ssDLED38/lUwsCrbsGboANh7vM1ZhsR7Uh59P3qHInAnBdu8xvsv6mt6I1lW6RjUU57Kx/MD31qQ1mm9xi4LiV53pIzTZRVBWNyNmphNeNNqBqQpNRvSk1E7VJbBvcNbMBPM6FB965B/MGhHtBGH4vAjZwOHzNhWKFtU6gqSpBxgcqJeBTfZSr+E5+Db9PXPyoM7RWwm4wq6dTRcOaRckgFjOAFbH3WGtSDkYY11KHmOf8Ay/3OXKOJv6nuJW6SWktrGCXRZY8RKCFIUgPIwwoOkxyEZ1EjYE1SgQ3U0UrMEj4vYtE4j3H1mGPUgkZhvkd5y05KY33zvQ8RQMjW660ZVUaRoiVhkxZcjSObIQuo50DFD0nC5Al1aRnEluycQso0xoKu7O8anAfCv30I3G0oyN9m6aWzj83/AM4I1Ed8nNrE6YWhmOgwTOsgyQ3dXK9xNtyISSONsY5vmu19huLNPboXwGbU2FOQJEIS5U+Td59r7p9s4Nch+kG3hW5S6tx/ZbyJXwgwsbFQJYthgMPC2OhNan0V8a0z/VXl0d42uFjjQLsIUQvtkrJGShwRn4jG3UV+LUZ65dMsnUO1/C457eQSKSmghwuNYUeJZEyQNcb+IZONJkH3q4p9RNtI9heBI2zqimbdMOPZZxzt5PMeww1Dk2e9218sia0xsSpAIbS6nDLkbHB5EbEEEbGgftpwaCde6lfQiKe5fC4tiTkhtsmI7AAnSBkbHSawaLUuH/XPsabaOrzxBbh962pYtRS7icpDK398SR3ttdMDgtt7Wd9Ksu5w1y3vyVklVHWENm9tUyJYNzmZcgFQTu2jT7OQQQcBPGLCe3IinUnw4jkIbS8SkgadQBZB06rtjbFa1hx3XgT6zKuBHMpUnA07SAjTL7I3YNnGCAcMOhOCe6+fP0FQk+Ax4fxGNkUQkEliY5V8CuSN++ZhlnIADLhi3MYI8OnBGXYliA43eIExxSIuQGL51NtjxE45BlG2BjhHAJpvGgVFLD7YgiKZBzzD7TMDkdAMZDkYB2OI3lnZqnfFrqQHKBxqjB80j/hgjozF39awTilLCe/3ZshJtZa/sb3Y2ztZbwSRINCgBFx4FzzCj2SM59nK+RxWaeER/WLhQHCiZjoQlFJPMsVwcYOMZx6Gr/0Y8aN3cySFQvIAZyQF5ZrA7T9pRa30yEEozliVO6nOOXXlWu9Wfw2IcmanpeofVwa9xaQqhXTFsAAugEAem2Kzvqif8Nf9o/ar9jeR3Cd5G2terHwKp8mLYA/M+laUfDZWAIBweWm3ncfBhgMPUAVwou6Txu2drNUVyjDawXvCNeGJOlWGc4P4ThvzpZOFsvNfdobf/a+PyJo5uYFZwrqrqejqGHXzFSP2dg0+APHnbCOdGP8A231IPgKfPTSy8S+/90Z/4lLGUc9bY4Ox8mBRvgGwT8KVbt12/Iii674DMAQrxyL+GQMnzPiU/wC0VjTcHZR4opYxy8AEqj1wutQPgtZ3VOPK+2/+f0Gq2Eu5Ja3ZddTaTjcjVpIx7xg/lV1bxXHjcqo6H9+QrCFtse7eOQcj3bgFTjOGTLAH3sKaJnTGTjy1jRn0Dey3wJqjdkXgt4cJcBNrVcaQuG2ByCTnyqlfTjHiJ9w/raqC3agjUmk+ePMYJHXkTU6Orcm58hn+Rqvjr8SB0NcCrxU4CImMchnPx8q0uG3ZbIbAPx/rpVBWKZ8IKE5IABOAfI7/ACrTsoUkZWiaM46atLAFcYIzypnXCS2EtOPJpWxps1TR2bjp8ip/nTJYCOYx+VJeV2KKUerZkGaQmvMKaTUJjUI1QSCpHqIucgef7VZMtgucBfDTjziH/KT/APr8qFeKxqeL3TvhkhsrYOrewUZ9TEg7HT7WDzweuKKuEjxvvj7JviAR+9CfEJFTjN08gTSLa0O4yw3ADRjqQegGfLcYPR07zVL6P90c+xYu+exqmfUTGi645clHJMcav7TBGxluXeKVBGdW4wKzuOWz6Bcse8nsjqkjChI5bZv4yKuctqADrqLeKMj0rQ1MR3YXRC5HdyPzQ+0oVAcjfdCxHljYZSV0R1MjarlPFGW8etc80jUeEeeACpwcnYmldnRLIycOtYBfjlvDLGbUYFlfSCaxuGBSO2vGy0kWSD9m++ABjLsM7EjmMPBZO+eCUGJ4jokDDJG/sgD2jncEbY3ziurX8BRJl7tjw+Zg1zACHnsnYljcW+MqsZbxbFgu52GQHcPhja5hVzHcNjK3KtqM0QKmMSqWzG68tJGN/CcbDsae1Swuc/P9/fuc6dbjk0uE8aleSKGXC3Yi8TyK0Yuo1GUGgA4bGTqBOk6iAQxWmcSjMrnAkDYIKaQXAZSu43BHPDDKnzqp9N76O6cbMEjwy7MMPkYPMYPlQXwTt9KhIlQOXPimGTOVyThmY/aAZ2DbD1pGq0nm6oGjTW7YYbcV4czw924XujgATAHu9jgxMWBVsjYkMRnbIwALXfYR8aocNsSVY6DnyXUAH95Ce40SWHaG0bDCR9bYH2qPrz5DbA/07Vcl4hkZTAXfxkjG3P0GCOtct6vUV7KOF+aOktLVZvnf8gAtI57ZypYxnYsjZUZ+6WVgVYep265oibjE0sZEkETxqwSRtD4XUQASN8bHoDnoDyrVfhSzMv2bPIdLLICwcYOVZdPiwCBzGn1rd4Z2NwdcpUMRgthCx5Z8CgRRkkAkgNkjJ3rXGcL11OG/zv8AGZpRlS+lT2+dgAj4NJFmaxllgbSDlWykgI1Duz7R8sFc5BBArQ4B9GlxdOZblimo6maXxSN5kJnb/ViuqWvD44zlF8X42JZv9x/QbVoQrvnfNaa3NLEn8+oi2Se8VgodnuyttaKojQs3PVJhmBOMkdF5D2QKIRVdpAMEkD37U364OisfUL+9aISUWY2pS3Bxx49WPPl559avx3SkYzg+u358qDTdMkhCsRgnbmOfyq/Bxb8ag+o29+x2Ncvxl1PJ1ZVZQSlqegHOsm2uI32jl0k/dbw9CeTbH4VcJkT2gCPPl+mRTV7oS12KHE7KKQgyRo5HIso1D3NjI2PQ1lPwdP7qWSPOxDfaqeftB/Ef99EDjPX4H+R5VXktSfT9M5HL+ulRKKlyhkZOPDB6bgkijworjzgbu/8A6ZMp58iTWbcWwUgNhSTsHBgY46AP4W+BFG0cDD0Hp7/+1PLHGGGQemOfPodjWeWli+Pnz6jo6iSAjvJI8eIgeUgwPcGPhPwNT/WwT9ogB6H9if5GiKXhMJzo1Qn/ANM6B8UIKHl5VQuOzjD+GyHyGDET78ZQn/TWSeil2NEdTF8kS3JYYWTPowDfkd/kaZJLIDgA4/wsR5fdJ+NU7rh0keNSEZ64wP8AcmV6ddNRxXbLjfI9cY+DAkfnWdxtr/yM6a57ouW/FCDhmz6HwsPeOtaqzg4I3yM+vyrG+sxvtIgGfTIPzrz8PjcYBO264ZhpPmpzlfgRUO2L9SwV8Jrg2e+HmKr3ZwMjmOVZixyxnLF5IwNx4XPPpqAbl5uatR3kTnQsjDOMLKuhhnmNWSD86bFJ7p5KPblGxwGYM7FesbZz8OVBnaLiTQ8acoMl7BANvEcS/cJ2B/aiPhJeJlZ0IwceakH/ABDah3iCGXiM00CGcRokCbDRgMzv4zsN26Z91dHTNKMk/YwWxbsTRLaXjOjLq8B9qNAS4yd9yPZ81UZHMGrUVzACUXVN94d0C0qnG3euSFz5OzZ6EHmajwoGLS7tyMNtlM8tpHJyfy58qeEUgKMQRjPgjOT7i37VmsnXHk2RhNkfF+NrGA1zPo07JHbgpIR5PMMMc7ZCBRkczWL2R43HLeRxwwpBEpJUDALE4BJx129T60TLLbKpQRa1I3yAdR/xZ5/GhHiXZmPVrhYwPnKhCTg9Mb5B91O0esrUvMmvb2+3+xV+lnKLUQ1+lfiKW8kDvGJAU0lDjxKcg7EYNc5SwtriUy2xSLZcwbpy9ornIJI6YxWxwzsVeXrB7mSQqBgPOzNhf8Ck5/SjfgfZC3tfFjvHwRqYbbjB0ry/WuldJOfXFtP9PsZKodMemSBbh3ADIXVIyyNh1Z1xLC/QAo/dqB5E4PMBcYox4d2YAIeVmZ8DLZ1yOFGFLysNyB1A1f4jW5FFt5AbBRt7tulWVFKacvV9u3z6l8qPpGWkKoulFCj05n1Yndj6mpgnn+deBwfL4E/lXmPXkPM4z6+gq6WwpskBA8un9AczXml5429T+oH71mXHFUX2fGfPp/u6/Cs6a9Zz4m2/CNl+Q5/Glz1MYcbjI6eUuTYuOIKu48Z885A+P7VV/wDF381Hp5fnWa8g2H5ef9elU34kgODJGpGxUuoIPqNVZJX2S4ZpVMI8o5evbW4JkYxRPoLFgMocBtJI3OcEjl51btfpBT+8hdf8hDDPxxQRcKNcn/uv8MOcGmCRfXO/ux0rsS0lUuxzo6mxdzptv23s2G7sh8nQ/qMiiDhXaiI7RXKeenWOv+E8q4jNEM5GMelQaaS/+Ph+FtDFrH+JH0vb8YzgugI23QgfHB2Pzq7Ddxt7L4PkfCf2r5s4bx24gOYpWA8iSy/I0V8L+khxgTxBh+JNj6+Gkz098OPN+42N1UvyO5qSPl65O538v+1Sawdj+1c94J21gkx3c2g/hfI/I/yopt+M5HiAI81NI8XDxJYZfws7x3NV7cHlt+n7VWe2Yezy25ftTre9RuTYPkdjVjWfIH3bf9KumnwVxKPJXSYjmP693KmvaQybPGhzvsNDZ88irokXP77f9KVrYHcbVbGSHLH5A7c9lk5xOVPk+4Px/cGsm44JcJk6MgdUOT8uvyoxeJhy33qe2PwpE9NXPlDo6mcFzkBbTizJ4cnPkwwR7waq3vEgPExUD12rol9YRy7SRhsbhsYYe5hXHe3nZeZZ2MWqSIAHBOSu3TPOkL/jYqXq2GrWprKjuLe9sAp/s+r1JbCn/T1rKue2lwfaOx6LlR8cb4+NDzHBAIZT6gildj0Ga6FelrgunBmlfKTzkIIO168pE0DzTce8jnW9YXqTAGNw+dsDnn3UC8P4X3rAYyTv6D312D6OOCCAN4VLNg5wNh6Ui7SU5wtmNr1VmG2tj3DOzUrjLkRqeg3Y/CiC14RFCPCmW/E27f8AStsWzDpTZrU8yKZDTqtbREy1Lm92ZjyHl1pYIjnJNSKgz+29OllVRuQo6+ZqfqS32RIMD3/M0jvjckKPeP1rLn4r0QY9T+1Zs85Y5Yk+/fHwpUtTFencvGhvk2Z+KqNoxn1Ow/c1l3d0znxMfdyHyqp3nPfAHMnl8TWHe9okUkJmQjGSCEjAJxnvG2P+mk9Vlo1RhWbrP8fdWVf8fjjDHOsrjITcKTnAd+S8vX1ofnFzdKxY93HjO2qOPGM8hmSUHKrnGk56VoWsSRsAEaQBM5lC6QVJOlId0QCRVwG1le7J65psaIr1MXK5v0kc1zcXC6+8SCHIALB40lGkl9D6e8nVMDVpChgcbbkTr2bAAHfXewA/s8cUcWwx4Vd9WfMncnJ61Nf27tANZcvh5NfiyEzOxyw33Tv8DIDaUXG+1m4k8TZluEOTlY4iyZ6lDq9knJHvrRlpLpWDPy92cm7SwBLydVPKQnHkSc426jasiVMfGpW+8dySScncknmTUJrrGAarU596VwK9p9aAGKcVL7qQVKFBBPUVAC4yAB79+Yq5w/jlzbn7OU4HRjkVRj2zS3FuyAE8jy61WUIyWJLJeM3HhnRezfb9ZGEdwoVjsGHIn1o/huSPZbbp1B+dfPdjYvKwCjrzrqHB+POrJb9zJKwUeKPDf7geVcjVaPpeavsdKjUdSxM6DHxI/eUH3bVdtLkMcISD5b/pypnCeAM4DSEqCM6fvfHyoltLNIxhFA/U+81bT6a6W89l+ou++qO0d3+hUgsnPtED3c/2q4LNPLPvqevV1I0wj2OfKyTGGPbAoT7Q9nnlbZioONwff+9FxNRvvS764SWGTVbKDygO4Z2PjIAuFWUjlkDap1+j6zV9axLnyOcfKihVFTaaVXQmmXnfJvIG8Q7LxE+BQm2MqAK0ez/Ae5OrWScYrdZBShfKoWnUZZZMtTJxwSCvU0GnZrcmmZiGW1VuYHvGx+dYd72aycpIc+T7/nRFXqXZRXYvMhtd86/Szn97wuaPOYyRz1LuPy3oK4x2vjiyiKXcc9iFH82+Fd1rL4l2ft5sl411EFdYADgHyYb1k/8AnVp5Rq/jpNYZwPiDXE7f2hjGmADHzU7AN9mNzzB8RxnNXuFlYgoiVi4yA8n2jgZAbSMaU5dOW1HHFPo1UHVC53O4c5/Pn+tDvEbVbFVaZHncAgKo0xKeY1u25BJ6etKshKPlwXhJS3zkbw2xnlZlwXJVsajk4fJ3/KtC6vLW2OpybiZF1FIDsHGB4pT4R09nLDJobn41c3GFYhIcfwYsqh3JGsndsZHPbblVi2tDsv3dOMf18azSlhjVHqN+firiAW6okPdvrPd68d8ES5SME5Lqqv4mPtNE+wBxVL62w2XQq/cDIWKp9watW4C4A9AKW6gLt3g2Zlj1ZJx3sWAki45ZCrkbdd96pfbLsqOAOQDMAAdwBg4rQ7FPuKjW48o5U3pTCKt2/tH31DL/ADrqmAiYV7FeWlFADzypurA2pz8qji50Em/wnspNPGX2VRn1OP5VdsrBUOljr07b70V9mf8Aycn+Shm09v8A1fzpUpsZGIadlexve4ZhoTyG2a6lwbgsMIHdoAfPG9Z/Z3+AvuretOVKrfVLcm3ZYRPSE0tNetMnhZMx7NLmmUtJjYycHjXsV6nCiC6nuBUnyGq0p2qvd1CPZqvV0TYzGYoe75bnVsCh21/ifGiNeVFL6pNsm6HThCYpM080ymWeXgSeZqZ3leeoetJlNsukW1NLTUp1aovKKFS8HWsnjlmskDhwDsa2rnlWdxT+E/uP6Ui5dzTU+DkNlZAVqQQ1FDVyPpXFfJ1FsSolO8PXH516TlT4uQ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044" name="AutoShape 4" descr="data:image/jpeg;base64,/9j/4AAQSkZJRgABAQAAAQABAAD/2wCEAAkGBxQTEhQUExQVFRUVFRQVFhcVFRcUFxUUFRQWFxUXFRcYHCggGBolHBcXITEkJSksLi4uFx80ODMsNygtLisBCgoKDg0OGxAQGy8mICQsLCwsLC0sLCwsLCwsLCwsLCwsLCwsLy8sLCwsLCwsLCwsLCwsLCwsLCwsLCwsLCwsLP/AABEIAMkA+wMBIgACEQEDEQH/xAAcAAABBQEBAQAAAAAAAAAAAAAGAQIDBAUHAAj/xABEEAACAQMCAwUECAMGBAcBAAABAgMABBESIQUxQQYTIlFhMnGBkQcUI0JSobHRM8HwJENicoKSU6Lh8RU0Y3ODo9IW/8QAGQEAAgMBAAAAAAAAAAAAAAAAAAMBAgQF/8QAMhEAAgIBAwIFAgQGAwEAAAAAAAECAxEEITESQRMiMlHwcZFCYaGxFIHB0eHxBSNiFf/aAAwDAQACEQMRAD8A4wKeopgNLqqoE61IpqsHqRWoAuxvVuO4rMU1Oi1BJf8ArVNM1RJHUyR1BA0Zp+g1Iq08EVGQIRBThb1OGFOD0ZAri2pfqtWe8pe8qMgVTbVGbWruuk10ZApi0pGtava69rqcgZ/1enCKruRTSRRkCi0deVTVs4puBU5AiEhp3f04rUTpUgI0tQyPSutVZc1IDpJKrSNTGemFqAHUxqXVTGNBImaTNeNNoAaTXs0qR5qzFbUEEMaE1aihqeOICphQAkcNTqoqPVSg1VgTaq9rqIGlBqAJg1LqqIGrdrYSSewhPwqAIg1ODVqL2Zuf+E1PXsrdH+6NV6l7gZOql1Vux9j7r/h1ZXsVdH7lHWicAyWpNVFq9hLo/dFTx/RzcnoPkajrj7hhgWWr2aPV+jKfzHyqRPoumP3vyo8SIYZz7VSFq6K30WSAZ1n5VgcV7EzxE4GqrKaYYYLlq9qqa4spE9pCPhVbNWIH6q9qqMmkzVkBJUTxZpc17VUgVJLWq0ltWkXqJpBQBlOhFRlquXjis/NBI/NJmkzSZoAswuBVhJhWdmva6MAawlFPDVkrKalS4owGDTzSg1Wt5dRAop4b2a70Ah+fTFVYYMJTWlw/g0sp8KkDzNGfB+xgUjUM+profBOAxqOVZ53Y2RdVtgFwDsDnBfeulcC7NxxD2RWktuF5CnRTY51nlNt7jFDbYti0T8I+VKLVPwj5U1ZxUglFOTh7C2pCiBfIfKnCMeQqPvhUN3xKKIapHVB5sQKapV+xXDLegeVLihQ9t4ZCyWzRyOPxyCMH/Ln2j8qybnit33oInMeR/BnjSHPpFIQySfPy3qk9TVHbBeNUmdBxXsUBRX8qkf2qWOQ7kXaKFOck6MaQf9JOK1I+0U6D7aDUo+/C3MefdvhvlmqR1tb5WCXRJBQao3lsjcxVCDtNA5wH0t+FwUb5MAane5zyOfdRZanwEK33MjiHZyN8+EGgvjfYNTkhce6unROK9cgEVSEpdizij5+4j2SkTOk599D81s6nBU591d8vbYMcEVg8es4o4mLBdOk5JxscbEeua01zbeGLlDG6OQww5O+1PulVBkdazuIcU+0Ypyz8DWdc3bPzPwp5Qnnu99qqtOTURpKAHM9NJr1NqQHZr2abS1IC16vYr1QAtepKWgkfG5ByKP8AsRxpjIEIHKufCibsU/249386VZ6SY8n0BZpqVfUVuWsekUKcOusBPdRKt1lRWRLYd3H3N7iqYuCauLEDWZxriKQ+BE7yXAOM6UjU8mlYcsnYKAWboMZIVLcuk+DQhlqG943FFkM2psZ0IC7/ACFB/wBcuJtu8yG1KFjHdR6um4y5xg/e6HasyzspYECXUL3DoWxNashfBOwdfBMMZ+6x5daV4kXwxrra5NHjfbS6bK2sOwByy4mdcYzqSMlo8ZHtAUCXfHHmz9YjEuDgsrFHXffO5XPvWjON4pCsaTo8gOpIJ00SJjyMvdzL4h7QLE55EZqa44XrYLKmcaiuSs0akHODLPonDNnkjgbc+dMV0V6thbg/wnPO4t39iVoz5TIcfCSPI+YWtC14tdwDCy94hwukss8bAnlpbUu/zrc4h2ShfAjlMbDAbwl4tWTkIznvG5jm5xVSGCez+zMVpOj61OkiOVgVAdXc4J5A6dySKsrK5vCeSHCS5Rs2dzfhEZrJ3jJBIikRn7sgt/CkLRqCDjw6D0xWnwrtPYNqVS9u58RSeJvCxA9CFPLYYoFuON3EUjBUEIf+5RpYTkYBIAKOrbZ8PLNZZaBjv30LZzv9uufPPhkX3nVVZaeMuVj6EqbXDOp8Ru0IJKoVz/Emy8bIN3KFQ6pt6g+lUoZ9AUqZoVbGG1CeNuZICpqAGw6rz5UA2NvcK2q1k7xvOCQiUjnjQdMh5chmkj7XOjHWqs+o6mCmOUkNllLx6XO4wQ2rHltUR07XpZbxV+JHS7XjshGfBIvIMjBWJxnGgkjPpqB9Ku8K7W20qaxI2kEqT3cjBWHMMVU4xXPrDjAvNf1cK0wXVolbFyfxm0nj0d4ABsrFWHI5GxpXs4XN5FNLu2JpAg7+F0AQx31uoCOucYlwhJbB3OQ6EJrZ8i5Sj2OwC4ikXXFIkijYlGDYPkfI++ua/SrLmBwD0q/YcSErEFO5vI0V2EZ1q8b40yRMD9rA2VypJwTjyNYPbu5MkDhlKuo8Sny6Mvmpx7xyNMrn5sPkrKPlyjlRpKkZaZWwQNNJTjTakDxptOpKCD1epaXTQB6kr2a9QSKKWkr1AC1tdmZ9M6+tYgqzbOQQRzFVmsrBKO9cLvlKrv6USW8oIGDXz9B2hkTG+1E/CO2jZUbkkgAcySTgAeZJNYpKUew5NM7TPe93GW2LYOkHq2P0oUvJWP2EfildvtJDjeZgCx26hefRQFUdcR8S4tIqRxlSJVBLjOdMrNhR/mAwuBncnyrT4Bw7uU8W8jZLnngsckA/1yrm6m3Gxtqrwslu14PGq6SWPIBgxUgAYGMcv+tM/wD5kcw7EeXI/Mc604hV6JKweJJBZNoF73hORplTvo9vDIiSj5Gqr9noSumCWeAAA92sneQ7ZGDBNqQD/CMdKL7mAHz+Bqm9sDzPx602OolEhdMt3yBtzw+7QHwxXK4OBExtCRjkYn1wvnrlgPSsieaONdDGW1yMaJVMFvgZ8JJMkLgluSsOXTFdHbh2r2XGfXY/l/PNZV9wuZeQJ1EAaTqBJOPEpxkdTjoDT671J8fYHj3ASW8jy0WuJskDRC0TRMwOohrViVJO58GonGOdVr22gK63KBHXwXFpmSBJCQqrdxS4NsSx/GAMdMGujx8FjeBrV1R4iTkBNJJO+plwMNkk4xiufcNs34ZNcwN4oQyrcrMcxSWlywjhutGc+BsxyeakciMjo0YlnHK7Ga14/mAfaS2ntbhoZl0OuGU51KyndXRx7SHoRyI6EUR8Bs14zG8MjBOIRIWhmbb6yiYBjuT96RNsP7WCCc4Odftj2XJtrm3kcvPw1Ult2YgCXh0mQVA5kowI3JPgAHOgrsvK8Dw3aE5jdzgAnU0KK7KfISQuy+pU1uSzHy8mVss8LhId45Vkju7dmLBG7uV1Td3jYcriPGvI/iID1AJOeFcbTuzdCFS6RiLilvEuqKe2K5ivFx4ScNyO5UyDpmp/ph4HqSLitodLx90XdeZQ4ME3vUkA+YYeVCXZzin1SWK7VQYZEdXQ+FDA76LiA+E57qVkcYBOiQHpVVJWw6kHDCC87OzIRFEw762jNxYBCZBNau2ZbdpWAMmgnSNhkOp8sZPFrtLyDWvhPiG/tRvjxow/L1wDRHLYvHHNEXLycKZZ4FXYS2Ei63TvPbcGPvI9iB9km1Y3aiyRJpLuzAeExxPPHEv2Yi0le9Qjwh1wpKjf7XfA1Uiay0+/z9x0JbNPg5zxGwkhcxyoUdcEg4OzAFSCNiCCCCKpEV0e+4V9egUReOeFC0BGSZ7ZVGbcD8SAakA5+Mc9654y1rhJSWUKaw8Mrmm1Ky1ERVyD1JmvV6pIPZp2aZXqCRRS14UpqAEpa9RJ2H4X38+nbbHPfAJ3I9aABwVLFzoy+kzgC2soCnIOnGwB3GTnFCtjZvIcIpY+n71EtgW4j0Z/R3w0Lqv5h4IDpt1bAEt0R4SM8xGPF78eVQcM7GlxmeTu4xu7DcqPQfeY8gOpravJlfRpQRQxLphiGSI4+eWPWRjuzczmsdt6UXjk010tvfgKey1prZriQ62ZyEJ6FeZGff8AzothNCHYeQ91IMnIlBx0XUgxj5UVwiuBd6jpx4NKGrsbVmxOanE3qRSMGeyGSee4HXb3jb51BqzVeSduuDSxN5CgmNeESMKfZlu9ABOArtjfGcqo/U00v5gipOH47w8vYI9faWrV+orZ6GaYclc+Rx/XwoM7f2Km4spDjTM0nD58jIMN2uFzuOUirjyLUZA+E/5h/Kg36TpSIbUDOWvbUDTgt4ZBIdIOxOEJ+FdXTyatjjujA0DsE4ijsLu48b21zJw68ZzqAQlodYB2UKUifYZ8Z55zXMQptZ7yABtMUqSBWBUstvP4chhneKRz7s+ddF7RW0Qk4tbuVdp7WK+t2YAuzoo70KRjJZ4FbCgcvIUL9pVV+L28hRgl7FEh1YywmjNqZNicZBV+h5GurVJfPv8A1KNHUewbpNw5YZMSJH39m46NHGzIvzjKVw27tntZrizkBIglkYDbLIF0ykDyeHS3/wAYrqP0Q3R7q4i6j6vKf8zRdzJ8dcG/vrC+m3hRjlt75B7WIZfV0BaMn/NHqX/46zUz6NTOt990XlHMFL+R7s9ehhZ3Uzd4sB/8Puw2An1bWgt5GxjUoMsbeInOlvKrvCrh1gltlBdrU3NsjlsRm0uQ31dtXNvtIwg0gjbmM0C9m5EW5jilfFvPm3kzjSFmiZbaYjlqVZBhjy0NRk1zK6CVxpkCixunk2CyFlWOTAw3guIklyQP/NdN60W15IhLDAtY5bVl0yMiCRWjkT+5lwGUnP3Tv6e1Wh2s4eJ1kvo1WNlK/XogQqxzSNpWaDJ8cUpycDJBzVuWAMMzAsjLpYOdCrsWXwjZSPtMFskHrVfhF+IX7qUnTlkgnIxqVkxpJI2Ol9jyPToaXC54yt/cbOrfAGMlVnWur3XZi3mzpXQTy0nY7kAAnm22SMUOcT7CSrvGwb0Ox+dMjqYPuRLTzXYB6StC+4RNF7cbD1xkfMVQrQmnwIawJivYpa9mgBQKWnxRljhQWPkBk0Q8M7HzSYLkRr82+VLnbCG8mXhXKfpQNgUb/RchW63GMgfrWxadjoEXBByfvZ3+FQWvA5rWYS2pEmPutsSPfWeGsrlLCNE9HNRyb/0lW8LXKd+Rp0jAOQCcdSKzLaDw/ZBAg6g7AeZNO41ZzX0gkuiseAB3UXib4k7Crq8LQAKAEjX2Y1J59Wdj7THnn12wKXqNQs+Vk007eZGZNJnCqSwyT13PmRyHkPSpYbB3GG8IzyHOtZLdRsox7qkCVglNs0qJpdlrYIrgciyfPBolhFYXAAMP55Xb033reiFYrPUaI8FpBUhFMSpaWJbKsgqPURUz1EahobHgct0etS2cw7xfXI+Yz+oqoRUbnG/kQ3yOamKwyJQTiwqQeBvfn8hQd27cNNwtMkZvGkyuM/Y28jbZBHXyoqif7OQZ8vzoD7cKTfcPwzKIYb6d9OzFAsaMARup0ltxvXWqisxa56X/AFOX077+6KLmO3urTOf4V1ayZLSO0cUkUiFicsSbdpD5D0ArnPauNoo7GYqA6DucZ3aSxlaKTVtt4UtxjJ2ronaNYoXjC6fDcW8kqLguUfVZzl2J5sk8OC5GdJ3oc7W2TvZcRRsBrS7juGQLqcfWlQS4cHAXvBISAOY54G+7TT8qfuUtWJNF3sLcrFxWWIY0Tm6jTHLZlu4dh7PgkcY86O+1/Bhd2dxB1ZC0fpLH4o8e8jT7mNcSt7qVXt7iMEuq2kyclBNu/wBUkDNyGSEyT0IJ519DJKDhl5HcZ5j0PqOR91ZdenXZG1DKPNFwPnDhUazW2dWmaBhFu2nCSPm2kBJ27ubUjbezMPKj24ujctHcaAlvxONrO5DANovVQeJVDDSzNGqKWxugYg7ZGvpA4GLG7Mi+KGcyK6bAhHOdCgdNBUK344W8qn7PXq5ks5JCILlk1S43WcZNvcx7ju+80xgk5wynPOuhJqcVJCFs8FixjysqzkCeBwuuQ7Et4oZEHIByCfCMnON6kubXvRtHhHwrd8PvZOnwA6shiU3KnJHlVnUyMsrgm9gBiuIslpLqFzq7yDO/TWoAAGHXbbNxR3oDLhYLgZVjh3YsCNlB0x68bZLEMpBUM2KxT2eV8+co3VvKwD1pJcWLZRmliQqVBIEqfhMZO0hzkafdRjwzjttcr4GKuowykEbgAY0nxK2ck528qzXtlRsHLXC7jOXkljbbIAyVRuRwAqsPLGalxwVJm71lMQLDVIh/tCFfCxYr4VGwVgdeMZ23NVclJb/P5f1RaKcXsFUtorDbBySPPODg4zzrB4p2Mt5ckxgHzXwmqsl1c25MXfR3ER6MwjkGfaBABUMMA5GDhtq0bXtZG5UFJIyNepSrSRsGkBUrImruwq6h1ztmqqucV1R2/YZ4lc30yQF8T+jdxvDID/hk2/5hWBJ2OvASO4Jx1DKQfdvXYV4xE+8TrIM4AEkZbn5ZqYXGd+6xnpqQY+GastZbHZ4YS0dct02gU4Zb2sWRHpXnzGGPvJ51piUdMD19KGktHkOWGkZO59rHoOnxrdsLWHODHqPQue83HLGo4rLd4allyyOqc+n04L0BUjOS2eWncH/Vy/OrRfbAUD1J1H9AAPh8TUsdtnyG3oBj09PdVlLdMbHW3/L8zzqviLsQ03yUEhJP86cYQOZz7q0Us5idkP5AfnUJ4dKTjSB6sRj8qrkhJGa5PTap0ssDLED38/lUwsCrbsGboANh7vM1ZhsR7Uh59P3qHInAnBdu8xvsv6mt6I1lW6RjUU57Kx/MD31qQ1mm9xi4LiV53pIzTZRVBWNyNmphNeNNqBqQpNRvSk1E7VJbBvcNbMBPM6FB965B/MGhHtBGH4vAjZwOHzNhWKFtU6gqSpBxgcqJeBTfZSr+E5+Db9PXPyoM7RWwm4wq6dTRcOaRckgFjOAFbH3WGtSDkYY11KHmOf8Ay/3OXKOJv6nuJW6SWktrGCXRZY8RKCFIUgPIwwoOkxyEZ1EjYE1SgQ3U0UrMEj4vYtE4j3H1mGPUgkZhvkd5y05KY33zvQ8RQMjW660ZVUaRoiVhkxZcjSObIQuo50DFD0nC5Al1aRnEluycQso0xoKu7O8anAfCv30I3G0oyN9m6aWzj83/AM4I1Ed8nNrE6YWhmOgwTOsgyQ3dXK9xNtyISSONsY5vmu19huLNPboXwGbU2FOQJEIS5U+Td59r7p9s4Nch+kG3hW5S6tx/ZbyJXwgwsbFQJYthgMPC2OhNan0V8a0z/VXl0d42uFjjQLsIUQvtkrJGShwRn4jG3UV+LUZ65dMsnUO1/C457eQSKSmghwuNYUeJZEyQNcb+IZONJkH3q4p9RNtI9heBI2zqimbdMOPZZxzt5PMeww1Dk2e9218sia0xsSpAIbS6nDLkbHB5EbEEEbGgftpwaCde6lfQiKe5fC4tiTkhtsmI7AAnSBkbHSawaLUuH/XPsabaOrzxBbh962pYtRS7icpDK398SR3ttdMDgtt7Wd9Ksu5w1y3vyVklVHWENm9tUyJYNzmZcgFQTu2jT7OQQQcBPGLCe3IinUnw4jkIbS8SkgadQBZB06rtjbFa1hx3XgT6zKuBHMpUnA07SAjTL7I3YNnGCAcMOhOCe6+fP0FQk+Ax4fxGNkUQkEliY5V8CuSN++ZhlnIADLhi3MYI8OnBGXYliA43eIExxSIuQGL51NtjxE45BlG2BjhHAJpvGgVFLD7YgiKZBzzD7TMDkdAMZDkYB2OI3lnZqnfFrqQHKBxqjB80j/hgjozF39awTilLCe/3ZshJtZa/sb3Y2ztZbwSRINCgBFx4FzzCj2SM59nK+RxWaeER/WLhQHCiZjoQlFJPMsVwcYOMZx6Gr/0Y8aN3cySFQvIAZyQF5ZrA7T9pRa30yEEozliVO6nOOXXlWu9Wfw2IcmanpeofVwa9xaQqhXTFsAAugEAem2Kzvqif8Nf9o/ar9jeR3Cd5G2terHwKp8mLYA/M+laUfDZWAIBweWm3ncfBhgMPUAVwou6Txu2drNUVyjDawXvCNeGJOlWGc4P4ThvzpZOFsvNfdobf/a+PyJo5uYFZwrqrqejqGHXzFSP2dg0+APHnbCOdGP8A231IPgKfPTSy8S+/90Z/4lLGUc9bY4Ox8mBRvgGwT8KVbt12/Iii674DMAQrxyL+GQMnzPiU/wC0VjTcHZR4opYxy8AEqj1wutQPgtZ3VOPK+2/+f0Gq2Eu5Ja3ZddTaTjcjVpIx7xg/lV1bxXHjcqo6H9+QrCFtse7eOQcj3bgFTjOGTLAH3sKaJnTGTjy1jRn0Dey3wJqjdkXgt4cJcBNrVcaQuG2ByCTnyqlfTjHiJ9w/raqC3agjUmk+ePMYJHXkTU6Orcm58hn+Rqvjr8SB0NcCrxU4CImMchnPx8q0uG3ZbIbAPx/rpVBWKZ8IKE5IABOAfI7/ACrTsoUkZWiaM46atLAFcYIzypnXCS2EtOPJpWxps1TR2bjp8ip/nTJYCOYx+VJeV2KKUerZkGaQmvMKaTUJjUI1QSCpHqIucgef7VZMtgucBfDTjziH/KT/APr8qFeKxqeL3TvhkhsrYOrewUZ9TEg7HT7WDzweuKKuEjxvvj7JviAR+9CfEJFTjN08gTSLa0O4yw3ADRjqQegGfLcYPR07zVL6P90c+xYu+exqmfUTGi645clHJMcav7TBGxluXeKVBGdW4wKzuOWz6Bcse8nsjqkjChI5bZv4yKuctqADrqLeKMj0rQ1MR3YXRC5HdyPzQ+0oVAcjfdCxHljYZSV0R1MjarlPFGW8etc80jUeEeeACpwcnYmldnRLIycOtYBfjlvDLGbUYFlfSCaxuGBSO2vGy0kWSD9m++ABjLsM7EjmMPBZO+eCUGJ4jokDDJG/sgD2jncEbY3ziurX8BRJl7tjw+Zg1zACHnsnYljcW+MqsZbxbFgu52GQHcPhja5hVzHcNjK3KtqM0QKmMSqWzG68tJGN/CcbDsae1Swuc/P9/fuc6dbjk0uE8aleSKGXC3Yi8TyK0Yuo1GUGgA4bGTqBOk6iAQxWmcSjMrnAkDYIKaQXAZSu43BHPDDKnzqp9N76O6cbMEjwy7MMPkYPMYPlQXwTt9KhIlQOXPimGTOVyThmY/aAZ2DbD1pGq0nm6oGjTW7YYbcV4czw924XujgATAHu9jgxMWBVsjYkMRnbIwALXfYR8aocNsSVY6DnyXUAH95Ce40SWHaG0bDCR9bYH2qPrz5DbA/07Vcl4hkZTAXfxkjG3P0GCOtct6vUV7KOF+aOktLVZvnf8gAtI57ZypYxnYsjZUZ+6WVgVYep265oibjE0sZEkETxqwSRtD4XUQASN8bHoDnoDyrVfhSzMv2bPIdLLICwcYOVZdPiwCBzGn1rd4Z2NwdcpUMRgthCx5Z8CgRRkkAkgNkjJ3rXGcL11OG/zv8AGZpRlS+lT2+dgAj4NJFmaxllgbSDlWykgI1Duz7R8sFc5BBArQ4B9GlxdOZblimo6maXxSN5kJnb/ViuqWvD44zlF8X42JZv9x/QbVoQrvnfNaa3NLEn8+oi2Se8VgodnuyttaKojQs3PVJhmBOMkdF5D2QKIRVdpAMEkD37U364OisfUL+9aISUWY2pS3Bxx49WPPl559avx3SkYzg+u358qDTdMkhCsRgnbmOfyq/Bxb8ag+o29+x2Ncvxl1PJ1ZVZQSlqegHOsm2uI32jl0k/dbw9CeTbH4VcJkT2gCPPl+mRTV7oS12KHE7KKQgyRo5HIso1D3NjI2PQ1lPwdP7qWSPOxDfaqeftB/Ef99EDjPX4H+R5VXktSfT9M5HL+ulRKKlyhkZOPDB6bgkijworjzgbu/8A6ZMp58iTWbcWwUgNhSTsHBgY46AP4W+BFG0cDD0Hp7/+1PLHGGGQemOfPodjWeWli+Pnz6jo6iSAjvJI8eIgeUgwPcGPhPwNT/WwT9ogB6H9if5GiKXhMJzo1Qn/ANM6B8UIKHl5VQuOzjD+GyHyGDET78ZQn/TWSeil2NEdTF8kS3JYYWTPowDfkd/kaZJLIDgA4/wsR5fdJ+NU7rh0keNSEZ64wP8AcmV6ddNRxXbLjfI9cY+DAkfnWdxtr/yM6a57ouW/FCDhmz6HwsPeOtaqzg4I3yM+vyrG+sxvtIgGfTIPzrz8PjcYBO264ZhpPmpzlfgRUO2L9SwV8Jrg2e+HmKr3ZwMjmOVZixyxnLF5IwNx4XPPpqAbl5uatR3kTnQsjDOMLKuhhnmNWSD86bFJ7p5KPblGxwGYM7FesbZz8OVBnaLiTQ8acoMl7BANvEcS/cJ2B/aiPhJeJlZ0IwceakH/ABDah3iCGXiM00CGcRokCbDRgMzv4zsN26Z91dHTNKMk/YwWxbsTRLaXjOjLq8B9qNAS4yd9yPZ81UZHMGrUVzACUXVN94d0C0qnG3euSFz5OzZ6EHmajwoGLS7tyMNtlM8tpHJyfy58qeEUgKMQRjPgjOT7i37VmsnXHk2RhNkfF+NrGA1zPo07JHbgpIR5PMMMc7ZCBRkczWL2R43HLeRxwwpBEpJUDALE4BJx129T60TLLbKpQRa1I3yAdR/xZ5/GhHiXZmPVrhYwPnKhCTg9Mb5B91O0esrUvMmvb2+3+xV+lnKLUQ1+lfiKW8kDvGJAU0lDjxKcg7EYNc5SwtriUy2xSLZcwbpy9ornIJI6YxWxwzsVeXrB7mSQqBgPOzNhf8Ck5/SjfgfZC3tfFjvHwRqYbbjB0ry/WuldJOfXFtP9PsZKodMemSBbh3ADIXVIyyNh1Z1xLC/QAo/dqB5E4PMBcYox4d2YAIeVmZ8DLZ1yOFGFLysNyB1A1f4jW5FFt5AbBRt7tulWVFKacvV9u3z6l8qPpGWkKoulFCj05n1Yndj6mpgnn+deBwfL4E/lXmPXkPM4z6+gq6WwpskBA8un9AczXml5429T+oH71mXHFUX2fGfPp/u6/Cs6a9Zz4m2/CNl+Q5/Glz1MYcbjI6eUuTYuOIKu48Z885A+P7VV/wDF381Hp5fnWa8g2H5ef9elU34kgODJGpGxUuoIPqNVZJX2S4ZpVMI8o5evbW4JkYxRPoLFgMocBtJI3OcEjl51btfpBT+8hdf8hDDPxxQRcKNcn/uv8MOcGmCRfXO/ux0rsS0lUuxzo6mxdzptv23s2G7sh8nQ/qMiiDhXaiI7RXKeenWOv+E8q4jNEM5GMelQaaS/+Ph+FtDFrH+JH0vb8YzgugI23QgfHB2Pzq7Ddxt7L4PkfCf2r5s4bx24gOYpWA8iSy/I0V8L+khxgTxBh+JNj6+Gkz098OPN+42N1UvyO5qSPl65O538v+1Sawdj+1c94J21gkx3c2g/hfI/I/yopt+M5HiAI81NI8XDxJYZfws7x3NV7cHlt+n7VWe2Yezy25ftTre9RuTYPkdjVjWfIH3bf9KumnwVxKPJXSYjmP693KmvaQybPGhzvsNDZ88irokXP77f9KVrYHcbVbGSHLH5A7c9lk5xOVPk+4Px/cGsm44JcJk6MgdUOT8uvyoxeJhy33qe2PwpE9NXPlDo6mcFzkBbTizJ4cnPkwwR7waq3vEgPExUD12rol9YRy7SRhsbhsYYe5hXHe3nZeZZ2MWqSIAHBOSu3TPOkL/jYqXq2GrWprKjuLe9sAp/s+r1JbCn/T1rKue2lwfaOx6LlR8cb4+NDzHBAIZT6gildj0Ga6FelrgunBmlfKTzkIIO168pE0DzTce8jnW9YXqTAGNw+dsDnn3UC8P4X3rAYyTv6D312D6OOCCAN4VLNg5wNh6Ui7SU5wtmNr1VmG2tj3DOzUrjLkRqeg3Y/CiC14RFCPCmW/E27f8AStsWzDpTZrU8yKZDTqtbREy1Lm92ZjyHl1pYIjnJNSKgz+29OllVRuQo6+ZqfqS32RIMD3/M0jvjckKPeP1rLn4r0QY9T+1Zs85Y5Yk+/fHwpUtTFencvGhvk2Z+KqNoxn1Ow/c1l3d0znxMfdyHyqp3nPfAHMnl8TWHe9okUkJmQjGSCEjAJxnvG2P+mk9Vlo1RhWbrP8fdWVf8fjjDHOsrjITcKTnAd+S8vX1ofnFzdKxY93HjO2qOPGM8hmSUHKrnGk56VoWsSRsAEaQBM5lC6QVJOlId0QCRVwG1le7J65psaIr1MXK5v0kc1zcXC6+8SCHIALB40lGkl9D6e8nVMDVpChgcbbkTr2bAAHfXewA/s8cUcWwx4Vd9WfMncnJ61Nf27tANZcvh5NfiyEzOxyw33Tv8DIDaUXG+1m4k8TZluEOTlY4iyZ6lDq9knJHvrRlpLpWDPy92cm7SwBLydVPKQnHkSc426jasiVMfGpW+8dySScncknmTUJrrGAarU596VwK9p9aAGKcVL7qQVKFBBPUVAC4yAB79+Yq5w/jlzbn7OU4HRjkVRj2zS3FuyAE8jy61WUIyWJLJeM3HhnRezfb9ZGEdwoVjsGHIn1o/huSPZbbp1B+dfPdjYvKwCjrzrqHB+POrJb9zJKwUeKPDf7geVcjVaPpeavsdKjUdSxM6DHxI/eUH3bVdtLkMcISD5b/pypnCeAM4DSEqCM6fvfHyoltLNIxhFA/U+81bT6a6W89l+ou++qO0d3+hUgsnPtED3c/2q4LNPLPvqevV1I0wj2OfKyTGGPbAoT7Q9nnlbZioONwff+9FxNRvvS764SWGTVbKDygO4Z2PjIAuFWUjlkDap1+j6zV9axLnyOcfKihVFTaaVXQmmXnfJvIG8Q7LxE+BQm2MqAK0ez/Ae5OrWScYrdZBShfKoWnUZZZMtTJxwSCvU0GnZrcmmZiGW1VuYHvGx+dYd72aycpIc+T7/nRFXqXZRXYvMhtd86/Szn97wuaPOYyRz1LuPy3oK4x2vjiyiKXcc9iFH82+Fd1rL4l2ft5sl411EFdYADgHyYb1k/8AnVp5Rq/jpNYZwPiDXE7f2hjGmADHzU7AN9mNzzB8RxnNXuFlYgoiVi4yA8n2jgZAbSMaU5dOW1HHFPo1UHVC53O4c5/Pn+tDvEbVbFVaZHncAgKo0xKeY1u25BJ6etKshKPlwXhJS3zkbw2xnlZlwXJVsajk4fJ3/KtC6vLW2OpybiZF1FIDsHGB4pT4R09nLDJobn41c3GFYhIcfwYsqh3JGsndsZHPbblVi2tDsv3dOMf18azSlhjVHqN+firiAW6okPdvrPd68d8ES5SME5Lqqv4mPtNE+wBxVL62w2XQq/cDIWKp9watW4C4A9AKW6gLt3g2Zlj1ZJx3sWAki45ZCrkbdd96pfbLsqOAOQDMAAdwBg4rQ7FPuKjW48o5U3pTCKt2/tH31DL/ADrqmAiYV7FeWlFADzypurA2pz8qji50Em/wnspNPGX2VRn1OP5VdsrBUOljr07b70V9mf8Aycn+Shm09v8A1fzpUpsZGIadlexve4ZhoTyG2a6lwbgsMIHdoAfPG9Z/Z3+AvuretOVKrfVLcm3ZYRPSE0tNetMnhZMx7NLmmUtJjYycHjXsV6nCiC6nuBUnyGq0p2qvd1CPZqvV0TYzGYoe75bnVsCh21/ifGiNeVFL6pNsm6HThCYpM080ymWeXgSeZqZ3leeoetJlNsukW1NLTUp1aovKKFS8HWsnjlmskDhwDsa2rnlWdxT+E/uP6Ui5dzTU+DkNlZAVqQQ1FDVyPpXFfJ1FsSolO8PXH516TlT4uQ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10" descr="Picture1.jpg"/>
          <p:cNvPicPr>
            <a:picLocks noChangeAspect="1"/>
          </p:cNvPicPr>
          <p:nvPr/>
        </p:nvPicPr>
        <p:blipFill>
          <a:blip r:embed="rId3" cstate="print"/>
          <a:srcRect t="17188" b="19028"/>
          <a:stretch>
            <a:fillRect/>
          </a:stretch>
        </p:blipFill>
        <p:spPr>
          <a:xfrm>
            <a:off x="5179159" y="4383355"/>
            <a:ext cx="3332835" cy="17019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1355" y="6237115"/>
            <a:ext cx="77412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 smtClean="0">
                <a:latin typeface="Calibri" pitchFamily="34" charset="0"/>
              </a:rPr>
              <a:t>https://www.cmicro.com/products/probe-cards/the-technology/thin-film-technology/cascade-microtech-s-thin-film-technology</a:t>
            </a:r>
            <a:endParaRPr lang="en-US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415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/>
          <a:lstStyle/>
          <a:p>
            <a:r>
              <a:rPr lang="en-US" sz="3200" dirty="0" smtClean="0"/>
              <a:t>mm-wave interfaces: packaging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321880" y="1452632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u="sng" dirty="0" smtClean="0">
                <a:latin typeface="Calibri" pitchFamily="34" charset="0"/>
                <a:cs typeface="Calibri" pitchFamily="34" charset="0"/>
              </a:rPr>
              <a:t>Through-silicon vias for RF grounding (TowerJazz, also IBM/GF)</a:t>
            </a:r>
            <a:br>
              <a:rPr lang="en-US" sz="2000" b="0" u="sng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very low  ground inductance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low losses, low crosstalk  in mm-wave IC-package connections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7042" name="AutoShape 2" descr="data:image/jpeg;base64,/9j/4AAQSkZJRgABAQAAAQABAAD/2wCEAAkGBxQTEhQUExQVFRUVFRQVFhcVFRcUFxUUFRQWFxUXFRcYHCggGBolHBcXITEkJSksLi4uFx80ODMsNygtLisBCgoKDg0OGxAQGy8mICQsLCwsLC0sLCwsLCwsLCwsLCwsLCwsLy8sLCwsLCwsLCwsLCwsLCwsLCwsLCwsLCwsLP/AABEIAMkA+wMBIgACEQEDEQH/xAAcAAABBQEBAQAAAAAAAAAAAAAGAQIDBAUHAAj/xABEEAACAQMCAwUECAMGBAcBAAABAgMABBESIQUxQQYTIlFhMnGBkQcUI0JSobHRM8HwJENicoKSU6Lh8RU0Y3ODo9IW/8QAGQEAAgMBAAAAAAAAAAAAAAAAAAMBAgQF/8QAMhEAAgIBAwIFAgQGAwEAAAAAAAECAxEEITESQRMiMlHwcZFCYaGxFIHB0eHxBSNiFf/aAAwDAQACEQMRAD8A4wKeopgNLqqoE61IpqsHqRWoAuxvVuO4rMU1Oi1BJf8ArVNM1RJHUyR1BA0Zp+g1Iq08EVGQIRBThb1OGFOD0ZAri2pfqtWe8pe8qMgVTbVGbWruuk10ZApi0pGtava69rqcgZ/1enCKruRTSRRkCi0deVTVs4puBU5AiEhp3f04rUTpUgI0tQyPSutVZc1IDpJKrSNTGemFqAHUxqXVTGNBImaTNeNNoAaTXs0qR5qzFbUEEMaE1aihqeOICphQAkcNTqoqPVSg1VgTaq9rqIGlBqAJg1LqqIGrdrYSSewhPwqAIg1ODVqL2Zuf+E1PXsrdH+6NV6l7gZOql1Vux9j7r/h1ZXsVdH7lHWicAyWpNVFq9hLo/dFTx/RzcnoPkajrj7hhgWWr2aPV+jKfzHyqRPoumP3vyo8SIYZz7VSFq6K30WSAZ1n5VgcV7EzxE4GqrKaYYYLlq9qqa4spE9pCPhVbNWIH6q9qqMmkzVkBJUTxZpc17VUgVJLWq0ltWkXqJpBQBlOhFRlquXjis/NBI/NJmkzSZoAswuBVhJhWdmva6MAawlFPDVkrKalS4owGDTzSg1Wt5dRAop4b2a70Ah+fTFVYYMJTWlw/g0sp8KkDzNGfB+xgUjUM+profBOAxqOVZ53Y2RdVtgFwDsDnBfeulcC7NxxD2RWktuF5CnRTY51nlNt7jFDbYti0T8I+VKLVPwj5U1ZxUglFOTh7C2pCiBfIfKnCMeQqPvhUN3xKKIapHVB5sQKapV+xXDLegeVLihQ9t4ZCyWzRyOPxyCMH/Ln2j8qybnit33oInMeR/BnjSHPpFIQySfPy3qk9TVHbBeNUmdBxXsUBRX8qkf2qWOQ7kXaKFOck6MaQf9JOK1I+0U6D7aDUo+/C3MefdvhvlmqR1tb5WCXRJBQao3lsjcxVCDtNA5wH0t+FwUb5MAane5zyOfdRZanwEK33MjiHZyN8+EGgvjfYNTkhce6unROK9cgEVSEpdizij5+4j2SkTOk599D81s6nBU591d8vbYMcEVg8es4o4mLBdOk5JxscbEeua01zbeGLlDG6OQww5O+1PulVBkdazuIcU+0Ypyz8DWdc3bPzPwp5Qnnu99qqtOTURpKAHM9NJr1NqQHZr2abS1IC16vYr1QAtepKWgkfG5ByKP8AsRxpjIEIHKufCibsU/249386VZ6SY8n0BZpqVfUVuWsekUKcOusBPdRKt1lRWRLYd3H3N7iqYuCauLEDWZxriKQ+BE7yXAOM6UjU8mlYcsnYKAWboMZIVLcuk+DQhlqG943FFkM2psZ0IC7/ACFB/wBcuJtu8yG1KFjHdR6um4y5xg/e6HasyzspYECXUL3DoWxNashfBOwdfBMMZ+6x5daV4kXwxrra5NHjfbS6bK2sOwByy4mdcYzqSMlo8ZHtAUCXfHHmz9YjEuDgsrFHXffO5XPvWjON4pCsaTo8gOpIJ00SJjyMvdzL4h7QLE55EZqa44XrYLKmcaiuSs0akHODLPonDNnkjgbc+dMV0V6thbg/wnPO4t39iVoz5TIcfCSPI+YWtC14tdwDCy94hwukss8bAnlpbUu/zrc4h2ShfAjlMbDAbwl4tWTkIznvG5jm5xVSGCez+zMVpOj61OkiOVgVAdXc4J5A6dySKsrK5vCeSHCS5Rs2dzfhEZrJ3jJBIikRn7sgt/CkLRqCDjw6D0xWnwrtPYNqVS9u58RSeJvCxA9CFPLYYoFuON3EUjBUEIf+5RpYTkYBIAKOrbZ8PLNZZaBjv30LZzv9uufPPhkX3nVVZaeMuVj6EqbXDOp8Ru0IJKoVz/Emy8bIN3KFQ6pt6g+lUoZ9AUqZoVbGG1CeNuZICpqAGw6rz5UA2NvcK2q1k7xvOCQiUjnjQdMh5chmkj7XOjHWqs+o6mCmOUkNllLx6XO4wQ2rHltUR07XpZbxV+JHS7XjshGfBIvIMjBWJxnGgkjPpqB9Ku8K7W20qaxI2kEqT3cjBWHMMVU4xXPrDjAvNf1cK0wXVolbFyfxm0nj0d4ABsrFWHI5GxpXs4XN5FNLu2JpAg7+F0AQx31uoCOucYlwhJbB3OQ6EJrZ8i5Sj2OwC4ikXXFIkijYlGDYPkfI++ua/SrLmBwD0q/YcSErEFO5vI0V2EZ1q8b40yRMD9rA2VypJwTjyNYPbu5MkDhlKuo8Sny6Mvmpx7xyNMrn5sPkrKPlyjlRpKkZaZWwQNNJTjTakDxptOpKCD1epaXTQB6kr2a9QSKKWkr1AC1tdmZ9M6+tYgqzbOQQRzFVmsrBKO9cLvlKrv6USW8oIGDXz9B2hkTG+1E/CO2jZUbkkgAcySTgAeZJNYpKUew5NM7TPe93GW2LYOkHq2P0oUvJWP2EfildvtJDjeZgCx26hefRQFUdcR8S4tIqRxlSJVBLjOdMrNhR/mAwuBncnyrT4Bw7uU8W8jZLnngsckA/1yrm6m3Gxtqrwslu14PGq6SWPIBgxUgAYGMcv+tM/wD5kcw7EeXI/Mc604hV6JKweJJBZNoF73hORplTvo9vDIiSj5Gqr9noSumCWeAAA92sneQ7ZGDBNqQD/CMdKL7mAHz+Bqm9sDzPx602OolEhdMt3yBtzw+7QHwxXK4OBExtCRjkYn1wvnrlgPSsieaONdDGW1yMaJVMFvgZ8JJMkLgluSsOXTFdHbh2r2XGfXY/l/PNZV9wuZeQJ1EAaTqBJOPEpxkdTjoDT671J8fYHj3ASW8jy0WuJskDRC0TRMwOohrViVJO58GonGOdVr22gK63KBHXwXFpmSBJCQqrdxS4NsSx/GAMdMGujx8FjeBrV1R4iTkBNJJO+plwMNkk4xiufcNs34ZNcwN4oQyrcrMcxSWlywjhutGc+BsxyeakciMjo0YlnHK7Ga14/mAfaS2ntbhoZl0OuGU51KyndXRx7SHoRyI6EUR8Bs14zG8MjBOIRIWhmbb6yiYBjuT96RNsP7WCCc4Odftj2XJtrm3kcvPw1Ult2YgCXh0mQVA5kowI3JPgAHOgrsvK8Dw3aE5jdzgAnU0KK7KfISQuy+pU1uSzHy8mVss8LhId45Vkju7dmLBG7uV1Td3jYcriPGvI/iID1AJOeFcbTuzdCFS6RiLilvEuqKe2K5ivFx4ScNyO5UyDpmp/ph4HqSLitodLx90XdeZQ4ME3vUkA+YYeVCXZzin1SWK7VQYZEdXQ+FDA76LiA+E57qVkcYBOiQHpVVJWw6kHDCC87OzIRFEw762jNxYBCZBNau2ZbdpWAMmgnSNhkOp8sZPFrtLyDWvhPiG/tRvjxow/L1wDRHLYvHHNEXLycKZZ4FXYS2Ei63TvPbcGPvI9iB9km1Y3aiyRJpLuzAeExxPPHEv2Yi0le9Qjwh1wpKjf7XfA1Uiay0+/z9x0JbNPg5zxGwkhcxyoUdcEg4OzAFSCNiCCCCKpEV0e+4V9egUReOeFC0BGSZ7ZVGbcD8SAakA5+Mc9654y1rhJSWUKaw8Mrmm1Ky1ERVyD1JmvV6pIPZp2aZXqCRRS14UpqAEpa9RJ2H4X38+nbbHPfAJ3I9aABwVLFzoy+kzgC2soCnIOnGwB3GTnFCtjZvIcIpY+n71EtgW4j0Z/R3w0Lqv5h4IDpt1bAEt0R4SM8xGPF78eVQcM7GlxmeTu4xu7DcqPQfeY8gOpravJlfRpQRQxLphiGSI4+eWPWRjuzczmsdt6UXjk010tvfgKey1prZriQ62ZyEJ6FeZGff8AzothNCHYeQ91IMnIlBx0XUgxj5UVwiuBd6jpx4NKGrsbVmxOanE3qRSMGeyGSee4HXb3jb51BqzVeSduuDSxN5CgmNeESMKfZlu9ABOArtjfGcqo/U00v5gipOH47w8vYI9faWrV+orZ6GaYclc+Rx/XwoM7f2Km4spDjTM0nD58jIMN2uFzuOUirjyLUZA+E/5h/Kg36TpSIbUDOWvbUDTgt4ZBIdIOxOEJ+FdXTyatjjujA0DsE4ijsLu48b21zJw68ZzqAQlodYB2UKUifYZ8Z55zXMQptZ7yABtMUqSBWBUstvP4chhneKRz7s+ddF7RW0Qk4tbuVdp7WK+t2YAuzoo70KRjJZ4FbCgcvIUL9pVV+L28hRgl7FEh1YywmjNqZNicZBV+h5GurVJfPv8A1KNHUewbpNw5YZMSJH39m46NHGzIvzjKVw27tntZrizkBIglkYDbLIF0ykDyeHS3/wAYrqP0Q3R7q4i6j6vKf8zRdzJ8dcG/vrC+m3hRjlt75B7WIZfV0BaMn/NHqX/46zUz6NTOt990XlHMFL+R7s9ehhZ3Uzd4sB/8Puw2An1bWgt5GxjUoMsbeInOlvKrvCrh1gltlBdrU3NsjlsRm0uQ31dtXNvtIwg0gjbmM0C9m5EW5jilfFvPm3kzjSFmiZbaYjlqVZBhjy0NRk1zK6CVxpkCixunk2CyFlWOTAw3guIklyQP/NdN60W15IhLDAtY5bVl0yMiCRWjkT+5lwGUnP3Tv6e1Wh2s4eJ1kvo1WNlK/XogQqxzSNpWaDJ8cUpycDJBzVuWAMMzAsjLpYOdCrsWXwjZSPtMFskHrVfhF+IX7qUnTlkgnIxqVkxpJI2Ol9jyPToaXC54yt/cbOrfAGMlVnWur3XZi3mzpXQTy0nY7kAAnm22SMUOcT7CSrvGwb0Ox+dMjqYPuRLTzXYB6StC+4RNF7cbD1xkfMVQrQmnwIawJivYpa9mgBQKWnxRljhQWPkBk0Q8M7HzSYLkRr82+VLnbCG8mXhXKfpQNgUb/RchW63GMgfrWxadjoEXBByfvZ3+FQWvA5rWYS2pEmPutsSPfWeGsrlLCNE9HNRyb/0lW8LXKd+Rp0jAOQCcdSKzLaDw/ZBAg6g7AeZNO41ZzX0gkuiseAB3UXib4k7Crq8LQAKAEjX2Y1J59Wdj7THnn12wKXqNQs+Vk007eZGZNJnCqSwyT13PmRyHkPSpYbB3GG8IzyHOtZLdRsox7qkCVglNs0qJpdlrYIrgciyfPBolhFYXAAMP55Xb033reiFYrPUaI8FpBUhFMSpaWJbKsgqPURUz1EahobHgct0etS2cw7xfXI+Yz+oqoRUbnG/kQ3yOamKwyJQTiwqQeBvfn8hQd27cNNwtMkZvGkyuM/Y28jbZBHXyoqif7OQZ8vzoD7cKTfcPwzKIYb6d9OzFAsaMARup0ltxvXWqisxa56X/AFOX077+6KLmO3urTOf4V1ayZLSO0cUkUiFicsSbdpD5D0ArnPauNoo7GYqA6DucZ3aSxlaKTVtt4UtxjJ2ronaNYoXjC6fDcW8kqLguUfVZzl2J5sk8OC5GdJ3oc7W2TvZcRRsBrS7juGQLqcfWlQS4cHAXvBISAOY54G+7TT8qfuUtWJNF3sLcrFxWWIY0Tm6jTHLZlu4dh7PgkcY86O+1/Bhd2dxB1ZC0fpLH4o8e8jT7mNcSt7qVXt7iMEuq2kyclBNu/wBUkDNyGSEyT0IJ519DJKDhl5HcZ5j0PqOR91ZdenXZG1DKPNFwPnDhUazW2dWmaBhFu2nCSPm2kBJ27ubUjbezMPKj24ujctHcaAlvxONrO5DANovVQeJVDDSzNGqKWxugYg7ZGvpA4GLG7Mi+KGcyK6bAhHOdCgdNBUK344W8qn7PXq5ks5JCILlk1S43WcZNvcx7ju+80xgk5wynPOuhJqcVJCFs8FixjysqzkCeBwuuQ7Et4oZEHIByCfCMnON6kubXvRtHhHwrd8PvZOnwA6shiU3KnJHlVnUyMsrgm9gBiuIslpLqFzq7yDO/TWoAAGHXbbNxR3oDLhYLgZVjh3YsCNlB0x68bZLEMpBUM2KxT2eV8+co3VvKwD1pJcWLZRmliQqVBIEqfhMZO0hzkafdRjwzjttcr4GKuowykEbgAY0nxK2ck528qzXtlRsHLXC7jOXkljbbIAyVRuRwAqsPLGalxwVJm71lMQLDVIh/tCFfCxYr4VGwVgdeMZ23NVclJb/P5f1RaKcXsFUtorDbBySPPODg4zzrB4p2Mt5ckxgHzXwmqsl1c25MXfR3ER6MwjkGfaBABUMMA5GDhtq0bXtZG5UFJIyNepSrSRsGkBUrImruwq6h1ztmqqucV1R2/YZ4lc30yQF8T+jdxvDID/hk2/5hWBJ2OvASO4Jx1DKQfdvXYV4xE+8TrIM4AEkZbn5ZqYXGd+6xnpqQY+GastZbHZ4YS0dct02gU4Zb2sWRHpXnzGGPvJ51piUdMD19KGktHkOWGkZO59rHoOnxrdsLWHODHqPQue83HLGo4rLd4allyyOqc+n04L0BUjOS2eWncH/Vy/OrRfbAUD1J1H9AAPh8TUsdtnyG3oBj09PdVlLdMbHW3/L8zzqviLsQ03yUEhJP86cYQOZz7q0Us5idkP5AfnUJ4dKTjSB6sRj8qrkhJGa5PTap0ssDLED38/lUwsCrbsGboANh7vM1ZhsR7Uh59P3qHInAnBdu8xvsv6mt6I1lW6RjUU57Kx/MD31qQ1mm9xi4LiV53pIzTZRVBWNyNmphNeNNqBqQpNRvSk1E7VJbBvcNbMBPM6FB965B/MGhHtBGH4vAjZwOHzNhWKFtU6gqSpBxgcqJeBTfZSr+E5+Db9PXPyoM7RWwm4wq6dTRcOaRckgFjOAFbH3WGtSDkYY11KHmOf8Ay/3OXKOJv6nuJW6SWktrGCXRZY8RKCFIUgPIwwoOkxyEZ1EjYE1SgQ3U0UrMEj4vYtE4j3H1mGPUgkZhvkd5y05KY33zvQ8RQMjW660ZVUaRoiVhkxZcjSObIQuo50DFD0nC5Al1aRnEluycQso0xoKu7O8anAfCv30I3G0oyN9m6aWzj83/AM4I1Ed8nNrE6YWhmOgwTOsgyQ3dXK9xNtyISSONsY5vmu19huLNPboXwGbU2FOQJEIS5U+Td59r7p9s4Nch+kG3hW5S6tx/ZbyJXwgwsbFQJYthgMPC2OhNan0V8a0z/VXl0d42uFjjQLsIUQvtkrJGShwRn4jG3UV+LUZ65dMsnUO1/C457eQSKSmghwuNYUeJZEyQNcb+IZONJkH3q4p9RNtI9heBI2zqimbdMOPZZxzt5PMeww1Dk2e9218sia0xsSpAIbS6nDLkbHB5EbEEEbGgftpwaCde6lfQiKe5fC4tiTkhtsmI7AAnSBkbHSawaLUuH/XPsabaOrzxBbh962pYtRS7icpDK398SR3ttdMDgtt7Wd9Ksu5w1y3vyVklVHWENm9tUyJYNzmZcgFQTu2jT7OQQQcBPGLCe3IinUnw4jkIbS8SkgadQBZB06rtjbFa1hx3XgT6zKuBHMpUnA07SAjTL7I3YNnGCAcMOhOCe6+fP0FQk+Ax4fxGNkUQkEliY5V8CuSN++ZhlnIADLhi3MYI8OnBGXYliA43eIExxSIuQGL51NtjxE45BlG2BjhHAJpvGgVFLD7YgiKZBzzD7TMDkdAMZDkYB2OI3lnZqnfFrqQHKBxqjB80j/hgjozF39awTilLCe/3ZshJtZa/sb3Y2ztZbwSRINCgBFx4FzzCj2SM59nK+RxWaeER/WLhQHCiZjoQlFJPMsVwcYOMZx6Gr/0Y8aN3cySFQvIAZyQF5ZrA7T9pRa30yEEozliVO6nOOXXlWu9Wfw2IcmanpeofVwa9xaQqhXTFsAAugEAem2Kzvqif8Nf9o/ar9jeR3Cd5G2terHwKp8mLYA/M+laUfDZWAIBweWm3ncfBhgMPUAVwou6Txu2drNUVyjDawXvCNeGJOlWGc4P4ThvzpZOFsvNfdobf/a+PyJo5uYFZwrqrqejqGHXzFSP2dg0+APHnbCOdGP8A231IPgKfPTSy8S+/90Z/4lLGUc9bY4Ox8mBRvgGwT8KVbt12/Iii674DMAQrxyL+GQMnzPiU/wC0VjTcHZR4opYxy8AEqj1wutQPgtZ3VOPK+2/+f0Gq2Eu5Ja3ZddTaTjcjVpIx7xg/lV1bxXHjcqo6H9+QrCFtse7eOQcj3bgFTjOGTLAH3sKaJnTGTjy1jRn0Dey3wJqjdkXgt4cJcBNrVcaQuG2ByCTnyqlfTjHiJ9w/raqC3agjUmk+ePMYJHXkTU6Orcm58hn+Rqvjr8SB0NcCrxU4CImMchnPx8q0uG3ZbIbAPx/rpVBWKZ8IKE5IABOAfI7/ACrTsoUkZWiaM46atLAFcYIzypnXCS2EtOPJpWxps1TR2bjp8ip/nTJYCOYx+VJeV2KKUerZkGaQmvMKaTUJjUI1QSCpHqIucgef7VZMtgucBfDTjziH/KT/APr8qFeKxqeL3TvhkhsrYOrewUZ9TEg7HT7WDzweuKKuEjxvvj7JviAR+9CfEJFTjN08gTSLa0O4yw3ADRjqQegGfLcYPR07zVL6P90c+xYu+exqmfUTGi645clHJMcav7TBGxluXeKVBGdW4wKzuOWz6Bcse8nsjqkjChI5bZv4yKuctqADrqLeKMj0rQ1MR3YXRC5HdyPzQ+0oVAcjfdCxHljYZSV0R1MjarlPFGW8etc80jUeEeeACpwcnYmldnRLIycOtYBfjlvDLGbUYFlfSCaxuGBSO2vGy0kWSD9m++ABjLsM7EjmMPBZO+eCUGJ4jokDDJG/sgD2jncEbY3ziurX8BRJl7tjw+Zg1zACHnsnYljcW+MqsZbxbFgu52GQHcPhja5hVzHcNjK3KtqM0QKmMSqWzG68tJGN/CcbDsae1Swuc/P9/fuc6dbjk0uE8aleSKGXC3Yi8TyK0Yuo1GUGgA4bGTqBOk6iAQxWmcSjMrnAkDYIKaQXAZSu43BHPDDKnzqp9N76O6cbMEjwy7MMPkYPMYPlQXwTt9KhIlQOXPimGTOVyThmY/aAZ2DbD1pGq0nm6oGjTW7YYbcV4czw924XujgATAHu9jgxMWBVsjYkMRnbIwALXfYR8aocNsSVY6DnyXUAH95Ce40SWHaG0bDCR9bYH2qPrz5DbA/07Vcl4hkZTAXfxkjG3P0GCOtct6vUV7KOF+aOktLVZvnf8gAtI57ZypYxnYsjZUZ+6WVgVYep265oibjE0sZEkETxqwSRtD4XUQASN8bHoDnoDyrVfhSzMv2bPIdLLICwcYOVZdPiwCBzGn1rd4Z2NwdcpUMRgthCx5Z8CgRRkkAkgNkjJ3rXGcL11OG/zv8AGZpRlS+lT2+dgAj4NJFmaxllgbSDlWykgI1Duz7R8sFc5BBArQ4B9GlxdOZblimo6maXxSN5kJnb/ViuqWvD44zlF8X42JZv9x/QbVoQrvnfNaa3NLEn8+oi2Se8VgodnuyttaKojQs3PVJhmBOMkdF5D2QKIRVdpAMEkD37U364OisfUL+9aISUWY2pS3Bxx49WPPl559avx3SkYzg+u358qDTdMkhCsRgnbmOfyq/Bxb8ag+o29+x2Ncvxl1PJ1ZVZQSlqegHOsm2uI32jl0k/dbw9CeTbH4VcJkT2gCPPl+mRTV7oS12KHE7KKQgyRo5HIso1D3NjI2PQ1lPwdP7qWSPOxDfaqeftB/Ef99EDjPX4H+R5VXktSfT9M5HL+ulRKKlyhkZOPDB6bgkijworjzgbu/8A6ZMp58iTWbcWwUgNhSTsHBgY46AP4W+BFG0cDD0Hp7/+1PLHGGGQemOfPodjWeWli+Pnz6jo6iSAjvJI8eIgeUgwPcGPhPwNT/WwT9ogB6H9if5GiKXhMJzo1Qn/ANM6B8UIKHl5VQuOzjD+GyHyGDET78ZQn/TWSeil2NEdTF8kS3JYYWTPowDfkd/kaZJLIDgA4/wsR5fdJ+NU7rh0keNSEZ64wP8AcmV6ddNRxXbLjfI9cY+DAkfnWdxtr/yM6a57ouW/FCDhmz6HwsPeOtaqzg4I3yM+vyrG+sxvtIgGfTIPzrz8PjcYBO264ZhpPmpzlfgRUO2L9SwV8Jrg2e+HmKr3ZwMjmOVZixyxnLF5IwNx4XPPpqAbl5uatR3kTnQsjDOMLKuhhnmNWSD86bFJ7p5KPblGxwGYM7FesbZz8OVBnaLiTQ8acoMl7BANvEcS/cJ2B/aiPhJeJlZ0IwceakH/ABDah3iCGXiM00CGcRokCbDRgMzv4zsN26Z91dHTNKMk/YwWxbsTRLaXjOjLq8B9qNAS4yd9yPZ81UZHMGrUVzACUXVN94d0C0qnG3euSFz5OzZ6EHmajwoGLS7tyMNtlM8tpHJyfy58qeEUgKMQRjPgjOT7i37VmsnXHk2RhNkfF+NrGA1zPo07JHbgpIR5PMMMc7ZCBRkczWL2R43HLeRxwwpBEpJUDALE4BJx129T60TLLbKpQRa1I3yAdR/xZ5/GhHiXZmPVrhYwPnKhCTg9Mb5B91O0esrUvMmvb2+3+xV+lnKLUQ1+lfiKW8kDvGJAU0lDjxKcg7EYNc5SwtriUy2xSLZcwbpy9ornIJI6YxWxwzsVeXrB7mSQqBgPOzNhf8Ck5/SjfgfZC3tfFjvHwRqYbbjB0ry/WuldJOfXFtP9PsZKodMemSBbh3ADIXVIyyNh1Z1xLC/QAo/dqB5E4PMBcYox4d2YAIeVmZ8DLZ1yOFGFLysNyB1A1f4jW5FFt5AbBRt7tulWVFKacvV9u3z6l8qPpGWkKoulFCj05n1Yndj6mpgnn+deBwfL4E/lXmPXkPM4z6+gq6WwpskBA8un9AczXml5429T+oH71mXHFUX2fGfPp/u6/Cs6a9Zz4m2/CNl+Q5/Glz1MYcbjI6eUuTYuOIKu48Z885A+P7VV/wDF381Hp5fnWa8g2H5ef9elU34kgODJGpGxUuoIPqNVZJX2S4ZpVMI8o5evbW4JkYxRPoLFgMocBtJI3OcEjl51btfpBT+8hdf8hDDPxxQRcKNcn/uv8MOcGmCRfXO/ux0rsS0lUuxzo6mxdzptv23s2G7sh8nQ/qMiiDhXaiI7RXKeenWOv+E8q4jNEM5GMelQaaS/+Ph+FtDFrH+JH0vb8YzgugI23QgfHB2Pzq7Ddxt7L4PkfCf2r5s4bx24gOYpWA8iSy/I0V8L+khxgTxBh+JNj6+Gkz098OPN+42N1UvyO5qSPl65O538v+1Sawdj+1c94J21gkx3c2g/hfI/I/yopt+M5HiAI81NI8XDxJYZfws7x3NV7cHlt+n7VWe2Yezy25ftTre9RuTYPkdjVjWfIH3bf9KumnwVxKPJXSYjmP693KmvaQybPGhzvsNDZ88irokXP77f9KVrYHcbVbGSHLH5A7c9lk5xOVPk+4Px/cGsm44JcJk6MgdUOT8uvyoxeJhy33qe2PwpE9NXPlDo6mcFzkBbTizJ4cnPkwwR7waq3vEgPExUD12rol9YRy7SRhsbhsYYe5hXHe3nZeZZ2MWqSIAHBOSu3TPOkL/jYqXq2GrWprKjuLe9sAp/s+r1JbCn/T1rKue2lwfaOx6LlR8cb4+NDzHBAIZT6gildj0Ga6FelrgunBmlfKTzkIIO168pE0DzTce8jnW9YXqTAGNw+dsDnn3UC8P4X3rAYyTv6D312D6OOCCAN4VLNg5wNh6Ui7SU5wtmNr1VmG2tj3DOzUrjLkRqeg3Y/CiC14RFCPCmW/E27f8AStsWzDpTZrU8yKZDTqtbREy1Lm92ZjyHl1pYIjnJNSKgz+29OllVRuQo6+ZqfqS32RIMD3/M0jvjckKPeP1rLn4r0QY9T+1Zs85Y5Yk+/fHwpUtTFencvGhvk2Z+KqNoxn1Ow/c1l3d0znxMfdyHyqp3nPfAHMnl8TWHe9okUkJmQjGSCEjAJxnvG2P+mk9Vlo1RhWbrP8fdWVf8fjjDHOsrjITcKTnAd+S8vX1ofnFzdKxY93HjO2qOPGM8hmSUHKrnGk56VoWsSRsAEaQBM5lC6QVJOlId0QCRVwG1le7J65psaIr1MXK5v0kc1zcXC6+8SCHIALB40lGkl9D6e8nVMDVpChgcbbkTr2bAAHfXewA/s8cUcWwx4Vd9WfMncnJ61Nf27tANZcvh5NfiyEzOxyw33Tv8DIDaUXG+1m4k8TZluEOTlY4iyZ6lDq9knJHvrRlpLpWDPy92cm7SwBLydVPKQnHkSc426jasiVMfGpW+8dySScncknmTUJrrGAarU596VwK9p9aAGKcVL7qQVKFBBPUVAC4yAB79+Yq5w/jlzbn7OU4HRjkVRj2zS3FuyAE8jy61WUIyWJLJeM3HhnRezfb9ZGEdwoVjsGHIn1o/huSPZbbp1B+dfPdjYvKwCjrzrqHB+POrJb9zJKwUeKPDf7geVcjVaPpeavsdKjUdSxM6DHxI/eUH3bVdtLkMcISD5b/pypnCeAM4DSEqCM6fvfHyoltLNIxhFA/U+81bT6a6W89l+ou++qO0d3+hUgsnPtED3c/2q4LNPLPvqevV1I0wj2OfKyTGGPbAoT7Q9nnlbZioONwff+9FxNRvvS764SWGTVbKDygO4Z2PjIAuFWUjlkDap1+j6zV9axLnyOcfKihVFTaaVXQmmXnfJvIG8Q7LxE+BQm2MqAK0ez/Ae5OrWScYrdZBShfKoWnUZZZMtTJxwSCvU0GnZrcmmZiGW1VuYHvGx+dYd72aycpIc+T7/nRFXqXZRXYvMhtd86/Szn97wuaPOYyRz1LuPy3oK4x2vjiyiKXcc9iFH82+Fd1rL4l2ft5sl411EFdYADgHyYb1k/8AnVp5Rq/jpNYZwPiDXE7f2hjGmADHzU7AN9mNzzB8RxnNXuFlYgoiVi4yA8n2jgZAbSMaU5dOW1HHFPo1UHVC53O4c5/Pn+tDvEbVbFVaZHncAgKo0xKeY1u25BJ6etKshKPlwXhJS3zkbw2xnlZlwXJVsajk4fJ3/KtC6vLW2OpybiZF1FIDsHGB4pT4R09nLDJobn41c3GFYhIcfwYsqh3JGsndsZHPbblVi2tDsv3dOMf18azSlhjVHqN+firiAW6okPdvrPd68d8ES5SME5Lqqv4mPtNE+wBxVL62w2XQq/cDIWKp9watW4C4A9AKW6gLt3g2Zlj1ZJx3sWAki45ZCrkbdd96pfbLsqOAOQDMAAdwBg4rQ7FPuKjW48o5U3pTCKt2/tH31DL/ADrqmAiYV7FeWlFADzypurA2pz8qji50Em/wnspNPGX2VRn1OP5VdsrBUOljr07b70V9mf8Aycn+Shm09v8A1fzpUpsZGIadlexve4ZhoTyG2a6lwbgsMIHdoAfPG9Z/Z3+AvuretOVKrfVLcm3ZYRPSE0tNetMnhZMx7NLmmUtJjYycHjXsV6nCiC6nuBUnyGq0p2qvd1CPZqvV0TYzGYoe75bnVsCh21/ifGiNeVFL6pNsm6HThCYpM080ymWeXgSeZqZ3leeoetJlNsukW1NLTUp1aovKKFS8HWsnjlmskDhwDsa2rnlWdxT+E/uP6Ui5dzTU+DkNlZAVqQQ1FDVyPpXFfJ1FsSolO8PXH516TlT4uQ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7044" name="AutoShape 4" descr="data:image/jpeg;base64,/9j/4AAQSkZJRgABAQAAAQABAAD/2wCEAAkGBxQTEhQUExQVFRUVFRQVFhcVFRcUFxUUFRQWFxUXFRcYHCggGBolHBcXITEkJSksLi4uFx80ODMsNygtLisBCgoKDg0OGxAQGy8mICQsLCwsLC0sLCwsLCwsLCwsLCwsLCwsLy8sLCwsLCwsLCwsLCwsLCwsLCwsLCwsLCwsLP/AABEIAMkA+wMBIgACEQEDEQH/xAAcAAABBQEBAQAAAAAAAAAAAAAGAQIDBAUHAAj/xABEEAACAQMCAwUECAMGBAcBAAABAgMABBESIQUxQQYTIlFhMnGBkQcUI0JSobHRM8HwJENicoKSU6Lh8RU0Y3ODo9IW/8QAGQEAAgMBAAAAAAAAAAAAAAAAAAMBAgQF/8QAMhEAAgIBAwIFAgQGAwEAAAAAAAECAxEEITESQRMiMlHwcZFCYaGxFIHB0eHxBSNiFf/aAAwDAQACEQMRAD8A4wKeopgNLqqoE61IpqsHqRWoAuxvVuO4rMU1Oi1BJf8ArVNM1RJHUyR1BA0Zp+g1Iq08EVGQIRBThb1OGFOD0ZAri2pfqtWe8pe8qMgVTbVGbWruuk10ZApi0pGtava69rqcgZ/1enCKruRTSRRkCi0deVTVs4puBU5AiEhp3f04rUTpUgI0tQyPSutVZc1IDpJKrSNTGemFqAHUxqXVTGNBImaTNeNNoAaTXs0qR5qzFbUEEMaE1aihqeOICphQAkcNTqoqPVSg1VgTaq9rqIGlBqAJg1LqqIGrdrYSSewhPwqAIg1ODVqL2Zuf+E1PXsrdH+6NV6l7gZOql1Vux9j7r/h1ZXsVdH7lHWicAyWpNVFq9hLo/dFTx/RzcnoPkajrj7hhgWWr2aPV+jKfzHyqRPoumP3vyo8SIYZz7VSFq6K30WSAZ1n5VgcV7EzxE4GqrKaYYYLlq9qqa4spE9pCPhVbNWIH6q9qqMmkzVkBJUTxZpc17VUgVJLWq0ltWkXqJpBQBlOhFRlquXjis/NBI/NJmkzSZoAswuBVhJhWdmva6MAawlFPDVkrKalS4owGDTzSg1Wt5dRAop4b2a70Ah+fTFVYYMJTWlw/g0sp8KkDzNGfB+xgUjUM+profBOAxqOVZ53Y2RdVtgFwDsDnBfeulcC7NxxD2RWktuF5CnRTY51nlNt7jFDbYti0T8I+VKLVPwj5U1ZxUglFOTh7C2pCiBfIfKnCMeQqPvhUN3xKKIapHVB5sQKapV+xXDLegeVLihQ9t4ZCyWzRyOPxyCMH/Ln2j8qybnit33oInMeR/BnjSHPpFIQySfPy3qk9TVHbBeNUmdBxXsUBRX8qkf2qWOQ7kXaKFOck6MaQf9JOK1I+0U6D7aDUo+/C3MefdvhvlmqR1tb5WCXRJBQao3lsjcxVCDtNA5wH0t+FwUb5MAane5zyOfdRZanwEK33MjiHZyN8+EGgvjfYNTkhce6unROK9cgEVSEpdizij5+4j2SkTOk599D81s6nBU591d8vbYMcEVg8es4o4mLBdOk5JxscbEeua01zbeGLlDG6OQww5O+1PulVBkdazuIcU+0Ypyz8DWdc3bPzPwp5Qnnu99qqtOTURpKAHM9NJr1NqQHZr2abS1IC16vYr1QAtepKWgkfG5ByKP8AsRxpjIEIHKufCibsU/249386VZ6SY8n0BZpqVfUVuWsekUKcOusBPdRKt1lRWRLYd3H3N7iqYuCauLEDWZxriKQ+BE7yXAOM6UjU8mlYcsnYKAWboMZIVLcuk+DQhlqG943FFkM2psZ0IC7/ACFB/wBcuJtu8yG1KFjHdR6um4y5xg/e6HasyzspYECXUL3DoWxNashfBOwdfBMMZ+6x5daV4kXwxrra5NHjfbS6bK2sOwByy4mdcYzqSMlo8ZHtAUCXfHHmz9YjEuDgsrFHXffO5XPvWjON4pCsaTo8gOpIJ00SJjyMvdzL4h7QLE55EZqa44XrYLKmcaiuSs0akHODLPonDNnkjgbc+dMV0V6thbg/wnPO4t39iVoz5TIcfCSPI+YWtC14tdwDCy94hwukss8bAnlpbUu/zrc4h2ShfAjlMbDAbwl4tWTkIznvG5jm5xVSGCez+zMVpOj61OkiOVgVAdXc4J5A6dySKsrK5vCeSHCS5Rs2dzfhEZrJ3jJBIikRn7sgt/CkLRqCDjw6D0xWnwrtPYNqVS9u58RSeJvCxA9CFPLYYoFuON3EUjBUEIf+5RpYTkYBIAKOrbZ8PLNZZaBjv30LZzv9uufPPhkX3nVVZaeMuVj6EqbXDOp8Ru0IJKoVz/Emy8bIN3KFQ6pt6g+lUoZ9AUqZoVbGG1CeNuZICpqAGw6rz5UA2NvcK2q1k7xvOCQiUjnjQdMh5chmkj7XOjHWqs+o6mCmOUkNllLx6XO4wQ2rHltUR07XpZbxV+JHS7XjshGfBIvIMjBWJxnGgkjPpqB9Ku8K7W20qaxI2kEqT3cjBWHMMVU4xXPrDjAvNf1cK0wXVolbFyfxm0nj0d4ABsrFWHI5GxpXs4XN5FNLu2JpAg7+F0AQx31uoCOucYlwhJbB3OQ6EJrZ8i5Sj2OwC4ikXXFIkijYlGDYPkfI++ua/SrLmBwD0q/YcSErEFO5vI0V2EZ1q8b40yRMD9rA2VypJwTjyNYPbu5MkDhlKuo8Sny6Mvmpx7xyNMrn5sPkrKPlyjlRpKkZaZWwQNNJTjTakDxptOpKCD1epaXTQB6kr2a9QSKKWkr1AC1tdmZ9M6+tYgqzbOQQRzFVmsrBKO9cLvlKrv6USW8oIGDXz9B2hkTG+1E/CO2jZUbkkgAcySTgAeZJNYpKUew5NM7TPe93GW2LYOkHq2P0oUvJWP2EfildvtJDjeZgCx26hefRQFUdcR8S4tIqRxlSJVBLjOdMrNhR/mAwuBncnyrT4Bw7uU8W8jZLnngsckA/1yrm6m3Gxtqrwslu14PGq6SWPIBgxUgAYGMcv+tM/wD5kcw7EeXI/Mc604hV6JKweJJBZNoF73hORplTvo9vDIiSj5Gqr9noSumCWeAAA92sneQ7ZGDBNqQD/CMdKL7mAHz+Bqm9sDzPx602OolEhdMt3yBtzw+7QHwxXK4OBExtCRjkYn1wvnrlgPSsieaONdDGW1yMaJVMFvgZ8JJMkLgluSsOXTFdHbh2r2XGfXY/l/PNZV9wuZeQJ1EAaTqBJOPEpxkdTjoDT671J8fYHj3ASW8jy0WuJskDRC0TRMwOohrViVJO58GonGOdVr22gK63KBHXwXFpmSBJCQqrdxS4NsSx/GAMdMGujx8FjeBrV1R4iTkBNJJO+plwMNkk4xiufcNs34ZNcwN4oQyrcrMcxSWlywjhutGc+BsxyeakciMjo0YlnHK7Ga14/mAfaS2ntbhoZl0OuGU51KyndXRx7SHoRyI6EUR8Bs14zG8MjBOIRIWhmbb6yiYBjuT96RNsP7WCCc4Odftj2XJtrm3kcvPw1Ult2YgCXh0mQVA5kowI3JPgAHOgrsvK8Dw3aE5jdzgAnU0KK7KfISQuy+pU1uSzHy8mVss8LhId45Vkju7dmLBG7uV1Td3jYcriPGvI/iID1AJOeFcbTuzdCFS6RiLilvEuqKe2K5ivFx4ScNyO5UyDpmp/ph4HqSLitodLx90XdeZQ4ME3vUkA+YYeVCXZzin1SWK7VQYZEdXQ+FDA76LiA+E57qVkcYBOiQHpVVJWw6kHDCC87OzIRFEw762jNxYBCZBNau2ZbdpWAMmgnSNhkOp8sZPFrtLyDWvhPiG/tRvjxow/L1wDRHLYvHHNEXLycKZZ4FXYS2Ei63TvPbcGPvI9iB9km1Y3aiyRJpLuzAeExxPPHEv2Yi0le9Qjwh1wpKjf7XfA1Uiay0+/z9x0JbNPg5zxGwkhcxyoUdcEg4OzAFSCNiCCCCKpEV0e+4V9egUReOeFC0BGSZ7ZVGbcD8SAakA5+Mc9654y1rhJSWUKaw8Mrmm1Ky1ERVyD1JmvV6pIPZp2aZXqCRRS14UpqAEpa9RJ2H4X38+nbbHPfAJ3I9aABwVLFzoy+kzgC2soCnIOnGwB3GTnFCtjZvIcIpY+n71EtgW4j0Z/R3w0Lqv5h4IDpt1bAEt0R4SM8xGPF78eVQcM7GlxmeTu4xu7DcqPQfeY8gOpravJlfRpQRQxLphiGSI4+eWPWRjuzczmsdt6UXjk010tvfgKey1prZriQ62ZyEJ6FeZGff8AzothNCHYeQ91IMnIlBx0XUgxj5UVwiuBd6jpx4NKGrsbVmxOanE3qRSMGeyGSee4HXb3jb51BqzVeSduuDSxN5CgmNeESMKfZlu9ABOArtjfGcqo/U00v5gipOH47w8vYI9faWrV+orZ6GaYclc+Rx/XwoM7f2Km4spDjTM0nD58jIMN2uFzuOUirjyLUZA+E/5h/Kg36TpSIbUDOWvbUDTgt4ZBIdIOxOEJ+FdXTyatjjujA0DsE4ijsLu48b21zJw68ZzqAQlodYB2UKUifYZ8Z55zXMQptZ7yABtMUqSBWBUstvP4chhneKRz7s+ddF7RW0Qk4tbuVdp7WK+t2YAuzoo70KRjJZ4FbCgcvIUL9pVV+L28hRgl7FEh1YywmjNqZNicZBV+h5GurVJfPv8A1KNHUewbpNw5YZMSJH39m46NHGzIvzjKVw27tntZrizkBIglkYDbLIF0ykDyeHS3/wAYrqP0Q3R7q4i6j6vKf8zRdzJ8dcG/vrC+m3hRjlt75B7WIZfV0BaMn/NHqX/46zUz6NTOt990XlHMFL+R7s9ehhZ3Uzd4sB/8Puw2An1bWgt5GxjUoMsbeInOlvKrvCrh1gltlBdrU3NsjlsRm0uQ31dtXNvtIwg0gjbmM0C9m5EW5jilfFvPm3kzjSFmiZbaYjlqVZBhjy0NRk1zK6CVxpkCixunk2CyFlWOTAw3guIklyQP/NdN60W15IhLDAtY5bVl0yMiCRWjkT+5lwGUnP3Tv6e1Wh2s4eJ1kvo1WNlK/XogQqxzSNpWaDJ8cUpycDJBzVuWAMMzAsjLpYOdCrsWXwjZSPtMFskHrVfhF+IX7qUnTlkgnIxqVkxpJI2Ol9jyPToaXC54yt/cbOrfAGMlVnWur3XZi3mzpXQTy0nY7kAAnm22SMUOcT7CSrvGwb0Ox+dMjqYPuRLTzXYB6StC+4RNF7cbD1xkfMVQrQmnwIawJivYpa9mgBQKWnxRljhQWPkBk0Q8M7HzSYLkRr82+VLnbCG8mXhXKfpQNgUb/RchW63GMgfrWxadjoEXBByfvZ3+FQWvA5rWYS2pEmPutsSPfWeGsrlLCNE9HNRyb/0lW8LXKd+Rp0jAOQCcdSKzLaDw/ZBAg6g7AeZNO41ZzX0gkuiseAB3UXib4k7Crq8LQAKAEjX2Y1J59Wdj7THnn12wKXqNQs+Vk007eZGZNJnCqSwyT13PmRyHkPSpYbB3GG8IzyHOtZLdRsox7qkCVglNs0qJpdlrYIrgciyfPBolhFYXAAMP55Xb033reiFYrPUaI8FpBUhFMSpaWJbKsgqPURUz1EahobHgct0etS2cw7xfXI+Yz+oqoRUbnG/kQ3yOamKwyJQTiwqQeBvfn8hQd27cNNwtMkZvGkyuM/Y28jbZBHXyoqif7OQZ8vzoD7cKTfcPwzKIYb6d9OzFAsaMARup0ltxvXWqisxa56X/AFOX077+6KLmO3urTOf4V1ayZLSO0cUkUiFicsSbdpD5D0ArnPauNoo7GYqA6DucZ3aSxlaKTVtt4UtxjJ2ronaNYoXjC6fDcW8kqLguUfVZzl2J5sk8OC5GdJ3oc7W2TvZcRRsBrS7juGQLqcfWlQS4cHAXvBISAOY54G+7TT8qfuUtWJNF3sLcrFxWWIY0Tm6jTHLZlu4dh7PgkcY86O+1/Bhd2dxB1ZC0fpLH4o8e8jT7mNcSt7qVXt7iMEuq2kyclBNu/wBUkDNyGSEyT0IJ519DJKDhl5HcZ5j0PqOR91ZdenXZG1DKPNFwPnDhUazW2dWmaBhFu2nCSPm2kBJ27ubUjbezMPKj24ujctHcaAlvxONrO5DANovVQeJVDDSzNGqKWxugYg7ZGvpA4GLG7Mi+KGcyK6bAhHOdCgdNBUK344W8qn7PXq5ks5JCILlk1S43WcZNvcx7ju+80xgk5wynPOuhJqcVJCFs8FixjysqzkCeBwuuQ7Et4oZEHIByCfCMnON6kubXvRtHhHwrd8PvZOnwA6shiU3KnJHlVnUyMsrgm9gBiuIslpLqFzq7yDO/TWoAAGHXbbNxR3oDLhYLgZVjh3YsCNlB0x68bZLEMpBUM2KxT2eV8+co3VvKwD1pJcWLZRmliQqVBIEqfhMZO0hzkafdRjwzjttcr4GKuowykEbgAY0nxK2ck528qzXtlRsHLXC7jOXkljbbIAyVRuRwAqsPLGalxwVJm71lMQLDVIh/tCFfCxYr4VGwVgdeMZ23NVclJb/P5f1RaKcXsFUtorDbBySPPODg4zzrB4p2Mt5ckxgHzXwmqsl1c25MXfR3ER6MwjkGfaBABUMMA5GDhtq0bXtZG5UFJIyNepSrSRsGkBUrImruwq6h1ztmqqucV1R2/YZ4lc30yQF8T+jdxvDID/hk2/5hWBJ2OvASO4Jx1DKQfdvXYV4xE+8TrIM4AEkZbn5ZqYXGd+6xnpqQY+GastZbHZ4YS0dct02gU4Zb2sWRHpXnzGGPvJ51piUdMD19KGktHkOWGkZO59rHoOnxrdsLWHODHqPQue83HLGo4rLd4allyyOqc+n04L0BUjOS2eWncH/Vy/OrRfbAUD1J1H9AAPh8TUsdtnyG3oBj09PdVlLdMbHW3/L8zzqviLsQ03yUEhJP86cYQOZz7q0Us5idkP5AfnUJ4dKTjSB6sRj8qrkhJGa5PTap0ssDLED38/lUwsCrbsGboANh7vM1ZhsR7Uh59P3qHInAnBdu8xvsv6mt6I1lW6RjUU57Kx/MD31qQ1mm9xi4LiV53pIzTZRVBWNyNmphNeNNqBqQpNRvSk1E7VJbBvcNbMBPM6FB965B/MGhHtBGH4vAjZwOHzNhWKFtU6gqSpBxgcqJeBTfZSr+E5+Db9PXPyoM7RWwm4wq6dTRcOaRckgFjOAFbH3WGtSDkYY11KHmOf8Ay/3OXKOJv6nuJW6SWktrGCXRZY8RKCFIUgPIwwoOkxyEZ1EjYE1SgQ3U0UrMEj4vYtE4j3H1mGPUgkZhvkd5y05KY33zvQ8RQMjW660ZVUaRoiVhkxZcjSObIQuo50DFD0nC5Al1aRnEluycQso0xoKu7O8anAfCv30I3G0oyN9m6aWzj83/AM4I1Ed8nNrE6YWhmOgwTOsgyQ3dXK9xNtyISSONsY5vmu19huLNPboXwGbU2FOQJEIS5U+Td59r7p9s4Nch+kG3hW5S6tx/ZbyJXwgwsbFQJYthgMPC2OhNan0V8a0z/VXl0d42uFjjQLsIUQvtkrJGShwRn4jG3UV+LUZ65dMsnUO1/C457eQSKSmghwuNYUeJZEyQNcb+IZONJkH3q4p9RNtI9heBI2zqimbdMOPZZxzt5PMeww1Dk2e9218sia0xsSpAIbS6nDLkbHB5EbEEEbGgftpwaCde6lfQiKe5fC4tiTkhtsmI7AAnSBkbHSawaLUuH/XPsabaOrzxBbh962pYtRS7icpDK398SR3ttdMDgtt7Wd9Ksu5w1y3vyVklVHWENm9tUyJYNzmZcgFQTu2jT7OQQQcBPGLCe3IinUnw4jkIbS8SkgadQBZB06rtjbFa1hx3XgT6zKuBHMpUnA07SAjTL7I3YNnGCAcMOhOCe6+fP0FQk+Ax4fxGNkUQkEliY5V8CuSN++ZhlnIADLhi3MYI8OnBGXYliA43eIExxSIuQGL51NtjxE45BlG2BjhHAJpvGgVFLD7YgiKZBzzD7TMDkdAMZDkYB2OI3lnZqnfFrqQHKBxqjB80j/hgjozF39awTilLCe/3ZshJtZa/sb3Y2ztZbwSRINCgBFx4FzzCj2SM59nK+RxWaeER/WLhQHCiZjoQlFJPMsVwcYOMZx6Gr/0Y8aN3cySFQvIAZyQF5ZrA7T9pRa30yEEozliVO6nOOXXlWu9Wfw2IcmanpeofVwa9xaQqhXTFsAAugEAem2Kzvqif8Nf9o/ar9jeR3Cd5G2terHwKp8mLYA/M+laUfDZWAIBweWm3ncfBhgMPUAVwou6Txu2drNUVyjDawXvCNeGJOlWGc4P4ThvzpZOFsvNfdobf/a+PyJo5uYFZwrqrqejqGHXzFSP2dg0+APHnbCOdGP8A231IPgKfPTSy8S+/90Z/4lLGUc9bY4Ox8mBRvgGwT8KVbt12/Iii674DMAQrxyL+GQMnzPiU/wC0VjTcHZR4opYxy8AEqj1wutQPgtZ3VOPK+2/+f0Gq2Eu5Ja3ZddTaTjcjVpIx7xg/lV1bxXHjcqo6H9+QrCFtse7eOQcj3bgFTjOGTLAH3sKaJnTGTjy1jRn0Dey3wJqjdkXgt4cJcBNrVcaQuG2ByCTnyqlfTjHiJ9w/raqC3agjUmk+ePMYJHXkTU6Orcm58hn+Rqvjr8SB0NcCrxU4CImMchnPx8q0uG3ZbIbAPx/rpVBWKZ8IKE5IABOAfI7/ACrTsoUkZWiaM46atLAFcYIzypnXCS2EtOPJpWxps1TR2bjp8ip/nTJYCOYx+VJeV2KKUerZkGaQmvMKaTUJjUI1QSCpHqIucgef7VZMtgucBfDTjziH/KT/APr8qFeKxqeL3TvhkhsrYOrewUZ9TEg7HT7WDzweuKKuEjxvvj7JviAR+9CfEJFTjN08gTSLa0O4yw3ADRjqQegGfLcYPR07zVL6P90c+xYu+exqmfUTGi645clHJMcav7TBGxluXeKVBGdW4wKzuOWz6Bcse8nsjqkjChI5bZv4yKuctqADrqLeKMj0rQ1MR3YXRC5HdyPzQ+0oVAcjfdCxHljYZSV0R1MjarlPFGW8etc80jUeEeeACpwcnYmldnRLIycOtYBfjlvDLGbUYFlfSCaxuGBSO2vGy0kWSD9m++ABjLsM7EjmMPBZO+eCUGJ4jokDDJG/sgD2jncEbY3ziurX8BRJl7tjw+Zg1zACHnsnYljcW+MqsZbxbFgu52GQHcPhja5hVzHcNjK3KtqM0QKmMSqWzG68tJGN/CcbDsae1Swuc/P9/fuc6dbjk0uE8aleSKGXC3Yi8TyK0Yuo1GUGgA4bGTqBOk6iAQxWmcSjMrnAkDYIKaQXAZSu43BHPDDKnzqp9N76O6cbMEjwy7MMPkYPMYPlQXwTt9KhIlQOXPimGTOVyThmY/aAZ2DbD1pGq0nm6oGjTW7YYbcV4czw924XujgATAHu9jgxMWBVsjYkMRnbIwALXfYR8aocNsSVY6DnyXUAH95Ce40SWHaG0bDCR9bYH2qPrz5DbA/07Vcl4hkZTAXfxkjG3P0GCOtct6vUV7KOF+aOktLVZvnf8gAtI57ZypYxnYsjZUZ+6WVgVYep265oibjE0sZEkETxqwSRtD4XUQASN8bHoDnoDyrVfhSzMv2bPIdLLICwcYOVZdPiwCBzGn1rd4Z2NwdcpUMRgthCx5Z8CgRRkkAkgNkjJ3rXGcL11OG/zv8AGZpRlS+lT2+dgAj4NJFmaxllgbSDlWykgI1Duz7R8sFc5BBArQ4B9GlxdOZblimo6maXxSN5kJnb/ViuqWvD44zlF8X42JZv9x/QbVoQrvnfNaa3NLEn8+oi2Se8VgodnuyttaKojQs3PVJhmBOMkdF5D2QKIRVdpAMEkD37U364OisfUL+9aISUWY2pS3Bxx49WPPl559avx3SkYzg+u358qDTdMkhCsRgnbmOfyq/Bxb8ag+o29+x2Ncvxl1PJ1ZVZQSlqegHOsm2uI32jl0k/dbw9CeTbH4VcJkT2gCPPl+mRTV7oS12KHE7KKQgyRo5HIso1D3NjI2PQ1lPwdP7qWSPOxDfaqeftB/Ef99EDjPX4H+R5VXktSfT9M5HL+ulRKKlyhkZOPDB6bgkijworjzgbu/8A6ZMp58iTWbcWwUgNhSTsHBgY46AP4W+BFG0cDD0Hp7/+1PLHGGGQemOfPodjWeWli+Pnz6jo6iSAjvJI8eIgeUgwPcGPhPwNT/WwT9ogB6H9if5GiKXhMJzo1Qn/ANM6B8UIKHl5VQuOzjD+GyHyGDET78ZQn/TWSeil2NEdTF8kS3JYYWTPowDfkd/kaZJLIDgA4/wsR5fdJ+NU7rh0keNSEZ64wP8AcmV6ddNRxXbLjfI9cY+DAkfnWdxtr/yM6a57ouW/FCDhmz6HwsPeOtaqzg4I3yM+vyrG+sxvtIgGfTIPzrz8PjcYBO264ZhpPmpzlfgRUO2L9SwV8Jrg2e+HmKr3ZwMjmOVZixyxnLF5IwNx4XPPpqAbl5uatR3kTnQsjDOMLKuhhnmNWSD86bFJ7p5KPblGxwGYM7FesbZz8OVBnaLiTQ8acoMl7BANvEcS/cJ2B/aiPhJeJlZ0IwceakH/ABDah3iCGXiM00CGcRokCbDRgMzv4zsN26Z91dHTNKMk/YwWxbsTRLaXjOjLq8B9qNAS4yd9yPZ81UZHMGrUVzACUXVN94d0C0qnG3euSFz5OzZ6EHmajwoGLS7tyMNtlM8tpHJyfy58qeEUgKMQRjPgjOT7i37VmsnXHk2RhNkfF+NrGA1zPo07JHbgpIR5PMMMc7ZCBRkczWL2R43HLeRxwwpBEpJUDALE4BJx129T60TLLbKpQRa1I3yAdR/xZ5/GhHiXZmPVrhYwPnKhCTg9Mb5B91O0esrUvMmvb2+3+xV+lnKLUQ1+lfiKW8kDvGJAU0lDjxKcg7EYNc5SwtriUy2xSLZcwbpy9ornIJI6YxWxwzsVeXrB7mSQqBgPOzNhf8Ck5/SjfgfZC3tfFjvHwRqYbbjB0ry/WuldJOfXFtP9PsZKodMemSBbh3ADIXVIyyNh1Z1xLC/QAo/dqB5E4PMBcYox4d2YAIeVmZ8DLZ1yOFGFLysNyB1A1f4jW5FFt5AbBRt7tulWVFKacvV9u3z6l8qPpGWkKoulFCj05n1Yndj6mpgnn+deBwfL4E/lXmPXkPM4z6+gq6WwpskBA8un9AczXml5429T+oH71mXHFUX2fGfPp/u6/Cs6a9Zz4m2/CNl+Q5/Glz1MYcbjI6eUuTYuOIKu48Z885A+P7VV/wDF381Hp5fnWa8g2H5ef9elU34kgODJGpGxUuoIPqNVZJX2S4ZpVMI8o5evbW4JkYxRPoLFgMocBtJI3OcEjl51btfpBT+8hdf8hDDPxxQRcKNcn/uv8MOcGmCRfXO/ux0rsS0lUuxzo6mxdzptv23s2G7sh8nQ/qMiiDhXaiI7RXKeenWOv+E8q4jNEM5GMelQaaS/+Ph+FtDFrH+JH0vb8YzgugI23QgfHB2Pzq7Ddxt7L4PkfCf2r5s4bx24gOYpWA8iSy/I0V8L+khxgTxBh+JNj6+Gkz098OPN+42N1UvyO5qSPl65O538v+1Sawdj+1c94J21gkx3c2g/hfI/I/yopt+M5HiAI81NI8XDxJYZfws7x3NV7cHlt+n7VWe2Yezy25ftTre9RuTYPkdjVjWfIH3bf9KumnwVxKPJXSYjmP693KmvaQybPGhzvsNDZ88irokXP77f9KVrYHcbVbGSHLH5A7c9lk5xOVPk+4Px/cGsm44JcJk6MgdUOT8uvyoxeJhy33qe2PwpE9NXPlDo6mcFzkBbTizJ4cnPkwwR7waq3vEgPExUD12rol9YRy7SRhsbhsYYe5hXHe3nZeZZ2MWqSIAHBOSu3TPOkL/jYqXq2GrWprKjuLe9sAp/s+r1JbCn/T1rKue2lwfaOx6LlR8cb4+NDzHBAIZT6gildj0Ga6FelrgunBmlfKTzkIIO168pE0DzTce8jnW9YXqTAGNw+dsDnn3UC8P4X3rAYyTv6D312D6OOCCAN4VLNg5wNh6Ui7SU5wtmNr1VmG2tj3DOzUrjLkRqeg3Y/CiC14RFCPCmW/E27f8AStsWzDpTZrU8yKZDTqtbREy1Lm92ZjyHl1pYIjnJNSKgz+29OllVRuQo6+ZqfqS32RIMD3/M0jvjckKPeP1rLn4r0QY9T+1Zs85Y5Yk+/fHwpUtTFencvGhvk2Z+KqNoxn1Ow/c1l3d0znxMfdyHyqp3nPfAHMnl8TWHe9okUkJmQjGSCEjAJxnvG2P+mk9Vlo1RhWbrP8fdWVf8fjjDHOsrjITcKTnAd+S8vX1ofnFzdKxY93HjO2qOPGM8hmSUHKrnGk56VoWsSRsAEaQBM5lC6QVJOlId0QCRVwG1le7J65psaIr1MXK5v0kc1zcXC6+8SCHIALB40lGkl9D6e8nVMDVpChgcbbkTr2bAAHfXewA/s8cUcWwx4Vd9WfMncnJ61Nf27tANZcvh5NfiyEzOxyw33Tv8DIDaUXG+1m4k8TZluEOTlY4iyZ6lDq9knJHvrRlpLpWDPy92cm7SwBLydVPKQnHkSc426jasiVMfGpW+8dySScncknmTUJrrGAarU596VwK9p9aAGKcVL7qQVKFBBPUVAC4yAB79+Yq5w/jlzbn7OU4HRjkVRj2zS3FuyAE8jy61WUIyWJLJeM3HhnRezfb9ZGEdwoVjsGHIn1o/huSPZbbp1B+dfPdjYvKwCjrzrqHB+POrJb9zJKwUeKPDf7geVcjVaPpeavsdKjUdSxM6DHxI/eUH3bVdtLkMcISD5b/pypnCeAM4DSEqCM6fvfHyoltLNIxhFA/U+81bT6a6W89l+ou++qO0d3+hUgsnPtED3c/2q4LNPLPvqevV1I0wj2OfKyTGGPbAoT7Q9nnlbZioONwff+9FxNRvvS764SWGTVbKDygO4Z2PjIAuFWUjlkDap1+j6zV9axLnyOcfKihVFTaaVXQmmXnfJvIG8Q7LxE+BQm2MqAK0ez/Ae5OrWScYrdZBShfKoWnUZZZMtTJxwSCvU0GnZrcmmZiGW1VuYHvGx+dYd72aycpIc+T7/nRFXqXZRXYvMhtd86/Szn97wuaPOYyRz1LuPy3oK4x2vjiyiKXcc9iFH82+Fd1rL4l2ft5sl411EFdYADgHyYb1k/8AnVp5Rq/jpNYZwPiDXE7f2hjGmADHzU7AN9mNzzB8RxnNXuFlYgoiVi4yA8n2jgZAbSMaU5dOW1HHFPo1UHVC53O4c5/Pn+tDvEbVbFVaZHncAgKo0xKeY1u25BJ6etKshKPlwXhJS3zkbw2xnlZlwXJVsajk4fJ3/KtC6vLW2OpybiZF1FIDsHGB4pT4R09nLDJobn41c3GFYhIcfwYsqh3JGsndsZHPbblVi2tDsv3dOMf18azSlhjVHqN+firiAW6okPdvrPd68d8ES5SME5Lqqv4mPtNE+wBxVL62w2XQq/cDIWKp9watW4C4A9AKW6gLt3g2Zlj1ZJx3sWAki45ZCrkbdd96pfbLsqOAOQDMAAdwBg4rQ7FPuKjW48o5U3pTCKt2/tH31DL/ADrqmAiYV7FeWlFADzypurA2pz8qji50Em/wnspNPGX2VRn1OP5VdsrBUOljr07b70V9mf8Aycn+Shm09v8A1fzpUpsZGIadlexve4ZhoTyG2a6lwbgsMIHdoAfPG9Z/Z3+AvuretOVKrfVLcm3ZYRPSE0tNetMnhZMx7NLmmUtJjYycHjXsV6nCiC6nuBUnyGq0p2qvd1CPZqvV0TYzGYoe75bnVsCh21/ifGiNeVFL6pNsm6HThCYpM080ymWeXgSeZqZ3leeoetJlNsukW1NLTUp1aovKKFS8HWsnjlmskDhwDsa2rnlWdxT+E/uP6Ui5dzTU+DkNlZAVqQQ1FDVyPpXFfJ1FsSolO8PXH516TlT4uQ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 r="4449"/>
          <a:stretch>
            <a:fillRect/>
          </a:stretch>
        </p:blipFill>
        <p:spPr bwMode="auto">
          <a:xfrm>
            <a:off x="549565" y="3353105"/>
            <a:ext cx="4401910" cy="28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5055" y="4118545"/>
            <a:ext cx="3035800" cy="120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83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Design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927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28588" y="701219"/>
            <a:ext cx="86106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Reactively-Tuned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IC Design: </a:t>
            </a:r>
            <a:b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Concepts</a:t>
            </a:r>
            <a:endParaRPr lang="en-US" altLang="en-US" sz="4800" i="1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9405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r>
              <a:rPr lang="en-US" dirty="0" smtClean="0"/>
              <a:t>What's the most gain we can get ? Do we care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136881"/>
              </p:ext>
            </p:extLst>
          </p:nvPr>
        </p:nvGraphicFramePr>
        <p:xfrm>
          <a:off x="235893" y="3242485"/>
          <a:ext cx="5929902" cy="11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4" name="Equation" r:id="rId4" imgW="3593880" imgH="711000" progId="Equation.3">
                  <p:embed/>
                </p:oleObj>
              </mc:Choice>
              <mc:Fallback>
                <p:oleObj name="Equation" r:id="rId4" imgW="359388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893" y="3242485"/>
                        <a:ext cx="5929902" cy="11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535559"/>
              </p:ext>
            </p:extLst>
          </p:nvPr>
        </p:nvGraphicFramePr>
        <p:xfrm>
          <a:off x="273275" y="806505"/>
          <a:ext cx="741042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5" name="Equation" r:id="rId6" imgW="4940280" imgH="685800" progId="Equation.3">
                  <p:embed/>
                </p:oleObj>
              </mc:Choice>
              <mc:Fallback>
                <p:oleObj name="Equation" r:id="rId6" imgW="494028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75" y="806505"/>
                        <a:ext cx="7410420" cy="1028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937021"/>
              </p:ext>
            </p:extLst>
          </p:nvPr>
        </p:nvGraphicFramePr>
        <p:xfrm>
          <a:off x="3054100" y="1076255"/>
          <a:ext cx="5981580" cy="70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6" name="Equation" r:id="rId8" imgW="3987720" imgH="469800" progId="Equation.3">
                  <p:embed/>
                </p:oleObj>
              </mc:Choice>
              <mc:Fallback>
                <p:oleObj name="Equation" r:id="rId8" imgW="39877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4100" y="1076255"/>
                        <a:ext cx="5981580" cy="70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497618"/>
              </p:ext>
            </p:extLst>
          </p:nvPr>
        </p:nvGraphicFramePr>
        <p:xfrm>
          <a:off x="290770" y="2020825"/>
          <a:ext cx="7772400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7" name="Equation" r:id="rId10" imgW="5181480" imgH="685800" progId="Equation.3">
                  <p:embed/>
                </p:oleObj>
              </mc:Choice>
              <mc:Fallback>
                <p:oleObj name="Equation" r:id="rId10" imgW="518148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770" y="2020825"/>
                        <a:ext cx="7772400" cy="1028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941873"/>
              </p:ext>
            </p:extLst>
          </p:nvPr>
        </p:nvGraphicFramePr>
        <p:xfrm>
          <a:off x="5406845" y="3701572"/>
          <a:ext cx="3429000" cy="261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8" name="KGPlot" r:id="rId12" imgW="7823160" imgH="5981760" progId="KGraph_Plot">
                  <p:embed/>
                </p:oleObj>
              </mc:Choice>
              <mc:Fallback>
                <p:oleObj name="KGPlot" r:id="rId12" imgW="7823160" imgH="598176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6845" y="3701572"/>
                        <a:ext cx="3429000" cy="2611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18FFD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932599"/>
              </p:ext>
            </p:extLst>
          </p:nvPr>
        </p:nvGraphicFramePr>
        <p:xfrm>
          <a:off x="182992" y="4719215"/>
          <a:ext cx="5072063" cy="1506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309" name="Equation" r:id="rId14" imgW="3073320" imgH="914400" progId="Equation.3">
                  <p:embed/>
                </p:oleObj>
              </mc:Choice>
              <mc:Fallback>
                <p:oleObj name="Equation" r:id="rId14" imgW="30733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992" y="4719215"/>
                        <a:ext cx="5072063" cy="1506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1" y="6461653"/>
            <a:ext cx="90356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Singhakowinta &amp; A. R. </a:t>
            </a:r>
            <a:r>
              <a:rPr lang="en-US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Boothroyd, International </a:t>
            </a: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Journal of </a:t>
            </a:r>
            <a:r>
              <a:rPr lang="en-US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Electronics, Volume </a:t>
            </a: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21, Issue 6, 1966,  pages 549-560, DOI:10.1080/00207216608937931</a:t>
            </a:r>
            <a:b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O. Momeni and E. Afshari, </a:t>
            </a:r>
            <a:r>
              <a:rPr lang="en-US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2011 </a:t>
            </a: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IEEE Custom Integrated Circuits Conference (CICC), San Jose, CA, 2011, pp. </a:t>
            </a:r>
            <a:r>
              <a:rPr lang="en-US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1-4, doi</a:t>
            </a:r>
            <a:r>
              <a:rPr lang="en-US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10.1109/CICC.2011.6055322</a:t>
            </a:r>
            <a:endParaRPr lang="en-US" b="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235893" y="6237115"/>
            <a:ext cx="4943267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02902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534400" cy="398463"/>
          </a:xfrm>
        </p:spPr>
        <p:txBody>
          <a:bodyPr/>
          <a:lstStyle/>
          <a:p>
            <a:r>
              <a:rPr lang="en-US" dirty="0" smtClean="0"/>
              <a:t>What's the most gain we can get ? Do we care ?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397775" y="848570"/>
            <a:ext cx="8120764" cy="49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15" tIns="41259" rIns="82515" bIns="41259">
            <a:spAutoFit/>
          </a:bodyPr>
          <a:lstStyle/>
          <a:p>
            <a:pPr defTabSz="819150"/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Low-noise amplifiers 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designed for low noise figure, fairly high IP3</a:t>
            </a:r>
          </a:p>
          <a:p>
            <a:pPr defTabSz="819150"/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Power amplifiers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designed for high Psat, PAE, sufficiently low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IM3 </a:t>
            </a:r>
            <a:endParaRPr lang="en-US" sz="2400" b="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defTabSz="819150"/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IF amplifiers</a:t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designed for low noise figure, high IP3.</a:t>
            </a:r>
          </a:p>
          <a:p>
            <a:pPr defTabSz="819150"/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Practical amplifiers are rarely designed for highest gain.</a:t>
            </a:r>
          </a:p>
          <a:p>
            <a:pPr defTabSz="819150"/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Real-world relevance of G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G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ms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G</a:t>
            </a:r>
            <a:r>
              <a:rPr lang="en-US" sz="2400" b="0" baseline="-25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max,S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is not clear.</a:t>
            </a:r>
          </a:p>
          <a:p>
            <a:pPr defTabSz="819150"/>
            <a:r>
              <a:rPr lang="en-US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Practical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designs would benefit from </a:t>
            </a:r>
            <a:r>
              <a:rPr lang="en-US" sz="24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new theory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Quantities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similar to   G</a:t>
            </a:r>
            <a:r>
              <a:rPr lang="en-US" sz="24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ma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, G</a:t>
            </a:r>
            <a:r>
              <a:rPr lang="en-US" sz="24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ms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, G</a:t>
            </a:r>
            <a:r>
              <a:rPr lang="en-US" sz="2400" b="0" baseline="-25000" dirty="0">
                <a:solidFill>
                  <a:srgbClr val="000000"/>
                </a:solidFill>
                <a:latin typeface="Calibri" panose="020F0502020204030204" pitchFamily="34" charset="0"/>
              </a:rPr>
              <a:t>max,S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above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  But under constraints of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high-power or 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low-noise tuning.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</a:rPr>
              <a:t>   I know of no such published work.</a:t>
            </a:r>
          </a:p>
        </p:txBody>
      </p:sp>
    </p:spTree>
    <p:extLst>
      <p:ext uri="{BB962C8B-B14F-4D97-AF65-F5344CB8AC3E}">
        <p14:creationId xmlns:p14="http://schemas.microsoft.com/office/powerpoint/2010/main" val="881687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thin_text_template</Template>
  <TotalTime>12029</TotalTime>
  <Pages>2</Pages>
  <Words>6016</Words>
  <Application>Microsoft Office PowerPoint</Application>
  <PresentationFormat>On-screen Show (4:3)</PresentationFormat>
  <Paragraphs>1561</Paragraphs>
  <Slides>234</Slides>
  <Notes>134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234</vt:i4>
      </vt:variant>
    </vt:vector>
  </HeadingPairs>
  <TitlesOfParts>
    <vt:vector size="252" baseType="lpstr">
      <vt:lpstr>MS PGothic</vt:lpstr>
      <vt:lpstr>MS PGothic</vt:lpstr>
      <vt:lpstr>Arial</vt:lpstr>
      <vt:lpstr>Arial Narrow</vt:lpstr>
      <vt:lpstr>Calibri</vt:lpstr>
      <vt:lpstr>굴림</vt:lpstr>
      <vt:lpstr>굴림</vt:lpstr>
      <vt:lpstr>Impact</vt:lpstr>
      <vt:lpstr>Segoe UI Symbol</vt:lpstr>
      <vt:lpstr>Symbol</vt:lpstr>
      <vt:lpstr>Tahoma</vt:lpstr>
      <vt:lpstr>Times New Roman</vt:lpstr>
      <vt:lpstr>Wingdings</vt:lpstr>
      <vt:lpstr>very_thin-text_template</vt:lpstr>
      <vt:lpstr>Equation</vt:lpstr>
      <vt:lpstr>FreeHand.Doc</vt:lpstr>
      <vt:lpstr>KGPlot</vt:lpstr>
      <vt:lpstr>Photo Editor Photo</vt:lpstr>
      <vt:lpstr>Transistor and IC design  for 50GHz and above</vt:lpstr>
      <vt:lpstr>Why mm-wave wireless ?</vt:lpstr>
      <vt:lpstr>PowerPoint Presentation</vt:lpstr>
      <vt:lpstr>mm-Waves: high-capacity mobile communications</vt:lpstr>
      <vt:lpstr>mm-Waves: benefits &amp; challenges</vt:lpstr>
      <vt:lpstr>mm-Wave Wireless Needs Phased Arrays </vt:lpstr>
      <vt:lpstr>Millimeter-wave imaging </vt:lpstr>
      <vt:lpstr>mm-wave imaging radar: TV-like resolution</vt:lpstr>
      <vt:lpstr>PowerPoint Presentation</vt:lpstr>
      <vt:lpstr>Target Systems</vt:lpstr>
      <vt:lpstr>PowerPoint Presentation</vt:lpstr>
      <vt:lpstr>Antenna &amp; array basics</vt:lpstr>
      <vt:lpstr>Electronic Beamsteering, a.k.a. phased array</vt:lpstr>
      <vt:lpstr>Reminder: Multipath Propagation</vt:lpstr>
      <vt:lpstr>Fading vs Intersymbol interference</vt:lpstr>
      <vt:lpstr>Beamforming can suppress ISI</vt:lpstr>
      <vt:lpstr>Optimum array size for low system power</vt:lpstr>
      <vt:lpstr>How big should be the array ?</vt:lpstr>
      <vt:lpstr>Data delay equalization in large arrays</vt:lpstr>
      <vt:lpstr>PowerPoint Presentation</vt:lpstr>
      <vt:lpstr>mm-Wave LOS MIMO: multi-channel for high capacity</vt:lpstr>
      <vt:lpstr>Spatial Multiplexing: massive capacity RF networks</vt:lpstr>
      <vt:lpstr>100-1000 GHz Wireless Needs Mesh Networks </vt:lpstr>
      <vt:lpstr>PowerPoint Presentation</vt:lpstr>
      <vt:lpstr>Fair-Weather Propagation</vt:lpstr>
      <vt:lpstr>Foul Weather Propagation</vt:lpstr>
      <vt:lpstr>Atmospheric Attenuation: Implications</vt:lpstr>
      <vt:lpstr>PowerPoint Presentation</vt:lpstr>
      <vt:lpstr>Example Link budgets (60 GHz)</vt:lpstr>
      <vt:lpstr>Example Link budgets (140 GHz)</vt:lpstr>
      <vt:lpstr>PowerPoint Presentation</vt:lpstr>
      <vt:lpstr>140 GHz, 10 Gb/s Adaptive Picocell Backhaul</vt:lpstr>
      <vt:lpstr>140 GHz, 10 Gb/s Adaptive Picocell Backhaul</vt:lpstr>
      <vt:lpstr>340 GHz, 160 Gb/s MIMO Backhaul Link</vt:lpstr>
      <vt:lpstr>340 GHz, 160 Gb/s MIMO Backhaul Link</vt:lpstr>
      <vt:lpstr>60 GHz, 1 Tb/s Spatially-Multiplexed Base Station</vt:lpstr>
      <vt:lpstr>mm-Wave Wireless Transceiver Architecture</vt:lpstr>
      <vt:lpstr>400 GHz frequency-scanned imaging radar</vt:lpstr>
      <vt:lpstr>400 GHz frequency-scanned imaging car radar</vt:lpstr>
      <vt:lpstr>400 GHz frequency-scanned imaging car radar</vt:lpstr>
      <vt:lpstr>PowerPoint Presentation</vt:lpstr>
      <vt:lpstr>Production Semiconductor Processes for mm-Wave</vt:lpstr>
      <vt:lpstr>Production Semiconductor Processes for mm-Wave</vt:lpstr>
      <vt:lpstr>Semiconductor Processes for mm-Wave</vt:lpstr>
      <vt:lpstr>Research Semiconductor Processes </vt:lpstr>
      <vt:lpstr>mm-wave CMOS (examples)</vt:lpstr>
      <vt:lpstr>mm-Wave CMOS won't scale much further</vt:lpstr>
      <vt:lpstr>III-V high-power transmitters, low-noise receivers</vt:lpstr>
      <vt:lpstr>PowerPoint Presentation</vt:lpstr>
      <vt:lpstr>Why InP Bipolar Transistors ?</vt:lpstr>
      <vt:lpstr>PowerPoint Presentation</vt:lpstr>
      <vt:lpstr>Bipolar Transistor: Structure &amp;  Models</vt:lpstr>
      <vt:lpstr>Base-Collector Distributed RC Parasitics</vt:lpstr>
      <vt:lpstr>RbbCcb Time Constant,  Fmax ,   Simple Hybrid-p model</vt:lpstr>
      <vt:lpstr>PowerPoint Presentation</vt:lpstr>
      <vt:lpstr>InP: Electron velocity modulation</vt:lpstr>
      <vt:lpstr>Reduced gm at extreme current densities</vt:lpstr>
      <vt:lpstr>PowerPoint Presentation</vt:lpstr>
      <vt:lpstr>PowerPoint Presentation</vt:lpstr>
      <vt:lpstr>Energy-limited vs. field-limited breakdown</vt:lpstr>
      <vt:lpstr>Making faster bipolar transistors</vt:lpstr>
      <vt:lpstr>Refractory Contacts to In(Ga)As</vt:lpstr>
      <vt:lpstr>THz HBTs: The key challenges</vt:lpstr>
      <vt:lpstr>THz HBTs: double base metal process</vt:lpstr>
      <vt:lpstr>Reducing Emitter Length Effects</vt:lpstr>
      <vt:lpstr>Reducing Emitter Length Effects </vt:lpstr>
      <vt:lpstr>PowerPoint Presentation</vt:lpstr>
      <vt:lpstr>130nm /1.1 THz InP HBT: ICs to 670 GHz</vt:lpstr>
      <vt:lpstr>Towards a 3 THz InP Bipolar Transistor</vt:lpstr>
      <vt:lpstr>1/2-THz SiGe HBTs</vt:lpstr>
      <vt:lpstr>Towards a 2 THz SiGe Bipolar Transistor</vt:lpstr>
      <vt:lpstr>PowerPoint Presentation</vt:lpstr>
      <vt:lpstr>PowerPoint Presentation</vt:lpstr>
      <vt:lpstr>HEMTs: Key Device for Low Noise Figure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Record III-V MOS</vt:lpstr>
      <vt:lpstr>Excellent III-V gate dielectrics</vt:lpstr>
      <vt:lpstr>III-V MOS  @ Lg = ???</vt:lpstr>
      <vt:lpstr>Towards at 2.5 THz HEMT</vt:lpstr>
      <vt:lpstr>PowerPoint Presentation</vt:lpstr>
      <vt:lpstr>PowerPoint Presentation</vt:lpstr>
      <vt:lpstr>On-Wafer Through-Reflect-Line (TRL) Calibration</vt:lpstr>
      <vt:lpstr>On-Wafer Line Reflect Linie Calibration</vt:lpstr>
      <vt:lpstr>Difficulties with &gt;100 GHz On-Wafer Calibration</vt:lpstr>
      <vt:lpstr>PowerPoint Presentation</vt:lpstr>
      <vt:lpstr>The Antenna Feed Loss Problem</vt:lpstr>
      <vt:lpstr>Using lenses to reduce feed loss </vt:lpstr>
      <vt:lpstr>mm-wave interfaces: packaging</vt:lpstr>
      <vt:lpstr>mm-wave interfaces: packaging</vt:lpstr>
      <vt:lpstr>PowerPoint Presentation</vt:lpstr>
      <vt:lpstr>PowerPoint Presentation</vt:lpstr>
      <vt:lpstr>What's the most gain we can get ? Do we care ?</vt:lpstr>
      <vt:lpstr>What's the most gain we can get ? Do we care ?</vt:lpstr>
      <vt:lpstr>RF-IC Design: Simple &amp; Well-Known Procedures</vt:lpstr>
      <vt:lpstr>Low-Noise Amplifier Design</vt:lpstr>
      <vt:lpstr>Power Amplifier Design (Cripps method)</vt:lpstr>
      <vt:lpstr>PAs with corporate combining</vt:lpstr>
      <vt:lpstr>Power amplifier design: combiners</vt:lpstr>
      <vt:lpstr>PowerPoint Presentation</vt:lpstr>
      <vt:lpstr>Transmission Lines</vt:lpstr>
      <vt:lpstr>Transmission Lines for On-Wafer Wiring</vt:lpstr>
      <vt:lpstr>Skin loss</vt:lpstr>
      <vt:lpstr>Lateral Modes (1)</vt:lpstr>
      <vt:lpstr>Lateral Modes (2)</vt:lpstr>
      <vt:lpstr>Lateral Modes (3)→ Junction  Parasitics</vt:lpstr>
      <vt:lpstr>Substrate Modes</vt:lpstr>
      <vt:lpstr>Substrate Mode Coupling: Microstrip</vt:lpstr>
      <vt:lpstr>Substrate Mode Coupling: CPW</vt:lpstr>
      <vt:lpstr>Transmission lines: the problem</vt:lpstr>
      <vt:lpstr>III-V MIMIC Interconnects  -- Classic Substrate Microstrip</vt:lpstr>
      <vt:lpstr>Coplanar Waveguide</vt:lpstr>
      <vt:lpstr>If It Has Breaks, It Is Not A Ground Plane !</vt:lpstr>
      <vt:lpstr>No clean ground return ? →  interconnects hard to model</vt:lpstr>
      <vt:lpstr>III-V MIMIC Interconnects  -- Thin-Film Microstrip</vt:lpstr>
      <vt:lpstr>III-V MIMIC Interconnects  -- Inverted Thin-Film Microstrip</vt:lpstr>
      <vt:lpstr>VLSI mm-wave interconnects with ground integrity</vt:lpstr>
      <vt:lpstr>Modeling Interconnects, Passives in Tuned IC's</vt:lpstr>
      <vt:lpstr>ICs in Thin-Film (Not Inverted) Microstrip</vt:lpstr>
      <vt:lpstr>ICs in Thin-Film (Not Inverted) Microstrip</vt:lpstr>
      <vt:lpstr>ICs in Thin-Film Inverted Microstrip</vt:lpstr>
      <vt:lpstr>Power supply problems</vt:lpstr>
      <vt:lpstr>Power supply problems</vt:lpstr>
      <vt:lpstr>Power supply problems</vt:lpstr>
      <vt:lpstr>Transmission-lines in 500+ GHz ICs</vt:lpstr>
      <vt:lpstr>Transmission-lines in 500+ GHz ICs</vt:lpstr>
      <vt:lpstr>Differential mm-wave stages</vt:lpstr>
      <vt:lpstr>mm-wave common-mode instability</vt:lpstr>
      <vt:lpstr>Pseudo-Differential Stages</vt:lpstr>
      <vt:lpstr>PowerPoint Presentation</vt:lpstr>
      <vt:lpstr>Modeling Interconnects: Digital &amp; Mixed-Signal  IC's</vt:lpstr>
      <vt:lpstr>Design Flow: Digital &amp; Mixed-Signal  IC's</vt:lpstr>
      <vt:lpstr>High Speed ECL Design</vt:lpstr>
      <vt:lpstr>High Speed ECL Design</vt:lpstr>
      <vt:lpstr>Differential stages: schematic vs. floorplan</vt:lpstr>
      <vt:lpstr>Example: 40 GS/s S/H clock buffer </vt:lpstr>
      <vt:lpstr>Example: 40 GS/s S/H clock buffer </vt:lpstr>
      <vt:lpstr>Example: 40 GS/s S/H clock buffer </vt:lpstr>
      <vt:lpstr>20GHz Op-Amps for Linear 2 GHz Amplification</vt:lpstr>
      <vt:lpstr>PowerPoint Presentation</vt:lpstr>
      <vt:lpstr>mm-Wave Power Amplifier: Challenges</vt:lpstr>
      <vt:lpstr>Parallel Power-Combining</vt:lpstr>
      <vt:lpstr>Series Power-Combining &amp; Stacks</vt:lpstr>
      <vt:lpstr>Ideal Tri-axial Line</vt:lpstr>
      <vt:lpstr>Sub-λ/4 Baluns for Series Combining</vt:lpstr>
      <vt:lpstr>Baluns in Real ICs </vt:lpstr>
      <vt:lpstr>Two-Stage PA IC Test Results (86GHz)</vt:lpstr>
      <vt:lpstr>4:1 series-connected 81GHz power amplifier</vt:lpstr>
      <vt:lpstr>PowerPoint Presentation</vt:lpstr>
      <vt:lpstr>Millimeter-wave imaging </vt:lpstr>
      <vt:lpstr>90 mW, 220 GHz Power Amplifier</vt:lpstr>
      <vt:lpstr>214 GHz  InP HBT Power Amplifier</vt:lpstr>
      <vt:lpstr>214 GHz 180mW Power Amplifier (330 mW design) </vt:lpstr>
      <vt:lpstr>220 GHz power amplifiers; 256nm InP HBT</vt:lpstr>
      <vt:lpstr>ICs in Thin-Film (Not Inverted) Microstrip</vt:lpstr>
      <vt:lpstr>220 GHz measurement</vt:lpstr>
      <vt:lpstr>Power combined modules</vt:lpstr>
      <vt:lpstr>PowerPoint Presentation</vt:lpstr>
      <vt:lpstr>Teledyne: 1.9 mW, 585 GHz Power Amplifier</vt:lpstr>
      <vt:lpstr>Sub-mm-wave PAs: need more current !</vt:lpstr>
      <vt:lpstr>Multi-finger HBTs: more current, lower fmax</vt:lpstr>
      <vt:lpstr>Sub-mm-wave transistors: need more current</vt:lpstr>
      <vt:lpstr>PowerPoint Presentation</vt:lpstr>
      <vt:lpstr>PowerPoint Presentation</vt:lpstr>
      <vt:lpstr> 3-stage 150-GHz Amplifier; IBM 65 nm CMOS</vt:lpstr>
      <vt:lpstr>PowerPoint Presentation</vt:lpstr>
      <vt:lpstr>Massive Spatial Multiplexing</vt:lpstr>
      <vt:lpstr>Arrays for single-beam links</vt:lpstr>
      <vt:lpstr>Multi-beam links: hardware design</vt:lpstr>
      <vt:lpstr>Multi-Beam Links: Analog Beamformer Matrix</vt:lpstr>
      <vt:lpstr>Multi-Beam Links: Analog Beamformer Matrix</vt:lpstr>
      <vt:lpstr>Multi-Beam Links: Analog Beamformer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FET differential pair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Millimeter-wave imaging </vt:lpstr>
      <vt:lpstr>Millimeter-wave imaging </vt:lpstr>
      <vt:lpstr>94 GHz low-power IC design: transistors</vt:lpstr>
      <vt:lpstr>94 GHz low-power IC design: transistors</vt:lpstr>
      <vt:lpstr>Phased array</vt:lpstr>
      <vt:lpstr>Low-power, low-voltage mm-wave design</vt:lpstr>
      <vt:lpstr>Low-power, low-voltage mm-wave design</vt:lpstr>
      <vt:lpstr>Phase-shifter and control circuits</vt:lpstr>
      <vt:lpstr>Phase-shifter measurement results (1 V)</vt:lpstr>
      <vt:lpstr>Low-noise amplifier</vt:lpstr>
      <vt:lpstr>LNA Measurement results (1 V)</vt:lpstr>
      <vt:lpstr>Noise measurement setup</vt:lpstr>
      <vt:lpstr>Transceiver measurement results</vt:lpstr>
      <vt:lpstr>Receiver noise</vt:lpstr>
      <vt:lpstr>94 GHz transceiver: performance summary</vt:lpstr>
      <vt:lpstr>PowerPoint Presentation</vt:lpstr>
      <vt:lpstr>Dual Conversion: Wide Tuning</vt:lpstr>
      <vt:lpstr>W-band Waveguide Filters</vt:lpstr>
      <vt:lpstr>Choice of Frequency Plan</vt:lpstr>
      <vt:lpstr>Full receiver configuration: 2 chips to ease testing</vt:lpstr>
      <vt:lpstr>Receiver: down-conversion block</vt:lpstr>
      <vt:lpstr>Receiver: up-conversion block</vt:lpstr>
      <vt:lpstr>Mixer</vt:lpstr>
      <vt:lpstr>9:1 LO Multiplier</vt:lpstr>
      <vt:lpstr>Differential LO Driver Amplifier: 67-100GHz</vt:lpstr>
      <vt:lpstr>Differential LO Driver Amplifier: 67-100GHz</vt:lpstr>
      <vt:lpstr>High dynamic range IF amplifier</vt:lpstr>
      <vt:lpstr>First IF Amplifier</vt:lpstr>
      <vt:lpstr>IF Amplifier measurement results</vt:lpstr>
      <vt:lpstr>IF Amplifier measurement results</vt:lpstr>
      <vt:lpstr>Performance: upconversion block</vt:lpstr>
      <vt:lpstr>Upconversion measurement: Gain, IM3</vt:lpstr>
      <vt:lpstr>Downconversion measurement: IP3</vt:lpstr>
      <vt:lpstr>PowerPoint Presentation</vt:lpstr>
      <vt:lpstr>mm-Wave Wireless Electronics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Watt-Level  mm-Wave and Sub-mm-Wave Solid State Sources</dc:title>
  <dc:creator>mark rodwell</dc:creator>
  <cp:lastModifiedBy>mark rodwell</cp:lastModifiedBy>
  <cp:revision>441</cp:revision>
  <cp:lastPrinted>2002-08-11T02:20:55Z</cp:lastPrinted>
  <dcterms:created xsi:type="dcterms:W3CDTF">2015-06-16T22:02:43Z</dcterms:created>
  <dcterms:modified xsi:type="dcterms:W3CDTF">2016-07-27T17:58:11Z</dcterms:modified>
</cp:coreProperties>
</file>