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Lst>
  <p:notesMasterIdLst>
    <p:notesMasterId r:id="rId35"/>
  </p:notesMasterIdLst>
  <p:handoutMasterIdLst>
    <p:handoutMasterId r:id="rId36"/>
  </p:handoutMasterIdLst>
  <p:sldIdLst>
    <p:sldId id="415" r:id="rId3"/>
    <p:sldId id="444" r:id="rId4"/>
    <p:sldId id="439" r:id="rId5"/>
    <p:sldId id="445" r:id="rId6"/>
    <p:sldId id="449" r:id="rId7"/>
    <p:sldId id="448" r:id="rId8"/>
    <p:sldId id="452" r:id="rId9"/>
    <p:sldId id="453" r:id="rId10"/>
    <p:sldId id="454" r:id="rId11"/>
    <p:sldId id="456" r:id="rId12"/>
    <p:sldId id="460" r:id="rId13"/>
    <p:sldId id="459" r:id="rId14"/>
    <p:sldId id="440" r:id="rId15"/>
    <p:sldId id="457" r:id="rId16"/>
    <p:sldId id="458" r:id="rId17"/>
    <p:sldId id="462" r:id="rId18"/>
    <p:sldId id="463" r:id="rId19"/>
    <p:sldId id="476" r:id="rId20"/>
    <p:sldId id="465" r:id="rId21"/>
    <p:sldId id="466" r:id="rId22"/>
    <p:sldId id="464" r:id="rId23"/>
    <p:sldId id="475" r:id="rId24"/>
    <p:sldId id="468" r:id="rId25"/>
    <p:sldId id="467" r:id="rId26"/>
    <p:sldId id="470" r:id="rId27"/>
    <p:sldId id="469" r:id="rId28"/>
    <p:sldId id="450" r:id="rId29"/>
    <p:sldId id="451" r:id="rId30"/>
    <p:sldId id="471" r:id="rId31"/>
    <p:sldId id="472" r:id="rId32"/>
    <p:sldId id="473" r:id="rId33"/>
    <p:sldId id="474" r:id="rId34"/>
  </p:sldIdLst>
  <p:sldSz cx="9144000" cy="6858000" type="screen4x3"/>
  <p:notesSz cx="6997700" cy="9271000"/>
  <p:defaultTextStyle>
    <a:defPPr>
      <a:defRPr lang="en-US"/>
    </a:defPPr>
    <a:lvl1pPr algn="l" rtl="0" eaLnBrk="0" fontAlgn="base" hangingPunct="0">
      <a:lnSpc>
        <a:spcPct val="90000"/>
      </a:lnSpc>
      <a:spcBef>
        <a:spcPct val="50000"/>
      </a:spcBef>
      <a:spcAft>
        <a:spcPct val="0"/>
      </a:spcAft>
      <a:buClr>
        <a:schemeClr val="tx2"/>
      </a:buClr>
      <a:defRPr sz="1000" b="1" kern="1200">
        <a:solidFill>
          <a:schemeClr val="tx1"/>
        </a:solidFill>
        <a:latin typeface="Arial Narrow" pitchFamily="34" charset="0"/>
        <a:ea typeface="+mn-ea"/>
        <a:cs typeface="+mn-cs"/>
      </a:defRPr>
    </a:lvl1pPr>
    <a:lvl2pPr marL="457200" algn="l" rtl="0" eaLnBrk="0" fontAlgn="base" hangingPunct="0">
      <a:lnSpc>
        <a:spcPct val="90000"/>
      </a:lnSpc>
      <a:spcBef>
        <a:spcPct val="50000"/>
      </a:spcBef>
      <a:spcAft>
        <a:spcPct val="0"/>
      </a:spcAft>
      <a:buClr>
        <a:schemeClr val="tx2"/>
      </a:buClr>
      <a:defRPr sz="1000" b="1" kern="1200">
        <a:solidFill>
          <a:schemeClr val="tx1"/>
        </a:solidFill>
        <a:latin typeface="Arial Narrow" pitchFamily="34" charset="0"/>
        <a:ea typeface="+mn-ea"/>
        <a:cs typeface="+mn-cs"/>
      </a:defRPr>
    </a:lvl2pPr>
    <a:lvl3pPr marL="914400" algn="l" rtl="0" eaLnBrk="0" fontAlgn="base" hangingPunct="0">
      <a:lnSpc>
        <a:spcPct val="90000"/>
      </a:lnSpc>
      <a:spcBef>
        <a:spcPct val="50000"/>
      </a:spcBef>
      <a:spcAft>
        <a:spcPct val="0"/>
      </a:spcAft>
      <a:buClr>
        <a:schemeClr val="tx2"/>
      </a:buClr>
      <a:defRPr sz="1000" b="1" kern="1200">
        <a:solidFill>
          <a:schemeClr val="tx1"/>
        </a:solidFill>
        <a:latin typeface="Arial Narrow" pitchFamily="34" charset="0"/>
        <a:ea typeface="+mn-ea"/>
        <a:cs typeface="+mn-cs"/>
      </a:defRPr>
    </a:lvl3pPr>
    <a:lvl4pPr marL="1371600" algn="l" rtl="0" eaLnBrk="0" fontAlgn="base" hangingPunct="0">
      <a:lnSpc>
        <a:spcPct val="90000"/>
      </a:lnSpc>
      <a:spcBef>
        <a:spcPct val="50000"/>
      </a:spcBef>
      <a:spcAft>
        <a:spcPct val="0"/>
      </a:spcAft>
      <a:buClr>
        <a:schemeClr val="tx2"/>
      </a:buClr>
      <a:defRPr sz="1000" b="1" kern="1200">
        <a:solidFill>
          <a:schemeClr val="tx1"/>
        </a:solidFill>
        <a:latin typeface="Arial Narrow" pitchFamily="34" charset="0"/>
        <a:ea typeface="+mn-ea"/>
        <a:cs typeface="+mn-cs"/>
      </a:defRPr>
    </a:lvl4pPr>
    <a:lvl5pPr marL="1828800" algn="l" rtl="0" eaLnBrk="0" fontAlgn="base" hangingPunct="0">
      <a:lnSpc>
        <a:spcPct val="90000"/>
      </a:lnSpc>
      <a:spcBef>
        <a:spcPct val="50000"/>
      </a:spcBef>
      <a:spcAft>
        <a:spcPct val="0"/>
      </a:spcAft>
      <a:buClr>
        <a:schemeClr val="tx2"/>
      </a:buClr>
      <a:defRPr sz="1000" b="1" kern="1200">
        <a:solidFill>
          <a:schemeClr val="tx1"/>
        </a:solidFill>
        <a:latin typeface="Arial Narrow" pitchFamily="34" charset="0"/>
        <a:ea typeface="+mn-ea"/>
        <a:cs typeface="+mn-cs"/>
      </a:defRPr>
    </a:lvl5pPr>
    <a:lvl6pPr marL="2286000" algn="l" defTabSz="914400" rtl="0" eaLnBrk="1" latinLnBrk="0" hangingPunct="1">
      <a:defRPr sz="1000" b="1" kern="1200">
        <a:solidFill>
          <a:schemeClr val="tx1"/>
        </a:solidFill>
        <a:latin typeface="Arial Narrow" pitchFamily="34" charset="0"/>
        <a:ea typeface="+mn-ea"/>
        <a:cs typeface="+mn-cs"/>
      </a:defRPr>
    </a:lvl6pPr>
    <a:lvl7pPr marL="2743200" algn="l" defTabSz="914400" rtl="0" eaLnBrk="1" latinLnBrk="0" hangingPunct="1">
      <a:defRPr sz="1000" b="1" kern="1200">
        <a:solidFill>
          <a:schemeClr val="tx1"/>
        </a:solidFill>
        <a:latin typeface="Arial Narrow" pitchFamily="34" charset="0"/>
        <a:ea typeface="+mn-ea"/>
        <a:cs typeface="+mn-cs"/>
      </a:defRPr>
    </a:lvl7pPr>
    <a:lvl8pPr marL="3200400" algn="l" defTabSz="914400" rtl="0" eaLnBrk="1" latinLnBrk="0" hangingPunct="1">
      <a:defRPr sz="1000" b="1" kern="1200">
        <a:solidFill>
          <a:schemeClr val="tx1"/>
        </a:solidFill>
        <a:latin typeface="Arial Narrow" pitchFamily="34" charset="0"/>
        <a:ea typeface="+mn-ea"/>
        <a:cs typeface="+mn-cs"/>
      </a:defRPr>
    </a:lvl8pPr>
    <a:lvl9pPr marL="3657600" algn="l" defTabSz="914400" rtl="0" eaLnBrk="1" latinLnBrk="0" hangingPunct="1">
      <a:defRPr sz="10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969696"/>
    <a:srgbClr val="FFFFCC"/>
    <a:srgbClr val="CCCCFF"/>
    <a:srgbClr val="66CCFF"/>
    <a:srgbClr val="CCEC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43" autoAdjust="0"/>
  </p:normalViewPr>
  <p:slideViewPr>
    <p:cSldViewPr>
      <p:cViewPr varScale="1">
        <p:scale>
          <a:sx n="82" d="100"/>
          <a:sy n="82" d="100"/>
        </p:scale>
        <p:origin x="728" y="4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648"/>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905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0275" y="4402138"/>
            <a:ext cx="5137150" cy="4173537"/>
          </a:xfrm>
          <a:prstGeom prst="rect">
            <a:avLst/>
          </a:prstGeom>
          <a:noFill/>
          <a:ln w="9525">
            <a:noFill/>
            <a:miter lim="800000"/>
            <a:headEnd/>
            <a:tailEnd/>
          </a:ln>
          <a:effectLst/>
        </p:spPr>
        <p:txBody>
          <a:bodyPr vert="horz" wrap="square" lIns="93173" tIns="45797" rIns="93173" bIns="4579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5" name="Rectangle 3"/>
          <p:cNvSpPr>
            <a:spLocks noGrp="1" noRot="1" noChangeAspect="1" noChangeArrowheads="1" noTextEdit="1"/>
          </p:cNvSpPr>
          <p:nvPr>
            <p:ph type="sldImg" idx="2"/>
          </p:nvPr>
        </p:nvSpPr>
        <p:spPr bwMode="auto">
          <a:xfrm>
            <a:off x="873125" y="461963"/>
            <a:ext cx="5253038" cy="39401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84820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Making better transistors: beyond yet another new materials system.</a:t>
            </a:r>
          </a:p>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In ~55 years of IC development, industry has concentrated on making switches smaller; universities have mostly concentrated on the complementary role of making them from new materials. Thus has university electron device research progressed from silicon to germanium and SiGe, the arsenide, phosphide and then antimonide III-V's, then carbon nanotubes,  and today 2D semiconductors. Beyond SiGe, there seems but little hope that these more recent materials might benefit transistors in computer ICs.</a:t>
            </a:r>
          </a:p>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Perhaps we should focus instead on improving their shape ?  Corrugating a FET channel, in the style of a folded piece of paper, produces a device with transport distance much larger than its footprint; we can use this to improve electrostatics and suppress source-drain tunneling currents in few-nm-footprint transistors. Corrugating the channel in the perpendicular direction increases the drive current per unit IC area, which we then might trade for lower-voltage, lower-power operation. With FETs, making low-resistance yet small contacts is as much a problem as is making short gates: should we corrugate the metal-semiconductor interface to reduce the interface resistance ?</a:t>
            </a:r>
          </a:p>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Or, should we change their band structure ? In tunnel FETs, we can add several heterojunctions, and so increase the desired on-state tunneling currents while decreasing the unwanted off-state leakage currents.  Yet, I can offer nothing beyond this single example, albeit one that I presently find of great interest.</a:t>
            </a:r>
          </a:p>
          <a:p>
            <a:r>
              <a:rPr lang="en-US" sz="1200" kern="1200" smtClean="0">
                <a:solidFill>
                  <a:schemeClr val="tx1"/>
                </a:solidFill>
                <a:effectLst/>
                <a:latin typeface="Times New Roman" pitchFamily="18" charset="0"/>
                <a:ea typeface="+mn-ea"/>
                <a:cs typeface="+mn-cs"/>
              </a:rPr>
              <a:t> </a:t>
            </a:r>
          </a:p>
          <a:p>
            <a:r>
              <a:rPr lang="en-US" sz="1200" kern="1200" smtClean="0">
                <a:solidFill>
                  <a:schemeClr val="tx1"/>
                </a:solidFill>
                <a:effectLst/>
                <a:latin typeface="Times New Roman" pitchFamily="18" charset="0"/>
                <a:ea typeface="+mn-ea"/>
                <a:cs typeface="+mn-cs"/>
              </a:rPr>
              <a:t>Finally, perhaps we might change their function ? One focus of this workshop is to explore the merging of logic and memory. We might do this at either within the transistor or within low-level logic design. It is not yet clear to this circuit designer that a logic-plus-memory transistor would be markedly more useful than, for example, simple merged logic using pass transistors and gate capacitances. I will  do my best to examine their potential utility. </a:t>
            </a:r>
          </a:p>
          <a:p>
            <a:endParaRPr lang="en-US"/>
          </a:p>
        </p:txBody>
      </p:sp>
    </p:spTree>
    <p:extLst>
      <p:ext uri="{BB962C8B-B14F-4D97-AF65-F5344CB8AC3E}">
        <p14:creationId xmlns:p14="http://schemas.microsoft.com/office/powerpoint/2010/main" val="19536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3217587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370556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83948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67665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89877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657447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347524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smtClean="0"/>
          </a:p>
        </p:txBody>
      </p:sp>
      <p:sp>
        <p:nvSpPr>
          <p:cNvPr id="48132" name="Slide Number Placeholder 3"/>
          <p:cNvSpPr>
            <a:spLocks noGrp="1"/>
          </p:cNvSpPr>
          <p:nvPr>
            <p:ph type="sldNum" sz="quarter" idx="4294967295"/>
          </p:nvPr>
        </p:nvSpPr>
        <p:spPr bwMode="auto">
          <a:xfrm>
            <a:off x="3963990" y="8805863"/>
            <a:ext cx="3032125" cy="463550"/>
          </a:xfrm>
          <a:prstGeom prst="rect">
            <a:avLst/>
          </a:prstGeom>
          <a:noFill/>
          <a:ln>
            <a:miter lim="800000"/>
            <a:headEnd/>
            <a:tailEnd/>
          </a:ln>
        </p:spPr>
        <p:txBody>
          <a:bodyPr lIns="92941" tIns="46471" rIns="92941" bIns="46471"/>
          <a:lstStyle/>
          <a:p>
            <a:pPr eaLnBrk="0" hangingPunct="0">
              <a:lnSpc>
                <a:spcPct val="90000"/>
              </a:lnSpc>
              <a:spcBef>
                <a:spcPct val="50000"/>
              </a:spcBef>
              <a:buClr>
                <a:srgbClr val="1F497D"/>
              </a:buClr>
            </a:pPr>
            <a:fld id="{6F1F7C6B-B2B3-44E3-98E2-317CEE77CC59}" type="slidenum">
              <a:rPr lang="en-US">
                <a:solidFill>
                  <a:srgbClr val="000000"/>
                </a:solidFill>
              </a:rPr>
              <a:pPr eaLnBrk="0" hangingPunct="0">
                <a:lnSpc>
                  <a:spcPct val="90000"/>
                </a:lnSpc>
                <a:spcBef>
                  <a:spcPct val="50000"/>
                </a:spcBef>
                <a:buClr>
                  <a:srgbClr val="1F497D"/>
                </a:buClr>
              </a:pPr>
              <a:t>27</a:t>
            </a:fld>
            <a:endParaRPr lang="en-US" dirty="0">
              <a:solidFill>
                <a:srgbClr val="000000"/>
              </a:solidFill>
            </a:endParaRPr>
          </a:p>
        </p:txBody>
      </p:sp>
    </p:spTree>
    <p:extLst>
      <p:ext uri="{BB962C8B-B14F-4D97-AF65-F5344CB8AC3E}">
        <p14:creationId xmlns:p14="http://schemas.microsoft.com/office/powerpoint/2010/main" val="194320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latin typeface="Calibri" pitchFamily="34" charset="0"/>
                <a:cs typeface="Calibri" pitchFamily="34" charset="0"/>
              </a:rPr>
              <a:t>N+ S/D: 5*10</a:t>
            </a:r>
            <a:r>
              <a:rPr lang="en-US" sz="1200" b="0" baseline="30000" dirty="0" smtClean="0">
                <a:solidFill>
                  <a:srgbClr val="000000"/>
                </a:solidFill>
                <a:latin typeface="Calibri" pitchFamily="34" charset="0"/>
                <a:cs typeface="Calibri" pitchFamily="34" charset="0"/>
              </a:rPr>
              <a:t>12</a:t>
            </a:r>
            <a:r>
              <a:rPr lang="en-US" sz="1200" b="0" dirty="0" smtClean="0">
                <a:solidFill>
                  <a:srgbClr val="000000"/>
                </a:solidFill>
                <a:latin typeface="Calibri" pitchFamily="34" charset="0"/>
                <a:cs typeface="Calibri" pitchFamily="34" charset="0"/>
              </a:rPr>
              <a:t>/cm</a:t>
            </a:r>
            <a:r>
              <a:rPr lang="en-US" sz="1200" b="0" baseline="30000" dirty="0" smtClean="0">
                <a:solidFill>
                  <a:srgbClr val="000000"/>
                </a:solidFill>
                <a:latin typeface="Calibri" pitchFamily="34" charset="0"/>
                <a:cs typeface="Calibri" pitchFamily="34" charset="0"/>
              </a:rPr>
              <a:t>2</a:t>
            </a:r>
            <a:endParaRPr lang="en-US" sz="1200" b="0" dirty="0" smtClean="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306316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34253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294966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871538" y="461963"/>
            <a:ext cx="5253037" cy="3941762"/>
          </a:xfrm>
          <a:ln/>
        </p:spPr>
      </p:sp>
      <p:sp>
        <p:nvSpPr>
          <p:cNvPr id="84995" name="Rectangle 3"/>
          <p:cNvSpPr>
            <a:spLocks noGrp="1" noChangeArrowheads="1"/>
          </p:cNvSpPr>
          <p:nvPr>
            <p:ph type="body" idx="1"/>
          </p:nvPr>
        </p:nvSpPr>
        <p:spPr>
          <a:xfrm>
            <a:off x="930277" y="4403725"/>
            <a:ext cx="5137150" cy="4171950"/>
          </a:xfrm>
          <a:noFill/>
          <a:ln/>
        </p:spPr>
        <p:txBody>
          <a:bodyPr/>
          <a:lstStyle/>
          <a:p>
            <a:endParaRPr lang="en-US" dirty="0" smtClean="0"/>
          </a:p>
        </p:txBody>
      </p:sp>
    </p:spTree>
    <p:extLst>
      <p:ext uri="{BB962C8B-B14F-4D97-AF65-F5344CB8AC3E}">
        <p14:creationId xmlns:p14="http://schemas.microsoft.com/office/powerpoint/2010/main" val="140287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44646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62851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412959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101501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64874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16624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871538" y="461963"/>
            <a:ext cx="5253037" cy="3941762"/>
          </a:xfrm>
          <a:ln/>
        </p:spPr>
      </p:sp>
      <p:sp>
        <p:nvSpPr>
          <p:cNvPr id="128003" name="Rectangle 3"/>
          <p:cNvSpPr>
            <a:spLocks noGrp="1" noChangeArrowheads="1"/>
          </p:cNvSpPr>
          <p:nvPr>
            <p:ph type="body" idx="1"/>
          </p:nvPr>
        </p:nvSpPr>
        <p:spPr>
          <a:xfrm>
            <a:off x="930901" y="4404032"/>
            <a:ext cx="5135899" cy="4171030"/>
          </a:xfrm>
          <a:noFill/>
          <a:ln/>
        </p:spPr>
        <p:txBody>
          <a:bodyPr/>
          <a:lstStyle/>
          <a:p>
            <a:endParaRPr lang="en-US" dirty="0" smtClean="0"/>
          </a:p>
        </p:txBody>
      </p:sp>
    </p:spTree>
    <p:extLst>
      <p:ext uri="{BB962C8B-B14F-4D97-AF65-F5344CB8AC3E}">
        <p14:creationId xmlns:p14="http://schemas.microsoft.com/office/powerpoint/2010/main" val="83315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146050"/>
            <a:ext cx="2044700" cy="31861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146050"/>
            <a:ext cx="5986462" cy="3186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77340" y="762000"/>
            <a:ext cx="7301548" cy="520700"/>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304800" y="1371600"/>
            <a:ext cx="4191000" cy="5029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hart Placeholder 3"/>
          <p:cNvSpPr>
            <a:spLocks noGrp="1"/>
          </p:cNvSpPr>
          <p:nvPr>
            <p:ph type="chart" sz="half" idx="2"/>
          </p:nvPr>
        </p:nvSpPr>
        <p:spPr>
          <a:xfrm>
            <a:off x="4648200" y="1371600"/>
            <a:ext cx="4191000" cy="5029200"/>
          </a:xfrm>
        </p:spPr>
        <p:txBody>
          <a:bodyPr/>
          <a:lstStyle/>
          <a:p>
            <a:pPr lvl="0"/>
            <a:r>
              <a:rPr lang="en-US" noProof="0" smtClean="0"/>
              <a:t>Click icon to add chart</a:t>
            </a:r>
          </a:p>
        </p:txBody>
      </p:sp>
      <p:sp>
        <p:nvSpPr>
          <p:cNvPr id="6" name="TextBox 5"/>
          <p:cNvSpPr txBox="1"/>
          <p:nvPr/>
        </p:nvSpPr>
        <p:spPr>
          <a:xfrm>
            <a:off x="8042019" y="6456920"/>
            <a:ext cx="641866" cy="248209"/>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fld id="{45D3A099-0EE6-5649-AEA1-3903C992732E}" type="slidenum">
              <a:rPr lang="en-US" sz="1013" b="0" smtClean="0">
                <a:solidFill>
                  <a:srgbClr val="000000"/>
                </a:solidFill>
                <a:latin typeface="Arial"/>
              </a:rPr>
              <a:pPr defTabSz="457200" eaLnBrk="1" fontAlgn="auto" hangingPunct="1">
                <a:lnSpc>
                  <a:spcPct val="100000"/>
                </a:lnSpc>
                <a:spcBef>
                  <a:spcPts val="0"/>
                </a:spcBef>
                <a:spcAft>
                  <a:spcPts val="0"/>
                </a:spcAft>
                <a:buClrTx/>
              </a:pPr>
              <a:t>‹#›</a:t>
            </a:fld>
            <a:endParaRPr lang="en-US" sz="1013" b="0" dirty="0">
              <a:solidFill>
                <a:srgbClr val="000000"/>
              </a:solidFill>
              <a:latin typeface="Arial"/>
            </a:endParaRPr>
          </a:p>
        </p:txBody>
      </p:sp>
    </p:spTree>
    <p:extLst>
      <p:ext uri="{BB962C8B-B14F-4D97-AF65-F5344CB8AC3E}">
        <p14:creationId xmlns:p14="http://schemas.microsoft.com/office/powerpoint/2010/main" val="6230015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9540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28600" y="1371600"/>
            <a:ext cx="8763000" cy="4953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p:nvSpPr>
        <p:spPr>
          <a:xfrm>
            <a:off x="4251069" y="6475970"/>
            <a:ext cx="641866" cy="248209"/>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fld id="{45D3A099-0EE6-5649-AEA1-3903C992732E}" type="slidenum">
              <a:rPr lang="en-US" sz="1013" b="0" smtClean="0">
                <a:solidFill>
                  <a:srgbClr val="000000"/>
                </a:solidFill>
                <a:latin typeface="Arial"/>
              </a:rPr>
              <a:pPr defTabSz="457200" eaLnBrk="1" fontAlgn="auto" hangingPunct="1">
                <a:lnSpc>
                  <a:spcPct val="100000"/>
                </a:lnSpc>
                <a:spcBef>
                  <a:spcPts val="0"/>
                </a:spcBef>
                <a:spcAft>
                  <a:spcPts val="0"/>
                </a:spcAft>
                <a:buClrTx/>
              </a:pPr>
              <a:t>‹#›</a:t>
            </a:fld>
            <a:endParaRPr lang="en-US" sz="1013" b="0" dirty="0">
              <a:solidFill>
                <a:srgbClr val="000000"/>
              </a:solidFill>
              <a:latin typeface="Arial"/>
            </a:endParaRPr>
          </a:p>
        </p:txBody>
      </p:sp>
    </p:spTree>
    <p:extLst>
      <p:ext uri="{BB962C8B-B14F-4D97-AF65-F5344CB8AC3E}">
        <p14:creationId xmlns:p14="http://schemas.microsoft.com/office/powerpoint/2010/main" val="3786721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33941"/>
            <a:ext cx="3429000"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ctrTitle"/>
          </p:nvPr>
        </p:nvSpPr>
        <p:spPr>
          <a:xfrm>
            <a:off x="2019300" y="1958991"/>
            <a:ext cx="5105400" cy="1470025"/>
          </a:xfrm>
        </p:spPr>
        <p:txBody>
          <a:bodyPr/>
          <a:lstStyle>
            <a:lvl1pPr algn="ctr">
              <a:defRPr sz="2025">
                <a:solidFill>
                  <a:schemeClr val="tx1"/>
                </a:solidFill>
              </a:defRPr>
            </a:lvl1pPr>
          </a:lstStyle>
          <a:p>
            <a:r>
              <a:rPr lang="en-US" smtClean="0"/>
              <a:t>Click to edit Master title style</a:t>
            </a:r>
            <a:endParaRPr lang="en-US"/>
          </a:p>
        </p:txBody>
      </p:sp>
      <p:sp>
        <p:nvSpPr>
          <p:cNvPr id="5" name="Rectangle 4"/>
          <p:cNvSpPr>
            <a:spLocks noGrp="1" noChangeArrowheads="1"/>
          </p:cNvSpPr>
          <p:nvPr>
            <p:ph type="subTitle" idx="1"/>
          </p:nvPr>
        </p:nvSpPr>
        <p:spPr>
          <a:xfrm>
            <a:off x="3419475" y="3733800"/>
            <a:ext cx="5410200" cy="2590800"/>
          </a:xfrm>
        </p:spPr>
        <p:txBody>
          <a:bodyPr/>
          <a:lstStyle>
            <a:lvl1pPr marL="0" indent="0" algn="ctr">
              <a:buFontTx/>
              <a:buNone/>
              <a:defRPr sz="1125"/>
            </a:lvl1pPr>
          </a:lstStyle>
          <a:p>
            <a:r>
              <a:rPr lang="en-US" smtClean="0"/>
              <a:t>Click to edit Master subtitle style</a:t>
            </a:r>
            <a:endParaRPr lang="en-US" dirty="0"/>
          </a:p>
        </p:txBody>
      </p:sp>
    </p:spTree>
    <p:extLst>
      <p:ext uri="{BB962C8B-B14F-4D97-AF65-F5344CB8AC3E}">
        <p14:creationId xmlns:p14="http://schemas.microsoft.com/office/powerpoint/2010/main" val="12959034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Box 3"/>
          <p:cNvSpPr txBox="1"/>
          <p:nvPr/>
        </p:nvSpPr>
        <p:spPr>
          <a:xfrm>
            <a:off x="4251069" y="6475970"/>
            <a:ext cx="641866" cy="248209"/>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fld id="{45D3A099-0EE6-5649-AEA1-3903C992732E}" type="slidenum">
              <a:rPr lang="en-US" sz="1013" b="0" smtClean="0">
                <a:solidFill>
                  <a:srgbClr val="000000"/>
                </a:solidFill>
                <a:latin typeface="Arial"/>
              </a:rPr>
              <a:pPr defTabSz="457200" eaLnBrk="1" fontAlgn="auto" hangingPunct="1">
                <a:lnSpc>
                  <a:spcPct val="100000"/>
                </a:lnSpc>
                <a:spcBef>
                  <a:spcPts val="0"/>
                </a:spcBef>
                <a:spcAft>
                  <a:spcPts val="0"/>
                </a:spcAft>
                <a:buClrTx/>
              </a:pPr>
              <a:t>‹#›</a:t>
            </a:fld>
            <a:endParaRPr lang="en-US" sz="1013" b="0" dirty="0">
              <a:solidFill>
                <a:srgbClr val="000000"/>
              </a:solidFill>
              <a:latin typeface="Arial"/>
            </a:endParaRPr>
          </a:p>
        </p:txBody>
      </p:sp>
    </p:spTree>
    <p:extLst>
      <p:ext uri="{BB962C8B-B14F-4D97-AF65-F5344CB8AC3E}">
        <p14:creationId xmlns:p14="http://schemas.microsoft.com/office/powerpoint/2010/main" val="40472040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74088" cy="520700"/>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304800" y="914400"/>
            <a:ext cx="4191000" cy="2667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914400"/>
            <a:ext cx="4191000" cy="2667000"/>
          </a:xfrm>
        </p:spPr>
        <p:txBody>
          <a:bodyPr/>
          <a:lstStyle/>
          <a:p>
            <a:pPr lvl="0"/>
            <a:r>
              <a:rPr lang="en-US" noProof="0" smtClean="0"/>
              <a:t>Click icon to add chart</a:t>
            </a:r>
          </a:p>
        </p:txBody>
      </p:sp>
      <p:sp>
        <p:nvSpPr>
          <p:cNvPr id="5" name="Text Placeholder 2"/>
          <p:cNvSpPr>
            <a:spLocks noGrp="1"/>
          </p:cNvSpPr>
          <p:nvPr>
            <p:ph type="body" sz="half" idx="10"/>
          </p:nvPr>
        </p:nvSpPr>
        <p:spPr>
          <a:xfrm>
            <a:off x="304800" y="3733800"/>
            <a:ext cx="4191000" cy="2667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2"/>
          <p:cNvSpPr>
            <a:spLocks noGrp="1"/>
          </p:cNvSpPr>
          <p:nvPr>
            <p:ph type="body" sz="half" idx="11"/>
          </p:nvPr>
        </p:nvSpPr>
        <p:spPr>
          <a:xfrm>
            <a:off x="4648200" y="3733800"/>
            <a:ext cx="4191000" cy="2667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082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62"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7"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63"/>
            <a:ext cx="2057400" cy="365125"/>
          </a:xfrm>
          <a:prstGeom prst="rect">
            <a:avLst/>
          </a:prstGeom>
        </p:spPr>
        <p:txBody>
          <a:bodyPr/>
          <a:lstStyle/>
          <a:p>
            <a:pPr defTabSz="457200" eaLnBrk="1" fontAlgn="auto" hangingPunct="1">
              <a:lnSpc>
                <a:spcPct val="100000"/>
              </a:lnSpc>
              <a:spcBef>
                <a:spcPts val="0"/>
              </a:spcBef>
              <a:spcAft>
                <a:spcPts val="0"/>
              </a:spcAft>
              <a:buClrTx/>
            </a:pPr>
            <a:fld id="{45837C3C-3DF1-4418-94BB-63F350D3468F}" type="datetimeFigureOut">
              <a:rPr lang="en-US" sz="1800" b="0" smtClean="0">
                <a:solidFill>
                  <a:srgbClr val="000000"/>
                </a:solidFill>
                <a:latin typeface="Arial"/>
              </a:rPr>
              <a:pPr defTabSz="457200" eaLnBrk="1" fontAlgn="auto" hangingPunct="1">
                <a:lnSpc>
                  <a:spcPct val="100000"/>
                </a:lnSpc>
                <a:spcBef>
                  <a:spcPts val="0"/>
                </a:spcBef>
                <a:spcAft>
                  <a:spcPts val="0"/>
                </a:spcAft>
                <a:buClrTx/>
              </a:pPr>
              <a:t>2/7/2017</a:t>
            </a:fld>
            <a:endParaRPr lang="en-US" sz="1800" b="0">
              <a:solidFill>
                <a:srgbClr val="000000"/>
              </a:solidFill>
              <a:latin typeface="Arial"/>
            </a:endParaRPr>
          </a:p>
        </p:txBody>
      </p:sp>
      <p:sp>
        <p:nvSpPr>
          <p:cNvPr id="5" name="Footer Placeholder 4"/>
          <p:cNvSpPr>
            <a:spLocks noGrp="1"/>
          </p:cNvSpPr>
          <p:nvPr>
            <p:ph type="ftr" sz="quarter" idx="11"/>
          </p:nvPr>
        </p:nvSpPr>
        <p:spPr>
          <a:xfrm>
            <a:off x="3028950" y="6356363"/>
            <a:ext cx="3086100" cy="365125"/>
          </a:xfrm>
          <a:prstGeom prst="rect">
            <a:avLst/>
          </a:prstGeom>
        </p:spPr>
        <p:txBody>
          <a:bodyPr/>
          <a:lstStyle/>
          <a:p>
            <a:pPr defTabSz="457200" eaLnBrk="1" fontAlgn="auto" hangingPunct="1">
              <a:lnSpc>
                <a:spcPct val="100000"/>
              </a:lnSpc>
              <a:spcBef>
                <a:spcPts val="0"/>
              </a:spcBef>
              <a:spcAft>
                <a:spcPts val="0"/>
              </a:spcAft>
              <a:buClrTx/>
            </a:pPr>
            <a:r>
              <a:rPr lang="en-US" sz="1800" b="0" smtClean="0">
                <a:solidFill>
                  <a:srgbClr val="000000"/>
                </a:solidFill>
                <a:latin typeface="Arial"/>
              </a:rPr>
              <a:t>hilatikh@purdue.edu</a:t>
            </a:r>
            <a:endParaRPr lang="en-US" sz="1800" b="0" dirty="0">
              <a:solidFill>
                <a:srgbClr val="000000"/>
              </a:solidFill>
              <a:latin typeface="Arial"/>
            </a:endParaRPr>
          </a:p>
        </p:txBody>
      </p:sp>
      <p:sp>
        <p:nvSpPr>
          <p:cNvPr id="6" name="Slide Number Placeholder 5"/>
          <p:cNvSpPr>
            <a:spLocks noGrp="1"/>
          </p:cNvSpPr>
          <p:nvPr>
            <p:ph type="sldNum" sz="quarter" idx="12"/>
          </p:nvPr>
        </p:nvSpPr>
        <p:spPr>
          <a:xfrm>
            <a:off x="6457950" y="6356363"/>
            <a:ext cx="2057400" cy="365125"/>
          </a:xfrm>
          <a:prstGeom prst="rect">
            <a:avLst/>
          </a:prstGeom>
        </p:spPr>
        <p:txBody>
          <a:bodyPr/>
          <a:lstStyle/>
          <a:p>
            <a:pPr defTabSz="457200" eaLnBrk="1" fontAlgn="auto" hangingPunct="1">
              <a:lnSpc>
                <a:spcPct val="100000"/>
              </a:lnSpc>
              <a:spcBef>
                <a:spcPts val="0"/>
              </a:spcBef>
              <a:spcAft>
                <a:spcPts val="0"/>
              </a:spcAft>
              <a:buClrTx/>
            </a:pPr>
            <a:fld id="{93277B13-CAD6-A24C-A8A5-682049C5AFCD}" type="slidenum">
              <a:rPr lang="en-US" sz="1800" b="0" smtClean="0">
                <a:solidFill>
                  <a:srgbClr val="000000"/>
                </a:solidFill>
                <a:latin typeface="Arial"/>
              </a:rPr>
              <a:pPr defTabSz="457200" eaLnBrk="1" fontAlgn="auto" hangingPunct="1">
                <a:lnSpc>
                  <a:spcPct val="100000"/>
                </a:lnSpc>
                <a:spcBef>
                  <a:spcPts val="0"/>
                </a:spcBef>
                <a:spcAft>
                  <a:spcPts val="0"/>
                </a:spcAft>
                <a:buClrTx/>
              </a:pPr>
              <a:t>‹#›</a:t>
            </a:fld>
            <a:endParaRPr lang="en-US" sz="1800" b="0" dirty="0">
              <a:solidFill>
                <a:srgbClr val="000000"/>
              </a:solidFill>
              <a:latin typeface="Arial"/>
            </a:endParaRPr>
          </a:p>
        </p:txBody>
      </p:sp>
    </p:spTree>
    <p:extLst>
      <p:ext uri="{BB962C8B-B14F-4D97-AF65-F5344CB8AC3E}">
        <p14:creationId xmlns:p14="http://schemas.microsoft.com/office/powerpoint/2010/main" val="2647645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63"/>
            <a:ext cx="2057400" cy="365125"/>
          </a:xfrm>
          <a:prstGeom prst="rect">
            <a:avLst/>
          </a:prstGeom>
        </p:spPr>
        <p:txBody>
          <a:bodyPr/>
          <a:lstStyle/>
          <a:p>
            <a:pPr defTabSz="457200" eaLnBrk="1" fontAlgn="auto" hangingPunct="1">
              <a:lnSpc>
                <a:spcPct val="100000"/>
              </a:lnSpc>
              <a:spcBef>
                <a:spcPts val="0"/>
              </a:spcBef>
              <a:spcAft>
                <a:spcPts val="0"/>
              </a:spcAft>
              <a:buClrTx/>
            </a:pPr>
            <a:fld id="{45837C3C-3DF1-4418-94BB-63F350D3468F}" type="datetimeFigureOut">
              <a:rPr lang="en-US" sz="1800" b="0" smtClean="0">
                <a:solidFill>
                  <a:srgbClr val="000000"/>
                </a:solidFill>
                <a:latin typeface="Arial"/>
              </a:rPr>
              <a:pPr defTabSz="457200" eaLnBrk="1" fontAlgn="auto" hangingPunct="1">
                <a:lnSpc>
                  <a:spcPct val="100000"/>
                </a:lnSpc>
                <a:spcBef>
                  <a:spcPts val="0"/>
                </a:spcBef>
                <a:spcAft>
                  <a:spcPts val="0"/>
                </a:spcAft>
                <a:buClrTx/>
              </a:pPr>
              <a:t>2/7/2017</a:t>
            </a:fld>
            <a:endParaRPr lang="en-US" sz="1800" b="0">
              <a:solidFill>
                <a:srgbClr val="000000"/>
              </a:solidFill>
              <a:latin typeface="Arial"/>
            </a:endParaRPr>
          </a:p>
        </p:txBody>
      </p:sp>
      <p:sp>
        <p:nvSpPr>
          <p:cNvPr id="4" name="Footer Placeholder 3"/>
          <p:cNvSpPr>
            <a:spLocks noGrp="1"/>
          </p:cNvSpPr>
          <p:nvPr>
            <p:ph type="ftr" sz="quarter" idx="11"/>
          </p:nvPr>
        </p:nvSpPr>
        <p:spPr>
          <a:xfrm>
            <a:off x="3028950" y="6356363"/>
            <a:ext cx="3086100" cy="365125"/>
          </a:xfrm>
          <a:prstGeom prst="rect">
            <a:avLst/>
          </a:prstGeom>
        </p:spPr>
        <p:txBody>
          <a:bodyPr/>
          <a:lstStyle/>
          <a:p>
            <a:pPr defTabSz="457200" eaLnBrk="1" fontAlgn="auto" hangingPunct="1">
              <a:lnSpc>
                <a:spcPct val="100000"/>
              </a:lnSpc>
              <a:spcBef>
                <a:spcPts val="0"/>
              </a:spcBef>
              <a:spcAft>
                <a:spcPts val="0"/>
              </a:spcAft>
              <a:buClrTx/>
            </a:pPr>
            <a:r>
              <a:rPr lang="en-US" sz="1800" b="0" smtClean="0">
                <a:solidFill>
                  <a:srgbClr val="000000"/>
                </a:solidFill>
                <a:latin typeface="Arial"/>
              </a:rPr>
              <a:t>hilatikh@purdue.edu</a:t>
            </a:r>
            <a:endParaRPr lang="en-US" sz="1800" b="0" dirty="0">
              <a:solidFill>
                <a:srgbClr val="000000"/>
              </a:solidFill>
              <a:latin typeface="Arial"/>
            </a:endParaRPr>
          </a:p>
        </p:txBody>
      </p:sp>
      <p:sp>
        <p:nvSpPr>
          <p:cNvPr id="5" name="Slide Number Placeholder 4"/>
          <p:cNvSpPr>
            <a:spLocks noGrp="1"/>
          </p:cNvSpPr>
          <p:nvPr>
            <p:ph type="sldNum" sz="quarter" idx="12"/>
          </p:nvPr>
        </p:nvSpPr>
        <p:spPr>
          <a:xfrm>
            <a:off x="6457950" y="6356363"/>
            <a:ext cx="2057400" cy="365125"/>
          </a:xfrm>
          <a:prstGeom prst="rect">
            <a:avLst/>
          </a:prstGeom>
        </p:spPr>
        <p:txBody>
          <a:bodyPr/>
          <a:lstStyle/>
          <a:p>
            <a:pPr defTabSz="457200" eaLnBrk="1" fontAlgn="auto" hangingPunct="1">
              <a:lnSpc>
                <a:spcPct val="100000"/>
              </a:lnSpc>
              <a:spcBef>
                <a:spcPts val="0"/>
              </a:spcBef>
              <a:spcAft>
                <a:spcPts val="0"/>
              </a:spcAft>
              <a:buClrTx/>
            </a:pPr>
            <a:fld id="{93277B13-CAD6-A24C-A8A5-682049C5AFCD}" type="slidenum">
              <a:rPr lang="en-US" sz="1800" b="0" smtClean="0">
                <a:solidFill>
                  <a:srgbClr val="000000"/>
                </a:solidFill>
                <a:latin typeface="Arial"/>
              </a:rPr>
              <a:pPr defTabSz="457200" eaLnBrk="1" fontAlgn="auto" hangingPunct="1">
                <a:lnSpc>
                  <a:spcPct val="100000"/>
                </a:lnSpc>
                <a:spcBef>
                  <a:spcPts val="0"/>
                </a:spcBef>
                <a:spcAft>
                  <a:spcPts val="0"/>
                </a:spcAft>
                <a:buClrTx/>
              </a:pPr>
              <a:t>‹#›</a:t>
            </a:fld>
            <a:endParaRPr lang="en-US" sz="1800" b="0" dirty="0">
              <a:solidFill>
                <a:srgbClr val="000000"/>
              </a:solidFill>
              <a:latin typeface="Arial"/>
            </a:endParaRPr>
          </a:p>
        </p:txBody>
      </p:sp>
    </p:spTree>
    <p:extLst>
      <p:ext uri="{BB962C8B-B14F-4D97-AF65-F5344CB8AC3E}">
        <p14:creationId xmlns:p14="http://schemas.microsoft.com/office/powerpoint/2010/main" val="272309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01700" y="1720850"/>
            <a:ext cx="3579813" cy="161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913" y="1720850"/>
            <a:ext cx="3581400" cy="1611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13" y="146050"/>
            <a:ext cx="8183562" cy="3984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smtClean="0"/>
              <a:t>Title Area</a:t>
            </a:r>
          </a:p>
        </p:txBody>
      </p:sp>
      <p:sp>
        <p:nvSpPr>
          <p:cNvPr id="1027" name="Rectangle 3"/>
          <p:cNvSpPr>
            <a:spLocks noGrp="1" noChangeArrowheads="1"/>
          </p:cNvSpPr>
          <p:nvPr>
            <p:ph type="body" idx="1"/>
          </p:nvPr>
        </p:nvSpPr>
        <p:spPr bwMode="auto">
          <a:xfrm>
            <a:off x="901700" y="1720850"/>
            <a:ext cx="7313613" cy="161131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smtClean="0"/>
              <a:t>First level</a:t>
            </a:r>
          </a:p>
          <a:p>
            <a:pPr lvl="1"/>
            <a:r>
              <a:rPr lang="en-US" smtClean="0"/>
              <a:t>Second level</a:t>
            </a:r>
          </a:p>
          <a:p>
            <a:pPr lvl="2"/>
            <a:r>
              <a:rPr lang="en-US" smtClean="0"/>
              <a:t>Third level</a:t>
            </a:r>
          </a:p>
          <a:p>
            <a:pPr lvl="3"/>
            <a:r>
              <a:rPr lang="en-US" smtClean="0"/>
              <a:t>Fourth level</a:t>
            </a:r>
          </a:p>
        </p:txBody>
      </p:sp>
      <p:cxnSp>
        <p:nvCxnSpPr>
          <p:cNvPr id="9" name="Straight Connector 8"/>
          <p:cNvCxnSpPr/>
          <p:nvPr/>
        </p:nvCxnSpPr>
        <p:spPr bwMode="auto">
          <a:xfrm>
            <a:off x="457200" y="685800"/>
            <a:ext cx="8229600" cy="0"/>
          </a:xfrm>
          <a:prstGeom prst="line">
            <a:avLst/>
          </a:prstGeom>
          <a:noFill/>
          <a:ln w="38100"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27100" rtl="0" eaLnBrk="1" fontAlgn="base" hangingPunct="1">
        <a:lnSpc>
          <a:spcPct val="87000"/>
        </a:lnSpc>
        <a:spcBef>
          <a:spcPct val="0"/>
        </a:spcBef>
        <a:spcAft>
          <a:spcPct val="0"/>
        </a:spcAft>
        <a:defRPr sz="3000">
          <a:solidFill>
            <a:schemeClr val="tx1"/>
          </a:solidFill>
          <a:latin typeface="Tahoma" pitchFamily="34" charset="0"/>
          <a:ea typeface="Tahoma" pitchFamily="34" charset="0"/>
          <a:cs typeface="Tahoma" pitchFamily="34" charset="0"/>
        </a:defRPr>
      </a:lvl1pPr>
      <a:lvl2pPr algn="l" defTabSz="927100" rtl="0" eaLnBrk="1" fontAlgn="base" hangingPunct="1">
        <a:lnSpc>
          <a:spcPct val="87000"/>
        </a:lnSpc>
        <a:spcBef>
          <a:spcPct val="0"/>
        </a:spcBef>
        <a:spcAft>
          <a:spcPct val="0"/>
        </a:spcAft>
        <a:defRPr sz="3000">
          <a:solidFill>
            <a:schemeClr val="tx1"/>
          </a:solidFill>
          <a:latin typeface="Impact" pitchFamily="34" charset="0"/>
        </a:defRPr>
      </a:lvl2pPr>
      <a:lvl3pPr algn="l" defTabSz="927100" rtl="0" eaLnBrk="1" fontAlgn="base" hangingPunct="1">
        <a:lnSpc>
          <a:spcPct val="87000"/>
        </a:lnSpc>
        <a:spcBef>
          <a:spcPct val="0"/>
        </a:spcBef>
        <a:spcAft>
          <a:spcPct val="0"/>
        </a:spcAft>
        <a:defRPr sz="3000">
          <a:solidFill>
            <a:schemeClr val="tx1"/>
          </a:solidFill>
          <a:latin typeface="Impact" pitchFamily="34" charset="0"/>
        </a:defRPr>
      </a:lvl3pPr>
      <a:lvl4pPr algn="l" defTabSz="927100" rtl="0" eaLnBrk="1" fontAlgn="base" hangingPunct="1">
        <a:lnSpc>
          <a:spcPct val="87000"/>
        </a:lnSpc>
        <a:spcBef>
          <a:spcPct val="0"/>
        </a:spcBef>
        <a:spcAft>
          <a:spcPct val="0"/>
        </a:spcAft>
        <a:defRPr sz="3000">
          <a:solidFill>
            <a:schemeClr val="tx1"/>
          </a:solidFill>
          <a:latin typeface="Impact" pitchFamily="34" charset="0"/>
        </a:defRPr>
      </a:lvl4pPr>
      <a:lvl5pPr algn="l" defTabSz="927100" rtl="0" eaLnBrk="1" fontAlgn="base" hangingPunct="1">
        <a:lnSpc>
          <a:spcPct val="87000"/>
        </a:lnSpc>
        <a:spcBef>
          <a:spcPct val="0"/>
        </a:spcBef>
        <a:spcAft>
          <a:spcPct val="0"/>
        </a:spcAft>
        <a:defRPr sz="3000">
          <a:solidFill>
            <a:schemeClr val="tx1"/>
          </a:solidFill>
          <a:latin typeface="Impact" pitchFamily="34" charset="0"/>
        </a:defRPr>
      </a:lvl5pPr>
      <a:lvl6pPr marL="457200" algn="l" defTabSz="927100" rtl="0" eaLnBrk="1" fontAlgn="base" hangingPunct="1">
        <a:lnSpc>
          <a:spcPct val="87000"/>
        </a:lnSpc>
        <a:spcBef>
          <a:spcPct val="0"/>
        </a:spcBef>
        <a:spcAft>
          <a:spcPct val="0"/>
        </a:spcAft>
        <a:defRPr sz="3000">
          <a:solidFill>
            <a:schemeClr val="tx1"/>
          </a:solidFill>
          <a:latin typeface="Impact" pitchFamily="34" charset="0"/>
        </a:defRPr>
      </a:lvl6pPr>
      <a:lvl7pPr marL="914400" algn="l" defTabSz="927100" rtl="0" eaLnBrk="1" fontAlgn="base" hangingPunct="1">
        <a:lnSpc>
          <a:spcPct val="87000"/>
        </a:lnSpc>
        <a:spcBef>
          <a:spcPct val="0"/>
        </a:spcBef>
        <a:spcAft>
          <a:spcPct val="0"/>
        </a:spcAft>
        <a:defRPr sz="3000">
          <a:solidFill>
            <a:schemeClr val="tx1"/>
          </a:solidFill>
          <a:latin typeface="Impact" pitchFamily="34" charset="0"/>
        </a:defRPr>
      </a:lvl7pPr>
      <a:lvl8pPr marL="1371600" algn="l" defTabSz="927100" rtl="0" eaLnBrk="1" fontAlgn="base" hangingPunct="1">
        <a:lnSpc>
          <a:spcPct val="87000"/>
        </a:lnSpc>
        <a:spcBef>
          <a:spcPct val="0"/>
        </a:spcBef>
        <a:spcAft>
          <a:spcPct val="0"/>
        </a:spcAft>
        <a:defRPr sz="3000">
          <a:solidFill>
            <a:schemeClr val="tx1"/>
          </a:solidFill>
          <a:latin typeface="Impact" pitchFamily="34" charset="0"/>
        </a:defRPr>
      </a:lvl8pPr>
      <a:lvl9pPr marL="1828800" algn="l" defTabSz="927100" rtl="0" eaLnBrk="1" fontAlgn="base" hangingPunct="1">
        <a:lnSpc>
          <a:spcPct val="87000"/>
        </a:lnSpc>
        <a:spcBef>
          <a:spcPct val="0"/>
        </a:spcBef>
        <a:spcAft>
          <a:spcPct val="0"/>
        </a:spcAft>
        <a:defRPr sz="3000">
          <a:solidFill>
            <a:schemeClr val="tx1"/>
          </a:solidFill>
          <a:latin typeface="Impact" pitchFamily="34" charset="0"/>
        </a:defRPr>
      </a:lvl9pPr>
    </p:titleStyle>
    <p:bodyStyle>
      <a:lvl1pPr marL="204788" indent="-204788" algn="l" defTabSz="927100" rtl="0" eaLnBrk="1" fontAlgn="base" hangingPunct="1">
        <a:lnSpc>
          <a:spcPct val="90000"/>
        </a:lnSpc>
        <a:spcBef>
          <a:spcPct val="50000"/>
        </a:spcBef>
        <a:spcAft>
          <a:spcPct val="0"/>
        </a:spcAft>
        <a:buClr>
          <a:schemeClr val="tx2"/>
        </a:buClr>
        <a:buChar char="•"/>
        <a:defRPr sz="2400" b="1">
          <a:solidFill>
            <a:schemeClr val="tx1"/>
          </a:solidFill>
          <a:latin typeface="Calibri" pitchFamily="34" charset="0"/>
          <a:ea typeface="+mn-ea"/>
          <a:cs typeface="Calibri" pitchFamily="34" charset="0"/>
        </a:defRPr>
      </a:lvl1pPr>
      <a:lvl2pPr marL="615950" indent="-206375" algn="l" defTabSz="927100" rtl="0" eaLnBrk="1" fontAlgn="base" hangingPunct="1">
        <a:lnSpc>
          <a:spcPct val="90000"/>
        </a:lnSpc>
        <a:spcBef>
          <a:spcPct val="50000"/>
        </a:spcBef>
        <a:spcAft>
          <a:spcPct val="0"/>
        </a:spcAft>
        <a:buClr>
          <a:schemeClr val="tx2"/>
        </a:buClr>
        <a:buChar char="–"/>
        <a:defRPr sz="2200" b="1">
          <a:solidFill>
            <a:schemeClr val="tx1"/>
          </a:solidFill>
          <a:latin typeface="Calibri" pitchFamily="34" charset="0"/>
          <a:cs typeface="Calibri" pitchFamily="34" charset="0"/>
        </a:defRPr>
      </a:lvl2pPr>
      <a:lvl3pPr marL="1025525" indent="-204788" algn="l" defTabSz="927100" rtl="0" eaLnBrk="1" fontAlgn="base" hangingPunct="1">
        <a:lnSpc>
          <a:spcPct val="90000"/>
        </a:lnSpc>
        <a:spcBef>
          <a:spcPct val="50000"/>
        </a:spcBef>
        <a:spcAft>
          <a:spcPct val="0"/>
        </a:spcAft>
        <a:buClr>
          <a:schemeClr val="tx2"/>
        </a:buClr>
        <a:buChar char="•"/>
        <a:defRPr sz="2000" b="1">
          <a:solidFill>
            <a:schemeClr val="tx1"/>
          </a:solidFill>
          <a:latin typeface="Calibri" pitchFamily="34" charset="0"/>
          <a:cs typeface="Calibri" pitchFamily="34" charset="0"/>
        </a:defRPr>
      </a:lvl3pPr>
      <a:lvl4pPr marL="1436688" indent="-206375" algn="l" defTabSz="927100" rtl="0" eaLnBrk="1" fontAlgn="base" hangingPunct="1">
        <a:lnSpc>
          <a:spcPct val="90000"/>
        </a:lnSpc>
        <a:spcBef>
          <a:spcPct val="50000"/>
        </a:spcBef>
        <a:spcAft>
          <a:spcPct val="0"/>
        </a:spcAft>
        <a:buClr>
          <a:schemeClr val="tx2"/>
        </a:buClr>
        <a:buChar char="–"/>
        <a:defRPr b="1">
          <a:solidFill>
            <a:schemeClr val="tx1"/>
          </a:solidFill>
          <a:latin typeface="Calibri" pitchFamily="34" charset="0"/>
          <a:cs typeface="Calibri" pitchFamily="34" charset="0"/>
        </a:defRPr>
      </a:lvl4pPr>
      <a:lvl5pPr marL="2085975" indent="-231775" algn="l" defTabSz="927100" rtl="0" eaLnBrk="1" fontAlgn="base" hangingPunct="1">
        <a:spcBef>
          <a:spcPct val="20000"/>
        </a:spcBef>
        <a:spcAft>
          <a:spcPct val="0"/>
        </a:spcAft>
        <a:buChar char="»"/>
        <a:defRPr>
          <a:solidFill>
            <a:schemeClr val="tx1"/>
          </a:solidFill>
          <a:latin typeface="Times New Roman" pitchFamily="18" charset="0"/>
        </a:defRPr>
      </a:lvl5pPr>
      <a:lvl6pPr marL="2543175" indent="-231775" algn="l" defTabSz="927100" rtl="0" eaLnBrk="1" fontAlgn="base" hangingPunct="1">
        <a:spcBef>
          <a:spcPct val="20000"/>
        </a:spcBef>
        <a:spcAft>
          <a:spcPct val="0"/>
        </a:spcAft>
        <a:buChar char="»"/>
        <a:defRPr>
          <a:solidFill>
            <a:schemeClr val="tx1"/>
          </a:solidFill>
          <a:latin typeface="Times New Roman" pitchFamily="18" charset="0"/>
        </a:defRPr>
      </a:lvl6pPr>
      <a:lvl7pPr marL="3000375" indent="-231775" algn="l" defTabSz="927100" rtl="0" eaLnBrk="1" fontAlgn="base" hangingPunct="1">
        <a:spcBef>
          <a:spcPct val="20000"/>
        </a:spcBef>
        <a:spcAft>
          <a:spcPct val="0"/>
        </a:spcAft>
        <a:buChar char="»"/>
        <a:defRPr>
          <a:solidFill>
            <a:schemeClr val="tx1"/>
          </a:solidFill>
          <a:latin typeface="Times New Roman" pitchFamily="18" charset="0"/>
        </a:defRPr>
      </a:lvl7pPr>
      <a:lvl8pPr marL="3457575" indent="-231775" algn="l" defTabSz="927100" rtl="0" eaLnBrk="1" fontAlgn="base" hangingPunct="1">
        <a:spcBef>
          <a:spcPct val="20000"/>
        </a:spcBef>
        <a:spcAft>
          <a:spcPct val="0"/>
        </a:spcAft>
        <a:buChar char="»"/>
        <a:defRPr>
          <a:solidFill>
            <a:schemeClr val="tx1"/>
          </a:solidFill>
          <a:latin typeface="Times New Roman" pitchFamily="18" charset="0"/>
        </a:defRPr>
      </a:lvl8pPr>
      <a:lvl9pPr marL="3914775" indent="-231775" algn="l" defTabSz="927100" rtl="0" eaLnBrk="1" fontAlgn="base" hangingPunct="1">
        <a:spcBef>
          <a:spcPct val="20000"/>
        </a:spcBef>
        <a:spcAft>
          <a:spcPct val="0"/>
        </a:spcAft>
        <a:buChar char="»"/>
        <a:defRPr>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 y="0"/>
            <a:ext cx="9143999" cy="12894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8" name="Rectangle 3"/>
          <p:cNvSpPr>
            <a:spLocks noGrp="1" noChangeArrowheads="1"/>
          </p:cNvSpPr>
          <p:nvPr>
            <p:ph type="title"/>
          </p:nvPr>
        </p:nvSpPr>
        <p:spPr bwMode="auto">
          <a:xfrm>
            <a:off x="1562107" y="790227"/>
            <a:ext cx="7312979" cy="473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9" name="Rectangle 4"/>
          <p:cNvSpPr>
            <a:spLocks noGrp="1" noChangeArrowheads="1"/>
          </p:cNvSpPr>
          <p:nvPr>
            <p:ph type="body" idx="1"/>
          </p:nvPr>
        </p:nvSpPr>
        <p:spPr bwMode="auto">
          <a:xfrm>
            <a:off x="304800" y="1379220"/>
            <a:ext cx="8534400" cy="5021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32" name="Picture 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 y="6495431"/>
            <a:ext cx="10207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nsf4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84579" y="6454142"/>
            <a:ext cx="381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941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iming>
    <p:tnLst>
      <p:par>
        <p:cTn id="1" dur="indefinite" restart="never" nodeType="tmRoot"/>
      </p:par>
    </p:tnLst>
  </p:timing>
  <p:txStyles>
    <p:titleStyle>
      <a:lvl1pPr algn="r" rtl="0" eaLnBrk="1" fontAlgn="base" hangingPunct="1">
        <a:spcBef>
          <a:spcPct val="0"/>
        </a:spcBef>
        <a:spcAft>
          <a:spcPct val="0"/>
        </a:spcAft>
        <a:defRPr sz="1350" b="1">
          <a:solidFill>
            <a:srgbClr val="DCDCDC"/>
          </a:solidFill>
          <a:latin typeface="+mj-lt"/>
          <a:ea typeface="ＭＳ Ｐゴシック" charset="-128"/>
          <a:cs typeface="ＭＳ Ｐゴシック" charset="-128"/>
        </a:defRPr>
      </a:lvl1pPr>
      <a:lvl2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2pPr>
      <a:lvl3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3pPr>
      <a:lvl4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4pPr>
      <a:lvl5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5pPr>
      <a:lvl6pPr marL="257162" algn="r" rtl="0" eaLnBrk="1" fontAlgn="base" hangingPunct="1">
        <a:spcBef>
          <a:spcPct val="0"/>
        </a:spcBef>
        <a:spcAft>
          <a:spcPct val="0"/>
        </a:spcAft>
        <a:defRPr sz="1350" b="1">
          <a:solidFill>
            <a:srgbClr val="DCDCDC"/>
          </a:solidFill>
          <a:latin typeface="Trebuchet MS" charset="0"/>
        </a:defRPr>
      </a:lvl6pPr>
      <a:lvl7pPr marL="514325" algn="r" rtl="0" eaLnBrk="1" fontAlgn="base" hangingPunct="1">
        <a:spcBef>
          <a:spcPct val="0"/>
        </a:spcBef>
        <a:spcAft>
          <a:spcPct val="0"/>
        </a:spcAft>
        <a:defRPr sz="1350" b="1">
          <a:solidFill>
            <a:srgbClr val="DCDCDC"/>
          </a:solidFill>
          <a:latin typeface="Trebuchet MS" charset="0"/>
        </a:defRPr>
      </a:lvl7pPr>
      <a:lvl8pPr marL="771487" algn="r" rtl="0" eaLnBrk="1" fontAlgn="base" hangingPunct="1">
        <a:spcBef>
          <a:spcPct val="0"/>
        </a:spcBef>
        <a:spcAft>
          <a:spcPct val="0"/>
        </a:spcAft>
        <a:defRPr sz="1350" b="1">
          <a:solidFill>
            <a:srgbClr val="DCDCDC"/>
          </a:solidFill>
          <a:latin typeface="Trebuchet MS" charset="0"/>
        </a:defRPr>
      </a:lvl8pPr>
      <a:lvl9pPr marL="1028649" algn="r" rtl="0" eaLnBrk="1" fontAlgn="base" hangingPunct="1">
        <a:spcBef>
          <a:spcPct val="0"/>
        </a:spcBef>
        <a:spcAft>
          <a:spcPct val="0"/>
        </a:spcAft>
        <a:defRPr sz="1350" b="1">
          <a:solidFill>
            <a:srgbClr val="DCDCDC"/>
          </a:solidFill>
          <a:latin typeface="Trebuchet MS" charset="0"/>
        </a:defRPr>
      </a:lvl9pPr>
    </p:titleStyle>
    <p:bodyStyle>
      <a:lvl1pPr marL="95543" indent="-95543" algn="l" rtl="0" eaLnBrk="1" fontAlgn="base" hangingPunct="1">
        <a:spcBef>
          <a:spcPct val="20000"/>
        </a:spcBef>
        <a:spcAft>
          <a:spcPct val="0"/>
        </a:spcAft>
        <a:buChar char="•"/>
        <a:defRPr sz="1238">
          <a:solidFill>
            <a:schemeClr val="tx1"/>
          </a:solidFill>
          <a:latin typeface="+mn-lt"/>
          <a:ea typeface="ＭＳ Ｐゴシック" charset="-128"/>
          <a:cs typeface="ＭＳ Ｐゴシック" charset="-128"/>
        </a:defRPr>
      </a:lvl1pPr>
      <a:lvl2pPr marL="255377" indent="-95543" algn="l" rtl="0" eaLnBrk="1" fontAlgn="base" hangingPunct="1">
        <a:spcBef>
          <a:spcPct val="20000"/>
        </a:spcBef>
        <a:spcAft>
          <a:spcPct val="0"/>
        </a:spcAft>
        <a:buFont typeface="Arial" charset="0"/>
        <a:buChar char="»"/>
        <a:defRPr>
          <a:solidFill>
            <a:schemeClr val="tx1"/>
          </a:solidFill>
          <a:latin typeface="+mn-lt"/>
          <a:ea typeface="ＭＳ Ｐゴシック" charset="-128"/>
        </a:defRPr>
      </a:lvl2pPr>
      <a:lvl3pPr marL="452713" indent="-133047" algn="l" rtl="0" eaLnBrk="1" fontAlgn="base" hangingPunct="1">
        <a:spcBef>
          <a:spcPct val="20000"/>
        </a:spcBef>
        <a:spcAft>
          <a:spcPct val="0"/>
        </a:spcAft>
        <a:buFont typeface="Wingdings" charset="0"/>
        <a:buChar char="ü"/>
        <a:defRPr sz="900">
          <a:solidFill>
            <a:schemeClr val="tx1"/>
          </a:solidFill>
          <a:latin typeface="+mn-lt"/>
          <a:ea typeface="ＭＳ Ｐゴシック" charset="-128"/>
        </a:defRPr>
      </a:lvl3pPr>
      <a:lvl4pPr marL="612547" indent="-95543" algn="l" rtl="0" eaLnBrk="1" fontAlgn="base" hangingPunct="1">
        <a:spcBef>
          <a:spcPct val="20000"/>
        </a:spcBef>
        <a:spcAft>
          <a:spcPct val="0"/>
        </a:spcAft>
        <a:buChar char="–"/>
        <a:defRPr sz="900">
          <a:solidFill>
            <a:schemeClr val="tx1"/>
          </a:solidFill>
          <a:latin typeface="+mn-lt"/>
          <a:ea typeface="ＭＳ Ｐゴシック" charset="-128"/>
        </a:defRPr>
      </a:lvl4pPr>
      <a:lvl5pPr marL="772381" indent="-95543" algn="l" rtl="0" eaLnBrk="1" fontAlgn="base" hangingPunct="1">
        <a:spcBef>
          <a:spcPct val="20000"/>
        </a:spcBef>
        <a:spcAft>
          <a:spcPct val="0"/>
        </a:spcAft>
        <a:buFont typeface="Wingdings 3" charset="0"/>
        <a:buChar char="´"/>
        <a:defRPr sz="788">
          <a:solidFill>
            <a:schemeClr val="tx1"/>
          </a:solidFill>
          <a:latin typeface="+mn-lt"/>
          <a:ea typeface="ＭＳ Ｐゴシック" charset="-128"/>
        </a:defRPr>
      </a:lvl5pPr>
      <a:lvl6pPr marL="1029542" indent="-95543" algn="l" rtl="0" eaLnBrk="1" fontAlgn="base" hangingPunct="1">
        <a:spcBef>
          <a:spcPct val="20000"/>
        </a:spcBef>
        <a:spcAft>
          <a:spcPct val="0"/>
        </a:spcAft>
        <a:buFont typeface="Wingdings 3" charset="2"/>
        <a:buChar char="´"/>
        <a:defRPr sz="788">
          <a:solidFill>
            <a:schemeClr val="tx1"/>
          </a:solidFill>
          <a:latin typeface="+mn-lt"/>
          <a:ea typeface="ＭＳ Ｐゴシック" charset="-128"/>
        </a:defRPr>
      </a:lvl6pPr>
      <a:lvl7pPr marL="1286704" indent="-95543" algn="l" rtl="0" eaLnBrk="1" fontAlgn="base" hangingPunct="1">
        <a:spcBef>
          <a:spcPct val="20000"/>
        </a:spcBef>
        <a:spcAft>
          <a:spcPct val="0"/>
        </a:spcAft>
        <a:buFont typeface="Wingdings 3" charset="2"/>
        <a:buChar char="´"/>
        <a:defRPr sz="788">
          <a:solidFill>
            <a:schemeClr val="tx1"/>
          </a:solidFill>
          <a:latin typeface="+mn-lt"/>
          <a:ea typeface="ＭＳ Ｐゴシック" charset="-128"/>
        </a:defRPr>
      </a:lvl7pPr>
      <a:lvl8pPr marL="1543865" indent="-95543" algn="l" rtl="0" eaLnBrk="1" fontAlgn="base" hangingPunct="1">
        <a:spcBef>
          <a:spcPct val="20000"/>
        </a:spcBef>
        <a:spcAft>
          <a:spcPct val="0"/>
        </a:spcAft>
        <a:buFont typeface="Wingdings 3" charset="2"/>
        <a:buChar char="´"/>
        <a:defRPr sz="788">
          <a:solidFill>
            <a:schemeClr val="tx1"/>
          </a:solidFill>
          <a:latin typeface="+mn-lt"/>
          <a:ea typeface="ＭＳ Ｐゴシック" charset="-128"/>
        </a:defRPr>
      </a:lvl8pPr>
      <a:lvl9pPr marL="1801028" indent="-95543" algn="l" rtl="0" eaLnBrk="1" fontAlgn="base" hangingPunct="1">
        <a:spcBef>
          <a:spcPct val="20000"/>
        </a:spcBef>
        <a:spcAft>
          <a:spcPct val="0"/>
        </a:spcAft>
        <a:buFont typeface="Wingdings 3" charset="2"/>
        <a:buChar char="´"/>
        <a:defRPr sz="788">
          <a:solidFill>
            <a:schemeClr val="tx1"/>
          </a:solidFill>
          <a:latin typeface="+mn-lt"/>
          <a:ea typeface="ＭＳ Ｐゴシック" charset="-128"/>
        </a:defRPr>
      </a:lvl9pPr>
    </p:bodyStyle>
    <p:otherStyle>
      <a:defPPr>
        <a:defRPr lang="en-US"/>
      </a:defPPr>
      <a:lvl1pPr marL="0" algn="l" defTabSz="257162" rtl="0" eaLnBrk="1" latinLnBrk="0" hangingPunct="1">
        <a:defRPr sz="1013" kern="1200">
          <a:solidFill>
            <a:schemeClr val="tx1"/>
          </a:solidFill>
          <a:latin typeface="+mn-lt"/>
          <a:ea typeface="+mn-ea"/>
          <a:cs typeface="+mn-cs"/>
        </a:defRPr>
      </a:lvl1pPr>
      <a:lvl2pPr marL="257162" algn="l" defTabSz="257162" rtl="0" eaLnBrk="1" latinLnBrk="0" hangingPunct="1">
        <a:defRPr sz="1013" kern="1200">
          <a:solidFill>
            <a:schemeClr val="tx1"/>
          </a:solidFill>
          <a:latin typeface="+mn-lt"/>
          <a:ea typeface="+mn-ea"/>
          <a:cs typeface="+mn-cs"/>
        </a:defRPr>
      </a:lvl2pPr>
      <a:lvl3pPr marL="514325" algn="l" defTabSz="257162" rtl="0" eaLnBrk="1" latinLnBrk="0" hangingPunct="1">
        <a:defRPr sz="1013" kern="1200">
          <a:solidFill>
            <a:schemeClr val="tx1"/>
          </a:solidFill>
          <a:latin typeface="+mn-lt"/>
          <a:ea typeface="+mn-ea"/>
          <a:cs typeface="+mn-cs"/>
        </a:defRPr>
      </a:lvl3pPr>
      <a:lvl4pPr marL="771487" algn="l" defTabSz="257162" rtl="0" eaLnBrk="1" latinLnBrk="0" hangingPunct="1">
        <a:defRPr sz="1013" kern="1200">
          <a:solidFill>
            <a:schemeClr val="tx1"/>
          </a:solidFill>
          <a:latin typeface="+mn-lt"/>
          <a:ea typeface="+mn-ea"/>
          <a:cs typeface="+mn-cs"/>
        </a:defRPr>
      </a:lvl4pPr>
      <a:lvl5pPr marL="1028649" algn="l" defTabSz="257162" rtl="0" eaLnBrk="1" latinLnBrk="0" hangingPunct="1">
        <a:defRPr sz="1013" kern="1200">
          <a:solidFill>
            <a:schemeClr val="tx1"/>
          </a:solidFill>
          <a:latin typeface="+mn-lt"/>
          <a:ea typeface="+mn-ea"/>
          <a:cs typeface="+mn-cs"/>
        </a:defRPr>
      </a:lvl5pPr>
      <a:lvl6pPr marL="1285811" algn="l" defTabSz="257162" rtl="0" eaLnBrk="1" latinLnBrk="0" hangingPunct="1">
        <a:defRPr sz="1013" kern="1200">
          <a:solidFill>
            <a:schemeClr val="tx1"/>
          </a:solidFill>
          <a:latin typeface="+mn-lt"/>
          <a:ea typeface="+mn-ea"/>
          <a:cs typeface="+mn-cs"/>
        </a:defRPr>
      </a:lvl6pPr>
      <a:lvl7pPr marL="1542973" algn="l" defTabSz="257162" rtl="0" eaLnBrk="1" latinLnBrk="0" hangingPunct="1">
        <a:defRPr sz="1013" kern="1200">
          <a:solidFill>
            <a:schemeClr val="tx1"/>
          </a:solidFill>
          <a:latin typeface="+mn-lt"/>
          <a:ea typeface="+mn-ea"/>
          <a:cs typeface="+mn-cs"/>
        </a:defRPr>
      </a:lvl7pPr>
      <a:lvl8pPr marL="1800135" algn="l" defTabSz="257162" rtl="0" eaLnBrk="1" latinLnBrk="0" hangingPunct="1">
        <a:defRPr sz="1013" kern="1200">
          <a:solidFill>
            <a:schemeClr val="tx1"/>
          </a:solidFill>
          <a:latin typeface="+mn-lt"/>
          <a:ea typeface="+mn-ea"/>
          <a:cs typeface="+mn-cs"/>
        </a:defRPr>
      </a:lvl8pPr>
      <a:lvl9pPr marL="2057297" algn="l" defTabSz="25716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8.bin"/><Relationship Id="rId4" Type="http://schemas.openxmlformats.org/officeDocument/2006/relationships/image" Target="../media/image28.wmf"/><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16.wmf"/><Relationship Id="rId3" Type="http://schemas.openxmlformats.org/officeDocument/2006/relationships/notesSlide" Target="../notesSlides/notesSlide9.xml"/><Relationship Id="rId7" Type="http://schemas.openxmlformats.org/officeDocument/2006/relationships/oleObject" Target="../embeddings/oleObject11.bin"/><Relationship Id="rId12"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5.wmf"/><Relationship Id="rId11" Type="http://schemas.openxmlformats.org/officeDocument/2006/relationships/image" Target="../media/image38.jpeg"/><Relationship Id="rId5" Type="http://schemas.openxmlformats.org/officeDocument/2006/relationships/oleObject" Target="../embeddings/oleObject10.bin"/><Relationship Id="rId10" Type="http://schemas.openxmlformats.org/officeDocument/2006/relationships/image" Target="../media/image37.wmf"/><Relationship Id="rId4" Type="http://schemas.openxmlformats.org/officeDocument/2006/relationships/image" Target="../media/image8.jpeg"/><Relationship Id="rId9"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3.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42.wmf"/><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13.xml"/><Relationship Id="rId7" Type="http://schemas.openxmlformats.org/officeDocument/2006/relationships/image" Target="../media/image49.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0.wmf"/></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14.xml"/><Relationship Id="rId7"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59.wmf"/><Relationship Id="rId5" Type="http://schemas.openxmlformats.org/officeDocument/2006/relationships/oleObject" Target="../embeddings/oleObject17.bin"/><Relationship Id="rId10" Type="http://schemas.openxmlformats.org/officeDocument/2006/relationships/image" Target="../media/image61.wmf"/><Relationship Id="rId4" Type="http://schemas.openxmlformats.org/officeDocument/2006/relationships/image" Target="../media/image62.jpeg"/><Relationship Id="rId9" Type="http://schemas.openxmlformats.org/officeDocument/2006/relationships/oleObject" Target="../embeddings/oleObject19.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17.xml"/><Relationship Id="rId7"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66.wmf"/><Relationship Id="rId11" Type="http://schemas.openxmlformats.org/officeDocument/2006/relationships/image" Target="../media/image11.jpeg"/><Relationship Id="rId5" Type="http://schemas.openxmlformats.org/officeDocument/2006/relationships/oleObject" Target="../embeddings/oleObject20.bin"/><Relationship Id="rId10" Type="http://schemas.openxmlformats.org/officeDocument/2006/relationships/image" Target="../media/image68.wmf"/><Relationship Id="rId4" Type="http://schemas.openxmlformats.org/officeDocument/2006/relationships/image" Target="../media/image69.jpeg"/><Relationship Id="rId9"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8.xml"/><Relationship Id="rId7" Type="http://schemas.openxmlformats.org/officeDocument/2006/relationships/image" Target="../media/image71.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70.w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5.tiff"/><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jpeg"/><Relationship Id="rId3" Type="http://schemas.openxmlformats.org/officeDocument/2006/relationships/image" Target="../media/image83.emf"/><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0.wmf"/><Relationship Id="rId5" Type="http://schemas.openxmlformats.org/officeDocument/2006/relationships/image" Target="../media/image17.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9.wmf"/></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4626" name="Rectangle 2"/>
          <p:cNvSpPr>
            <a:spLocks noGrp="1" noChangeArrowheads="1"/>
          </p:cNvSpPr>
          <p:nvPr>
            <p:ph type="ctrTitle"/>
          </p:nvPr>
        </p:nvSpPr>
        <p:spPr>
          <a:xfrm>
            <a:off x="685800" y="1600200"/>
            <a:ext cx="7696200" cy="2743200"/>
          </a:xfrm>
        </p:spPr>
        <p:txBody>
          <a:bodyPr/>
          <a:lstStyle/>
          <a:p>
            <a:pPr>
              <a:lnSpc>
                <a:spcPct val="117000"/>
              </a:lnSpc>
            </a:pPr>
            <a:r>
              <a:rPr lang="en-US" sz="3200"/>
              <a:t>Making better transistors: </a:t>
            </a:r>
            <a:r>
              <a:rPr lang="en-US" sz="3400" smtClean="0"/>
              <a:t/>
            </a:r>
            <a:br>
              <a:rPr lang="en-US" sz="3400" smtClean="0"/>
            </a:br>
            <a:r>
              <a:rPr lang="en-US" sz="3200" smtClean="0"/>
              <a:t>beyond </a:t>
            </a:r>
            <a:r>
              <a:rPr lang="en-US" sz="3200"/>
              <a:t>yet another new materials system</a:t>
            </a:r>
          </a:p>
        </p:txBody>
      </p:sp>
      <p:sp>
        <p:nvSpPr>
          <p:cNvPr id="2714627" name="Rectangle 3"/>
          <p:cNvSpPr>
            <a:spLocks noGrp="1" noChangeArrowheads="1"/>
          </p:cNvSpPr>
          <p:nvPr>
            <p:ph type="subTitle" idx="1"/>
          </p:nvPr>
        </p:nvSpPr>
        <p:spPr>
          <a:xfrm>
            <a:off x="609600" y="5562600"/>
            <a:ext cx="6400800" cy="664797"/>
          </a:xfrm>
        </p:spPr>
        <p:txBody>
          <a:bodyPr/>
          <a:lstStyle/>
          <a:p>
            <a:pPr algn="l"/>
            <a:r>
              <a:rPr lang="en-US" i="1"/>
              <a:t>Mark Rodwell, </a:t>
            </a:r>
            <a:r>
              <a:rPr lang="en-US" i="1" smtClean="0"/>
              <a:t/>
            </a:r>
            <a:br>
              <a:rPr lang="en-US" i="1" smtClean="0"/>
            </a:br>
            <a:r>
              <a:rPr lang="en-US" i="1" smtClean="0"/>
              <a:t>University of California, Santa Barbara</a:t>
            </a:r>
            <a:endParaRPr lang="en-US" i="1"/>
          </a:p>
        </p:txBody>
      </p:sp>
      <p:sp>
        <p:nvSpPr>
          <p:cNvPr id="2714629" name="Text Box 5"/>
          <p:cNvSpPr txBox="1">
            <a:spLocks noChangeArrowheads="1"/>
          </p:cNvSpPr>
          <p:nvPr/>
        </p:nvSpPr>
        <p:spPr bwMode="auto">
          <a:xfrm>
            <a:off x="0" y="0"/>
            <a:ext cx="8174038" cy="282914"/>
          </a:xfrm>
          <a:prstGeom prst="rect">
            <a:avLst/>
          </a:prstGeom>
          <a:noFill/>
          <a:ln w="12700">
            <a:noFill/>
            <a:miter lim="800000"/>
            <a:headEnd/>
            <a:tailEnd/>
          </a:ln>
          <a:effectLst/>
        </p:spPr>
        <p:txBody>
          <a:bodyPr lIns="82058" tIns="41029" rIns="82058" bIns="41029">
            <a:spAutoFit/>
          </a:bodyPr>
          <a:lstStyle/>
          <a:p>
            <a:pPr defTabSz="820738">
              <a:lnSpc>
                <a:spcPct val="100000"/>
              </a:lnSpc>
              <a:spcBef>
                <a:spcPct val="0"/>
              </a:spcBef>
              <a:buClrTx/>
            </a:pPr>
            <a:r>
              <a:rPr lang="en-US" sz="1300" b="0" i="1" smtClean="0">
                <a:latin typeface="Arial" charset="0"/>
              </a:rPr>
              <a:t>Dagstul Worshop, Feb 6-11, 2017.</a:t>
            </a:r>
            <a:endParaRPr lang="en-US" sz="1300" b="0" i="1">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46050"/>
            <a:ext cx="8366507" cy="398463"/>
          </a:xfrm>
        </p:spPr>
        <p:txBody>
          <a:bodyPr/>
          <a:lstStyle/>
          <a:p>
            <a:r>
              <a:rPr lang="en-US" dirty="0" smtClean="0"/>
              <a:t>Corrugation: same current, less voltage, less CV</a:t>
            </a:r>
            <a:r>
              <a:rPr lang="en-US" baseline="30000" dirty="0" smtClean="0"/>
              <a:t>2</a:t>
            </a:r>
            <a:endParaRPr lang="en-US" baseline="30000" dirty="0"/>
          </a:p>
        </p:txBody>
      </p:sp>
      <p:graphicFrame>
        <p:nvGraphicFramePr>
          <p:cNvPr id="209922" name="Object 2"/>
          <p:cNvGraphicFramePr>
            <a:graphicFrameLocks noChangeAspect="1"/>
          </p:cNvGraphicFramePr>
          <p:nvPr/>
        </p:nvGraphicFramePr>
        <p:xfrm>
          <a:off x="227013" y="3479080"/>
          <a:ext cx="2730500" cy="3289300"/>
        </p:xfrm>
        <a:graphic>
          <a:graphicData uri="http://schemas.openxmlformats.org/presentationml/2006/ole">
            <mc:AlternateContent xmlns:mc="http://schemas.openxmlformats.org/markup-compatibility/2006">
              <mc:Choice xmlns:v="urn:schemas-microsoft-com:vml" Requires="v">
                <p:oleObj spid="_x0000_s45112" name="KGPlot" r:id="rId3" imgW="2730240" imgH="3289320" progId="KGraph_Plot">
                  <p:embed/>
                </p:oleObj>
              </mc:Choice>
              <mc:Fallback>
                <p:oleObj name="KGPlot" r:id="rId3" imgW="2730240" imgH="3289320"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3479080"/>
                        <a:ext cx="2730500"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923" name="Object 3"/>
          <p:cNvGraphicFramePr>
            <a:graphicFrameLocks noChangeAspect="1"/>
          </p:cNvGraphicFramePr>
          <p:nvPr/>
        </p:nvGraphicFramePr>
        <p:xfrm>
          <a:off x="3359400" y="3479080"/>
          <a:ext cx="2730500" cy="3276600"/>
        </p:xfrm>
        <a:graphic>
          <a:graphicData uri="http://schemas.openxmlformats.org/presentationml/2006/ole">
            <mc:AlternateContent xmlns:mc="http://schemas.openxmlformats.org/markup-compatibility/2006">
              <mc:Choice xmlns:v="urn:schemas-microsoft-com:vml" Requires="v">
                <p:oleObj spid="_x0000_s45113" name="KGPlot" r:id="rId5" imgW="2730240" imgH="3276360" progId="KGraph_Plot">
                  <p:embed/>
                </p:oleObj>
              </mc:Choice>
              <mc:Fallback>
                <p:oleObj name="KGPlot" r:id="rId5" imgW="2730240" imgH="3276360" progId="KGraph_Plo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400" y="3479080"/>
                        <a:ext cx="27305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925" name="Object 5"/>
          <p:cNvGraphicFramePr>
            <a:graphicFrameLocks noChangeAspect="1"/>
          </p:cNvGraphicFramePr>
          <p:nvPr/>
        </p:nvGraphicFramePr>
        <p:xfrm>
          <a:off x="6317585" y="3479080"/>
          <a:ext cx="2743200" cy="3276600"/>
        </p:xfrm>
        <a:graphic>
          <a:graphicData uri="http://schemas.openxmlformats.org/presentationml/2006/ole">
            <mc:AlternateContent xmlns:mc="http://schemas.openxmlformats.org/markup-compatibility/2006">
              <mc:Choice xmlns:v="urn:schemas-microsoft-com:vml" Requires="v">
                <p:oleObj spid="_x0000_s45114" name="KGPlot" r:id="rId7" imgW="2743200" imgH="3276360" progId="KGraph_Plot">
                  <p:embed/>
                </p:oleObj>
              </mc:Choice>
              <mc:Fallback>
                <p:oleObj name="KGPlot" r:id="rId7" imgW="2743200" imgH="3276360" progId="KGraph_Plo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7585" y="3479080"/>
                        <a:ext cx="2743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2" name="Straight Arrow Connector 11"/>
          <p:cNvCxnSpPr/>
          <p:nvPr/>
        </p:nvCxnSpPr>
        <p:spPr bwMode="auto">
          <a:xfrm>
            <a:off x="2295150" y="5478165"/>
            <a:ext cx="986635" cy="0"/>
          </a:xfrm>
          <a:prstGeom prst="straightConnector1">
            <a:avLst/>
          </a:prstGeom>
          <a:noFill/>
          <a:ln w="57150" cap="flat" cmpd="sng" algn="ctr">
            <a:solidFill>
              <a:schemeClr val="tx2"/>
            </a:solidFill>
            <a:prstDash val="solid"/>
            <a:round/>
            <a:headEnd type="none" w="med" len="med"/>
            <a:tailEnd type="arrow"/>
          </a:ln>
          <a:effectLst/>
        </p:spPr>
      </p:cxnSp>
      <p:cxnSp>
        <p:nvCxnSpPr>
          <p:cNvPr id="13" name="Straight Arrow Connector 12"/>
          <p:cNvCxnSpPr/>
          <p:nvPr/>
        </p:nvCxnSpPr>
        <p:spPr bwMode="auto">
          <a:xfrm>
            <a:off x="5330950" y="5478165"/>
            <a:ext cx="986635" cy="0"/>
          </a:xfrm>
          <a:prstGeom prst="straightConnector1">
            <a:avLst/>
          </a:prstGeom>
          <a:noFill/>
          <a:ln w="57150" cap="flat" cmpd="sng" algn="ctr">
            <a:solidFill>
              <a:schemeClr val="tx2"/>
            </a:solidFill>
            <a:prstDash val="solid"/>
            <a:round/>
            <a:headEnd type="none" w="med" len="med"/>
            <a:tailEnd type="arrow"/>
          </a:ln>
          <a:effectLst/>
        </p:spPr>
      </p:cxnSp>
      <p:sp>
        <p:nvSpPr>
          <p:cNvPr id="14" name="Oval 13"/>
          <p:cNvSpPr/>
          <p:nvPr/>
        </p:nvSpPr>
        <p:spPr bwMode="auto">
          <a:xfrm>
            <a:off x="549565" y="3504895"/>
            <a:ext cx="607160" cy="531265"/>
          </a:xfrm>
          <a:prstGeom prst="ellipse">
            <a:avLst/>
          </a:prstGeom>
          <a:noFill/>
          <a:ln w="28575"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sp>
        <p:nvSpPr>
          <p:cNvPr id="15" name="Oval 14"/>
          <p:cNvSpPr/>
          <p:nvPr/>
        </p:nvSpPr>
        <p:spPr bwMode="auto">
          <a:xfrm>
            <a:off x="3661260" y="3504895"/>
            <a:ext cx="607160" cy="531265"/>
          </a:xfrm>
          <a:prstGeom prst="ellipse">
            <a:avLst/>
          </a:prstGeom>
          <a:noFill/>
          <a:ln w="28575"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sp>
        <p:nvSpPr>
          <p:cNvPr id="16" name="Oval 15"/>
          <p:cNvSpPr/>
          <p:nvPr/>
        </p:nvSpPr>
        <p:spPr bwMode="auto">
          <a:xfrm>
            <a:off x="6621165" y="3960265"/>
            <a:ext cx="607160" cy="531265"/>
          </a:xfrm>
          <a:prstGeom prst="ellipse">
            <a:avLst/>
          </a:prstGeom>
          <a:noFill/>
          <a:ln w="28575"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sp>
        <p:nvSpPr>
          <p:cNvPr id="17" name="Oval 16"/>
          <p:cNvSpPr/>
          <p:nvPr/>
        </p:nvSpPr>
        <p:spPr bwMode="auto">
          <a:xfrm>
            <a:off x="7835485" y="6009430"/>
            <a:ext cx="607160" cy="531265"/>
          </a:xfrm>
          <a:prstGeom prst="ellipse">
            <a:avLst/>
          </a:prstGeom>
          <a:noFill/>
          <a:ln w="28575" cap="flat" cmpd="sng" algn="ctr">
            <a:solidFill>
              <a:schemeClr val="tx2"/>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pic>
        <p:nvPicPr>
          <p:cNvPr id="18" name="Picture 17" descr="2015_6_22_DRC_fins_tec.jpg"/>
          <p:cNvPicPr>
            <a:picLocks noChangeAspect="1"/>
          </p:cNvPicPr>
          <p:nvPr/>
        </p:nvPicPr>
        <p:blipFill>
          <a:blip r:embed="rId9" cstate="print"/>
          <a:srcRect l="32714" r="4194"/>
          <a:stretch>
            <a:fillRect/>
          </a:stretch>
        </p:blipFill>
        <p:spPr>
          <a:xfrm>
            <a:off x="4040735" y="782410"/>
            <a:ext cx="1924006" cy="2743200"/>
          </a:xfrm>
          <a:prstGeom prst="rect">
            <a:avLst/>
          </a:prstGeom>
        </p:spPr>
      </p:pic>
      <p:pic>
        <p:nvPicPr>
          <p:cNvPr id="20" name="Picture 19" descr="2015_6_22_DRC_fins_tec.jpg"/>
          <p:cNvPicPr>
            <a:picLocks noChangeAspect="1"/>
          </p:cNvPicPr>
          <p:nvPr/>
        </p:nvPicPr>
        <p:blipFill>
          <a:blip r:embed="rId9" cstate="print"/>
          <a:srcRect t="80151" r="71978"/>
          <a:stretch>
            <a:fillRect/>
          </a:stretch>
        </p:blipFill>
        <p:spPr>
          <a:xfrm>
            <a:off x="1364717" y="2960397"/>
            <a:ext cx="854538" cy="544498"/>
          </a:xfrm>
          <a:prstGeom prst="rect">
            <a:avLst/>
          </a:prstGeom>
        </p:spPr>
      </p:pic>
      <p:pic>
        <p:nvPicPr>
          <p:cNvPr id="21" name="Picture 20" descr="2015_6_22_DRC_fins_tec.jpg"/>
          <p:cNvPicPr>
            <a:picLocks noChangeAspect="1"/>
          </p:cNvPicPr>
          <p:nvPr/>
        </p:nvPicPr>
        <p:blipFill>
          <a:blip r:embed="rId9" cstate="print"/>
          <a:srcRect l="32714" r="4194"/>
          <a:stretch>
            <a:fillRect/>
          </a:stretch>
        </p:blipFill>
        <p:spPr>
          <a:xfrm>
            <a:off x="6746324" y="772675"/>
            <a:ext cx="1924006" cy="2743200"/>
          </a:xfrm>
          <a:prstGeom prst="rect">
            <a:avLst/>
          </a:prstGeom>
        </p:spPr>
      </p:pic>
    </p:spTree>
    <p:extLst>
      <p:ext uri="{BB962C8B-B14F-4D97-AF65-F5344CB8AC3E}">
        <p14:creationId xmlns:p14="http://schemas.microsoft.com/office/powerpoint/2010/main" val="25033671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57200" y="211137"/>
            <a:ext cx="8229600" cy="398463"/>
          </a:xfrm>
        </p:spPr>
        <p:txBody>
          <a:bodyPr/>
          <a:lstStyle/>
          <a:p>
            <a:pPr eaLnBrk="1" hangingPunct="1"/>
            <a:r>
              <a:rPr lang="en-US" b="0" smtClean="0"/>
              <a:t>Forming tall fins by sidewall regrowth (ugly)</a:t>
            </a:r>
            <a:endParaRPr lang="en-US" b="0" dirty="0" smtClean="0"/>
          </a:p>
        </p:txBody>
      </p:sp>
      <p:pic>
        <p:nvPicPr>
          <p:cNvPr id="38" name="Picture 37" descr="doron_draw3.jpg"/>
          <p:cNvPicPr>
            <a:picLocks noChangeAspect="1"/>
          </p:cNvPicPr>
          <p:nvPr/>
        </p:nvPicPr>
        <p:blipFill>
          <a:blip r:embed="rId3" cstate="print"/>
          <a:stretch>
            <a:fillRect/>
          </a:stretch>
        </p:blipFill>
        <p:spPr>
          <a:xfrm>
            <a:off x="856463" y="990600"/>
            <a:ext cx="7431075" cy="4099774"/>
          </a:xfrm>
          <a:prstGeom prst="rect">
            <a:avLst/>
          </a:prstGeom>
        </p:spPr>
      </p:pic>
      <p:sp>
        <p:nvSpPr>
          <p:cNvPr id="7" name="Rectangle 6"/>
          <p:cNvSpPr/>
          <p:nvPr/>
        </p:nvSpPr>
        <p:spPr>
          <a:xfrm>
            <a:off x="5105400" y="5867400"/>
            <a:ext cx="1263487" cy="397032"/>
          </a:xfrm>
          <a:prstGeom prst="rect">
            <a:avLst/>
          </a:prstGeom>
        </p:spPr>
        <p:txBody>
          <a:bodyPr wrap="none">
            <a:spAutoFit/>
          </a:bodyPr>
          <a:lstStyle/>
          <a:p>
            <a:r>
              <a:rPr lang="en-US" sz="1100" dirty="0" smtClean="0">
                <a:latin typeface="Calibri" pitchFamily="34" charset="0"/>
              </a:rPr>
              <a:t>Cohen-Elias </a:t>
            </a:r>
            <a:r>
              <a:rPr lang="en-US" sz="1100" i="1" dirty="0" smtClean="0">
                <a:latin typeface="Calibri" pitchFamily="34" charset="0"/>
              </a:rPr>
              <a:t>et al</a:t>
            </a:r>
            <a:r>
              <a:rPr lang="en-US" sz="1100" i="1" smtClean="0">
                <a:latin typeface="Calibri" pitchFamily="34" charset="0"/>
              </a:rPr>
              <a:t>.</a:t>
            </a:r>
            <a:r>
              <a:rPr lang="en-US" sz="1100" smtClean="0">
                <a:latin typeface="Calibri" pitchFamily="34" charset="0"/>
              </a:rPr>
              <a:t>, </a:t>
            </a:r>
            <a:r>
              <a:rPr lang="en-US" sz="1100" dirty="0" smtClean="0">
                <a:latin typeface="Calibri" pitchFamily="34" charset="0"/>
              </a:rPr>
              <a:t/>
            </a:r>
            <a:br>
              <a:rPr lang="en-US" sz="1100" dirty="0" smtClean="0">
                <a:latin typeface="Calibri" pitchFamily="34" charset="0"/>
              </a:rPr>
            </a:br>
            <a:r>
              <a:rPr lang="en-US" sz="1100" dirty="0" smtClean="0">
                <a:latin typeface="Calibri" pitchFamily="34" charset="0"/>
              </a:rPr>
              <a:t>2013 DRC</a:t>
            </a:r>
            <a:endParaRPr lang="en-US" sz="1100" dirty="0">
              <a:latin typeface="Calibri" pitchFamily="34" charset="0"/>
            </a:endParaRPr>
          </a:p>
        </p:txBody>
      </p:sp>
      <p:pic>
        <p:nvPicPr>
          <p:cNvPr id="8" name="Picture 7" descr="Picture1.jpg"/>
          <p:cNvPicPr>
            <a:picLocks noChangeAspect="1"/>
          </p:cNvPicPr>
          <p:nvPr/>
        </p:nvPicPr>
        <p:blipFill>
          <a:blip r:embed="rId4" cstate="print"/>
          <a:stretch>
            <a:fillRect/>
          </a:stretch>
        </p:blipFill>
        <p:spPr>
          <a:xfrm>
            <a:off x="3095173" y="5309114"/>
            <a:ext cx="1628617" cy="1472686"/>
          </a:xfrm>
          <a:prstGeom prst="rect">
            <a:avLst/>
          </a:prstGeom>
        </p:spPr>
      </p:pic>
    </p:spTree>
    <p:extLst>
      <p:ext uri="{BB962C8B-B14F-4D97-AF65-F5344CB8AC3E}">
        <p14:creationId xmlns:p14="http://schemas.microsoft.com/office/powerpoint/2010/main" val="33097033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57200" y="211137"/>
            <a:ext cx="8610905" cy="398463"/>
          </a:xfrm>
        </p:spPr>
        <p:txBody>
          <a:bodyPr/>
          <a:lstStyle/>
          <a:p>
            <a:r>
              <a:rPr lang="en-US" smtClean="0">
                <a:solidFill>
                  <a:schemeClr val="tx2"/>
                </a:solidFill>
              </a:rPr>
              <a:t>C</a:t>
            </a:r>
            <a:r>
              <a:rPr lang="en-US" smtClean="0"/>
              <a:t>onfined </a:t>
            </a:r>
            <a:r>
              <a:rPr lang="en-US" dirty="0" smtClean="0">
                <a:solidFill>
                  <a:schemeClr val="tx2"/>
                </a:solidFill>
              </a:rPr>
              <a:t>E</a:t>
            </a:r>
            <a:r>
              <a:rPr lang="en-US" dirty="0" smtClean="0"/>
              <a:t>pitaxial </a:t>
            </a:r>
            <a:r>
              <a:rPr lang="en-US" dirty="0">
                <a:solidFill>
                  <a:schemeClr val="tx2"/>
                </a:solidFill>
              </a:rPr>
              <a:t>L</a:t>
            </a:r>
            <a:r>
              <a:rPr lang="en-US" dirty="0"/>
              <a:t>ateral </a:t>
            </a:r>
            <a:r>
              <a:rPr lang="en-US" dirty="0">
                <a:solidFill>
                  <a:schemeClr val="tx2"/>
                </a:solidFill>
              </a:rPr>
              <a:t>O</a:t>
            </a:r>
            <a:r>
              <a:rPr lang="en-US" dirty="0"/>
              <a:t>vergrowth</a:t>
            </a:r>
            <a:endParaRPr lang="en-US" b="0" baseline="-25000" dirty="0" smtClean="0"/>
          </a:p>
        </p:txBody>
      </p:sp>
      <p:sp>
        <p:nvSpPr>
          <p:cNvPr id="12" name="Rectangle 5"/>
          <p:cNvSpPr>
            <a:spLocks noChangeArrowheads="1"/>
          </p:cNvSpPr>
          <p:nvPr/>
        </p:nvSpPr>
        <p:spPr bwMode="auto">
          <a:xfrm>
            <a:off x="170089" y="6059269"/>
            <a:ext cx="8769217" cy="646331"/>
          </a:xfrm>
          <a:prstGeom prst="rect">
            <a:avLst/>
          </a:prstGeom>
          <a:noFill/>
          <a:ln w="9525">
            <a:noFill/>
            <a:miter lim="800000"/>
            <a:headEnd/>
            <a:tailEnd/>
          </a:ln>
        </p:spPr>
        <p:txBody>
          <a:bodyPr wrap="square">
            <a:spAutoFit/>
          </a:bodyPr>
          <a:lstStyle/>
          <a:p>
            <a:pPr>
              <a:buClr>
                <a:srgbClr val="FF0000"/>
              </a:buClr>
            </a:pPr>
            <a:r>
              <a:rPr lang="en-US" sz="2000" smtClean="0">
                <a:solidFill>
                  <a:srgbClr val="FF0000"/>
                </a:solidFill>
                <a:latin typeface="Calibri" pitchFamily="34" charset="0"/>
                <a:cs typeface="Arial" charset="0"/>
              </a:rPr>
              <a:t>Semiconductor regrowth into hollow glass boxes formed on wafer surface</a:t>
            </a:r>
            <a:r>
              <a:rPr lang="en-US" sz="2000" smtClean="0">
                <a:solidFill>
                  <a:srgbClr val="000000"/>
                </a:solidFill>
                <a:latin typeface="Calibri" pitchFamily="34" charset="0"/>
                <a:cs typeface="Arial" charset="0"/>
              </a:rPr>
              <a:t/>
            </a:r>
            <a:br>
              <a:rPr lang="en-US" sz="2000" smtClean="0">
                <a:solidFill>
                  <a:srgbClr val="000000"/>
                </a:solidFill>
                <a:latin typeface="Calibri" pitchFamily="34" charset="0"/>
                <a:cs typeface="Arial" charset="0"/>
              </a:rPr>
            </a:br>
            <a:r>
              <a:rPr lang="en-US" sz="2000" smtClean="0">
                <a:solidFill>
                  <a:srgbClr val="000000"/>
                </a:solidFill>
                <a:latin typeface="Calibri" pitchFamily="34" charset="0"/>
                <a:cs typeface="Arial" charset="0"/>
              </a:rPr>
              <a:t>Semiconductor thicknesses controlled by ALD layer thickness: atomic precision</a:t>
            </a:r>
            <a:endParaRPr lang="en-US" sz="2000" b="0" dirty="0" smtClean="0">
              <a:solidFill>
                <a:srgbClr val="000000"/>
              </a:solidFill>
              <a:latin typeface="Calibri" pitchFamily="34" charset="0"/>
              <a:cs typeface="Arial"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773583"/>
            <a:ext cx="5078487" cy="5310835"/>
          </a:xfrm>
          <a:prstGeom prst="rect">
            <a:avLst/>
          </a:prstGeom>
        </p:spPr>
      </p:pic>
      <p:sp>
        <p:nvSpPr>
          <p:cNvPr id="15" name="TextBox 14"/>
          <p:cNvSpPr txBox="1"/>
          <p:nvPr/>
        </p:nvSpPr>
        <p:spPr>
          <a:xfrm>
            <a:off x="5181600" y="1447800"/>
            <a:ext cx="3657600" cy="757130"/>
          </a:xfrm>
          <a:prstGeom prst="rect">
            <a:avLst/>
          </a:prstGeom>
          <a:solidFill>
            <a:srgbClr val="FFFF00"/>
          </a:solidFill>
        </p:spPr>
        <p:txBody>
          <a:bodyPr wrap="square" rtlCol="0">
            <a:spAutoFit/>
          </a:bodyPr>
          <a:lstStyle/>
          <a:p>
            <a:pPr marL="0" indent="0">
              <a:buNone/>
            </a:pPr>
            <a:r>
              <a:rPr lang="en-US" sz="2400" b="0" dirty="0" smtClean="0">
                <a:latin typeface="Calibri" pitchFamily="34" charset="0"/>
              </a:rPr>
              <a:t>L. Czornomaz et. al</a:t>
            </a:r>
            <a:r>
              <a:rPr lang="en-US" sz="2400" b="0" smtClean="0">
                <a:latin typeface="Calibri" pitchFamily="34" charset="0"/>
              </a:rPr>
              <a:t>,  (IBM)</a:t>
            </a:r>
            <a:r>
              <a:rPr lang="en-US" sz="2400" b="0">
                <a:latin typeface="Calibri" pitchFamily="34" charset="0"/>
              </a:rPr>
              <a:t/>
            </a:r>
            <a:br>
              <a:rPr lang="en-US" sz="2400" b="0">
                <a:latin typeface="Calibri" pitchFamily="34" charset="0"/>
              </a:rPr>
            </a:br>
            <a:r>
              <a:rPr lang="en-US" sz="2400" b="0" smtClean="0">
                <a:latin typeface="Calibri" pitchFamily="34" charset="0"/>
              </a:rPr>
              <a:t>2015 </a:t>
            </a:r>
            <a:r>
              <a:rPr lang="en-US" sz="2400" b="0" dirty="0" smtClean="0">
                <a:latin typeface="Calibri" pitchFamily="34" charset="0"/>
              </a:rPr>
              <a:t>&amp; 2016 VLSI Symposia </a:t>
            </a:r>
          </a:p>
        </p:txBody>
      </p:sp>
    </p:spTree>
    <p:extLst>
      <p:ext uri="{BB962C8B-B14F-4D97-AF65-F5344CB8AC3E}">
        <p14:creationId xmlns:p14="http://schemas.microsoft.com/office/powerpoint/2010/main" val="34539893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CELO: Can we grow 3-D structures ?</a:t>
            </a:r>
            <a:endParaRPr lang="en-US" sz="3200" dirty="0" smtClean="0"/>
          </a:p>
        </p:txBody>
      </p:sp>
      <p:sp>
        <p:nvSpPr>
          <p:cNvPr id="2054" name="Text Box 3"/>
          <p:cNvSpPr txBox="1">
            <a:spLocks noChangeArrowheads="1"/>
          </p:cNvSpPr>
          <p:nvPr/>
        </p:nvSpPr>
        <p:spPr bwMode="auto">
          <a:xfrm>
            <a:off x="380999" y="4495800"/>
            <a:ext cx="8365225" cy="747639"/>
          </a:xfrm>
          <a:prstGeom prst="rect">
            <a:avLst/>
          </a:prstGeom>
          <a:noFill/>
          <a:ln w="12700">
            <a:noFill/>
            <a:miter lim="800000"/>
            <a:headEnd/>
            <a:tailEnd/>
          </a:ln>
        </p:spPr>
        <p:txBody>
          <a:bodyPr wrap="square" lIns="82039" tIns="41020" rIns="82039" bIns="41020">
            <a:spAutoFit/>
          </a:bodyPr>
          <a:lstStyle/>
          <a:p>
            <a:r>
              <a:rPr lang="en-US" sz="2400" b="0" smtClean="0">
                <a:latin typeface="Calibri" pitchFamily="34" charset="0"/>
                <a:cs typeface="Calibri" pitchFamily="34" charset="0"/>
              </a:rPr>
              <a:t>With a few process tricks,</a:t>
            </a:r>
            <a:br>
              <a:rPr lang="en-US" sz="2400" b="0" smtClean="0">
                <a:latin typeface="Calibri" pitchFamily="34" charset="0"/>
                <a:cs typeface="Calibri" pitchFamily="34" charset="0"/>
              </a:rPr>
            </a:br>
            <a:r>
              <a:rPr lang="en-US" sz="2400" b="0" smtClean="0">
                <a:latin typeface="Calibri" pitchFamily="34" charset="0"/>
                <a:cs typeface="Calibri" pitchFamily="34" charset="0"/>
              </a:rPr>
              <a:t>can we make growth templates for 3-D structures ? </a:t>
            </a:r>
            <a:endParaRPr lang="en-US" sz="2400" b="0" dirty="0">
              <a:latin typeface="Calibri" pitchFamily="34" charset="0"/>
              <a:cs typeface="Calibri"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268" y="1154582"/>
            <a:ext cx="8519465" cy="2655418"/>
          </a:xfrm>
          <a:prstGeom prst="rect">
            <a:avLst/>
          </a:prstGeom>
        </p:spPr>
      </p:pic>
    </p:spTree>
    <p:extLst>
      <p:ext uri="{BB962C8B-B14F-4D97-AF65-F5344CB8AC3E}">
        <p14:creationId xmlns:p14="http://schemas.microsoft.com/office/powerpoint/2010/main" val="20297221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21880" y="146050"/>
            <a:ext cx="8652030" cy="398463"/>
          </a:xfrm>
        </p:spPr>
        <p:txBody>
          <a:bodyPr/>
          <a:lstStyle/>
          <a:p>
            <a:r>
              <a:rPr lang="en-US" dirty="0" smtClean="0"/>
              <a:t>Fixing source-drain tunneling by increasing mass ?</a:t>
            </a:r>
            <a:endParaRPr lang="en-US" dirty="0"/>
          </a:p>
        </p:txBody>
      </p:sp>
      <p:sp>
        <p:nvSpPr>
          <p:cNvPr id="21" name="Text Box 4"/>
          <p:cNvSpPr txBox="1">
            <a:spLocks noChangeArrowheads="1"/>
          </p:cNvSpPr>
          <p:nvPr/>
        </p:nvSpPr>
        <p:spPr bwMode="auto">
          <a:xfrm>
            <a:off x="321880" y="848570"/>
            <a:ext cx="440191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Source-drain tunneling leakage:</a:t>
            </a:r>
            <a:endParaRPr lang="en-US" sz="2400" b="0" dirty="0" smtClean="0">
              <a:solidFill>
                <a:srgbClr val="000000"/>
              </a:solidFill>
              <a:latin typeface="Calibri" pitchFamily="34" charset="0"/>
              <a:cs typeface="Arial" pitchFamily="34" charset="0"/>
              <a:sym typeface="Symbol" pitchFamily="18" charset="2"/>
            </a:endParaRPr>
          </a:p>
        </p:txBody>
      </p:sp>
      <p:pic>
        <p:nvPicPr>
          <p:cNvPr id="4" name="Picture 3" descr="2014_6_23_DRC_draw.jpg"/>
          <p:cNvPicPr>
            <a:picLocks noChangeAspect="1"/>
          </p:cNvPicPr>
          <p:nvPr/>
        </p:nvPicPr>
        <p:blipFill>
          <a:blip r:embed="rId4" cstate="print"/>
          <a:srcRect r="4494"/>
          <a:stretch>
            <a:fillRect/>
          </a:stretch>
        </p:blipFill>
        <p:spPr>
          <a:xfrm>
            <a:off x="5786320" y="848570"/>
            <a:ext cx="3082719" cy="1669690"/>
          </a:xfrm>
          <a:prstGeom prst="rect">
            <a:avLst/>
          </a:prstGeom>
        </p:spPr>
      </p:pic>
      <p:graphicFrame>
        <p:nvGraphicFramePr>
          <p:cNvPr id="211970" name="Object 2"/>
          <p:cNvGraphicFramePr>
            <a:graphicFrameLocks noChangeAspect="1"/>
          </p:cNvGraphicFramePr>
          <p:nvPr/>
        </p:nvGraphicFramePr>
        <p:xfrm>
          <a:off x="411163" y="1294173"/>
          <a:ext cx="4959350" cy="465137"/>
        </p:xfrm>
        <a:graphic>
          <a:graphicData uri="http://schemas.openxmlformats.org/presentationml/2006/ole">
            <mc:AlternateContent xmlns:mc="http://schemas.openxmlformats.org/markup-compatibility/2006">
              <mc:Choice xmlns:v="urn:schemas-microsoft-com:vml" Requires="v">
                <p:oleObj spid="_x0000_s46133" name="Equation" r:id="rId5" imgW="2844720" imgH="266400" progId="Equation.3">
                  <p:embed/>
                </p:oleObj>
              </mc:Choice>
              <mc:Fallback>
                <p:oleObj name="Equation" r:id="rId5" imgW="2844720" imgH="26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1294173"/>
                        <a:ext cx="495935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1971" name="Object 3"/>
          <p:cNvGraphicFramePr>
            <a:graphicFrameLocks noChangeAspect="1"/>
          </p:cNvGraphicFramePr>
          <p:nvPr/>
        </p:nvGraphicFramePr>
        <p:xfrm>
          <a:off x="412750" y="2606613"/>
          <a:ext cx="3121025" cy="442912"/>
        </p:xfrm>
        <a:graphic>
          <a:graphicData uri="http://schemas.openxmlformats.org/presentationml/2006/ole">
            <mc:AlternateContent xmlns:mc="http://schemas.openxmlformats.org/markup-compatibility/2006">
              <mc:Choice xmlns:v="urn:schemas-microsoft-com:vml" Requires="v">
                <p:oleObj spid="_x0000_s46134" name="Equation" r:id="rId7" imgW="1790640" imgH="253800" progId="Equation.3">
                  <p:embed/>
                </p:oleObj>
              </mc:Choice>
              <mc:Fallback>
                <p:oleObj name="Equation" r:id="rId7" imgW="179064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 y="2606613"/>
                        <a:ext cx="31210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1973" name="Object 5"/>
          <p:cNvGraphicFramePr>
            <a:graphicFrameLocks noChangeAspect="1"/>
          </p:cNvGraphicFramePr>
          <p:nvPr/>
        </p:nvGraphicFramePr>
        <p:xfrm>
          <a:off x="625460" y="4028848"/>
          <a:ext cx="4250120" cy="2815427"/>
        </p:xfrm>
        <a:graphic>
          <a:graphicData uri="http://schemas.openxmlformats.org/presentationml/2006/ole">
            <mc:AlternateContent xmlns:mc="http://schemas.openxmlformats.org/markup-compatibility/2006">
              <mc:Choice xmlns:v="urn:schemas-microsoft-com:vml" Requires="v">
                <p:oleObj spid="_x0000_s46135" name="KGPlot" r:id="rId9" imgW="4825800" imgH="3200400" progId="KGraph_Plot">
                  <p:embed/>
                </p:oleObj>
              </mc:Choice>
              <mc:Fallback>
                <p:oleObj name="KGPlot" r:id="rId9" imgW="4825800" imgH="3200400" progId="KGraph_Plo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460" y="4028848"/>
                        <a:ext cx="4250120" cy="281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4"/>
          <p:cNvSpPr txBox="1">
            <a:spLocks noChangeArrowheads="1"/>
          </p:cNvSpPr>
          <p:nvPr/>
        </p:nvSpPr>
        <p:spPr bwMode="auto">
          <a:xfrm>
            <a:off x="321880" y="2191406"/>
            <a:ext cx="440191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Fix by increasing effective mass ?</a:t>
            </a:r>
            <a:endParaRPr lang="en-US" sz="2400" b="0" dirty="0" smtClean="0">
              <a:solidFill>
                <a:srgbClr val="000000"/>
              </a:solidFill>
              <a:latin typeface="Calibri" pitchFamily="34" charset="0"/>
              <a:cs typeface="Arial" pitchFamily="34" charset="0"/>
              <a:sym typeface="Symbol" pitchFamily="18" charset="2"/>
            </a:endParaRPr>
          </a:p>
        </p:txBody>
      </p:sp>
      <p:sp>
        <p:nvSpPr>
          <p:cNvPr id="11" name="Text Box 4"/>
          <p:cNvSpPr txBox="1">
            <a:spLocks noChangeArrowheads="1"/>
          </p:cNvSpPr>
          <p:nvPr/>
        </p:nvSpPr>
        <p:spPr bwMode="auto">
          <a:xfrm>
            <a:off x="321880" y="3429000"/>
            <a:ext cx="440191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This will decrease the on-current:</a:t>
            </a:r>
            <a:endParaRPr lang="en-US" sz="2400" b="0" dirty="0" smtClean="0">
              <a:solidFill>
                <a:srgbClr val="000000"/>
              </a:solidFill>
              <a:latin typeface="Calibri" pitchFamily="34" charset="0"/>
              <a:cs typeface="Arial" pitchFamily="34" charset="0"/>
              <a:sym typeface="Symbol" pitchFamily="18" charset="2"/>
            </a:endParaRPr>
          </a:p>
        </p:txBody>
      </p:sp>
      <p:pic>
        <p:nvPicPr>
          <p:cNvPr id="13" name="Picture 12" descr="2015_6_22_DRC_fins_tec.jpg"/>
          <p:cNvPicPr>
            <a:picLocks noChangeAspect="1"/>
          </p:cNvPicPr>
          <p:nvPr/>
        </p:nvPicPr>
        <p:blipFill>
          <a:blip r:embed="rId11" cstate="print"/>
          <a:stretch>
            <a:fillRect/>
          </a:stretch>
        </p:blipFill>
        <p:spPr>
          <a:xfrm>
            <a:off x="5786320" y="4024839"/>
            <a:ext cx="1669690" cy="2470755"/>
          </a:xfrm>
          <a:prstGeom prst="rect">
            <a:avLst/>
          </a:prstGeom>
        </p:spPr>
      </p:pic>
      <p:pic>
        <p:nvPicPr>
          <p:cNvPr id="14" name="Picture 67"/>
          <p:cNvPicPr>
            <a:picLocks noChangeAspect="1" noChangeArrowheads="1"/>
          </p:cNvPicPr>
          <p:nvPr/>
        </p:nvPicPr>
        <p:blipFill>
          <a:blip r:embed="rId12" cstate="print"/>
          <a:srcRect/>
          <a:stretch>
            <a:fillRect/>
          </a:stretch>
        </p:blipFill>
        <p:spPr bwMode="auto">
          <a:xfrm>
            <a:off x="5103265" y="5096860"/>
            <a:ext cx="457200" cy="457200"/>
          </a:xfrm>
          <a:prstGeom prst="rect">
            <a:avLst/>
          </a:prstGeom>
          <a:noFill/>
          <a:ln w="9525">
            <a:noFill/>
            <a:miter lim="800000"/>
            <a:headEnd/>
            <a:tailEnd/>
          </a:ln>
        </p:spPr>
      </p:pic>
      <p:pic>
        <p:nvPicPr>
          <p:cNvPr id="15" name="Picture 69"/>
          <p:cNvPicPr>
            <a:picLocks noChangeAspect="1" noChangeArrowheads="1"/>
          </p:cNvPicPr>
          <p:nvPr/>
        </p:nvPicPr>
        <p:blipFill>
          <a:blip r:embed="rId13" cstate="print"/>
          <a:srcRect/>
          <a:stretch>
            <a:fillRect/>
          </a:stretch>
        </p:blipFill>
        <p:spPr bwMode="auto">
          <a:xfrm>
            <a:off x="5087147" y="4323622"/>
            <a:ext cx="471488" cy="471488"/>
          </a:xfrm>
          <a:prstGeom prst="rect">
            <a:avLst/>
          </a:prstGeom>
          <a:noFill/>
          <a:ln w="9525">
            <a:noFill/>
            <a:miter lim="800000"/>
            <a:headEnd/>
            <a:tailEnd/>
          </a:ln>
        </p:spPr>
      </p:pic>
      <p:pic>
        <p:nvPicPr>
          <p:cNvPr id="17" name="Picture 69"/>
          <p:cNvPicPr>
            <a:picLocks noChangeAspect="1" noChangeArrowheads="1"/>
          </p:cNvPicPr>
          <p:nvPr/>
        </p:nvPicPr>
        <p:blipFill>
          <a:blip r:embed="rId13" cstate="print"/>
          <a:srcRect/>
          <a:stretch>
            <a:fillRect/>
          </a:stretch>
        </p:blipFill>
        <p:spPr bwMode="auto">
          <a:xfrm>
            <a:off x="5103265" y="5781745"/>
            <a:ext cx="471488" cy="471488"/>
          </a:xfrm>
          <a:prstGeom prst="rect">
            <a:avLst/>
          </a:prstGeom>
          <a:noFill/>
          <a:ln w="9525">
            <a:noFill/>
            <a:miter lim="800000"/>
            <a:headEnd/>
            <a:tailEnd/>
          </a:ln>
        </p:spPr>
      </p:pic>
      <p:sp>
        <p:nvSpPr>
          <p:cNvPr id="18" name="Text Box 4"/>
          <p:cNvSpPr txBox="1">
            <a:spLocks noChangeArrowheads="1"/>
          </p:cNvSpPr>
          <p:nvPr/>
        </p:nvSpPr>
        <p:spPr bwMode="auto">
          <a:xfrm>
            <a:off x="5558635" y="5098690"/>
            <a:ext cx="30297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i="1" dirty="0" smtClean="0">
                <a:solidFill>
                  <a:srgbClr val="000000"/>
                </a:solidFill>
                <a:latin typeface="Calibri" pitchFamily="34" charset="0"/>
                <a:cs typeface="Arial" pitchFamily="34" charset="0"/>
                <a:sym typeface="Symbol" pitchFamily="18" charset="2"/>
              </a:rPr>
              <a:t>?</a:t>
            </a:r>
            <a:endParaRPr lang="en-US" sz="2400" b="0" i="1" dirty="0" smtClean="0">
              <a:solidFill>
                <a:srgbClr val="000000"/>
              </a:solidFill>
              <a:latin typeface="Calibri" pitchFamily="34" charset="0"/>
              <a:cs typeface="Arial" pitchFamily="34" charset="0"/>
              <a:sym typeface="Symbol" pitchFamily="18" charset="2"/>
            </a:endParaRPr>
          </a:p>
        </p:txBody>
      </p:sp>
      <p:sp>
        <p:nvSpPr>
          <p:cNvPr id="19" name="Text Box 4"/>
          <p:cNvSpPr txBox="1">
            <a:spLocks noChangeArrowheads="1"/>
          </p:cNvSpPr>
          <p:nvPr/>
        </p:nvSpPr>
        <p:spPr bwMode="auto">
          <a:xfrm>
            <a:off x="5558635" y="5601136"/>
            <a:ext cx="30297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i="1" dirty="0" smtClean="0">
                <a:solidFill>
                  <a:srgbClr val="000000"/>
                </a:solidFill>
                <a:latin typeface="Calibri" pitchFamily="34" charset="0"/>
                <a:cs typeface="Arial" pitchFamily="34" charset="0"/>
                <a:sym typeface="Symbol" pitchFamily="18" charset="2"/>
              </a:rPr>
              <a:t>!</a:t>
            </a:r>
            <a:endParaRPr lang="en-US" sz="2400" b="0" i="1" dirty="0" smtClean="0">
              <a:solidFill>
                <a:srgbClr val="000000"/>
              </a:solidFill>
              <a:latin typeface="Calibri" pitchFamily="34" charset="0"/>
              <a:cs typeface="Arial" pitchFamily="34" charset="0"/>
              <a:sym typeface="Symbol" pitchFamily="18" charset="2"/>
            </a:endParaRPr>
          </a:p>
        </p:txBody>
      </p:sp>
      <p:sp>
        <p:nvSpPr>
          <p:cNvPr id="20" name="Text Box 4"/>
          <p:cNvSpPr txBox="1">
            <a:spLocks noChangeArrowheads="1"/>
          </p:cNvSpPr>
          <p:nvPr/>
        </p:nvSpPr>
        <p:spPr bwMode="auto">
          <a:xfrm>
            <a:off x="7380725" y="4297631"/>
            <a:ext cx="1289605"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400" i="1" dirty="0" smtClean="0">
                <a:solidFill>
                  <a:srgbClr val="000000"/>
                </a:solidFill>
                <a:latin typeface="Calibri" pitchFamily="34" charset="0"/>
                <a:cs typeface="Arial" pitchFamily="34" charset="0"/>
                <a:sym typeface="Symbol" pitchFamily="18" charset="2"/>
              </a:rPr>
              <a:t>long gate→ big</a:t>
            </a:r>
            <a:endParaRPr lang="en-US" sz="2400" b="0" i="1" dirty="0" smtClean="0">
              <a:solidFill>
                <a:srgbClr val="000000"/>
              </a:solidFill>
              <a:latin typeface="Calibri" pitchFamily="34" charset="0"/>
              <a:cs typeface="Arial" pitchFamily="34" charset="0"/>
              <a:sym typeface="Symbol" pitchFamily="18" charset="2"/>
            </a:endParaRPr>
          </a:p>
        </p:txBody>
      </p:sp>
      <p:sp>
        <p:nvSpPr>
          <p:cNvPr id="22" name="Text Box 4"/>
          <p:cNvSpPr txBox="1">
            <a:spLocks noChangeArrowheads="1"/>
          </p:cNvSpPr>
          <p:nvPr/>
        </p:nvSpPr>
        <p:spPr bwMode="auto">
          <a:xfrm>
            <a:off x="7076536" y="4871005"/>
            <a:ext cx="1669690"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400" i="1" dirty="0" smtClean="0">
                <a:solidFill>
                  <a:srgbClr val="000000"/>
                </a:solidFill>
                <a:latin typeface="Calibri" pitchFamily="34" charset="0"/>
                <a:cs typeface="Arial" pitchFamily="34" charset="0"/>
                <a:sym typeface="Symbol" pitchFamily="18" charset="2"/>
              </a:rPr>
              <a:t>shorter gate→ smaller</a:t>
            </a:r>
            <a:endParaRPr lang="en-US" sz="2400" b="0" i="1" dirty="0" smtClean="0">
              <a:solidFill>
                <a:srgbClr val="000000"/>
              </a:solidFill>
              <a:latin typeface="Calibri" pitchFamily="34" charset="0"/>
              <a:cs typeface="Arial" pitchFamily="34" charset="0"/>
              <a:sym typeface="Symbol" pitchFamily="18" charset="2"/>
            </a:endParaRPr>
          </a:p>
        </p:txBody>
      </p:sp>
      <p:sp>
        <p:nvSpPr>
          <p:cNvPr id="23" name="Text Box 4"/>
          <p:cNvSpPr txBox="1">
            <a:spLocks noChangeArrowheads="1"/>
          </p:cNvSpPr>
          <p:nvPr/>
        </p:nvSpPr>
        <p:spPr bwMode="auto">
          <a:xfrm>
            <a:off x="7456010" y="5132476"/>
            <a:ext cx="1442616"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400" i="1" dirty="0" smtClean="0">
                <a:solidFill>
                  <a:srgbClr val="000000"/>
                </a:solidFill>
                <a:latin typeface="Calibri" pitchFamily="34" charset="0"/>
                <a:cs typeface="Arial" pitchFamily="34" charset="0"/>
                <a:sym typeface="Symbol" pitchFamily="18" charset="2"/>
              </a:rPr>
              <a:t>less current</a:t>
            </a:r>
            <a:endParaRPr lang="en-US" sz="2400" b="0" i="1" dirty="0" smtClean="0">
              <a:solidFill>
                <a:srgbClr val="000000"/>
              </a:solidFill>
              <a:latin typeface="Calibri" pitchFamily="34" charset="0"/>
              <a:cs typeface="Arial" pitchFamily="34" charset="0"/>
              <a:sym typeface="Symbol" pitchFamily="18" charset="2"/>
            </a:endParaRPr>
          </a:p>
        </p:txBody>
      </p:sp>
      <p:sp>
        <p:nvSpPr>
          <p:cNvPr id="24" name="Text Box 4"/>
          <p:cNvSpPr txBox="1">
            <a:spLocks noChangeArrowheads="1"/>
          </p:cNvSpPr>
          <p:nvPr/>
        </p:nvSpPr>
        <p:spPr bwMode="auto">
          <a:xfrm>
            <a:off x="7076535" y="5663741"/>
            <a:ext cx="1669690"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400" i="1" smtClean="0">
                <a:solidFill>
                  <a:srgbClr val="000000"/>
                </a:solidFill>
                <a:latin typeface="Calibri" pitchFamily="34" charset="0"/>
                <a:cs typeface="Arial" pitchFamily="34" charset="0"/>
                <a:sym typeface="Symbol" pitchFamily="18" charset="2"/>
              </a:rPr>
              <a:t>wider→ more </a:t>
            </a:r>
            <a:r>
              <a:rPr lang="en-US" sz="1400" i="1" dirty="0" smtClean="0">
                <a:solidFill>
                  <a:srgbClr val="000000"/>
                </a:solidFill>
                <a:latin typeface="Calibri" pitchFamily="34" charset="0"/>
                <a:cs typeface="Arial" pitchFamily="34" charset="0"/>
                <a:sym typeface="Symbol" pitchFamily="18" charset="2"/>
              </a:rPr>
              <a:t>current</a:t>
            </a:r>
            <a:endParaRPr lang="en-US" sz="2400" b="0" i="1" dirty="0" smtClean="0">
              <a:solidFill>
                <a:srgbClr val="000000"/>
              </a:solidFill>
              <a:latin typeface="Calibri" pitchFamily="34" charset="0"/>
              <a:cs typeface="Arial" pitchFamily="34" charset="0"/>
              <a:sym typeface="Symbol" pitchFamily="18" charset="2"/>
            </a:endParaRPr>
          </a:p>
        </p:txBody>
      </p:sp>
      <p:sp>
        <p:nvSpPr>
          <p:cNvPr id="25" name="Text Box 4"/>
          <p:cNvSpPr txBox="1">
            <a:spLocks noChangeArrowheads="1"/>
          </p:cNvSpPr>
          <p:nvPr/>
        </p:nvSpPr>
        <p:spPr bwMode="auto">
          <a:xfrm>
            <a:off x="7456010" y="5891426"/>
            <a:ext cx="1442616"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400" i="1" dirty="0" smtClean="0">
                <a:solidFill>
                  <a:srgbClr val="000000"/>
                </a:solidFill>
                <a:latin typeface="Calibri" pitchFamily="34" charset="0"/>
                <a:cs typeface="Arial" pitchFamily="34" charset="0"/>
                <a:sym typeface="Symbol" pitchFamily="18" charset="2"/>
              </a:rPr>
              <a:t>big again !</a:t>
            </a:r>
            <a:endParaRPr lang="en-US" sz="2400" b="0" i="1" dirty="0" smtClean="0">
              <a:solidFill>
                <a:srgbClr val="000000"/>
              </a:solidFill>
              <a:latin typeface="Calibri" pitchFamily="34" charset="0"/>
              <a:cs typeface="Arial" pitchFamily="34" charset="0"/>
              <a:sym typeface="Symbol" pitchFamily="18" charset="2"/>
            </a:endParaRPr>
          </a:p>
        </p:txBody>
      </p:sp>
      <p:sp>
        <p:nvSpPr>
          <p:cNvPr id="26" name="Text Box 4"/>
          <p:cNvSpPr txBox="1">
            <a:spLocks noChangeArrowheads="1"/>
          </p:cNvSpPr>
          <p:nvPr/>
        </p:nvSpPr>
        <p:spPr bwMode="auto">
          <a:xfrm>
            <a:off x="625460" y="3738666"/>
            <a:ext cx="4401910" cy="2215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600" b="0" dirty="0" smtClean="0">
                <a:solidFill>
                  <a:srgbClr val="000000"/>
                </a:solidFill>
                <a:latin typeface="Calibri" pitchFamily="34" charset="0"/>
                <a:cs typeface="Arial" pitchFamily="34" charset="0"/>
                <a:sym typeface="Symbol" pitchFamily="18" charset="2"/>
              </a:rPr>
              <a:t> (also increases transit time)</a:t>
            </a:r>
          </a:p>
        </p:txBody>
      </p:sp>
    </p:spTree>
    <p:extLst>
      <p:ext uri="{BB962C8B-B14F-4D97-AF65-F5344CB8AC3E}">
        <p14:creationId xmlns:p14="http://schemas.microsoft.com/office/powerpoint/2010/main" val="213641398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21880" y="146050"/>
            <a:ext cx="8652030" cy="398463"/>
          </a:xfrm>
        </p:spPr>
        <p:txBody>
          <a:bodyPr/>
          <a:lstStyle/>
          <a:p>
            <a:r>
              <a:rPr lang="en-US" dirty="0" smtClean="0"/>
              <a:t>Fixing source-drain tunneling by corrugation</a:t>
            </a:r>
            <a:endParaRPr lang="en-US" dirty="0"/>
          </a:p>
        </p:txBody>
      </p:sp>
      <p:sp>
        <p:nvSpPr>
          <p:cNvPr id="21" name="Text Box 4"/>
          <p:cNvSpPr txBox="1">
            <a:spLocks noChangeArrowheads="1"/>
          </p:cNvSpPr>
          <p:nvPr/>
        </p:nvSpPr>
        <p:spPr bwMode="auto">
          <a:xfrm>
            <a:off x="397775" y="6085325"/>
            <a:ext cx="8500240" cy="664797"/>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Transport distance &gt; gate footprint length</a:t>
            </a:r>
            <a:r>
              <a:rPr lang="en-US" sz="2400" b="0" dirty="0" smtClean="0">
                <a:solidFill>
                  <a:srgbClr val="000000"/>
                </a:solidFill>
                <a:latin typeface="Calibri" pitchFamily="34" charset="0"/>
                <a:cs typeface="Arial" pitchFamily="34" charset="0"/>
                <a:sym typeface="Symbol" pitchFamily="18" charset="2"/>
              </a:rPr>
              <a:t/>
            </a:r>
            <a:br>
              <a:rPr lang="en-US" sz="2400" b="0" dirty="0" smtClean="0">
                <a:solidFill>
                  <a:srgbClr val="000000"/>
                </a:solidFill>
                <a:latin typeface="Calibri" pitchFamily="34" charset="0"/>
                <a:cs typeface="Arial" pitchFamily="34" charset="0"/>
                <a:sym typeface="Symbol" pitchFamily="18" charset="2"/>
              </a:rPr>
            </a:br>
            <a:r>
              <a:rPr lang="en-US" sz="2400" dirty="0" smtClean="0">
                <a:solidFill>
                  <a:srgbClr val="000000"/>
                </a:solidFill>
                <a:latin typeface="Calibri" pitchFamily="34" charset="0"/>
                <a:cs typeface="Arial" pitchFamily="34" charset="0"/>
                <a:sym typeface="Symbol" pitchFamily="18" charset="2"/>
              </a:rPr>
              <a:t>Only small capacitance increase</a:t>
            </a:r>
          </a:p>
        </p:txBody>
      </p:sp>
      <p:pic>
        <p:nvPicPr>
          <p:cNvPr id="23" name="Picture 22" descr="Picture2.jpg"/>
          <p:cNvPicPr>
            <a:picLocks noChangeAspect="1"/>
          </p:cNvPicPr>
          <p:nvPr/>
        </p:nvPicPr>
        <p:blipFill>
          <a:blip r:embed="rId3" cstate="print"/>
          <a:srcRect l="2718"/>
          <a:stretch>
            <a:fillRect/>
          </a:stretch>
        </p:blipFill>
        <p:spPr>
          <a:xfrm>
            <a:off x="4192525" y="1000360"/>
            <a:ext cx="4174225" cy="4317490"/>
          </a:xfrm>
          <a:prstGeom prst="rect">
            <a:avLst/>
          </a:prstGeom>
        </p:spPr>
      </p:pic>
      <p:pic>
        <p:nvPicPr>
          <p:cNvPr id="24" name="Picture 23" descr="2015_6_22_MOS2_DRC.jpg"/>
          <p:cNvPicPr>
            <a:picLocks noChangeAspect="1"/>
          </p:cNvPicPr>
          <p:nvPr/>
        </p:nvPicPr>
        <p:blipFill>
          <a:blip r:embed="rId4" cstate="print"/>
          <a:stretch>
            <a:fillRect/>
          </a:stretch>
        </p:blipFill>
        <p:spPr>
          <a:xfrm>
            <a:off x="397774" y="848570"/>
            <a:ext cx="2504535" cy="4981994"/>
          </a:xfrm>
          <a:prstGeom prst="rect">
            <a:avLst/>
          </a:prstGeom>
        </p:spPr>
      </p:pic>
      <p:cxnSp>
        <p:nvCxnSpPr>
          <p:cNvPr id="7" name="Straight Connector 6"/>
          <p:cNvCxnSpPr/>
          <p:nvPr/>
        </p:nvCxnSpPr>
        <p:spPr bwMode="auto">
          <a:xfrm>
            <a:off x="4723790" y="3429000"/>
            <a:ext cx="607160" cy="0"/>
          </a:xfrm>
          <a:prstGeom prst="line">
            <a:avLst/>
          </a:prstGeom>
          <a:noFill/>
          <a:ln w="28575" cap="flat" cmpd="sng" algn="ctr">
            <a:solidFill>
              <a:srgbClr val="FFFF00"/>
            </a:solidFill>
            <a:prstDash val="dash"/>
            <a:round/>
            <a:headEnd type="none" w="med" len="med"/>
            <a:tailEnd type="none" w="med" len="med"/>
          </a:ln>
          <a:effectLst/>
        </p:spPr>
      </p:cxnSp>
      <p:cxnSp>
        <p:nvCxnSpPr>
          <p:cNvPr id="12" name="Straight Connector 11"/>
          <p:cNvCxnSpPr/>
          <p:nvPr/>
        </p:nvCxnSpPr>
        <p:spPr bwMode="auto">
          <a:xfrm>
            <a:off x="7456010" y="3429000"/>
            <a:ext cx="607160" cy="0"/>
          </a:xfrm>
          <a:prstGeom prst="line">
            <a:avLst/>
          </a:prstGeom>
          <a:noFill/>
          <a:ln w="28575" cap="flat" cmpd="sng" algn="ctr">
            <a:solidFill>
              <a:srgbClr val="FFFF00"/>
            </a:solidFill>
            <a:prstDash val="dash"/>
            <a:round/>
            <a:headEnd type="none" w="med" len="med"/>
            <a:tailEnd type="none" w="med" len="med"/>
          </a:ln>
          <a:effectLst/>
        </p:spPr>
      </p:cxnSp>
      <p:sp>
        <p:nvSpPr>
          <p:cNvPr id="8" name="Text Box 4"/>
          <p:cNvSpPr txBox="1">
            <a:spLocks noChangeArrowheads="1"/>
          </p:cNvSpPr>
          <p:nvPr/>
        </p:nvSpPr>
        <p:spPr bwMode="auto">
          <a:xfrm>
            <a:off x="5791200" y="4876800"/>
            <a:ext cx="2575550" cy="2215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1600" smtClean="0">
                <a:solidFill>
                  <a:srgbClr val="FFFF00"/>
                </a:solidFill>
                <a:effectLst>
                  <a:outerShdw blurRad="38100" dist="38100" dir="2700000" algn="tl">
                    <a:srgbClr val="000000">
                      <a:alpha val="43137"/>
                    </a:srgbClr>
                  </a:outerShdw>
                </a:effectLst>
                <a:latin typeface="Calibri" pitchFamily="34" charset="0"/>
                <a:cs typeface="Arial" pitchFamily="34" charset="0"/>
                <a:sym typeface="Symbol" pitchFamily="18" charset="2"/>
              </a:rPr>
              <a:t>CY Huang et al, 2015 DRC</a:t>
            </a:r>
            <a:endParaRPr lang="en-US" sz="1600" dirty="0" smtClean="0">
              <a:solidFill>
                <a:srgbClr val="FFFF00"/>
              </a:solidFill>
              <a:effectLst>
                <a:outerShdw blurRad="38100" dist="38100" dir="2700000" algn="tl">
                  <a:srgbClr val="000000">
                    <a:alpha val="43137"/>
                  </a:srgbClr>
                </a:outerShdw>
              </a:effectLst>
              <a:latin typeface="Calibri" pitchFamily="34" charset="0"/>
              <a:cs typeface="Arial" pitchFamily="34" charset="0"/>
              <a:sym typeface="Symbol" pitchFamily="18" charset="2"/>
            </a:endParaRPr>
          </a:p>
        </p:txBody>
      </p:sp>
    </p:spTree>
    <p:extLst>
      <p:ext uri="{BB962C8B-B14F-4D97-AF65-F5344CB8AC3E}">
        <p14:creationId xmlns:p14="http://schemas.microsoft.com/office/powerpoint/2010/main" val="33676456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21880" y="146050"/>
            <a:ext cx="8652030" cy="398463"/>
          </a:xfrm>
        </p:spPr>
        <p:txBody>
          <a:bodyPr/>
          <a:lstStyle/>
          <a:p>
            <a:r>
              <a:rPr lang="en-US" dirty="0" smtClean="0"/>
              <a:t>Fixing source-drain tunneling </a:t>
            </a:r>
            <a:r>
              <a:rPr lang="en-US" smtClean="0"/>
              <a:t>by corrugation ?</a:t>
            </a:r>
            <a:endParaRPr lang="en-US" dirty="0"/>
          </a:p>
        </p:txBody>
      </p:sp>
      <p:sp>
        <p:nvSpPr>
          <p:cNvPr id="21" name="Text Box 4"/>
          <p:cNvSpPr txBox="1">
            <a:spLocks noChangeArrowheads="1"/>
          </p:cNvSpPr>
          <p:nvPr/>
        </p:nvSpPr>
        <p:spPr bwMode="auto">
          <a:xfrm>
            <a:off x="321880" y="914400"/>
            <a:ext cx="8593520" cy="5773888"/>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CELO growth over ridge</a:t>
            </a:r>
          </a:p>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3D structure</a:t>
            </a:r>
          </a:p>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transport length &gt;&gt; footprint</a:t>
            </a:r>
          </a:p>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improves electrostatics</a:t>
            </a:r>
            <a:br>
              <a:rPr lang="en-US" sz="2800" b="0" smtClean="0">
                <a:solidFill>
                  <a:srgbClr val="000000"/>
                </a:solidFill>
                <a:latin typeface="Calibri" pitchFamily="34" charset="0"/>
                <a:cs typeface="Arial" pitchFamily="34" charset="0"/>
                <a:sym typeface="Symbol" pitchFamily="18" charset="2"/>
              </a:rPr>
            </a:br>
            <a:r>
              <a:rPr lang="en-US" sz="2800" b="0" smtClean="0">
                <a:solidFill>
                  <a:srgbClr val="000000"/>
                </a:solidFill>
                <a:latin typeface="Calibri" pitchFamily="34" charset="0"/>
                <a:cs typeface="Arial" pitchFamily="34" charset="0"/>
                <a:sym typeface="Symbol" pitchFamily="18" charset="2"/>
              </a:rPr>
              <a:t>			...like finFET</a:t>
            </a:r>
          </a:p>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improves S/D tunneling</a:t>
            </a:r>
            <a:br>
              <a:rPr lang="en-US" sz="2800" b="0" smtClean="0">
                <a:solidFill>
                  <a:srgbClr val="000000"/>
                </a:solidFill>
                <a:latin typeface="Calibri" pitchFamily="34" charset="0"/>
                <a:cs typeface="Arial" pitchFamily="34" charset="0"/>
                <a:sym typeface="Symbol" pitchFamily="18" charset="2"/>
              </a:rPr>
            </a:br>
            <a:r>
              <a:rPr lang="en-US" sz="2800" b="0" smtClean="0">
                <a:solidFill>
                  <a:srgbClr val="000000"/>
                </a:solidFill>
                <a:latin typeface="Calibri" pitchFamily="34" charset="0"/>
                <a:cs typeface="Arial" pitchFamily="34" charset="0"/>
                <a:sym typeface="Symbol" pitchFamily="18" charset="2"/>
              </a:rPr>
              <a:t>			...unlike finFET</a:t>
            </a:r>
          </a:p>
          <a:p>
            <a:pPr defTabSz="804863">
              <a:buClr>
                <a:srgbClr val="FF0000"/>
              </a:buClr>
              <a:tabLst>
                <a:tab pos="173038" algn="l"/>
                <a:tab pos="630238" algn="l"/>
                <a:tab pos="1719263" algn="l"/>
              </a:tabLst>
            </a:pPr>
            <a:endParaRPr lang="en-US" sz="2800" b="0">
              <a:solidFill>
                <a:srgbClr val="000000"/>
              </a:solidFill>
              <a:latin typeface="Calibri" pitchFamily="34" charset="0"/>
              <a:cs typeface="Arial" pitchFamily="34" charset="0"/>
              <a:sym typeface="Symbol" pitchFamily="18" charset="2"/>
            </a:endParaRPr>
          </a:p>
          <a:p>
            <a:pPr defTabSz="804863">
              <a:buClr>
                <a:srgbClr val="FF0000"/>
              </a:buClr>
              <a:tabLst>
                <a:tab pos="173038" algn="l"/>
                <a:tab pos="630238" algn="l"/>
                <a:tab pos="1719263" algn="l"/>
              </a:tabLst>
            </a:pPr>
            <a:endParaRPr lang="en-US" sz="2800" b="0" smtClean="0">
              <a:solidFill>
                <a:srgbClr val="000000"/>
              </a:solidFill>
              <a:latin typeface="Calibri" pitchFamily="34" charset="0"/>
              <a:cs typeface="Arial" pitchFamily="34" charset="0"/>
              <a:sym typeface="Symbol" pitchFamily="18" charset="2"/>
            </a:endParaRPr>
          </a:p>
          <a:p>
            <a:pPr defTabSz="804863">
              <a:buClr>
                <a:srgbClr val="FF0000"/>
              </a:buClr>
              <a:tabLst>
                <a:tab pos="173038" algn="l"/>
                <a:tab pos="630238" algn="l"/>
                <a:tab pos="1719263" algn="l"/>
              </a:tabLst>
            </a:pPr>
            <a:r>
              <a:rPr lang="en-US" sz="2800" b="0" smtClean="0">
                <a:solidFill>
                  <a:srgbClr val="000000"/>
                </a:solidFill>
                <a:latin typeface="Calibri" pitchFamily="34" charset="0"/>
                <a:cs typeface="Arial" pitchFamily="34" charset="0"/>
                <a:sym typeface="Symbol" pitchFamily="18" charset="2"/>
              </a:rPr>
              <a:t>Gate oxide is SiO</a:t>
            </a:r>
            <a:r>
              <a:rPr lang="en-US" sz="2800" b="0" baseline="-25000" smtClean="0">
                <a:solidFill>
                  <a:srgbClr val="000000"/>
                </a:solidFill>
                <a:latin typeface="Calibri" pitchFamily="34" charset="0"/>
                <a:cs typeface="Arial" pitchFamily="34" charset="0"/>
                <a:sym typeface="Symbol" pitchFamily="18" charset="2"/>
              </a:rPr>
              <a:t>x</a:t>
            </a:r>
            <a:r>
              <a:rPr lang="en-US" sz="2800" b="0" smtClean="0">
                <a:solidFill>
                  <a:srgbClr val="000000"/>
                </a:solidFill>
                <a:latin typeface="Calibri" pitchFamily="34" charset="0"/>
                <a:cs typeface="Arial" pitchFamily="34" charset="0"/>
                <a:sym typeface="Symbol" pitchFamily="18" charset="2"/>
              </a:rPr>
              <a:t>N</a:t>
            </a:r>
            <a:r>
              <a:rPr lang="en-US" sz="2800" b="0" baseline="-25000" smtClean="0">
                <a:solidFill>
                  <a:srgbClr val="000000"/>
                </a:solidFill>
                <a:latin typeface="Calibri" pitchFamily="34" charset="0"/>
                <a:cs typeface="Arial" pitchFamily="34" charset="0"/>
                <a:sym typeface="Symbol" pitchFamily="18" charset="2"/>
              </a:rPr>
              <a:t>y </a:t>
            </a:r>
            <a:r>
              <a:rPr lang="en-US" sz="2800" b="0" smtClean="0">
                <a:solidFill>
                  <a:srgbClr val="000000"/>
                </a:solidFill>
                <a:latin typeface="Calibri" pitchFamily="34" charset="0"/>
                <a:cs typeface="Arial" pitchFamily="34" charset="0"/>
                <a:sym typeface="Symbol" pitchFamily="18" charset="2"/>
              </a:rPr>
              <a:t>, not HfO</a:t>
            </a:r>
            <a:r>
              <a:rPr lang="en-US" sz="2800" b="0" baseline="-25000" smtClean="0">
                <a:solidFill>
                  <a:srgbClr val="000000"/>
                </a:solidFill>
                <a:latin typeface="Calibri" pitchFamily="34" charset="0"/>
                <a:cs typeface="Arial" pitchFamily="34" charset="0"/>
                <a:sym typeface="Symbol" pitchFamily="18" charset="2"/>
              </a:rPr>
              <a:t>2</a:t>
            </a:r>
            <a:r>
              <a:rPr lang="en-US" sz="2800" b="0" smtClean="0">
                <a:solidFill>
                  <a:srgbClr val="000000"/>
                </a:solidFill>
                <a:latin typeface="Calibri" pitchFamily="34" charset="0"/>
                <a:cs typeface="Arial" pitchFamily="34" charset="0"/>
                <a:sym typeface="Symbol" pitchFamily="18" charset="2"/>
              </a:rPr>
              <a:t> → thinner @ given leakage</a:t>
            </a:r>
            <a:br>
              <a:rPr lang="en-US" sz="2800" b="0" smtClean="0">
                <a:solidFill>
                  <a:srgbClr val="000000"/>
                </a:solidFill>
                <a:latin typeface="Calibri" pitchFamily="34" charset="0"/>
                <a:cs typeface="Arial" pitchFamily="34" charset="0"/>
                <a:sym typeface="Symbol" pitchFamily="18" charset="2"/>
              </a:rPr>
            </a:br>
            <a:r>
              <a:rPr lang="en-US" sz="2800" b="0" smtClean="0">
                <a:solidFill>
                  <a:srgbClr val="000000"/>
                </a:solidFill>
                <a:latin typeface="Calibri" pitchFamily="34" charset="0"/>
                <a:cs typeface="Arial" pitchFamily="34" charset="0"/>
                <a:sym typeface="Symbol" pitchFamily="18" charset="2"/>
              </a:rPr>
              <a:t>How to reduce gate footprint below ~5nm ?</a:t>
            </a:r>
            <a:endParaRPr lang="en-US" sz="2800" b="0">
              <a:solidFill>
                <a:srgbClr val="000000"/>
              </a:solidFill>
              <a:latin typeface="Calibri" pitchFamily="34" charset="0"/>
              <a:cs typeface="Arial" pitchFamily="34" charset="0"/>
              <a:sym typeface="Symbol" pitchFamily="18" charset="2"/>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277" y="762000"/>
            <a:ext cx="3809123" cy="5096253"/>
          </a:xfrm>
          <a:prstGeom prst="rect">
            <a:avLst/>
          </a:prstGeom>
        </p:spPr>
      </p:pic>
    </p:spTree>
    <p:extLst>
      <p:ext uri="{BB962C8B-B14F-4D97-AF65-F5344CB8AC3E}">
        <p14:creationId xmlns:p14="http://schemas.microsoft.com/office/powerpoint/2010/main" val="16279167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Changing the band structure: tunnel FETs</a:t>
            </a:r>
            <a:endParaRPr lang="en-US" sz="3200" dirty="0" smtClean="0"/>
          </a:p>
        </p:txBody>
      </p:sp>
      <p:pic>
        <p:nvPicPr>
          <p:cNvPr id="4" name="Picture 3" descr="2014_10_30_NSF_FET_draw.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460" y="964437"/>
            <a:ext cx="7854381" cy="2388363"/>
          </a:xfrm>
          <a:prstGeom prst="rect">
            <a:avLst/>
          </a:prstGeom>
        </p:spPr>
      </p:pic>
      <p:sp>
        <p:nvSpPr>
          <p:cNvPr id="5" name="Text Box 3"/>
          <p:cNvSpPr txBox="1">
            <a:spLocks noChangeArrowheads="1"/>
          </p:cNvSpPr>
          <p:nvPr/>
        </p:nvSpPr>
        <p:spPr bwMode="auto">
          <a:xfrm>
            <a:off x="380999" y="914400"/>
            <a:ext cx="8365225"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TFET: bandgap of p-type source truncates source thermal distribution:</a:t>
            </a:r>
            <a:endParaRPr lang="en-US" sz="2000" b="0" dirty="0">
              <a:latin typeface="Calibri" pitchFamily="34" charset="0"/>
              <a:cs typeface="Calibri" pitchFamily="34" charset="0"/>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2582200867"/>
              </p:ext>
            </p:extLst>
          </p:nvPr>
        </p:nvGraphicFramePr>
        <p:xfrm>
          <a:off x="914400" y="3962400"/>
          <a:ext cx="2443307" cy="2671330"/>
        </p:xfrm>
        <a:graphic>
          <a:graphicData uri="http://schemas.openxmlformats.org/presentationml/2006/ole">
            <mc:AlternateContent xmlns:mc="http://schemas.openxmlformats.org/markup-compatibility/2006">
              <mc:Choice xmlns:v="urn:schemas-microsoft-com:vml" Requires="v">
                <p:oleObj spid="_x0000_s47132" name="KGPlot" r:id="rId4" imgW="2984400" imgH="3263760" progId="KGraph_Plot">
                  <p:embed/>
                </p:oleObj>
              </mc:Choice>
              <mc:Fallback>
                <p:oleObj name="KGPlot" r:id="rId4" imgW="2984400" imgH="3263760" progId="KGraph_Plo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962400"/>
                        <a:ext cx="2443307" cy="267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672430684"/>
              </p:ext>
            </p:extLst>
          </p:nvPr>
        </p:nvGraphicFramePr>
        <p:xfrm>
          <a:off x="4111769" y="3925815"/>
          <a:ext cx="2542886" cy="2792557"/>
        </p:xfrm>
        <a:graphic>
          <a:graphicData uri="http://schemas.openxmlformats.org/presentationml/2006/ole">
            <mc:AlternateContent xmlns:mc="http://schemas.openxmlformats.org/markup-compatibility/2006">
              <mc:Choice xmlns:v="urn:schemas-microsoft-com:vml" Requires="v">
                <p:oleObj spid="_x0000_s47133" name="KGPlot" r:id="rId6" imgW="3111480" imgH="3416040" progId="KGraph_Plot">
                  <p:embed/>
                </p:oleObj>
              </mc:Choice>
              <mc:Fallback>
                <p:oleObj name="KGPlot" r:id="rId6" imgW="3111480" imgH="3416040"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769" y="3925815"/>
                        <a:ext cx="2542886" cy="279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3"/>
          <p:cNvSpPr txBox="1">
            <a:spLocks noChangeArrowheads="1"/>
          </p:cNvSpPr>
          <p:nvPr/>
        </p:nvSpPr>
        <p:spPr bwMode="auto">
          <a:xfrm>
            <a:off x="381000" y="3526360"/>
            <a:ext cx="8610600" cy="359840"/>
          </a:xfrm>
          <a:prstGeom prst="rect">
            <a:avLst/>
          </a:prstGeom>
          <a:noFill/>
          <a:ln w="12700">
            <a:noFill/>
            <a:miter lim="800000"/>
            <a:headEnd/>
            <a:tailEnd/>
          </a:ln>
        </p:spPr>
        <p:txBody>
          <a:bodyPr wrap="square" lIns="82039" tIns="41020" rIns="82039" bIns="41020">
            <a:spAutoFit/>
          </a:bodyPr>
          <a:lstStyle/>
          <a:p>
            <a:r>
              <a:rPr lang="en-US" sz="2000" smtClean="0">
                <a:latin typeface="Calibri" pitchFamily="34" charset="0"/>
                <a:cs typeface="Calibri" pitchFamily="34" charset="0"/>
              </a:rPr>
              <a:t>Problem</a:t>
            </a:r>
            <a:r>
              <a:rPr lang="en-US" sz="2000" b="0" smtClean="0">
                <a:latin typeface="Calibri" pitchFamily="34" charset="0"/>
                <a:cs typeface="Calibri" pitchFamily="34" charset="0"/>
              </a:rPr>
              <a:t>: 4-6nm tunnel barriers→ ~3% tunneling probability→ </a:t>
            </a:r>
            <a:r>
              <a:rPr lang="en-US" sz="2000" smtClean="0">
                <a:latin typeface="Calibri" pitchFamily="34" charset="0"/>
                <a:cs typeface="Calibri" pitchFamily="34" charset="0"/>
              </a:rPr>
              <a:t>very low current</a:t>
            </a:r>
            <a:r>
              <a:rPr lang="en-US" sz="2000" b="0" smtClean="0">
                <a:latin typeface="Calibri" pitchFamily="34" charset="0"/>
                <a:cs typeface="Calibri" pitchFamily="34" charset="0"/>
              </a:rPr>
              <a:t>.</a:t>
            </a:r>
            <a:endParaRPr lang="en-US" sz="2000" b="0" dirty="0">
              <a:latin typeface="Calibri" pitchFamily="34" charset="0"/>
              <a:cs typeface="Calibri" pitchFamily="34" charset="0"/>
            </a:endParaRPr>
          </a:p>
        </p:txBody>
      </p:sp>
    </p:spTree>
    <p:extLst>
      <p:ext uri="{BB962C8B-B14F-4D97-AF65-F5344CB8AC3E}">
        <p14:creationId xmlns:p14="http://schemas.microsoft.com/office/powerpoint/2010/main" val="41942578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725" y="848570"/>
            <a:ext cx="2372448" cy="2294587"/>
          </a:xfrm>
          <a:prstGeom prst="rect">
            <a:avLst/>
          </a:prstGeom>
        </p:spPr>
      </p:pic>
      <p:sp>
        <p:nvSpPr>
          <p:cNvPr id="7171" name="Rectangle 4"/>
          <p:cNvSpPr>
            <a:spLocks noGrp="1" noChangeArrowheads="1"/>
          </p:cNvSpPr>
          <p:nvPr>
            <p:ph type="title"/>
          </p:nvPr>
        </p:nvSpPr>
        <p:spPr>
          <a:xfrm>
            <a:off x="457200" y="211137"/>
            <a:ext cx="8534400" cy="398463"/>
          </a:xfrm>
        </p:spPr>
        <p:txBody>
          <a:bodyPr/>
          <a:lstStyle/>
          <a:p>
            <a:pPr eaLnBrk="1" hangingPunct="1"/>
            <a:r>
              <a:rPr lang="en-US" dirty="0" smtClean="0">
                <a:solidFill>
                  <a:schemeClr val="tx2"/>
                </a:solidFill>
              </a:rPr>
              <a:t>[110]</a:t>
            </a:r>
            <a:r>
              <a:rPr lang="en-US" dirty="0" smtClean="0"/>
              <a:t> gives more on-current than </a:t>
            </a:r>
            <a:r>
              <a:rPr lang="en-US" dirty="0" smtClean="0">
                <a:solidFill>
                  <a:schemeClr val="accent1"/>
                </a:solidFill>
              </a:rPr>
              <a:t>[100]</a:t>
            </a:r>
            <a:endParaRPr lang="en-US" b="0" dirty="0" smtClean="0">
              <a:solidFill>
                <a:schemeClr val="accent1"/>
              </a:solidFill>
            </a:endParaRPr>
          </a:p>
        </p:txBody>
      </p:sp>
      <p:sp>
        <p:nvSpPr>
          <p:cNvPr id="14" name="Rectangle 5"/>
          <p:cNvSpPr>
            <a:spLocks noChangeArrowheads="1"/>
          </p:cNvSpPr>
          <p:nvPr/>
        </p:nvSpPr>
        <p:spPr bwMode="auto">
          <a:xfrm>
            <a:off x="863079" y="6009430"/>
            <a:ext cx="3296425" cy="748234"/>
          </a:xfrm>
          <a:prstGeom prst="rect">
            <a:avLst/>
          </a:prstGeom>
          <a:noFill/>
          <a:ln w="9525">
            <a:noFill/>
            <a:miter lim="800000"/>
            <a:headEnd/>
            <a:tailEnd/>
          </a:ln>
        </p:spPr>
        <p:txBody>
          <a:bodyPr wrap="square" lIns="82628" tIns="41315" rIns="82628" bIns="41315">
            <a:spAutoFit/>
          </a:bodyPr>
          <a:lstStyle/>
          <a:p>
            <a:pPr defTabSz="820738" eaLnBrk="0" hangingPunct="0">
              <a:lnSpc>
                <a:spcPct val="90000"/>
              </a:lnSpc>
              <a:spcBef>
                <a:spcPct val="50000"/>
              </a:spcBef>
              <a:buClr>
                <a:srgbClr val="FF0000"/>
              </a:buClr>
            </a:pPr>
            <a:r>
              <a:rPr lang="en-US" sz="2400" b="1" dirty="0" smtClean="0">
                <a:solidFill>
                  <a:srgbClr val="000000"/>
                </a:solidFill>
                <a:latin typeface="Calibri" pitchFamily="34" charset="0"/>
              </a:rPr>
              <a:t>high confinement mass</a:t>
            </a:r>
            <a:br>
              <a:rPr lang="en-US" sz="2400" b="1" dirty="0" smtClean="0">
                <a:solidFill>
                  <a:srgbClr val="000000"/>
                </a:solidFill>
                <a:latin typeface="Calibri" pitchFamily="34" charset="0"/>
              </a:rPr>
            </a:br>
            <a:r>
              <a:rPr lang="en-US" sz="2400" b="1" dirty="0" smtClean="0">
                <a:solidFill>
                  <a:srgbClr val="000000"/>
                </a:solidFill>
                <a:latin typeface="Calibri" pitchFamily="34" charset="0"/>
              </a:rPr>
              <a:t>low transport mass</a:t>
            </a:r>
          </a:p>
        </p:txBody>
      </p:sp>
      <p:sp>
        <p:nvSpPr>
          <p:cNvPr id="12" name="Rectangle 5"/>
          <p:cNvSpPr>
            <a:spLocks noChangeArrowheads="1"/>
          </p:cNvSpPr>
          <p:nvPr/>
        </p:nvSpPr>
        <p:spPr bwMode="auto">
          <a:xfrm>
            <a:off x="4463165" y="6020146"/>
            <a:ext cx="3296425" cy="748234"/>
          </a:xfrm>
          <a:prstGeom prst="rect">
            <a:avLst/>
          </a:prstGeom>
          <a:noFill/>
          <a:ln w="9525">
            <a:noFill/>
            <a:miter lim="800000"/>
            <a:headEnd/>
            <a:tailEnd/>
          </a:ln>
        </p:spPr>
        <p:txBody>
          <a:bodyPr wrap="square" lIns="82628" tIns="41315" rIns="82628" bIns="41315">
            <a:spAutoFit/>
          </a:bodyPr>
          <a:lstStyle/>
          <a:p>
            <a:pPr defTabSz="820738" eaLnBrk="0" hangingPunct="0">
              <a:lnSpc>
                <a:spcPct val="90000"/>
              </a:lnSpc>
              <a:spcBef>
                <a:spcPct val="50000"/>
              </a:spcBef>
              <a:buClr>
                <a:srgbClr val="FF0000"/>
              </a:buClr>
            </a:pPr>
            <a:r>
              <a:rPr lang="en-US" sz="2400" b="1" dirty="0" smtClean="0">
                <a:solidFill>
                  <a:srgbClr val="000000"/>
                </a:solidFill>
                <a:latin typeface="Calibri" pitchFamily="34" charset="0"/>
              </a:rPr>
              <a:t>low confinement mass</a:t>
            </a:r>
            <a:br>
              <a:rPr lang="en-US" sz="2400" b="1" dirty="0" smtClean="0">
                <a:solidFill>
                  <a:srgbClr val="000000"/>
                </a:solidFill>
                <a:latin typeface="Calibri" pitchFamily="34" charset="0"/>
              </a:rPr>
            </a:br>
            <a:r>
              <a:rPr lang="en-US" sz="2400" b="1" dirty="0" smtClean="0">
                <a:solidFill>
                  <a:srgbClr val="000000"/>
                </a:solidFill>
                <a:latin typeface="Calibri" pitchFamily="34" charset="0"/>
              </a:rPr>
              <a:t>high transport mass</a:t>
            </a:r>
          </a:p>
        </p:txBody>
      </p:sp>
      <p:sp>
        <p:nvSpPr>
          <p:cNvPr id="15" name="Text Box 4"/>
          <p:cNvSpPr txBox="1">
            <a:spLocks noChangeArrowheads="1"/>
          </p:cNvSpPr>
          <p:nvPr/>
        </p:nvSpPr>
        <p:spPr bwMode="auto">
          <a:xfrm>
            <a:off x="6848850" y="89620"/>
            <a:ext cx="2200955" cy="193899"/>
          </a:xfrm>
          <a:prstGeom prst="rect">
            <a:avLst/>
          </a:prstGeom>
          <a:noFill/>
          <a:ln w="9525">
            <a:noFill/>
            <a:miter lim="800000"/>
            <a:headEnd/>
            <a:tailEnd/>
          </a:ln>
        </p:spPr>
        <p:txBody>
          <a:bodyPr wrap="square" lIns="0" tIns="0" rIns="0" bIns="0">
            <a:spAutoFit/>
          </a:bodyPr>
          <a:lstStyle/>
          <a:p>
            <a:pPr algn="r" defTabSz="804863">
              <a:buClr>
                <a:srgbClr val="FF0000"/>
              </a:buClr>
              <a:tabLst>
                <a:tab pos="173038" algn="l"/>
                <a:tab pos="630238" algn="l"/>
                <a:tab pos="1719263" algn="l"/>
              </a:tabLst>
            </a:pPr>
            <a:r>
              <a:rPr lang="en-US" sz="1400" b="0" dirty="0" smtClean="0">
                <a:latin typeface="Calibri" pitchFamily="34" charset="0"/>
                <a:cs typeface="Arial" pitchFamily="34" charset="0"/>
                <a:sym typeface="Symbol" pitchFamily="18" charset="2"/>
              </a:rPr>
              <a:t>P. Long </a:t>
            </a:r>
            <a:r>
              <a:rPr lang="en-US" sz="1400" b="0" i="1" dirty="0" smtClean="0">
                <a:latin typeface="Calibri" pitchFamily="34" charset="0"/>
                <a:cs typeface="Arial" pitchFamily="34" charset="0"/>
                <a:sym typeface="Symbol" pitchFamily="18" charset="2"/>
              </a:rPr>
              <a:t>et al</a:t>
            </a:r>
            <a:r>
              <a:rPr lang="en-US" sz="1400" b="0" dirty="0" smtClean="0">
                <a:latin typeface="Calibri" pitchFamily="34" charset="0"/>
                <a:cs typeface="Arial" pitchFamily="34" charset="0"/>
                <a:sym typeface="Symbol" pitchFamily="18" charset="2"/>
              </a:rPr>
              <a:t>., EDL  3/2016</a:t>
            </a:r>
            <a:endParaRPr lang="en-US" sz="1050" b="0" i="1" baseline="-25000" dirty="0" smtClean="0">
              <a:latin typeface="Calibri" pitchFamily="34" charset="0"/>
              <a:cs typeface="Arial" pitchFamily="34" charset="0"/>
              <a:sym typeface="Symbol" pitchFamily="18" charset="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45" y="3187389"/>
            <a:ext cx="3096768" cy="284683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05" y="3353105"/>
            <a:ext cx="3078480" cy="27005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152150"/>
            <a:ext cx="2772168" cy="1711666"/>
          </a:xfrm>
          <a:prstGeom prst="rect">
            <a:avLst/>
          </a:prstGeom>
        </p:spPr>
      </p:pic>
      <p:sp>
        <p:nvSpPr>
          <p:cNvPr id="10" name="Rectangle 5"/>
          <p:cNvSpPr>
            <a:spLocks noChangeArrowheads="1"/>
          </p:cNvSpPr>
          <p:nvPr/>
        </p:nvSpPr>
        <p:spPr bwMode="auto">
          <a:xfrm rot="5400000">
            <a:off x="6996735" y="4253535"/>
            <a:ext cx="2049893" cy="415836"/>
          </a:xfrm>
          <a:prstGeom prst="rect">
            <a:avLst/>
          </a:prstGeom>
          <a:noFill/>
          <a:ln w="9525">
            <a:noFill/>
            <a:miter lim="800000"/>
            <a:headEnd/>
            <a:tailEnd/>
          </a:ln>
        </p:spPr>
        <p:txBody>
          <a:bodyPr wrap="square" lIns="82628" tIns="41315" rIns="82628" bIns="41315">
            <a:spAutoFit/>
          </a:bodyPr>
          <a:lstStyle/>
          <a:p>
            <a:pPr defTabSz="820738" eaLnBrk="0" hangingPunct="0">
              <a:lnSpc>
                <a:spcPct val="90000"/>
              </a:lnSpc>
              <a:spcBef>
                <a:spcPct val="50000"/>
              </a:spcBef>
              <a:buClr>
                <a:srgbClr val="FF0000"/>
              </a:buClr>
            </a:pPr>
            <a:r>
              <a:rPr lang="en-US" sz="2400" b="1" smtClean="0">
                <a:solidFill>
                  <a:srgbClr val="000000"/>
                </a:solidFill>
                <a:latin typeface="Calibri" pitchFamily="34" charset="0"/>
              </a:rPr>
              <a:t>valence band</a:t>
            </a:r>
            <a:endParaRPr lang="en-US" sz="2400" b="1" dirty="0" smtClean="0">
              <a:solidFill>
                <a:srgbClr val="000000"/>
              </a:solidFill>
              <a:latin typeface="Calibri" pitchFamily="34" charset="0"/>
            </a:endParaRPr>
          </a:p>
        </p:txBody>
      </p:sp>
    </p:spTree>
    <p:extLst>
      <p:ext uri="{BB962C8B-B14F-4D97-AF65-F5344CB8AC3E}">
        <p14:creationId xmlns:p14="http://schemas.microsoft.com/office/powerpoint/2010/main" val="28256078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57200" y="211137"/>
            <a:ext cx="8534400" cy="398463"/>
          </a:xfrm>
        </p:spPr>
        <p:txBody>
          <a:bodyPr/>
          <a:lstStyle/>
          <a:p>
            <a:pPr eaLnBrk="1" hangingPunct="1"/>
            <a:r>
              <a:rPr lang="en-US" smtClean="0"/>
              <a:t>Add more Heterojunctions: </a:t>
            </a:r>
            <a:r>
              <a:rPr lang="en-US">
                <a:solidFill>
                  <a:schemeClr val="tx2"/>
                </a:solidFill>
              </a:rPr>
              <a:t>m</a:t>
            </a:r>
            <a:r>
              <a:rPr lang="en-US" smtClean="0">
                <a:solidFill>
                  <a:schemeClr val="tx2"/>
                </a:solidFill>
              </a:rPr>
              <a:t>uch more current</a:t>
            </a:r>
            <a:r>
              <a:rPr lang="en-US" smtClean="0"/>
              <a:t>.</a:t>
            </a:r>
            <a:endParaRPr lang="en-US" b="0" baseline="-25000" dirty="0" smtClean="0"/>
          </a:p>
        </p:txBody>
      </p:sp>
      <p:sp>
        <p:nvSpPr>
          <p:cNvPr id="21" name="Rectangle 5"/>
          <p:cNvSpPr>
            <a:spLocks noChangeArrowheads="1"/>
          </p:cNvSpPr>
          <p:nvPr/>
        </p:nvSpPr>
        <p:spPr bwMode="auto">
          <a:xfrm>
            <a:off x="59730" y="6171363"/>
            <a:ext cx="8931870" cy="646331"/>
          </a:xfrm>
          <a:prstGeom prst="rect">
            <a:avLst/>
          </a:prstGeom>
          <a:noFill/>
          <a:ln w="9525">
            <a:noFill/>
            <a:miter lim="800000"/>
            <a:headEnd/>
            <a:tailEnd/>
          </a:ln>
        </p:spPr>
        <p:txBody>
          <a:bodyPr wrap="square">
            <a:spAutoFit/>
          </a:bodyPr>
          <a:lstStyle/>
          <a:p>
            <a:pPr>
              <a:buClr>
                <a:srgbClr val="FF0000"/>
              </a:buClr>
            </a:pPr>
            <a:r>
              <a:rPr lang="en-US" sz="2000" dirty="0" smtClean="0">
                <a:solidFill>
                  <a:srgbClr val="000000"/>
                </a:solidFill>
                <a:latin typeface="Calibri" pitchFamily="34" charset="0"/>
                <a:cs typeface="Arial" charset="0"/>
              </a:rPr>
              <a:t>Added heterojunctions→ greater built-in potential→greater field→ </a:t>
            </a:r>
            <a:r>
              <a:rPr lang="en-US" sz="2000" smtClean="0">
                <a:solidFill>
                  <a:srgbClr val="000000"/>
                </a:solidFill>
                <a:latin typeface="Calibri" pitchFamily="34" charset="0"/>
                <a:cs typeface="Arial" charset="0"/>
              </a:rPr>
              <a:t>thinner barrier</a:t>
            </a:r>
            <a:br>
              <a:rPr lang="en-US" sz="2000" smtClean="0">
                <a:solidFill>
                  <a:srgbClr val="000000"/>
                </a:solidFill>
                <a:latin typeface="Calibri" pitchFamily="34" charset="0"/>
                <a:cs typeface="Arial" charset="0"/>
              </a:rPr>
            </a:br>
            <a:r>
              <a:rPr lang="en-US" sz="2000" smtClean="0">
                <a:solidFill>
                  <a:srgbClr val="000000"/>
                </a:solidFill>
                <a:latin typeface="Calibri" pitchFamily="34" charset="0"/>
                <a:cs typeface="Arial" charset="0"/>
              </a:rPr>
              <a:t>→ higher tunneling probability (~80%)→  </a:t>
            </a:r>
            <a:r>
              <a:rPr lang="en-US" sz="2000" smtClean="0">
                <a:solidFill>
                  <a:srgbClr val="FF0000"/>
                </a:solidFill>
                <a:latin typeface="Calibri" pitchFamily="34" charset="0"/>
                <a:cs typeface="Arial" charset="0"/>
              </a:rPr>
              <a:t>30:1 more current.</a:t>
            </a:r>
            <a:endParaRPr lang="en-US" sz="2000" b="0" dirty="0" smtClean="0">
              <a:solidFill>
                <a:srgbClr val="FF0000"/>
              </a:solidFill>
              <a:latin typeface="Calibri" pitchFamily="34" charset="0"/>
              <a:cs typeface="Arial"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522" y="1102071"/>
            <a:ext cx="4125468" cy="21564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84" y="3753081"/>
            <a:ext cx="5103876" cy="1962912"/>
          </a:xfrm>
          <a:prstGeom prst="rect">
            <a:avLst/>
          </a:prstGeom>
        </p:spPr>
      </p:pic>
      <p:graphicFrame>
        <p:nvGraphicFramePr>
          <p:cNvPr id="7" name="Object 6"/>
          <p:cNvGraphicFramePr>
            <a:graphicFrameLocks noChangeAspect="1"/>
          </p:cNvGraphicFramePr>
          <p:nvPr>
            <p:extLst/>
          </p:nvPr>
        </p:nvGraphicFramePr>
        <p:xfrm>
          <a:off x="5380038" y="935046"/>
          <a:ext cx="3048000" cy="2660650"/>
        </p:xfrm>
        <a:graphic>
          <a:graphicData uri="http://schemas.openxmlformats.org/presentationml/2006/ole">
            <mc:AlternateContent xmlns:mc="http://schemas.openxmlformats.org/markup-compatibility/2006">
              <mc:Choice xmlns:v="urn:schemas-microsoft-com:vml" Requires="v">
                <p:oleObj spid="_x0000_s48156" name="KGPlot" r:id="rId6" imgW="3809880" imgH="3327120" progId="KGraph_Plot">
                  <p:embed/>
                </p:oleObj>
              </mc:Choice>
              <mc:Fallback>
                <p:oleObj name="KGPlot" r:id="rId6" imgW="3809880" imgH="3327120" progId="KGraph_Plot">
                  <p:embed/>
                  <p:pic>
                    <p:nvPicPr>
                      <p:cNvPr id="0" name=""/>
                      <p:cNvPicPr/>
                      <p:nvPr/>
                    </p:nvPicPr>
                    <p:blipFill>
                      <a:blip r:embed="rId7"/>
                      <a:stretch>
                        <a:fillRect/>
                      </a:stretch>
                    </p:blipFill>
                    <p:spPr>
                      <a:xfrm>
                        <a:off x="5380038" y="935046"/>
                        <a:ext cx="3048000" cy="266065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394741" y="3464738"/>
          <a:ext cx="3047904" cy="2743200"/>
        </p:xfrm>
        <a:graphic>
          <a:graphicData uri="http://schemas.openxmlformats.org/presentationml/2006/ole">
            <mc:AlternateContent xmlns:mc="http://schemas.openxmlformats.org/markup-compatibility/2006">
              <mc:Choice xmlns:v="urn:schemas-microsoft-com:vml" Requires="v">
                <p:oleObj spid="_x0000_s48157" name="KGPlot" r:id="rId8" imgW="3809880" imgH="3429000" progId="KGraph_Plot">
                  <p:embed/>
                </p:oleObj>
              </mc:Choice>
              <mc:Fallback>
                <p:oleObj name="KGPlot" r:id="rId8" imgW="3809880" imgH="3429000" progId="KGraph_Plot">
                  <p:embed/>
                  <p:pic>
                    <p:nvPicPr>
                      <p:cNvPr id="0" name=""/>
                      <p:cNvPicPr/>
                      <p:nvPr/>
                    </p:nvPicPr>
                    <p:blipFill>
                      <a:blip r:embed="rId9"/>
                      <a:stretch>
                        <a:fillRect/>
                      </a:stretch>
                    </p:blipFill>
                    <p:spPr>
                      <a:xfrm>
                        <a:off x="5394741" y="3464738"/>
                        <a:ext cx="3047904" cy="2743200"/>
                      </a:xfrm>
                      <a:prstGeom prst="rect">
                        <a:avLst/>
                      </a:prstGeom>
                    </p:spPr>
                  </p:pic>
                </p:oleObj>
              </mc:Fallback>
            </mc:AlternateContent>
          </a:graphicData>
        </a:graphic>
      </p:graphicFrame>
      <p:sp>
        <p:nvSpPr>
          <p:cNvPr id="25" name="Text Box 4"/>
          <p:cNvSpPr txBox="1">
            <a:spLocks noChangeArrowheads="1"/>
          </p:cNvSpPr>
          <p:nvPr/>
        </p:nvSpPr>
        <p:spPr bwMode="auto">
          <a:xfrm>
            <a:off x="135121" y="723920"/>
            <a:ext cx="6637834" cy="1938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nl-NL" sz="1400" b="0" smtClean="0">
                <a:latin typeface="Calibri" pitchFamily="34" charset="0"/>
                <a:cs typeface="Arial" pitchFamily="34" charset="0"/>
                <a:sym typeface="Symbol" pitchFamily="18" charset="2"/>
              </a:rPr>
              <a:t>Source HJ: S. Brocard, </a:t>
            </a:r>
            <a:r>
              <a:rPr lang="nl-NL" sz="1400" b="0" i="1" smtClean="0">
                <a:latin typeface="Calibri" pitchFamily="34" charset="0"/>
                <a:cs typeface="Arial" pitchFamily="34" charset="0"/>
                <a:sym typeface="Symbol" pitchFamily="18" charset="2"/>
              </a:rPr>
              <a:t>et al</a:t>
            </a:r>
            <a:r>
              <a:rPr lang="nl-NL" sz="1400" b="0" smtClean="0">
                <a:latin typeface="Calibri" pitchFamily="34" charset="0"/>
                <a:cs typeface="Arial" pitchFamily="34" charset="0"/>
                <a:sym typeface="Symbol" pitchFamily="18" charset="2"/>
              </a:rPr>
              <a:t>., EDL, 2/2014; </a:t>
            </a:r>
            <a:r>
              <a:rPr lang="en-US" sz="1400" b="0" dirty="0" smtClean="0">
                <a:latin typeface="Calibri" pitchFamily="34" charset="0"/>
                <a:cs typeface="Arial" pitchFamily="34" charset="0"/>
                <a:sym typeface="Symbol" pitchFamily="18" charset="2"/>
              </a:rPr>
              <a:t>Channel </a:t>
            </a:r>
            <a:r>
              <a:rPr lang="en-US" sz="1400" b="0" dirty="0">
                <a:latin typeface="Calibri" pitchFamily="34" charset="0"/>
                <a:cs typeface="Arial" pitchFamily="34" charset="0"/>
                <a:sym typeface="Symbol" pitchFamily="18" charset="2"/>
              </a:rPr>
              <a:t>HJ: </a:t>
            </a:r>
            <a:r>
              <a:rPr lang="en-US" sz="1400" b="0" dirty="0" smtClean="0">
                <a:latin typeface="Calibri" pitchFamily="34" charset="0"/>
                <a:cs typeface="Arial" pitchFamily="34" charset="0"/>
                <a:sym typeface="Symbol" pitchFamily="18" charset="2"/>
              </a:rPr>
              <a:t>P</a:t>
            </a:r>
            <a:r>
              <a:rPr lang="en-US" sz="1400" b="0" dirty="0">
                <a:latin typeface="Calibri" pitchFamily="34" charset="0"/>
                <a:cs typeface="Arial" pitchFamily="34" charset="0"/>
                <a:sym typeface="Symbol" pitchFamily="18" charset="2"/>
              </a:rPr>
              <a:t>. Long </a:t>
            </a:r>
            <a:r>
              <a:rPr lang="en-US" sz="1400" b="0" i="1" dirty="0">
                <a:latin typeface="Calibri" pitchFamily="34" charset="0"/>
                <a:cs typeface="Arial" pitchFamily="34" charset="0"/>
                <a:sym typeface="Symbol" pitchFamily="18" charset="2"/>
              </a:rPr>
              <a:t>et al</a:t>
            </a:r>
            <a:r>
              <a:rPr lang="en-US" sz="1400" b="0" dirty="0">
                <a:latin typeface="Calibri" pitchFamily="34" charset="0"/>
                <a:cs typeface="Arial" pitchFamily="34" charset="0"/>
                <a:sym typeface="Symbol" pitchFamily="18" charset="2"/>
              </a:rPr>
              <a:t>., EDL  </a:t>
            </a:r>
            <a:r>
              <a:rPr lang="en-US" sz="1400" b="0" dirty="0" smtClean="0">
                <a:latin typeface="Calibri" pitchFamily="34" charset="0"/>
                <a:cs typeface="Arial" pitchFamily="34" charset="0"/>
                <a:sym typeface="Symbol" pitchFamily="18" charset="2"/>
              </a:rPr>
              <a:t>3/2016</a:t>
            </a:r>
            <a:endParaRPr lang="en-US" sz="1400" b="0" i="1" baseline="-25000" dirty="0">
              <a:latin typeface="Calibri" pitchFamily="34" charset="0"/>
              <a:cs typeface="Arial" pitchFamily="34" charset="0"/>
              <a:sym typeface="Symbol" pitchFamily="18" charset="2"/>
            </a:endParaRPr>
          </a:p>
        </p:txBody>
      </p:sp>
    </p:spTree>
    <p:extLst>
      <p:ext uri="{BB962C8B-B14F-4D97-AF65-F5344CB8AC3E}">
        <p14:creationId xmlns:p14="http://schemas.microsoft.com/office/powerpoint/2010/main" val="1504494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457200" y="211137"/>
            <a:ext cx="8534400" cy="398463"/>
          </a:xfrm>
        </p:spPr>
        <p:txBody>
          <a:bodyPr/>
          <a:lstStyle/>
          <a:p>
            <a:pPr eaLnBrk="1" hangingPunct="1"/>
            <a:r>
              <a:rPr lang="en-US" b="0" dirty="0" smtClean="0"/>
              <a:t>What does VLSI need ?</a:t>
            </a:r>
          </a:p>
        </p:txBody>
      </p:sp>
      <p:sp>
        <p:nvSpPr>
          <p:cNvPr id="7172" name="Rectangle 5"/>
          <p:cNvSpPr>
            <a:spLocks noChangeArrowheads="1"/>
          </p:cNvSpPr>
          <p:nvPr/>
        </p:nvSpPr>
        <p:spPr bwMode="auto">
          <a:xfrm>
            <a:off x="94195" y="848570"/>
            <a:ext cx="8229600" cy="1597698"/>
          </a:xfrm>
          <a:prstGeom prst="rect">
            <a:avLst/>
          </a:prstGeom>
          <a:noFill/>
          <a:ln w="9525">
            <a:noFill/>
            <a:miter lim="800000"/>
            <a:headEnd/>
            <a:tailEnd/>
          </a:ln>
        </p:spPr>
        <p:txBody>
          <a:bodyPr wrap="square" lIns="82628" tIns="41315" rIns="82628" bIns="41315">
            <a:spAutoFit/>
          </a:bodyPr>
          <a:lstStyle/>
          <a:p>
            <a:pPr defTabSz="820738">
              <a:buClr>
                <a:srgbClr val="FF0000"/>
              </a:buClr>
            </a:pPr>
            <a:r>
              <a:rPr lang="en-US" sz="2400" dirty="0" smtClean="0">
                <a:solidFill>
                  <a:srgbClr val="000000"/>
                </a:solidFill>
                <a:latin typeface="Calibri" pitchFamily="34" charset="0"/>
                <a:cs typeface="Arial" charset="0"/>
              </a:rPr>
              <a:t>Small transistors:  plentiful, cheap</a:t>
            </a:r>
          </a:p>
          <a:p>
            <a:pPr defTabSz="820738">
              <a:buClr>
                <a:srgbClr val="FF0000"/>
              </a:buClr>
            </a:pPr>
            <a:r>
              <a:rPr lang="en-US" sz="2400" dirty="0" smtClean="0">
                <a:solidFill>
                  <a:srgbClr val="000000"/>
                </a:solidFill>
                <a:latin typeface="Calibri" pitchFamily="34" charset="0"/>
                <a:cs typeface="Arial" charset="0"/>
              </a:rPr>
              <a:t>Small transistors→ short wires</a:t>
            </a:r>
            <a:br>
              <a:rPr lang="en-US" sz="2400" dirty="0" smtClean="0">
                <a:solidFill>
                  <a:srgbClr val="000000"/>
                </a:solidFill>
                <a:latin typeface="Calibri" pitchFamily="34" charset="0"/>
                <a:cs typeface="Arial" charset="0"/>
              </a:rPr>
            </a:br>
            <a:r>
              <a:rPr lang="en-US" sz="2400" dirty="0" smtClean="0">
                <a:solidFill>
                  <a:srgbClr val="000000"/>
                </a:solidFill>
                <a:latin typeface="Calibri" pitchFamily="34" charset="0"/>
                <a:cs typeface="Arial" charset="0"/>
              </a:rPr>
              <a:t>     </a:t>
            </a:r>
            <a:r>
              <a:rPr lang="en-US" sz="2400" b="0" dirty="0" smtClean="0">
                <a:solidFill>
                  <a:srgbClr val="000000"/>
                </a:solidFill>
                <a:latin typeface="Calibri" pitchFamily="34" charset="0"/>
                <a:cs typeface="Arial" charset="0"/>
              </a:rPr>
              <a:t>small delay </a:t>
            </a:r>
            <a:r>
              <a:rPr lang="en-US" sz="2400" b="0" i="1" dirty="0" smtClean="0">
                <a:solidFill>
                  <a:srgbClr val="000000"/>
                </a:solidFill>
                <a:latin typeface="Calibri" pitchFamily="34" charset="0"/>
                <a:cs typeface="Arial" charset="0"/>
              </a:rPr>
              <a:t>CV</a:t>
            </a:r>
            <a:r>
              <a:rPr lang="en-US" sz="2400" b="0" i="1" baseline="-25000" dirty="0" smtClean="0">
                <a:solidFill>
                  <a:srgbClr val="000000"/>
                </a:solidFill>
                <a:latin typeface="Calibri" pitchFamily="34" charset="0"/>
                <a:cs typeface="Arial" charset="0"/>
              </a:rPr>
              <a:t>DD </a:t>
            </a:r>
            <a:r>
              <a:rPr lang="en-US" sz="2400" b="0" dirty="0" smtClean="0">
                <a:solidFill>
                  <a:srgbClr val="000000"/>
                </a:solidFill>
                <a:latin typeface="Calibri" pitchFamily="34" charset="0"/>
                <a:cs typeface="Arial" charset="0"/>
              </a:rPr>
              <a:t>/</a:t>
            </a:r>
            <a:r>
              <a:rPr lang="en-US" sz="2400" b="0" i="1" dirty="0" smtClean="0">
                <a:solidFill>
                  <a:srgbClr val="000000"/>
                </a:solidFill>
                <a:latin typeface="Calibri" pitchFamily="34" charset="0"/>
                <a:cs typeface="Arial" charset="0"/>
              </a:rPr>
              <a:t>I</a:t>
            </a:r>
            <a:r>
              <a:rPr lang="en-US" sz="2400" b="0" dirty="0" smtClean="0">
                <a:solidFill>
                  <a:srgbClr val="000000"/>
                </a:solidFill>
                <a:latin typeface="Calibri" pitchFamily="34" charset="0"/>
                <a:cs typeface="Arial" charset="0"/>
              </a:rPr>
              <a:t/>
            </a:r>
            <a:br>
              <a:rPr lang="en-US" sz="2400" b="0" dirty="0" smtClean="0">
                <a:solidFill>
                  <a:srgbClr val="000000"/>
                </a:solidFill>
                <a:latin typeface="Calibri" pitchFamily="34" charset="0"/>
                <a:cs typeface="Arial" charset="0"/>
              </a:rPr>
            </a:br>
            <a:r>
              <a:rPr lang="en-US" sz="2400" b="0" dirty="0" smtClean="0">
                <a:solidFill>
                  <a:srgbClr val="000000"/>
                </a:solidFill>
                <a:latin typeface="Calibri" pitchFamily="34" charset="0"/>
                <a:cs typeface="Arial" charset="0"/>
              </a:rPr>
              <a:t>     </a:t>
            </a:r>
            <a:r>
              <a:rPr lang="en-US" sz="2400" b="0" smtClean="0">
                <a:solidFill>
                  <a:srgbClr val="000000"/>
                </a:solidFill>
                <a:latin typeface="Calibri" pitchFamily="34" charset="0"/>
                <a:cs typeface="Arial" charset="0"/>
              </a:rPr>
              <a:t>low switching energy </a:t>
            </a:r>
            <a:r>
              <a:rPr lang="en-US" sz="2400" b="0" i="1" smtClean="0">
                <a:solidFill>
                  <a:srgbClr val="000000"/>
                </a:solidFill>
                <a:latin typeface="Calibri" pitchFamily="34" charset="0"/>
                <a:cs typeface="Arial" charset="0"/>
              </a:rPr>
              <a:t>CV</a:t>
            </a:r>
            <a:r>
              <a:rPr lang="en-US" sz="2400" b="0" i="1" baseline="-25000" smtClean="0">
                <a:solidFill>
                  <a:srgbClr val="000000"/>
                </a:solidFill>
                <a:latin typeface="Calibri" pitchFamily="34" charset="0"/>
                <a:cs typeface="Arial" charset="0"/>
              </a:rPr>
              <a:t>DD</a:t>
            </a:r>
            <a:r>
              <a:rPr lang="en-US" sz="2400" b="0" i="1" baseline="30000" smtClean="0">
                <a:solidFill>
                  <a:srgbClr val="000000"/>
                </a:solidFill>
                <a:latin typeface="Calibri" pitchFamily="34" charset="0"/>
                <a:cs typeface="Arial" charset="0"/>
              </a:rPr>
              <a:t>2</a:t>
            </a:r>
            <a:r>
              <a:rPr lang="en-US" sz="2400" b="0" smtClean="0">
                <a:solidFill>
                  <a:srgbClr val="000000"/>
                </a:solidFill>
                <a:latin typeface="Calibri" pitchFamily="34" charset="0"/>
                <a:cs typeface="Arial" charset="0"/>
              </a:rPr>
              <a:t>/2</a:t>
            </a:r>
            <a:endParaRPr lang="en-US" sz="2400" dirty="0" smtClean="0">
              <a:latin typeface="Calibri" pitchFamily="34" charset="0"/>
              <a:cs typeface="Arial" charset="0"/>
            </a:endParaRPr>
          </a:p>
        </p:txBody>
      </p:sp>
      <p:pic>
        <p:nvPicPr>
          <p:cNvPr id="15" name="Picture 14" descr="2015_6_22_DRC_shortcourse_draw.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6319" y="900819"/>
            <a:ext cx="2656325" cy="2159381"/>
          </a:xfrm>
          <a:prstGeom prst="rect">
            <a:avLst/>
          </a:prstGeom>
        </p:spPr>
      </p:pic>
      <p:sp>
        <p:nvSpPr>
          <p:cNvPr id="16" name="Rectangle 5"/>
          <p:cNvSpPr>
            <a:spLocks noChangeArrowheads="1"/>
          </p:cNvSpPr>
          <p:nvPr/>
        </p:nvSpPr>
        <p:spPr bwMode="auto">
          <a:xfrm>
            <a:off x="111885" y="3752033"/>
            <a:ext cx="8229600" cy="748234"/>
          </a:xfrm>
          <a:prstGeom prst="rect">
            <a:avLst/>
          </a:prstGeom>
          <a:noFill/>
          <a:ln w="9525">
            <a:noFill/>
            <a:miter lim="800000"/>
            <a:headEnd/>
            <a:tailEnd/>
          </a:ln>
        </p:spPr>
        <p:txBody>
          <a:bodyPr wrap="square" lIns="82628" tIns="41315" rIns="82628" bIns="41315">
            <a:spAutoFit/>
          </a:bodyPr>
          <a:lstStyle/>
          <a:p>
            <a:pPr defTabSz="820738">
              <a:buClr>
                <a:srgbClr val="FF0000"/>
              </a:buClr>
            </a:pPr>
            <a:r>
              <a:rPr lang="en-US" sz="2400" smtClean="0">
                <a:solidFill>
                  <a:srgbClr val="000000"/>
                </a:solidFill>
                <a:latin typeface="Calibri" pitchFamily="34" charset="0"/>
                <a:cs typeface="Arial" charset="0"/>
              </a:rPr>
              <a:t>Low supply voltages</a:t>
            </a:r>
            <a:br>
              <a:rPr lang="en-US" sz="2400" smtClean="0">
                <a:solidFill>
                  <a:srgbClr val="000000"/>
                </a:solidFill>
                <a:latin typeface="Calibri" pitchFamily="34" charset="0"/>
                <a:cs typeface="Arial" charset="0"/>
              </a:rPr>
            </a:br>
            <a:r>
              <a:rPr lang="en-US" sz="2400" b="0">
                <a:solidFill>
                  <a:srgbClr val="000000"/>
                </a:solidFill>
                <a:latin typeface="Calibri" pitchFamily="34" charset="0"/>
                <a:cs typeface="Arial" charset="0"/>
              </a:rPr>
              <a:t>     low energy </a:t>
            </a:r>
            <a:r>
              <a:rPr lang="en-US" sz="2400" b="0" i="1">
                <a:solidFill>
                  <a:srgbClr val="000000"/>
                </a:solidFill>
                <a:latin typeface="Calibri" pitchFamily="34" charset="0"/>
                <a:cs typeface="Arial" charset="0"/>
              </a:rPr>
              <a:t>CV</a:t>
            </a:r>
            <a:r>
              <a:rPr lang="en-US" sz="2400" b="0" i="1" baseline="-25000">
                <a:solidFill>
                  <a:srgbClr val="000000"/>
                </a:solidFill>
                <a:latin typeface="Calibri" pitchFamily="34" charset="0"/>
                <a:cs typeface="Arial" charset="0"/>
              </a:rPr>
              <a:t>DD</a:t>
            </a:r>
            <a:r>
              <a:rPr lang="en-US" sz="2400" b="0" i="1" baseline="30000">
                <a:solidFill>
                  <a:srgbClr val="000000"/>
                </a:solidFill>
                <a:latin typeface="Calibri" pitchFamily="34" charset="0"/>
                <a:cs typeface="Arial" charset="0"/>
              </a:rPr>
              <a:t>2</a:t>
            </a:r>
            <a:r>
              <a:rPr lang="en-US" sz="2400" b="0">
                <a:solidFill>
                  <a:srgbClr val="000000"/>
                </a:solidFill>
                <a:latin typeface="Calibri" pitchFamily="34" charset="0"/>
                <a:cs typeface="Arial" charset="0"/>
              </a:rPr>
              <a:t>/2</a:t>
            </a:r>
            <a:r>
              <a:rPr lang="en-US" sz="2400" smtClean="0">
                <a:solidFill>
                  <a:srgbClr val="000000"/>
                </a:solidFill>
                <a:latin typeface="Calibri" pitchFamily="34" charset="0"/>
                <a:cs typeface="Arial" charset="0"/>
              </a:rPr>
              <a:t> </a:t>
            </a:r>
            <a:endParaRPr lang="en-US" sz="2400" dirty="0" smtClean="0">
              <a:solidFill>
                <a:srgbClr val="000000"/>
              </a:solidFill>
              <a:latin typeface="Calibri" pitchFamily="34" charset="0"/>
              <a:cs typeface="Arial" charset="0"/>
            </a:endParaRPr>
          </a:p>
        </p:txBody>
      </p:sp>
      <p:cxnSp>
        <p:nvCxnSpPr>
          <p:cNvPr id="12" name="Straight Arrow Connector 11"/>
          <p:cNvCxnSpPr/>
          <p:nvPr/>
        </p:nvCxnSpPr>
        <p:spPr bwMode="auto">
          <a:xfrm flipV="1">
            <a:off x="5710425" y="4187950"/>
            <a:ext cx="834470" cy="13006"/>
          </a:xfrm>
          <a:prstGeom prst="straightConnector1">
            <a:avLst/>
          </a:prstGeom>
          <a:noFill/>
          <a:ln w="57150" cap="flat" cmpd="sng" algn="ctr">
            <a:solidFill>
              <a:srgbClr val="FF0000"/>
            </a:solidFill>
            <a:prstDash val="solid"/>
            <a:round/>
            <a:headEnd type="arrow" w="med" len="med"/>
            <a:tailEnd type="none" w="med" len="med"/>
          </a:ln>
          <a:effectLst/>
        </p:spPr>
      </p:cxnSp>
      <p:cxnSp>
        <p:nvCxnSpPr>
          <p:cNvPr id="13" name="Straight Arrow Connector 12"/>
          <p:cNvCxnSpPr/>
          <p:nvPr/>
        </p:nvCxnSpPr>
        <p:spPr bwMode="auto">
          <a:xfrm flipH="1" flipV="1">
            <a:off x="7316406" y="4858915"/>
            <a:ext cx="803838" cy="12090"/>
          </a:xfrm>
          <a:prstGeom prst="straightConnector1">
            <a:avLst/>
          </a:prstGeom>
          <a:noFill/>
          <a:ln w="57150" cap="flat" cmpd="sng" algn="ctr">
            <a:solidFill>
              <a:schemeClr val="accent1"/>
            </a:solidFill>
            <a:prstDash val="solid"/>
            <a:round/>
            <a:headEnd type="arrow" w="med" len="med"/>
            <a:tailEnd type="none" w="med" len="med"/>
          </a:ln>
          <a:effectLst/>
        </p:spPr>
      </p:cxnSp>
      <p:sp>
        <p:nvSpPr>
          <p:cNvPr id="11" name="Rectangle 5"/>
          <p:cNvSpPr>
            <a:spLocks noChangeArrowheads="1"/>
          </p:cNvSpPr>
          <p:nvPr/>
        </p:nvSpPr>
        <p:spPr bwMode="auto">
          <a:xfrm>
            <a:off x="78615" y="2743200"/>
            <a:ext cx="8229600" cy="822101"/>
          </a:xfrm>
          <a:prstGeom prst="rect">
            <a:avLst/>
          </a:prstGeom>
          <a:noFill/>
          <a:ln w="9525">
            <a:noFill/>
            <a:miter lim="800000"/>
            <a:headEnd/>
            <a:tailEnd/>
          </a:ln>
        </p:spPr>
        <p:txBody>
          <a:bodyPr wrap="square" lIns="82628" tIns="41315" rIns="82628" bIns="41315">
            <a:spAutoFit/>
          </a:bodyPr>
          <a:lstStyle/>
          <a:p>
            <a:pPr defTabSz="820738">
              <a:buClr>
                <a:srgbClr val="FF0000"/>
              </a:buClr>
            </a:pPr>
            <a:r>
              <a:rPr lang="en-US" sz="2400" smtClean="0">
                <a:solidFill>
                  <a:srgbClr val="000000"/>
                </a:solidFill>
                <a:latin typeface="Calibri" pitchFamily="34" charset="0"/>
                <a:cs typeface="Arial" charset="0"/>
              </a:rPr>
              <a:t>Large on-currents</a:t>
            </a:r>
            <a:r>
              <a:rPr lang="en-US" sz="2400" dirty="0" smtClean="0">
                <a:solidFill>
                  <a:srgbClr val="000000"/>
                </a:solidFill>
                <a:latin typeface="Calibri" pitchFamily="34" charset="0"/>
                <a:cs typeface="Arial" charset="0"/>
              </a:rPr>
              <a:t/>
            </a:r>
            <a:br>
              <a:rPr lang="en-US" sz="2400" dirty="0" smtClean="0">
                <a:solidFill>
                  <a:srgbClr val="000000"/>
                </a:solidFill>
                <a:latin typeface="Calibri" pitchFamily="34" charset="0"/>
                <a:cs typeface="Arial" charset="0"/>
              </a:rPr>
            </a:br>
            <a:r>
              <a:rPr lang="en-US" sz="2400" dirty="0" smtClean="0">
                <a:solidFill>
                  <a:srgbClr val="000000"/>
                </a:solidFill>
                <a:latin typeface="Calibri" pitchFamily="34" charset="0"/>
                <a:cs typeface="Arial" charset="0"/>
              </a:rPr>
              <a:t>     </a:t>
            </a:r>
            <a:r>
              <a:rPr lang="en-US" sz="2400" b="0" dirty="0" smtClean="0">
                <a:solidFill>
                  <a:srgbClr val="000000"/>
                </a:solidFill>
                <a:latin typeface="Calibri" pitchFamily="34" charset="0"/>
                <a:cs typeface="Arial" charset="0"/>
              </a:rPr>
              <a:t>small delay </a:t>
            </a:r>
            <a:r>
              <a:rPr lang="en-US" sz="2400" b="0" i="1" dirty="0" smtClean="0">
                <a:solidFill>
                  <a:srgbClr val="000000"/>
                </a:solidFill>
                <a:latin typeface="Calibri" pitchFamily="34" charset="0"/>
                <a:cs typeface="Arial" charset="0"/>
              </a:rPr>
              <a:t>CV</a:t>
            </a:r>
            <a:r>
              <a:rPr lang="en-US" sz="2400" b="0" i="1" baseline="-25000" dirty="0" smtClean="0">
                <a:solidFill>
                  <a:srgbClr val="000000"/>
                </a:solidFill>
                <a:latin typeface="Calibri" pitchFamily="34" charset="0"/>
                <a:cs typeface="Arial" charset="0"/>
              </a:rPr>
              <a:t>DD </a:t>
            </a:r>
            <a:r>
              <a:rPr lang="en-US" sz="2400" b="0" dirty="0" smtClean="0">
                <a:solidFill>
                  <a:srgbClr val="000000"/>
                </a:solidFill>
                <a:latin typeface="Calibri" pitchFamily="34" charset="0"/>
                <a:cs typeface="Arial" charset="0"/>
              </a:rPr>
              <a:t>/</a:t>
            </a:r>
            <a:r>
              <a:rPr lang="en-US" sz="2400" b="0" i="1" dirty="0" smtClean="0">
                <a:solidFill>
                  <a:srgbClr val="000000"/>
                </a:solidFill>
                <a:latin typeface="Calibri" pitchFamily="34" charset="0"/>
                <a:cs typeface="Arial" charset="0"/>
              </a:rPr>
              <a:t>I</a:t>
            </a:r>
            <a:r>
              <a:rPr lang="en-US" sz="2400" dirty="0" smtClean="0">
                <a:solidFill>
                  <a:srgbClr val="000000"/>
                </a:solidFill>
                <a:latin typeface="Calibri" pitchFamily="34" charset="0"/>
                <a:cs typeface="Arial" charset="0"/>
              </a:rPr>
              <a:t> </a:t>
            </a:r>
          </a:p>
        </p:txBody>
      </p:sp>
      <p:graphicFrame>
        <p:nvGraphicFramePr>
          <p:cNvPr id="14" name="Object 3"/>
          <p:cNvGraphicFramePr>
            <a:graphicFrameLocks noChangeAspect="1"/>
          </p:cNvGraphicFramePr>
          <p:nvPr/>
        </p:nvGraphicFramePr>
        <p:xfrm>
          <a:off x="6848475" y="3049588"/>
          <a:ext cx="2252663" cy="3062287"/>
        </p:xfrm>
        <a:graphic>
          <a:graphicData uri="http://schemas.openxmlformats.org/presentationml/2006/ole">
            <mc:AlternateContent xmlns:mc="http://schemas.openxmlformats.org/markup-compatibility/2006">
              <mc:Choice xmlns:v="urn:schemas-microsoft-com:vml" Requires="v">
                <p:oleObj spid="_x0000_s38978" name="KGPlot" r:id="rId5" imgW="2502000" imgH="3403440" progId="KGraph_Plot">
                  <p:embed/>
                </p:oleObj>
              </mc:Choice>
              <mc:Fallback>
                <p:oleObj name="KGPlot" r:id="rId5" imgW="2502000" imgH="3403440" progId="KGraph_Plot">
                  <p:embed/>
                  <p:pic>
                    <p:nvPicPr>
                      <p:cNvPr id="0" name=""/>
                      <p:cNvPicPr>
                        <a:picLocks noChangeAspect="1" noChangeArrowheads="1"/>
                      </p:cNvPicPr>
                      <p:nvPr/>
                    </p:nvPicPr>
                    <p:blipFill>
                      <a:blip r:embed="rId6"/>
                      <a:srcRect/>
                      <a:stretch>
                        <a:fillRect/>
                      </a:stretch>
                    </p:blipFill>
                    <p:spPr bwMode="auto">
                      <a:xfrm>
                        <a:off x="6848475" y="3049588"/>
                        <a:ext cx="2252663" cy="3062287"/>
                      </a:xfrm>
                      <a:prstGeom prst="rect">
                        <a:avLst/>
                      </a:prstGeom>
                      <a:noFill/>
                      <a:ln>
                        <a:noFill/>
                      </a:ln>
                      <a:effectLst/>
                      <a:extLst/>
                    </p:spPr>
                  </p:pic>
                </p:oleObj>
              </mc:Fallback>
            </mc:AlternateContent>
          </a:graphicData>
        </a:graphic>
      </p:graphicFrame>
      <p:graphicFrame>
        <p:nvGraphicFramePr>
          <p:cNvPr id="17" name="Object 4"/>
          <p:cNvGraphicFramePr>
            <a:graphicFrameLocks noChangeAspect="1"/>
          </p:cNvGraphicFramePr>
          <p:nvPr/>
        </p:nvGraphicFramePr>
        <p:xfrm>
          <a:off x="4344315" y="3125420"/>
          <a:ext cx="2605932" cy="2983068"/>
        </p:xfrm>
        <a:graphic>
          <a:graphicData uri="http://schemas.openxmlformats.org/presentationml/2006/ole">
            <mc:AlternateContent xmlns:mc="http://schemas.openxmlformats.org/markup-compatibility/2006">
              <mc:Choice xmlns:v="urn:schemas-microsoft-com:vml" Requires="v">
                <p:oleObj spid="_x0000_s38979" name="KGPlot" r:id="rId7" imgW="2895480" imgH="3314520" progId="KGraph_Plot">
                  <p:embed/>
                </p:oleObj>
              </mc:Choice>
              <mc:Fallback>
                <p:oleObj name="KGPlot" r:id="rId7" imgW="2895480" imgH="3314520" progId="KGraph_Plot">
                  <p:embed/>
                  <p:pic>
                    <p:nvPicPr>
                      <p:cNvPr id="0" name=""/>
                      <p:cNvPicPr>
                        <a:picLocks noChangeAspect="1" noChangeArrowheads="1"/>
                      </p:cNvPicPr>
                      <p:nvPr/>
                    </p:nvPicPr>
                    <p:blipFill>
                      <a:blip r:embed="rId8"/>
                      <a:srcRect/>
                      <a:stretch>
                        <a:fillRect/>
                      </a:stretch>
                    </p:blipFill>
                    <p:spPr bwMode="auto">
                      <a:xfrm>
                        <a:off x="4344315" y="3125420"/>
                        <a:ext cx="2605932" cy="298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5"/>
          <p:cNvSpPr>
            <a:spLocks noChangeArrowheads="1"/>
          </p:cNvSpPr>
          <p:nvPr/>
        </p:nvSpPr>
        <p:spPr bwMode="auto">
          <a:xfrm>
            <a:off x="113714" y="4743046"/>
            <a:ext cx="8229600" cy="1080633"/>
          </a:xfrm>
          <a:prstGeom prst="rect">
            <a:avLst/>
          </a:prstGeom>
          <a:noFill/>
          <a:ln w="9525">
            <a:noFill/>
            <a:miter lim="800000"/>
            <a:headEnd/>
            <a:tailEnd/>
          </a:ln>
        </p:spPr>
        <p:txBody>
          <a:bodyPr wrap="square" lIns="82628" tIns="41315" rIns="82628" bIns="41315">
            <a:spAutoFit/>
          </a:bodyPr>
          <a:lstStyle/>
          <a:p>
            <a:pPr defTabSz="820738">
              <a:buClr>
                <a:srgbClr val="FF0000"/>
              </a:buClr>
            </a:pPr>
            <a:r>
              <a:rPr lang="en-US" sz="2400" dirty="0" smtClean="0">
                <a:solidFill>
                  <a:srgbClr val="000000"/>
                </a:solidFill>
                <a:latin typeface="Calibri" pitchFamily="34" charset="0"/>
                <a:cs typeface="Arial" charset="0"/>
              </a:rPr>
              <a:t>Low </a:t>
            </a:r>
            <a:r>
              <a:rPr lang="en-US" sz="2400" smtClean="0">
                <a:solidFill>
                  <a:srgbClr val="000000"/>
                </a:solidFill>
                <a:latin typeface="Calibri" pitchFamily="34" charset="0"/>
                <a:cs typeface="Arial" charset="0"/>
              </a:rPr>
              <a:t>leakage current</a:t>
            </a:r>
            <a:r>
              <a:rPr lang="en-US" sz="2400" dirty="0" smtClean="0">
                <a:solidFill>
                  <a:srgbClr val="000000"/>
                </a:solidFill>
                <a:latin typeface="Calibri" pitchFamily="34" charset="0"/>
                <a:cs typeface="Arial" charset="0"/>
              </a:rPr>
              <a:t/>
            </a:r>
            <a:br>
              <a:rPr lang="en-US" sz="2400" dirty="0" smtClean="0">
                <a:solidFill>
                  <a:srgbClr val="000000"/>
                </a:solidFill>
                <a:latin typeface="Calibri" pitchFamily="34" charset="0"/>
                <a:cs typeface="Arial" charset="0"/>
              </a:rPr>
            </a:br>
            <a:r>
              <a:rPr lang="en-US" sz="2400" dirty="0" smtClean="0">
                <a:solidFill>
                  <a:srgbClr val="000000"/>
                </a:solidFill>
                <a:latin typeface="Calibri" pitchFamily="34" charset="0"/>
                <a:cs typeface="Arial" charset="0"/>
              </a:rPr>
              <a:t>     </a:t>
            </a:r>
            <a:r>
              <a:rPr lang="en-US" sz="2400" b="0" dirty="0" smtClean="0">
                <a:solidFill>
                  <a:srgbClr val="000000"/>
                </a:solidFill>
                <a:latin typeface="Calibri" pitchFamily="34" charset="0"/>
                <a:cs typeface="Arial" charset="0"/>
              </a:rPr>
              <a:t>thermal: </a:t>
            </a:r>
            <a:r>
              <a:rPr lang="en-US" sz="2400" b="0" i="1" dirty="0" smtClean="0">
                <a:solidFill>
                  <a:srgbClr val="000000"/>
                </a:solidFill>
                <a:latin typeface="Calibri" pitchFamily="34" charset="0"/>
                <a:cs typeface="Arial" charset="0"/>
              </a:rPr>
              <a:t>I</a:t>
            </a:r>
            <a:r>
              <a:rPr lang="en-US" sz="2400" b="0" i="1" baseline="-25000" dirty="0" smtClean="0">
                <a:solidFill>
                  <a:srgbClr val="000000"/>
                </a:solidFill>
                <a:latin typeface="Calibri" pitchFamily="34" charset="0"/>
                <a:cs typeface="Arial" charset="0"/>
              </a:rPr>
              <a:t>off </a:t>
            </a:r>
            <a:r>
              <a:rPr lang="en-US" sz="2400" b="0" dirty="0" smtClean="0">
                <a:solidFill>
                  <a:srgbClr val="000000"/>
                </a:solidFill>
                <a:latin typeface="Calibri" pitchFamily="34" charset="0"/>
                <a:cs typeface="Arial" charset="0"/>
              </a:rPr>
              <a:t>&gt; </a:t>
            </a:r>
            <a:r>
              <a:rPr lang="en-US" sz="2400" b="0" i="1" dirty="0" smtClean="0">
                <a:solidFill>
                  <a:srgbClr val="000000"/>
                </a:solidFill>
                <a:latin typeface="Calibri" pitchFamily="34" charset="0"/>
                <a:cs typeface="Arial" charset="0"/>
              </a:rPr>
              <a:t>I</a:t>
            </a:r>
            <a:r>
              <a:rPr lang="en-US" sz="2400" b="0" i="1" baseline="-25000" dirty="0" smtClean="0">
                <a:solidFill>
                  <a:srgbClr val="000000"/>
                </a:solidFill>
                <a:latin typeface="Calibri" pitchFamily="34" charset="0"/>
                <a:cs typeface="Arial" charset="0"/>
              </a:rPr>
              <a:t>on</a:t>
            </a:r>
            <a:r>
              <a:rPr lang="en-US" sz="2400" b="0" dirty="0" smtClean="0">
                <a:solidFill>
                  <a:srgbClr val="000000"/>
                </a:solidFill>
                <a:latin typeface="Calibri" pitchFamily="34" charset="0"/>
                <a:cs typeface="Arial" charset="0"/>
              </a:rPr>
              <a:t>*exp(</a:t>
            </a:r>
            <a:r>
              <a:rPr lang="en-US" sz="2400" b="0" i="1" dirty="0" smtClean="0">
                <a:solidFill>
                  <a:srgbClr val="000000"/>
                </a:solidFill>
                <a:latin typeface="Calibri" pitchFamily="34" charset="0"/>
                <a:cs typeface="Arial" charset="0"/>
              </a:rPr>
              <a:t>-qV</a:t>
            </a:r>
            <a:r>
              <a:rPr lang="en-US" sz="2400" b="0" i="1" baseline="-25000" dirty="0" smtClean="0">
                <a:solidFill>
                  <a:srgbClr val="000000"/>
                </a:solidFill>
                <a:latin typeface="Calibri" pitchFamily="34" charset="0"/>
                <a:cs typeface="Arial" charset="0"/>
              </a:rPr>
              <a:t>DD</a:t>
            </a:r>
            <a:r>
              <a:rPr lang="en-US" sz="2400" b="0" dirty="0" smtClean="0">
                <a:solidFill>
                  <a:srgbClr val="000000"/>
                </a:solidFill>
                <a:latin typeface="Calibri" pitchFamily="34" charset="0"/>
                <a:cs typeface="Arial" charset="0"/>
              </a:rPr>
              <a:t>/</a:t>
            </a:r>
            <a:r>
              <a:rPr lang="en-US" sz="2400" b="0" i="1" dirty="0" smtClean="0">
                <a:solidFill>
                  <a:srgbClr val="000000"/>
                </a:solidFill>
                <a:latin typeface="Calibri" pitchFamily="34" charset="0"/>
                <a:cs typeface="Arial" charset="0"/>
              </a:rPr>
              <a:t>kT</a:t>
            </a:r>
            <a:r>
              <a:rPr lang="en-US" sz="2400" b="0" dirty="0" smtClean="0">
                <a:solidFill>
                  <a:srgbClr val="000000"/>
                </a:solidFill>
                <a:latin typeface="Calibri" pitchFamily="34" charset="0"/>
                <a:cs typeface="Arial" charset="0"/>
              </a:rPr>
              <a:t>)</a:t>
            </a:r>
            <a:br>
              <a:rPr lang="en-US" sz="2400" b="0" dirty="0" smtClean="0">
                <a:solidFill>
                  <a:srgbClr val="000000"/>
                </a:solidFill>
                <a:latin typeface="Calibri" pitchFamily="34" charset="0"/>
                <a:cs typeface="Arial" charset="0"/>
              </a:rPr>
            </a:br>
            <a:r>
              <a:rPr lang="en-US" sz="2400" b="0" dirty="0" smtClean="0">
                <a:solidFill>
                  <a:srgbClr val="000000"/>
                </a:solidFill>
                <a:latin typeface="Calibri" pitchFamily="34" charset="0"/>
                <a:cs typeface="Arial" charset="0"/>
              </a:rPr>
              <a:t>     want low </a:t>
            </a:r>
            <a:r>
              <a:rPr lang="en-US" sz="2400" b="0" i="1" dirty="0" smtClean="0">
                <a:solidFill>
                  <a:srgbClr val="000000"/>
                </a:solidFill>
                <a:latin typeface="Calibri" pitchFamily="34" charset="0"/>
                <a:cs typeface="Arial" charset="0"/>
              </a:rPr>
              <a:t>V</a:t>
            </a:r>
            <a:r>
              <a:rPr lang="en-US" sz="2400" b="0" i="1" baseline="-25000" dirty="0" smtClean="0">
                <a:solidFill>
                  <a:srgbClr val="000000"/>
                </a:solidFill>
                <a:latin typeface="Calibri" pitchFamily="34" charset="0"/>
                <a:cs typeface="Arial" charset="0"/>
              </a:rPr>
              <a:t>DD</a:t>
            </a:r>
            <a:r>
              <a:rPr lang="en-US" sz="2400" b="0" dirty="0" smtClean="0">
                <a:solidFill>
                  <a:srgbClr val="000000"/>
                </a:solidFill>
                <a:latin typeface="Calibri" pitchFamily="34" charset="0"/>
                <a:cs typeface="Arial" charset="0"/>
              </a:rPr>
              <a:t> yet low </a:t>
            </a:r>
            <a:r>
              <a:rPr lang="en-US" sz="2400" b="0" i="1" dirty="0" smtClean="0">
                <a:solidFill>
                  <a:srgbClr val="000000"/>
                </a:solidFill>
                <a:latin typeface="Calibri" pitchFamily="34" charset="0"/>
                <a:cs typeface="Arial" charset="0"/>
              </a:rPr>
              <a:t>I</a:t>
            </a:r>
            <a:r>
              <a:rPr lang="en-US" sz="2400" b="0" i="1" baseline="-25000" dirty="0" smtClean="0">
                <a:solidFill>
                  <a:srgbClr val="000000"/>
                </a:solidFill>
                <a:latin typeface="Calibri" pitchFamily="34" charset="0"/>
                <a:cs typeface="Arial" charset="0"/>
              </a:rPr>
              <a:t>off</a:t>
            </a:r>
            <a:r>
              <a:rPr lang="en-US" sz="2400" b="0" dirty="0" smtClean="0">
                <a:solidFill>
                  <a:srgbClr val="000000"/>
                </a:solidFill>
                <a:latin typeface="Calibri" pitchFamily="34" charset="0"/>
                <a:cs typeface="Arial" charset="0"/>
              </a:rPr>
              <a:t>.</a:t>
            </a:r>
            <a:r>
              <a:rPr lang="en-US" sz="2400" dirty="0" smtClean="0">
                <a:solidFill>
                  <a:srgbClr val="000000"/>
                </a:solidFill>
                <a:latin typeface="Calibri" pitchFamily="34" charset="0"/>
                <a:cs typeface="Arial" charset="0"/>
              </a:rPr>
              <a:t> </a:t>
            </a:r>
          </a:p>
        </p:txBody>
      </p:sp>
      <p:cxnSp>
        <p:nvCxnSpPr>
          <p:cNvPr id="19" name="Straight Arrow Connector 18"/>
          <p:cNvCxnSpPr/>
          <p:nvPr/>
        </p:nvCxnSpPr>
        <p:spPr bwMode="auto">
          <a:xfrm>
            <a:off x="6629400" y="1600200"/>
            <a:ext cx="457200" cy="0"/>
          </a:xfrm>
          <a:prstGeom prst="straightConnector1">
            <a:avLst/>
          </a:prstGeom>
          <a:noFill/>
          <a:ln w="19050" cap="flat" cmpd="sng" algn="ctr">
            <a:solidFill>
              <a:schemeClr val="tx2"/>
            </a:solidFill>
            <a:prstDash val="solid"/>
            <a:round/>
            <a:headEnd type="none" w="med" len="med"/>
            <a:tailEnd type="arrow"/>
          </a:ln>
          <a:effectLst/>
        </p:spPr>
      </p:cxnSp>
      <p:cxnSp>
        <p:nvCxnSpPr>
          <p:cNvPr id="20" name="Straight Arrow Connector 19"/>
          <p:cNvCxnSpPr/>
          <p:nvPr/>
        </p:nvCxnSpPr>
        <p:spPr bwMode="auto">
          <a:xfrm>
            <a:off x="6629400" y="1676400"/>
            <a:ext cx="457200" cy="0"/>
          </a:xfrm>
          <a:prstGeom prst="straightConnector1">
            <a:avLst/>
          </a:prstGeom>
          <a:noFill/>
          <a:ln w="19050" cap="flat" cmpd="sng" algn="ctr">
            <a:solidFill>
              <a:schemeClr val="tx2"/>
            </a:solidFill>
            <a:prstDash val="solid"/>
            <a:round/>
            <a:headEnd type="arrow" w="med" len="med"/>
            <a:tailEnd type="none" w="med" len="med"/>
          </a:ln>
          <a:effectLst/>
        </p:spPr>
      </p:cxnSp>
      <p:sp>
        <p:nvSpPr>
          <p:cNvPr id="21" name="Rectangle 5"/>
          <p:cNvSpPr>
            <a:spLocks noChangeArrowheads="1"/>
          </p:cNvSpPr>
          <p:nvPr/>
        </p:nvSpPr>
        <p:spPr bwMode="auto">
          <a:xfrm>
            <a:off x="7049086" y="1371600"/>
            <a:ext cx="799514" cy="415836"/>
          </a:xfrm>
          <a:prstGeom prst="rect">
            <a:avLst/>
          </a:prstGeom>
          <a:noFill/>
          <a:ln w="9525">
            <a:noFill/>
            <a:miter lim="800000"/>
            <a:headEnd/>
            <a:tailEnd/>
          </a:ln>
        </p:spPr>
        <p:txBody>
          <a:bodyPr wrap="square" lIns="82628" tIns="41315" rIns="82628" bIns="41315">
            <a:spAutoFit/>
          </a:bodyPr>
          <a:lstStyle/>
          <a:p>
            <a:pPr defTabSz="820738">
              <a:buClr>
                <a:srgbClr val="FF0000"/>
              </a:buClr>
            </a:pPr>
            <a:r>
              <a:rPr lang="en-US" sz="2400" b="0" i="1" smtClean="0">
                <a:solidFill>
                  <a:srgbClr val="000000"/>
                </a:solidFill>
                <a:latin typeface="Calibri" pitchFamily="34" charset="0"/>
                <a:cs typeface="Arial" charset="0"/>
              </a:rPr>
              <a:t>I</a:t>
            </a:r>
            <a:r>
              <a:rPr lang="en-US" sz="2400" b="0" i="1" baseline="-25000" smtClean="0">
                <a:solidFill>
                  <a:srgbClr val="000000"/>
                </a:solidFill>
                <a:latin typeface="Calibri" pitchFamily="34" charset="0"/>
                <a:cs typeface="Arial" charset="0"/>
              </a:rPr>
              <a:t>on</a:t>
            </a:r>
            <a:endParaRPr lang="en-US" sz="2400" dirty="0" smtClean="0">
              <a:solidFill>
                <a:srgbClr val="000000"/>
              </a:solidFill>
              <a:latin typeface="Calibri" pitchFamily="34" charset="0"/>
              <a:cs typeface="Arial" charset="0"/>
            </a:endParaRPr>
          </a:p>
        </p:txBody>
      </p:sp>
    </p:spTree>
    <p:extLst>
      <p:ext uri="{BB962C8B-B14F-4D97-AF65-F5344CB8AC3E}">
        <p14:creationId xmlns:p14="http://schemas.microsoft.com/office/powerpoint/2010/main" val="33283660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3HJ still have higher ON/OFF ratio than </a:t>
            </a:r>
            <a:r>
              <a:rPr lang="en-US" sz="2000" dirty="0" err="1" smtClean="0"/>
              <a:t>GaAsSb</a:t>
            </a:r>
            <a:r>
              <a:rPr lang="en-US" sz="2000" dirty="0" smtClean="0"/>
              <a:t>/</a:t>
            </a:r>
            <a:r>
              <a:rPr lang="en-US" sz="2000" dirty="0" err="1" smtClean="0"/>
              <a:t>InAs</a:t>
            </a:r>
            <a:endParaRPr lang="en-US" sz="2000" dirty="0"/>
          </a:p>
        </p:txBody>
      </p:sp>
      <p:sp>
        <p:nvSpPr>
          <p:cNvPr id="5" name="TextBox 4"/>
          <p:cNvSpPr txBox="1"/>
          <p:nvPr/>
        </p:nvSpPr>
        <p:spPr>
          <a:xfrm>
            <a:off x="5266667" y="1748118"/>
            <a:ext cx="2205318" cy="376517"/>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r>
              <a:rPr lang="en-US" sz="1800" b="0" dirty="0" smtClean="0">
                <a:solidFill>
                  <a:srgbClr val="000000"/>
                </a:solidFill>
                <a:latin typeface="Arial"/>
              </a:rPr>
              <a:t>3HJ 516A/m</a:t>
            </a:r>
            <a:endParaRPr lang="en-US" sz="1800" b="0" dirty="0">
              <a:solidFill>
                <a:srgbClr val="000000"/>
              </a:solidFill>
              <a:latin typeface="Arial"/>
            </a:endParaRPr>
          </a:p>
        </p:txBody>
      </p:sp>
      <p:sp>
        <p:nvSpPr>
          <p:cNvPr id="7" name="TextBox 6"/>
          <p:cNvSpPr txBox="1"/>
          <p:nvPr/>
        </p:nvSpPr>
        <p:spPr>
          <a:xfrm>
            <a:off x="5266667" y="2124635"/>
            <a:ext cx="2828462" cy="369332"/>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r>
              <a:rPr lang="en-US" sz="1800" b="0" err="1" smtClean="0">
                <a:solidFill>
                  <a:srgbClr val="000000"/>
                </a:solidFill>
                <a:latin typeface="Arial"/>
              </a:rPr>
              <a:t>GaAsSb</a:t>
            </a:r>
            <a:r>
              <a:rPr lang="en-US" sz="1800" b="0" smtClean="0">
                <a:solidFill>
                  <a:srgbClr val="000000"/>
                </a:solidFill>
                <a:latin typeface="Arial"/>
              </a:rPr>
              <a:t>/</a:t>
            </a:r>
            <a:r>
              <a:rPr lang="en-US" sz="1800" b="0" err="1" smtClean="0">
                <a:solidFill>
                  <a:srgbClr val="000000"/>
                </a:solidFill>
                <a:latin typeface="Arial"/>
              </a:rPr>
              <a:t>InAs</a:t>
            </a:r>
            <a:r>
              <a:rPr lang="en-US" sz="1800" b="0" smtClean="0">
                <a:solidFill>
                  <a:srgbClr val="000000"/>
                </a:solidFill>
                <a:latin typeface="Arial"/>
              </a:rPr>
              <a:t> 75A/m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8483"/>
            <a:ext cx="5323809" cy="3980952"/>
          </a:xfrm>
          <a:prstGeom prst="rect">
            <a:avLst/>
          </a:prstGeom>
        </p:spPr>
      </p:pic>
      <p:sp>
        <p:nvSpPr>
          <p:cNvPr id="8" name="Title 1"/>
          <p:cNvSpPr txBox="1">
            <a:spLocks/>
          </p:cNvSpPr>
          <p:nvPr/>
        </p:nvSpPr>
        <p:spPr bwMode="auto">
          <a:xfrm>
            <a:off x="296254" y="5874327"/>
            <a:ext cx="8371885" cy="473364"/>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1350" b="1">
                <a:solidFill>
                  <a:srgbClr val="DCDCDC"/>
                </a:solidFill>
                <a:latin typeface="+mj-lt"/>
                <a:ea typeface="ＭＳ Ｐゴシック" charset="-128"/>
                <a:cs typeface="ＭＳ Ｐゴシック" charset="-128"/>
              </a:defRPr>
            </a:lvl1pPr>
            <a:lvl2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2pPr>
            <a:lvl3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3pPr>
            <a:lvl4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4pPr>
            <a:lvl5pPr algn="r" rtl="0" eaLnBrk="1" fontAlgn="base" hangingPunct="1">
              <a:spcBef>
                <a:spcPct val="0"/>
              </a:spcBef>
              <a:spcAft>
                <a:spcPct val="0"/>
              </a:spcAft>
              <a:defRPr sz="1350" b="1">
                <a:solidFill>
                  <a:srgbClr val="DCDCDC"/>
                </a:solidFill>
                <a:latin typeface="Trebuchet MS" charset="0"/>
                <a:ea typeface="ＭＳ Ｐゴシック" charset="-128"/>
                <a:cs typeface="ＭＳ Ｐゴシック" charset="-128"/>
              </a:defRPr>
            </a:lvl5pPr>
            <a:lvl6pPr marL="257162" algn="r" rtl="0" eaLnBrk="1" fontAlgn="base" hangingPunct="1">
              <a:spcBef>
                <a:spcPct val="0"/>
              </a:spcBef>
              <a:spcAft>
                <a:spcPct val="0"/>
              </a:spcAft>
              <a:defRPr sz="1350" b="1">
                <a:solidFill>
                  <a:srgbClr val="DCDCDC"/>
                </a:solidFill>
                <a:latin typeface="Trebuchet MS" charset="0"/>
              </a:defRPr>
            </a:lvl6pPr>
            <a:lvl7pPr marL="514325" algn="r" rtl="0" eaLnBrk="1" fontAlgn="base" hangingPunct="1">
              <a:spcBef>
                <a:spcPct val="0"/>
              </a:spcBef>
              <a:spcAft>
                <a:spcPct val="0"/>
              </a:spcAft>
              <a:defRPr sz="1350" b="1">
                <a:solidFill>
                  <a:srgbClr val="DCDCDC"/>
                </a:solidFill>
                <a:latin typeface="Trebuchet MS" charset="0"/>
              </a:defRPr>
            </a:lvl7pPr>
            <a:lvl8pPr marL="771487" algn="r" rtl="0" eaLnBrk="1" fontAlgn="base" hangingPunct="1">
              <a:spcBef>
                <a:spcPct val="0"/>
              </a:spcBef>
              <a:spcAft>
                <a:spcPct val="0"/>
              </a:spcAft>
              <a:defRPr sz="1350" b="1">
                <a:solidFill>
                  <a:srgbClr val="DCDCDC"/>
                </a:solidFill>
                <a:latin typeface="Trebuchet MS" charset="0"/>
              </a:defRPr>
            </a:lvl8pPr>
            <a:lvl9pPr marL="1028649" algn="r" rtl="0" eaLnBrk="1" fontAlgn="base" hangingPunct="1">
              <a:spcBef>
                <a:spcPct val="0"/>
              </a:spcBef>
              <a:spcAft>
                <a:spcPct val="0"/>
              </a:spcAft>
              <a:defRPr sz="1350" b="1">
                <a:solidFill>
                  <a:srgbClr val="DCDCDC"/>
                </a:solidFill>
                <a:latin typeface="Trebuchet MS" charset="0"/>
              </a:defRPr>
            </a:lvl9pPr>
          </a:lstStyle>
          <a:p>
            <a:pPr algn="l">
              <a:lnSpc>
                <a:spcPct val="100000"/>
              </a:lnSpc>
              <a:buClrTx/>
            </a:pPr>
            <a:r>
              <a:rPr lang="en-US" sz="1600" kern="0" dirty="0" smtClean="0">
                <a:solidFill>
                  <a:srgbClr val="000000"/>
                </a:solidFill>
                <a:latin typeface="Arial"/>
              </a:rPr>
              <a:t>3HJ still have higher ON/OFF ratio than </a:t>
            </a:r>
            <a:r>
              <a:rPr lang="en-US" sz="1600" kern="0" dirty="0" err="1" smtClean="0">
                <a:solidFill>
                  <a:srgbClr val="000000"/>
                </a:solidFill>
                <a:latin typeface="Arial"/>
              </a:rPr>
              <a:t>GaAsSb</a:t>
            </a:r>
            <a:r>
              <a:rPr lang="en-US" sz="1600" kern="0" dirty="0" smtClean="0">
                <a:solidFill>
                  <a:srgbClr val="000000"/>
                </a:solidFill>
                <a:latin typeface="Arial"/>
              </a:rPr>
              <a:t>/</a:t>
            </a:r>
            <a:r>
              <a:rPr lang="en-US" sz="1600" kern="0" dirty="0" err="1" smtClean="0">
                <a:solidFill>
                  <a:srgbClr val="000000"/>
                </a:solidFill>
                <a:latin typeface="Arial"/>
              </a:rPr>
              <a:t>InAs</a:t>
            </a:r>
            <a:r>
              <a:rPr lang="en-US" sz="1600" kern="0" dirty="0" smtClean="0">
                <a:solidFill>
                  <a:srgbClr val="000000"/>
                </a:solidFill>
                <a:latin typeface="Arial"/>
              </a:rPr>
              <a:t> when acoustic and non-polar optical phonon scattering are considered.</a:t>
            </a:r>
            <a:endParaRPr lang="en-US" sz="1600" kern="0" dirty="0">
              <a:solidFill>
                <a:srgbClr val="000000"/>
              </a:solidFill>
              <a:latin typeface="Arial"/>
            </a:endParaRPr>
          </a:p>
        </p:txBody>
      </p:sp>
      <p:sp>
        <p:nvSpPr>
          <p:cNvPr id="9" name="TextBox 8"/>
          <p:cNvSpPr txBox="1"/>
          <p:nvPr/>
        </p:nvSpPr>
        <p:spPr>
          <a:xfrm>
            <a:off x="5029200" y="3135868"/>
            <a:ext cx="3845886" cy="646331"/>
          </a:xfrm>
          <a:prstGeom prst="rect">
            <a:avLst/>
          </a:prstGeom>
          <a:noFill/>
        </p:spPr>
        <p:txBody>
          <a:bodyPr wrap="square" rtlCol="0">
            <a:spAutoFit/>
          </a:bodyPr>
          <a:lstStyle/>
          <a:p>
            <a:pPr defTabSz="457200" eaLnBrk="1" fontAlgn="auto" hangingPunct="1">
              <a:lnSpc>
                <a:spcPct val="100000"/>
              </a:lnSpc>
              <a:spcBef>
                <a:spcPts val="0"/>
              </a:spcBef>
              <a:spcAft>
                <a:spcPts val="0"/>
              </a:spcAft>
              <a:buClrTx/>
            </a:pPr>
            <a:r>
              <a:rPr lang="en-US" sz="1800" b="0">
                <a:solidFill>
                  <a:srgbClr val="000000"/>
                </a:solidFill>
                <a:latin typeface="Arial"/>
              </a:rPr>
              <a:t>P. </a:t>
            </a:r>
            <a:r>
              <a:rPr lang="en-US" sz="1800" b="0" smtClean="0">
                <a:solidFill>
                  <a:srgbClr val="000000"/>
                </a:solidFill>
                <a:latin typeface="Arial"/>
              </a:rPr>
              <a:t>Long, J</a:t>
            </a:r>
            <a:r>
              <a:rPr lang="en-US" sz="1800" b="0">
                <a:solidFill>
                  <a:srgbClr val="000000"/>
                </a:solidFill>
                <a:latin typeface="Arial"/>
              </a:rPr>
              <a:t>. </a:t>
            </a:r>
            <a:r>
              <a:rPr lang="en-US" sz="1800" b="0" smtClean="0">
                <a:solidFill>
                  <a:srgbClr val="000000"/>
                </a:solidFill>
                <a:latin typeface="Arial"/>
              </a:rPr>
              <a:t>Huang, </a:t>
            </a:r>
            <a:br>
              <a:rPr lang="en-US" sz="1800" b="0" smtClean="0">
                <a:solidFill>
                  <a:srgbClr val="000000"/>
                </a:solidFill>
                <a:latin typeface="Arial"/>
              </a:rPr>
            </a:br>
            <a:r>
              <a:rPr lang="en-US" sz="1800" b="0" smtClean="0">
                <a:solidFill>
                  <a:srgbClr val="000000"/>
                </a:solidFill>
                <a:latin typeface="Arial"/>
              </a:rPr>
              <a:t>M. Povolotski: Purdue, Unpublished</a:t>
            </a:r>
            <a:endParaRPr lang="en-US" sz="1800" b="0">
              <a:solidFill>
                <a:srgbClr val="000000"/>
              </a:solidFill>
              <a:latin typeface="Arial"/>
            </a:endParaRPr>
          </a:p>
        </p:txBody>
      </p:sp>
    </p:spTree>
    <p:extLst>
      <p:ext uri="{BB962C8B-B14F-4D97-AF65-F5344CB8AC3E}">
        <p14:creationId xmlns:p14="http://schemas.microsoft.com/office/powerpoint/2010/main" val="2917300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Changing the function: ferroFETs ?</a:t>
            </a:r>
            <a:endParaRPr lang="en-US" sz="32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955" y="1448008"/>
            <a:ext cx="1727662" cy="1741516"/>
          </a:xfrm>
          <a:prstGeom prst="rect">
            <a:avLst/>
          </a:prstGeom>
        </p:spPr>
      </p:pic>
      <p:sp>
        <p:nvSpPr>
          <p:cNvPr id="9" name="Text Box 3"/>
          <p:cNvSpPr txBox="1">
            <a:spLocks noChangeArrowheads="1"/>
          </p:cNvSpPr>
          <p:nvPr/>
        </p:nvSpPr>
        <p:spPr bwMode="auto">
          <a:xfrm>
            <a:off x="380999" y="914400"/>
            <a:ext cx="2133601"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This won't work</a:t>
            </a:r>
            <a:endParaRPr lang="en-US" sz="2000" b="0" dirty="0">
              <a:latin typeface="Calibri" pitchFamily="34" charset="0"/>
              <a:cs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9628" y="1242501"/>
            <a:ext cx="1646172" cy="2338899"/>
          </a:xfrm>
          <a:prstGeom prst="rect">
            <a:avLst/>
          </a:prstGeom>
        </p:spPr>
      </p:pic>
      <p:sp>
        <p:nvSpPr>
          <p:cNvPr id="11" name="Text Box 3"/>
          <p:cNvSpPr txBox="1">
            <a:spLocks noChangeArrowheads="1"/>
          </p:cNvSpPr>
          <p:nvPr/>
        </p:nvSpPr>
        <p:spPr bwMode="auto">
          <a:xfrm>
            <a:off x="2819399" y="935560"/>
            <a:ext cx="2514601"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need tri-state driver</a:t>
            </a:r>
            <a:endParaRPr lang="en-US" sz="2000" b="0" dirty="0">
              <a:latin typeface="Calibri" pitchFamily="34" charset="0"/>
              <a:cs typeface="Calibri" pitchFamily="34" charset="0"/>
            </a:endParaRPr>
          </a:p>
        </p:txBody>
      </p:sp>
      <p:sp>
        <p:nvSpPr>
          <p:cNvPr id="13" name="Text Box 3"/>
          <p:cNvSpPr txBox="1">
            <a:spLocks noChangeArrowheads="1"/>
          </p:cNvSpPr>
          <p:nvPr/>
        </p:nvSpPr>
        <p:spPr bwMode="auto">
          <a:xfrm>
            <a:off x="990599" y="3979782"/>
            <a:ext cx="2514601"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why not this ?</a:t>
            </a:r>
            <a:endParaRPr lang="en-US" sz="2000" b="0" dirty="0">
              <a:latin typeface="Calibri" pitchFamily="34" charset="0"/>
              <a:cs typeface="Calibri"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640643"/>
            <a:ext cx="2370386" cy="168395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144627"/>
            <a:ext cx="2341533" cy="2332373"/>
          </a:xfrm>
          <a:prstGeom prst="rect">
            <a:avLst/>
          </a:prstGeom>
        </p:spPr>
      </p:pic>
      <p:sp>
        <p:nvSpPr>
          <p:cNvPr id="17" name="Text Box 3"/>
          <p:cNvSpPr txBox="1">
            <a:spLocks noChangeArrowheads="1"/>
          </p:cNvSpPr>
          <p:nvPr/>
        </p:nvSpPr>
        <p:spPr bwMode="auto">
          <a:xfrm>
            <a:off x="4952999" y="3983560"/>
            <a:ext cx="2514601"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or  this ?</a:t>
            </a:r>
            <a:endParaRPr lang="en-US" sz="2000" b="0" dirty="0">
              <a:latin typeface="Calibri" pitchFamily="34" charset="0"/>
              <a:cs typeface="Calibri" pitchFamily="34" charset="0"/>
            </a:endParaRPr>
          </a:p>
        </p:txBody>
      </p:sp>
      <p:sp>
        <p:nvSpPr>
          <p:cNvPr id="18" name="Text Box 3"/>
          <p:cNvSpPr txBox="1">
            <a:spLocks noChangeArrowheads="1"/>
          </p:cNvSpPr>
          <p:nvPr/>
        </p:nvSpPr>
        <p:spPr bwMode="auto">
          <a:xfrm>
            <a:off x="5562599" y="914400"/>
            <a:ext cx="2514601" cy="359840"/>
          </a:xfrm>
          <a:prstGeom prst="rect">
            <a:avLst/>
          </a:prstGeom>
          <a:noFill/>
          <a:ln w="12700">
            <a:noFill/>
            <a:miter lim="800000"/>
            <a:headEnd/>
            <a:tailEnd/>
          </a:ln>
        </p:spPr>
        <p:txBody>
          <a:bodyPr wrap="square" lIns="82039" tIns="41020" rIns="82039" bIns="41020">
            <a:spAutoFit/>
          </a:bodyPr>
          <a:lstStyle/>
          <a:p>
            <a:r>
              <a:rPr lang="en-US" sz="2000" b="0" smtClean="0">
                <a:latin typeface="Calibri" pitchFamily="34" charset="0"/>
                <a:cs typeface="Calibri" pitchFamily="34" charset="0"/>
              </a:rPr>
              <a:t>or an input switch.</a:t>
            </a:r>
            <a:endParaRPr lang="en-US" sz="2000" b="0" dirty="0">
              <a:latin typeface="Calibri" pitchFamily="34" charset="0"/>
              <a:cs typeface="Calibri"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0341" y="1295400"/>
            <a:ext cx="2439659" cy="1683957"/>
          </a:xfrm>
          <a:prstGeom prst="rect">
            <a:avLst/>
          </a:prstGeom>
        </p:spPr>
      </p:pic>
    </p:spTree>
    <p:extLst>
      <p:ext uri="{BB962C8B-B14F-4D97-AF65-F5344CB8AC3E}">
        <p14:creationId xmlns:p14="http://schemas.microsoft.com/office/powerpoint/2010/main" val="26956731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a:xfrm>
            <a:off x="457200" y="146050"/>
            <a:ext cx="8534400" cy="398463"/>
          </a:xfrm>
        </p:spPr>
        <p:txBody>
          <a:bodyPr/>
          <a:lstStyle/>
          <a:p>
            <a:pPr eaLnBrk="1" hangingPunct="1"/>
            <a:r>
              <a:rPr lang="en-US" dirty="0" smtClean="0"/>
              <a:t>Multiple Supplies for Low-Power Logic</a:t>
            </a:r>
          </a:p>
        </p:txBody>
      </p:sp>
      <p:sp>
        <p:nvSpPr>
          <p:cNvPr id="2663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pic>
        <p:nvPicPr>
          <p:cNvPr id="7" name="Picture 6" descr="2013_11_14_low_voltage_logic_3.jpg"/>
          <p:cNvPicPr/>
          <p:nvPr/>
        </p:nvPicPr>
        <p:blipFill>
          <a:blip r:embed="rId4" cstate="print"/>
          <a:stretch>
            <a:fillRect/>
          </a:stretch>
        </p:blipFill>
        <p:spPr>
          <a:xfrm>
            <a:off x="457200" y="762000"/>
            <a:ext cx="7772400" cy="2971800"/>
          </a:xfrm>
          <a:prstGeom prst="rect">
            <a:avLst/>
          </a:prstGeom>
        </p:spPr>
      </p:pic>
      <p:graphicFrame>
        <p:nvGraphicFramePr>
          <p:cNvPr id="5122" name="Object 2"/>
          <p:cNvGraphicFramePr>
            <a:graphicFrameLocks noChangeAspect="1"/>
          </p:cNvGraphicFramePr>
          <p:nvPr/>
        </p:nvGraphicFramePr>
        <p:xfrm>
          <a:off x="5257800" y="3657600"/>
          <a:ext cx="1622425" cy="3213100"/>
        </p:xfrm>
        <a:graphic>
          <a:graphicData uri="http://schemas.openxmlformats.org/presentationml/2006/ole">
            <mc:AlternateContent xmlns:mc="http://schemas.openxmlformats.org/markup-compatibility/2006">
              <mc:Choice xmlns:v="urn:schemas-microsoft-com:vml" Requires="v">
                <p:oleObj spid="_x0000_s49163" name="KGPlot" r:id="rId5" imgW="1622160" imgH="3213000" progId="KGraph_Plot">
                  <p:embed/>
                </p:oleObj>
              </mc:Choice>
              <mc:Fallback>
                <p:oleObj name="KGPlot" r:id="rId5" imgW="1622160" imgH="3213000" progId="KGraph_Plo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57600"/>
                        <a:ext cx="1622425"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6705600" y="3759200"/>
          <a:ext cx="1219200" cy="3111500"/>
        </p:xfrm>
        <a:graphic>
          <a:graphicData uri="http://schemas.openxmlformats.org/presentationml/2006/ole">
            <mc:AlternateContent xmlns:mc="http://schemas.openxmlformats.org/markup-compatibility/2006">
              <mc:Choice xmlns:v="urn:schemas-microsoft-com:vml" Requires="v">
                <p:oleObj spid="_x0000_s49164" name="KGPlot" r:id="rId7" imgW="1218960" imgH="3111480" progId="KGraph_Plot">
                  <p:embed/>
                </p:oleObj>
              </mc:Choice>
              <mc:Fallback>
                <p:oleObj name="KGPlot" r:id="rId7" imgW="1218960" imgH="3111480" progId="KGraph_Plo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759200"/>
                        <a:ext cx="12192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7848600" y="3746500"/>
          <a:ext cx="1219200" cy="3124200"/>
        </p:xfrm>
        <a:graphic>
          <a:graphicData uri="http://schemas.openxmlformats.org/presentationml/2006/ole">
            <mc:AlternateContent xmlns:mc="http://schemas.openxmlformats.org/markup-compatibility/2006">
              <mc:Choice xmlns:v="urn:schemas-microsoft-com:vml" Requires="v">
                <p:oleObj spid="_x0000_s49165" name="KGPlot" r:id="rId9" imgW="1218960" imgH="3124080" progId="KGraph_Plot">
                  <p:embed/>
                </p:oleObj>
              </mc:Choice>
              <mc:Fallback>
                <p:oleObj name="KGPlot" r:id="rId9" imgW="1218960" imgH="3124080" progId="KGraph_Plo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3746500"/>
                        <a:ext cx="1219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43"/>
          <p:cNvSpPr txBox="1">
            <a:spLocks noChangeArrowheads="1"/>
          </p:cNvSpPr>
          <p:nvPr/>
        </p:nvSpPr>
        <p:spPr bwMode="auto">
          <a:xfrm>
            <a:off x="609600" y="3904833"/>
            <a:ext cx="3581400" cy="2800767"/>
          </a:xfrm>
          <a:prstGeom prst="rect">
            <a:avLst/>
          </a:prstGeom>
          <a:noFill/>
          <a:ln w="9525">
            <a:noFill/>
            <a:miter lim="800000"/>
            <a:headEnd/>
            <a:tailEnd/>
          </a:ln>
        </p:spPr>
        <p:txBody>
          <a:bodyPr lIns="0" tIns="0" rIns="0" bIns="0">
            <a:spAutoFit/>
          </a:bodyPr>
          <a:lstStyle/>
          <a:p>
            <a:pPr>
              <a:buClr>
                <a:srgbClr val="FF0000"/>
              </a:buClr>
            </a:pPr>
            <a:r>
              <a:rPr lang="en-US" sz="1800" i="1" dirty="0">
                <a:solidFill>
                  <a:srgbClr val="000000"/>
                </a:solidFill>
              </a:rPr>
              <a:t>Given 200 mV swings</a:t>
            </a:r>
            <a:br>
              <a:rPr lang="en-US" sz="1800" i="1" dirty="0">
                <a:solidFill>
                  <a:srgbClr val="000000"/>
                </a:solidFill>
              </a:rPr>
            </a:br>
            <a:r>
              <a:rPr lang="en-US" sz="1800" i="1" dirty="0">
                <a:solidFill>
                  <a:srgbClr val="000000"/>
                </a:solidFill>
              </a:rPr>
              <a:t>on long interconnects,</a:t>
            </a:r>
            <a:br>
              <a:rPr lang="en-US" sz="1800" i="1" dirty="0">
                <a:solidFill>
                  <a:srgbClr val="000000"/>
                </a:solidFill>
              </a:rPr>
            </a:br>
            <a:endParaRPr lang="en-US" sz="400" i="1" dirty="0" smtClean="0">
              <a:solidFill>
                <a:srgbClr val="000000"/>
              </a:solidFill>
            </a:endParaRPr>
          </a:p>
          <a:p>
            <a:pPr>
              <a:buClr>
                <a:srgbClr val="FF0000"/>
              </a:buClr>
            </a:pPr>
            <a:r>
              <a:rPr lang="en-US" sz="1800" i="1" dirty="0" smtClean="0">
                <a:solidFill>
                  <a:schemeClr val="accent1"/>
                </a:solidFill>
              </a:rPr>
              <a:t>Line receivers provide</a:t>
            </a:r>
            <a:br>
              <a:rPr lang="en-US" sz="1800" i="1" dirty="0" smtClean="0">
                <a:solidFill>
                  <a:schemeClr val="accent1"/>
                </a:solidFill>
              </a:rPr>
            </a:br>
            <a:r>
              <a:rPr lang="en-US" sz="1800" i="1" dirty="0" smtClean="0">
                <a:solidFill>
                  <a:schemeClr val="accent1"/>
                </a:solidFill>
              </a:rPr>
              <a:t>0.1 mA/</a:t>
            </a:r>
            <a:r>
              <a:rPr lang="en-US" sz="1800" i="1" dirty="0" smtClean="0">
                <a:solidFill>
                  <a:schemeClr val="accent1"/>
                </a:solidFill>
                <a:latin typeface="Symbol" pitchFamily="18" charset="2"/>
              </a:rPr>
              <a:t>m</a:t>
            </a:r>
            <a:r>
              <a:rPr lang="en-US" sz="1800" i="1" dirty="0" smtClean="0">
                <a:solidFill>
                  <a:schemeClr val="accent1"/>
                </a:solidFill>
              </a:rPr>
              <a:t>m output</a:t>
            </a:r>
            <a:br>
              <a:rPr lang="en-US" sz="1800" i="1" dirty="0" smtClean="0">
                <a:solidFill>
                  <a:schemeClr val="accent1"/>
                </a:solidFill>
              </a:rPr>
            </a:br>
            <a:r>
              <a:rPr lang="en-US" sz="1800" i="1" dirty="0" smtClean="0">
                <a:solidFill>
                  <a:schemeClr val="accent1"/>
                </a:solidFill>
              </a:rPr>
              <a:t>with  0.1 </a:t>
            </a:r>
            <a:r>
              <a:rPr lang="en-US" sz="1800" i="1" dirty="0" smtClean="0">
                <a:solidFill>
                  <a:schemeClr val="accent1"/>
                </a:solidFill>
                <a:latin typeface="Symbol" pitchFamily="18" charset="2"/>
              </a:rPr>
              <a:t>m</a:t>
            </a:r>
            <a:r>
              <a:rPr lang="en-US" sz="1800" i="1" dirty="0" smtClean="0">
                <a:solidFill>
                  <a:schemeClr val="accent1"/>
                </a:solidFill>
              </a:rPr>
              <a:t>A/</a:t>
            </a:r>
            <a:r>
              <a:rPr lang="en-US" sz="1800" i="1" dirty="0" smtClean="0">
                <a:solidFill>
                  <a:schemeClr val="accent1"/>
                </a:solidFill>
                <a:latin typeface="Symbol" pitchFamily="18" charset="2"/>
              </a:rPr>
              <a:t>m</a:t>
            </a:r>
            <a:r>
              <a:rPr lang="en-US" sz="1800" i="1" dirty="0" smtClean="0">
                <a:solidFill>
                  <a:schemeClr val="accent1"/>
                </a:solidFill>
              </a:rPr>
              <a:t>m leakage</a:t>
            </a:r>
          </a:p>
          <a:p>
            <a:pPr>
              <a:buClr>
                <a:srgbClr val="FF0000"/>
              </a:buClr>
            </a:pPr>
            <a:endParaRPr lang="en-US" sz="800" i="1" dirty="0" smtClean="0">
              <a:solidFill>
                <a:srgbClr val="000000"/>
              </a:solidFill>
            </a:endParaRPr>
          </a:p>
          <a:p>
            <a:pPr>
              <a:buClr>
                <a:srgbClr val="FF0000"/>
              </a:buClr>
            </a:pPr>
            <a:r>
              <a:rPr lang="en-US" sz="1800" i="1" dirty="0" smtClean="0">
                <a:solidFill>
                  <a:schemeClr val="tx2"/>
                </a:solidFill>
              </a:rPr>
              <a:t>Line </a:t>
            </a:r>
            <a:r>
              <a:rPr lang="en-US" sz="1800" i="1" dirty="0">
                <a:solidFill>
                  <a:schemeClr val="tx2"/>
                </a:solidFill>
              </a:rPr>
              <a:t>drivers, and logic gates provide</a:t>
            </a:r>
            <a:br>
              <a:rPr lang="en-US" sz="1800" i="1" dirty="0">
                <a:solidFill>
                  <a:schemeClr val="tx2"/>
                </a:solidFill>
              </a:rPr>
            </a:br>
            <a:r>
              <a:rPr lang="en-US" sz="1800" i="1" dirty="0">
                <a:solidFill>
                  <a:schemeClr val="tx2"/>
                </a:solidFill>
              </a:rPr>
              <a:t>3 mA/</a:t>
            </a:r>
            <a:r>
              <a:rPr lang="en-US" sz="1800" i="1" dirty="0">
                <a:solidFill>
                  <a:schemeClr val="tx2"/>
                </a:solidFill>
                <a:latin typeface="Symbol" pitchFamily="18" charset="2"/>
              </a:rPr>
              <a:t>m</a:t>
            </a:r>
            <a:r>
              <a:rPr lang="en-US" sz="1800" i="1" dirty="0">
                <a:solidFill>
                  <a:schemeClr val="tx2"/>
                </a:solidFill>
              </a:rPr>
              <a:t>m output</a:t>
            </a:r>
            <a:br>
              <a:rPr lang="en-US" sz="1800" i="1" dirty="0">
                <a:solidFill>
                  <a:schemeClr val="tx2"/>
                </a:solidFill>
              </a:rPr>
            </a:br>
            <a:r>
              <a:rPr lang="en-US" sz="1800" i="1" dirty="0">
                <a:solidFill>
                  <a:schemeClr val="tx2"/>
                </a:solidFill>
              </a:rPr>
              <a:t>with  0.1 </a:t>
            </a:r>
            <a:r>
              <a:rPr lang="en-US" sz="1800" i="1" dirty="0">
                <a:solidFill>
                  <a:schemeClr val="tx2"/>
                </a:solidFill>
                <a:latin typeface="Symbol" pitchFamily="18" charset="2"/>
              </a:rPr>
              <a:t>m</a:t>
            </a:r>
            <a:r>
              <a:rPr lang="en-US" sz="1800" i="1" dirty="0">
                <a:solidFill>
                  <a:schemeClr val="tx2"/>
                </a:solidFill>
              </a:rPr>
              <a:t>A/</a:t>
            </a:r>
            <a:r>
              <a:rPr lang="en-US" sz="1800" i="1" dirty="0">
                <a:solidFill>
                  <a:schemeClr val="tx2"/>
                </a:solidFill>
                <a:latin typeface="Symbol" pitchFamily="18" charset="2"/>
              </a:rPr>
              <a:t>m</a:t>
            </a:r>
            <a:r>
              <a:rPr lang="en-US" sz="1800" i="1" dirty="0">
                <a:solidFill>
                  <a:schemeClr val="tx2"/>
                </a:solidFill>
              </a:rPr>
              <a:t>m leakage</a:t>
            </a:r>
          </a:p>
          <a:p>
            <a:pPr>
              <a:buClr>
                <a:srgbClr val="FF0000"/>
              </a:buClr>
            </a:pPr>
            <a:endParaRPr lang="en-US" sz="800" i="1" dirty="0" smtClean="0">
              <a:solidFill>
                <a:srgbClr val="000000"/>
              </a:solidFill>
            </a:endParaRPr>
          </a:p>
          <a:p>
            <a:pPr>
              <a:buClr>
                <a:srgbClr val="FF0000"/>
              </a:buClr>
            </a:pPr>
            <a:r>
              <a:rPr lang="en-US" sz="1800" i="1" dirty="0" smtClean="0">
                <a:solidFill>
                  <a:srgbClr val="000000"/>
                </a:solidFill>
              </a:rPr>
              <a:t>Is </a:t>
            </a:r>
            <a:r>
              <a:rPr lang="en-US" sz="1800" i="1" dirty="0">
                <a:solidFill>
                  <a:srgbClr val="000000"/>
                </a:solidFill>
              </a:rPr>
              <a:t>cost in added die area acceptable ?</a:t>
            </a:r>
            <a:endParaRPr lang="en-US" sz="1800" i="1" dirty="0">
              <a:solidFill>
                <a:schemeClr val="tx2"/>
              </a:solidFill>
            </a:endParaRPr>
          </a:p>
        </p:txBody>
      </p:sp>
    </p:spTree>
    <p:extLst>
      <p:ext uri="{BB962C8B-B14F-4D97-AF65-F5344CB8AC3E}">
        <p14:creationId xmlns:p14="http://schemas.microsoft.com/office/powerpoint/2010/main" val="2035112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0" tIns="0" rIns="0" bIns="0" anchor="ctr">
            <a:spAutoFit/>
          </a:bodyPr>
          <a:lstStyle/>
          <a:p>
            <a:pPr>
              <a:buClr>
                <a:srgbClr val="FF0000"/>
              </a:buClr>
            </a:pPr>
            <a:endParaRPr lang="en-US" dirty="0">
              <a:solidFill>
                <a:srgbClr val="000000"/>
              </a:solidFill>
            </a:endParaRPr>
          </a:p>
        </p:txBody>
      </p:sp>
      <p:sp>
        <p:nvSpPr>
          <p:cNvPr id="10243" name="Text Box 3"/>
          <p:cNvSpPr txBox="1">
            <a:spLocks noChangeArrowheads="1"/>
          </p:cNvSpPr>
          <p:nvPr/>
        </p:nvSpPr>
        <p:spPr bwMode="auto">
          <a:xfrm>
            <a:off x="228600" y="0"/>
            <a:ext cx="8610600" cy="387350"/>
          </a:xfrm>
          <a:prstGeom prst="rect">
            <a:avLst/>
          </a:prstGeom>
          <a:noFill/>
          <a:ln w="9525">
            <a:noFill/>
            <a:miter lim="800000"/>
            <a:headEnd/>
            <a:tailEnd/>
          </a:ln>
        </p:spPr>
        <p:txBody>
          <a:bodyPr lIns="0" tIns="0" rIns="0" bIns="0">
            <a:spAutoFit/>
          </a:bodyPr>
          <a:lstStyle/>
          <a:p>
            <a:pPr algn="ctr">
              <a:buClr>
                <a:srgbClr val="FF0000"/>
              </a:buClr>
            </a:pPr>
            <a:r>
              <a:rPr lang="en-US" sz="2800" dirty="0">
                <a:solidFill>
                  <a:srgbClr val="FFFFFF"/>
                </a:solidFill>
              </a:rPr>
              <a:t>(backup slides follow)</a:t>
            </a:r>
          </a:p>
        </p:txBody>
      </p:sp>
    </p:spTree>
    <p:extLst>
      <p:ext uri="{BB962C8B-B14F-4D97-AF65-F5344CB8AC3E}">
        <p14:creationId xmlns:p14="http://schemas.microsoft.com/office/powerpoint/2010/main" val="394408460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4799685"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sp>
        <p:nvSpPr>
          <p:cNvPr id="6147" name="標題 1"/>
          <p:cNvSpPr>
            <a:spLocks noGrp="1"/>
          </p:cNvSpPr>
          <p:nvPr>
            <p:ph type="title"/>
          </p:nvPr>
        </p:nvSpPr>
        <p:spPr>
          <a:xfrm>
            <a:off x="533400" y="0"/>
            <a:ext cx="8153400" cy="762000"/>
          </a:xfrm>
        </p:spPr>
        <p:txBody>
          <a:bodyPr/>
          <a:lstStyle/>
          <a:p>
            <a:r>
              <a:rPr lang="en-US" altLang="en-US" dirty="0" smtClean="0">
                <a:solidFill>
                  <a:srgbClr val="FFFF00"/>
                </a:solidFill>
              </a:rPr>
              <a:t>Record III-V MOS</a:t>
            </a:r>
          </a:p>
        </p:txBody>
      </p:sp>
      <p:pic>
        <p:nvPicPr>
          <p:cNvPr id="6148" name="Picture 9"/>
          <p:cNvPicPr>
            <a:picLocks noChangeAspect="1"/>
          </p:cNvPicPr>
          <p:nvPr/>
        </p:nvPicPr>
        <p:blipFill>
          <a:blip r:embed="rId2" cstate="print">
            <a:extLst>
              <a:ext uri="{28A0092B-C50C-407E-A947-70E740481C1C}">
                <a14:useLocalDpi xmlns:a14="http://schemas.microsoft.com/office/drawing/2010/main" val="0"/>
              </a:ext>
            </a:extLst>
          </a:blip>
          <a:srcRect l="51564" r="2"/>
          <a:stretch>
            <a:fillRect/>
          </a:stretch>
        </p:blipFill>
        <p:spPr bwMode="auto">
          <a:xfrm>
            <a:off x="414011" y="757700"/>
            <a:ext cx="41021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20"/>
          <p:cNvSpPr txBox="1">
            <a:spLocks noChangeArrowheads="1"/>
          </p:cNvSpPr>
          <p:nvPr/>
        </p:nvSpPr>
        <p:spPr bwMode="auto">
          <a:xfrm>
            <a:off x="625460" y="696780"/>
            <a:ext cx="349967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charset="0"/>
              </a:defRPr>
            </a:lvl1pPr>
            <a:lvl2pPr marL="742950" indent="-285750">
              <a:spcBef>
                <a:spcPct val="20000"/>
              </a:spcBef>
              <a:buChar char="–"/>
              <a:defRPr sz="2800" b="1">
                <a:solidFill>
                  <a:schemeClr val="tx1"/>
                </a:solidFill>
                <a:latin typeface="Arial" charset="0"/>
              </a:defRPr>
            </a:lvl2pPr>
            <a:lvl3pPr marL="1143000" indent="-228600">
              <a:spcBef>
                <a:spcPct val="20000"/>
              </a:spcBef>
              <a:buChar char="•"/>
              <a:defRPr sz="24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2400" dirty="0">
                <a:solidFill>
                  <a:srgbClr val="FFFF00"/>
                </a:solidFill>
                <a:ea typeface="MS PGothic" pitchFamily="34" charset="-128"/>
                <a:cs typeface="Arial" charset="0"/>
              </a:rPr>
              <a:t>S. Lee et al., VLSI 2014</a:t>
            </a:r>
          </a:p>
        </p:txBody>
      </p:sp>
      <p:pic>
        <p:nvPicPr>
          <p:cNvPr id="615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573463"/>
            <a:ext cx="3779838"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7645" y="722735"/>
            <a:ext cx="3779837" cy="3359150"/>
          </a:xfrm>
          <a:prstGeom prst="rect">
            <a:avLst/>
          </a:prstGeom>
          <a:noFill/>
          <a:ln>
            <a:noFill/>
          </a:ln>
          <a:effectLst/>
        </p:spPr>
      </p:pic>
      <p:sp>
        <p:nvSpPr>
          <p:cNvPr id="2" name="文字方塊 1"/>
          <p:cNvSpPr txBox="1"/>
          <p:nvPr/>
        </p:nvSpPr>
        <p:spPr>
          <a:xfrm>
            <a:off x="3063956" y="5477006"/>
            <a:ext cx="1546449" cy="369332"/>
          </a:xfrm>
          <a:prstGeom prst="rect">
            <a:avLst/>
          </a:prstGeom>
          <a:noFill/>
        </p:spPr>
        <p:txBody>
          <a:bodyPr wrap="none" rtlCol="0">
            <a:spAutoFit/>
          </a:bodyPr>
          <a:lstStyle/>
          <a:p>
            <a:r>
              <a:rPr lang="en-US" sz="1800" dirty="0" smtClean="0">
                <a:solidFill>
                  <a:srgbClr val="FFFF00"/>
                </a:solidFill>
              </a:rPr>
              <a:t>Vertical Spacer</a:t>
            </a:r>
            <a:endParaRPr lang="en-US" sz="1800" dirty="0">
              <a:solidFill>
                <a:srgbClr val="FFFF00"/>
              </a:solidFill>
            </a:endParaRPr>
          </a:p>
        </p:txBody>
      </p:sp>
      <p:cxnSp>
        <p:nvCxnSpPr>
          <p:cNvPr id="4" name="直線接點 3"/>
          <p:cNvCxnSpPr/>
          <p:nvPr/>
        </p:nvCxnSpPr>
        <p:spPr bwMode="auto">
          <a:xfrm>
            <a:off x="2906525" y="5886633"/>
            <a:ext cx="1605775" cy="0"/>
          </a:xfrm>
          <a:prstGeom prst="line">
            <a:avLst/>
          </a:prstGeom>
          <a:noFill/>
          <a:ln w="19050" cap="flat" cmpd="sng" algn="ctr">
            <a:solidFill>
              <a:srgbClr val="FFFF00"/>
            </a:solidFill>
            <a:prstDash val="dash"/>
            <a:round/>
            <a:headEnd type="none" w="med" len="med"/>
            <a:tailEnd type="none" w="med" len="med"/>
          </a:ln>
          <a:effectLst/>
        </p:spPr>
      </p:cxnSp>
      <p:cxnSp>
        <p:nvCxnSpPr>
          <p:cNvPr id="13" name="直線接點 12"/>
          <p:cNvCxnSpPr/>
          <p:nvPr/>
        </p:nvCxnSpPr>
        <p:spPr bwMode="auto">
          <a:xfrm>
            <a:off x="3458255" y="5349250"/>
            <a:ext cx="1029509" cy="0"/>
          </a:xfrm>
          <a:prstGeom prst="line">
            <a:avLst/>
          </a:prstGeom>
          <a:noFill/>
          <a:ln w="19050" cap="flat" cmpd="sng" algn="ctr">
            <a:solidFill>
              <a:srgbClr val="FFFF00"/>
            </a:solidFill>
            <a:prstDash val="dash"/>
            <a:round/>
            <a:headEnd type="none" w="med" len="med"/>
            <a:tailEnd type="none" w="med" len="med"/>
          </a:ln>
          <a:effectLst/>
        </p:spPr>
      </p:cxnSp>
      <p:sp>
        <p:nvSpPr>
          <p:cNvPr id="18" name="文字方塊 17"/>
          <p:cNvSpPr txBox="1"/>
          <p:nvPr/>
        </p:nvSpPr>
        <p:spPr>
          <a:xfrm>
            <a:off x="3723127" y="4892080"/>
            <a:ext cx="800219" cy="369332"/>
          </a:xfrm>
          <a:prstGeom prst="rect">
            <a:avLst/>
          </a:prstGeom>
          <a:noFill/>
        </p:spPr>
        <p:txBody>
          <a:bodyPr wrap="none" rtlCol="0">
            <a:spAutoFit/>
          </a:bodyPr>
          <a:lstStyle/>
          <a:p>
            <a:r>
              <a:rPr lang="en-US" sz="1800" dirty="0" smtClean="0">
                <a:solidFill>
                  <a:srgbClr val="FFFF00"/>
                </a:solidFill>
              </a:rPr>
              <a:t>N+ S/D</a:t>
            </a:r>
            <a:endParaRPr lang="en-US" sz="1800" dirty="0">
              <a:solidFill>
                <a:srgbClr val="FFFF00"/>
              </a:solidFill>
            </a:endParaRPr>
          </a:p>
        </p:txBody>
      </p:sp>
      <p:cxnSp>
        <p:nvCxnSpPr>
          <p:cNvPr id="8" name="直線接點 7"/>
          <p:cNvCxnSpPr/>
          <p:nvPr/>
        </p:nvCxnSpPr>
        <p:spPr bwMode="auto">
          <a:xfrm>
            <a:off x="1384385" y="1431940"/>
            <a:ext cx="0" cy="1113745"/>
          </a:xfrm>
          <a:prstGeom prst="line">
            <a:avLst/>
          </a:prstGeom>
          <a:noFill/>
          <a:ln w="28575" cap="flat" cmpd="sng" algn="ctr">
            <a:solidFill>
              <a:srgbClr val="FFFF00"/>
            </a:solidFill>
            <a:prstDash val="solid"/>
            <a:round/>
            <a:headEnd type="none" w="med" len="med"/>
            <a:tailEnd type="none" w="med" len="med"/>
          </a:ln>
          <a:effectLst/>
        </p:spPr>
      </p:cxnSp>
      <p:cxnSp>
        <p:nvCxnSpPr>
          <p:cNvPr id="17" name="直線接點 16"/>
          <p:cNvCxnSpPr/>
          <p:nvPr/>
        </p:nvCxnSpPr>
        <p:spPr bwMode="auto">
          <a:xfrm>
            <a:off x="3445640" y="1431940"/>
            <a:ext cx="0" cy="1113745"/>
          </a:xfrm>
          <a:prstGeom prst="line">
            <a:avLst/>
          </a:prstGeom>
          <a:noFill/>
          <a:ln w="28575" cap="flat" cmpd="sng" algn="ctr">
            <a:solidFill>
              <a:srgbClr val="FFFF00"/>
            </a:solidFill>
            <a:prstDash val="solid"/>
            <a:round/>
            <a:headEnd type="none" w="med" len="med"/>
            <a:tailEnd type="none" w="med" len="med"/>
          </a:ln>
          <a:effectLst/>
        </p:spPr>
      </p:cxnSp>
      <p:cxnSp>
        <p:nvCxnSpPr>
          <p:cNvPr id="10" name="直線單箭頭接點 9"/>
          <p:cNvCxnSpPr/>
          <p:nvPr/>
        </p:nvCxnSpPr>
        <p:spPr bwMode="auto">
          <a:xfrm flipH="1">
            <a:off x="1384385" y="1739180"/>
            <a:ext cx="384050" cy="0"/>
          </a:xfrm>
          <a:prstGeom prst="straightConnector1">
            <a:avLst/>
          </a:prstGeom>
          <a:noFill/>
          <a:ln w="28575" cap="flat" cmpd="sng" algn="ctr">
            <a:solidFill>
              <a:srgbClr val="FFFF00"/>
            </a:solidFill>
            <a:prstDash val="solid"/>
            <a:round/>
            <a:headEnd type="none" w="med" len="med"/>
            <a:tailEnd type="arrow"/>
          </a:ln>
          <a:effectLst/>
        </p:spPr>
      </p:cxnSp>
      <p:cxnSp>
        <p:nvCxnSpPr>
          <p:cNvPr id="12" name="直線單箭頭接點 11"/>
          <p:cNvCxnSpPr/>
          <p:nvPr/>
        </p:nvCxnSpPr>
        <p:spPr bwMode="auto">
          <a:xfrm>
            <a:off x="3063956" y="1739180"/>
            <a:ext cx="381684" cy="0"/>
          </a:xfrm>
          <a:prstGeom prst="straightConnector1">
            <a:avLst/>
          </a:prstGeom>
          <a:noFill/>
          <a:ln w="28575" cap="flat" cmpd="sng" algn="ctr">
            <a:solidFill>
              <a:srgbClr val="FFFF00"/>
            </a:solidFill>
            <a:prstDash val="solid"/>
            <a:round/>
            <a:headEnd type="none" w="med" len="med"/>
            <a:tailEnd type="arrow"/>
          </a:ln>
          <a:effectLst/>
        </p:spPr>
      </p:cxnSp>
      <p:sp>
        <p:nvSpPr>
          <p:cNvPr id="15" name="文字方塊 14"/>
          <p:cNvSpPr txBox="1"/>
          <p:nvPr/>
        </p:nvSpPr>
        <p:spPr>
          <a:xfrm>
            <a:off x="1738971" y="1477570"/>
            <a:ext cx="1319592" cy="461665"/>
          </a:xfrm>
          <a:prstGeom prst="rect">
            <a:avLst/>
          </a:prstGeom>
          <a:noFill/>
        </p:spPr>
        <p:txBody>
          <a:bodyPr wrap="none" rtlCol="0">
            <a:spAutoFit/>
          </a:bodyPr>
          <a:lstStyle/>
          <a:p>
            <a:r>
              <a:rPr lang="en-US" sz="2400" dirty="0" smtClean="0">
                <a:solidFill>
                  <a:srgbClr val="FFFF00"/>
                </a:solidFill>
              </a:rPr>
              <a:t>L</a:t>
            </a:r>
            <a:r>
              <a:rPr lang="en-US" sz="2400" baseline="-25000" dirty="0" smtClean="0">
                <a:solidFill>
                  <a:srgbClr val="FFFF00"/>
                </a:solidFill>
              </a:rPr>
              <a:t>g</a:t>
            </a:r>
            <a:r>
              <a:rPr lang="en-US" sz="2400" dirty="0" smtClean="0">
                <a:solidFill>
                  <a:srgbClr val="FFFF00"/>
                </a:solidFill>
              </a:rPr>
              <a:t>~25 nm</a:t>
            </a:r>
            <a:endParaRPr lang="en-US" sz="2400" dirty="0">
              <a:solidFill>
                <a:srgbClr val="FFFF00"/>
              </a:solidFill>
            </a:endParaRPr>
          </a:p>
        </p:txBody>
      </p:sp>
      <p:cxnSp>
        <p:nvCxnSpPr>
          <p:cNvPr id="22" name="Straight Connector 21"/>
          <p:cNvCxnSpPr/>
          <p:nvPr/>
        </p:nvCxnSpPr>
        <p:spPr bwMode="auto">
          <a:xfrm flipH="1">
            <a:off x="321880" y="696780"/>
            <a:ext cx="4477805" cy="0"/>
          </a:xfrm>
          <a:prstGeom prst="line">
            <a:avLst/>
          </a:prstGeom>
          <a:noFill/>
          <a:ln w="28575" cap="flat" cmpd="sng" algn="ctr">
            <a:solidFill>
              <a:srgbClr val="FFFF00"/>
            </a:solidFill>
            <a:prstDash val="solid"/>
            <a:round/>
            <a:headEnd type="none" w="med" len="med"/>
            <a:tailEnd type="none" w="med" len="med"/>
          </a:ln>
          <a:effectLst/>
        </p:spPr>
      </p:cxnSp>
      <p:sp>
        <p:nvSpPr>
          <p:cNvPr id="24" name="TextBox 1"/>
          <p:cNvSpPr txBox="1">
            <a:spLocks noChangeArrowheads="1"/>
          </p:cNvSpPr>
          <p:nvPr/>
        </p:nvSpPr>
        <p:spPr bwMode="auto">
          <a:xfrm>
            <a:off x="8214960" y="4263845"/>
            <a:ext cx="834845" cy="383182"/>
          </a:xfrm>
          <a:prstGeom prst="rect">
            <a:avLst/>
          </a:prstGeom>
          <a:solidFill>
            <a:schemeClr val="tx1"/>
          </a:solidFill>
          <a:ln w="9525">
            <a:noFill/>
            <a:miter lim="800000"/>
            <a:headEnd/>
            <a:tailEnd/>
          </a:ln>
        </p:spPr>
        <p:txBody>
          <a:bodyPr wrap="square">
            <a:spAutoFit/>
          </a:bodyPr>
          <a:lstStyle/>
          <a:p>
            <a:pPr algn="ctr" fontAlgn="auto">
              <a:spcBef>
                <a:spcPts val="0"/>
              </a:spcBef>
              <a:spcAft>
                <a:spcPts val="0"/>
              </a:spcAft>
            </a:pPr>
            <a:r>
              <a:rPr lang="en-US" sz="1050" dirty="0" smtClean="0">
                <a:solidFill>
                  <a:srgbClr val="FFFF00"/>
                </a:solidFill>
                <a:latin typeface="Calibri" pitchFamily="34" charset="0"/>
                <a:cs typeface="Calibri" pitchFamily="34" charset="0"/>
              </a:rPr>
              <a:t>record</a:t>
            </a:r>
            <a:br>
              <a:rPr lang="en-US" sz="1050" dirty="0" smtClean="0">
                <a:solidFill>
                  <a:srgbClr val="FFFF00"/>
                </a:solidFill>
                <a:latin typeface="Calibri" pitchFamily="34" charset="0"/>
                <a:cs typeface="Calibri" pitchFamily="34" charset="0"/>
              </a:rPr>
            </a:br>
            <a:r>
              <a:rPr lang="en-US" sz="1050" dirty="0" smtClean="0">
                <a:solidFill>
                  <a:srgbClr val="FFFF00"/>
                </a:solidFill>
                <a:latin typeface="Calibri" pitchFamily="34" charset="0"/>
                <a:cs typeface="Calibri" pitchFamily="34" charset="0"/>
              </a:rPr>
              <a:t>for III-V</a:t>
            </a:r>
            <a:endParaRPr lang="en-US" sz="1050" dirty="0">
              <a:solidFill>
                <a:srgbClr val="FFFF00"/>
              </a:solidFill>
              <a:latin typeface="Calibri" pitchFamily="34" charset="0"/>
              <a:cs typeface="Calibri" pitchFamily="34" charset="0"/>
            </a:endParaRPr>
          </a:p>
        </p:txBody>
      </p:sp>
      <p:sp>
        <p:nvSpPr>
          <p:cNvPr id="25" name="TextBox 1"/>
          <p:cNvSpPr txBox="1">
            <a:spLocks noChangeArrowheads="1"/>
          </p:cNvSpPr>
          <p:nvPr/>
        </p:nvSpPr>
        <p:spPr bwMode="auto">
          <a:xfrm>
            <a:off x="8214960" y="5094983"/>
            <a:ext cx="834845" cy="383182"/>
          </a:xfrm>
          <a:prstGeom prst="rect">
            <a:avLst/>
          </a:prstGeom>
          <a:solidFill>
            <a:schemeClr val="tx1"/>
          </a:solidFill>
          <a:ln w="9525">
            <a:noFill/>
            <a:miter lim="800000"/>
            <a:headEnd/>
            <a:tailEnd/>
          </a:ln>
        </p:spPr>
        <p:txBody>
          <a:bodyPr wrap="square">
            <a:spAutoFit/>
          </a:bodyPr>
          <a:lstStyle/>
          <a:p>
            <a:pPr fontAlgn="auto">
              <a:spcBef>
                <a:spcPts val="0"/>
              </a:spcBef>
              <a:spcAft>
                <a:spcPts val="0"/>
              </a:spcAft>
            </a:pPr>
            <a:r>
              <a:rPr lang="en-US" sz="1050" dirty="0" smtClean="0">
                <a:solidFill>
                  <a:srgbClr val="FFFF00"/>
                </a:solidFill>
                <a:latin typeface="Calibri" pitchFamily="34" charset="0"/>
                <a:cs typeface="Calibri" pitchFamily="34" charset="0"/>
              </a:rPr>
              <a:t>= </a:t>
            </a:r>
            <a:r>
              <a:rPr lang="en-US" sz="1050" smtClean="0">
                <a:solidFill>
                  <a:srgbClr val="FFFF00"/>
                </a:solidFill>
                <a:latin typeface="Calibri" pitchFamily="34" charset="0"/>
                <a:cs typeface="Calibri" pitchFamily="34" charset="0"/>
              </a:rPr>
              <a:t>best UTB </a:t>
            </a:r>
            <a:r>
              <a:rPr lang="en-US" sz="1050" dirty="0" smtClean="0">
                <a:solidFill>
                  <a:srgbClr val="FFFF00"/>
                </a:solidFill>
                <a:latin typeface="Calibri" pitchFamily="34" charset="0"/>
                <a:cs typeface="Calibri" pitchFamily="34" charset="0"/>
              </a:rPr>
              <a:t>SOI silicon</a:t>
            </a:r>
            <a:endParaRPr lang="en-US" sz="1050" dirty="0">
              <a:solidFill>
                <a:srgbClr val="FFFF00"/>
              </a:solidFill>
              <a:latin typeface="Calibri" pitchFamily="34" charset="0"/>
              <a:cs typeface="Calibri" pitchFamily="34" charset="0"/>
            </a:endParaRPr>
          </a:p>
        </p:txBody>
      </p:sp>
      <p:pic>
        <p:nvPicPr>
          <p:cNvPr id="26" name="Picture 67"/>
          <p:cNvPicPr>
            <a:picLocks noChangeAspect="1" noChangeArrowheads="1"/>
          </p:cNvPicPr>
          <p:nvPr/>
        </p:nvPicPr>
        <p:blipFill>
          <a:blip r:embed="rId5" cstate="print"/>
          <a:srcRect/>
          <a:stretch>
            <a:fillRect/>
          </a:stretch>
        </p:blipFill>
        <p:spPr bwMode="auto">
          <a:xfrm>
            <a:off x="8463795" y="4719215"/>
            <a:ext cx="282430" cy="282430"/>
          </a:xfrm>
          <a:prstGeom prst="rect">
            <a:avLst/>
          </a:prstGeom>
          <a:noFill/>
          <a:ln w="9525">
            <a:noFill/>
            <a:miter lim="800000"/>
            <a:headEnd/>
            <a:tailEnd/>
          </a:ln>
        </p:spPr>
      </p:pic>
      <p:pic>
        <p:nvPicPr>
          <p:cNvPr id="27" name="Picture 69"/>
          <p:cNvPicPr>
            <a:picLocks noChangeAspect="1" noChangeArrowheads="1"/>
          </p:cNvPicPr>
          <p:nvPr/>
        </p:nvPicPr>
        <p:blipFill>
          <a:blip r:embed="rId6" cstate="print"/>
          <a:srcRect/>
          <a:stretch>
            <a:fillRect/>
          </a:stretch>
        </p:blipFill>
        <p:spPr bwMode="auto">
          <a:xfrm>
            <a:off x="8518540" y="5554060"/>
            <a:ext cx="282430" cy="282430"/>
          </a:xfrm>
          <a:prstGeom prst="rect">
            <a:avLst/>
          </a:prstGeom>
          <a:noFill/>
          <a:ln w="9525">
            <a:noFill/>
            <a:miter lim="800000"/>
            <a:headEnd/>
            <a:tailEnd/>
          </a:ln>
        </p:spPr>
      </p:pic>
    </p:spTree>
    <p:extLst>
      <p:ext uri="{BB962C8B-B14F-4D97-AF65-F5344CB8AC3E}">
        <p14:creationId xmlns:p14="http://schemas.microsoft.com/office/powerpoint/2010/main" val="103261862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Vertical FETs ????</a:t>
            </a:r>
            <a:endParaRPr lang="en-US" sz="3200"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820" y="1410588"/>
            <a:ext cx="2869780" cy="4036825"/>
          </a:xfrm>
          <a:prstGeom prst="rect">
            <a:avLst/>
          </a:prstGeom>
        </p:spPr>
      </p:pic>
      <p:sp>
        <p:nvSpPr>
          <p:cNvPr id="6" name="Text Box 3"/>
          <p:cNvSpPr txBox="1">
            <a:spLocks noChangeArrowheads="1"/>
          </p:cNvSpPr>
          <p:nvPr/>
        </p:nvSpPr>
        <p:spPr bwMode="auto">
          <a:xfrm>
            <a:off x="380999" y="914400"/>
            <a:ext cx="8365225" cy="1677124"/>
          </a:xfrm>
          <a:prstGeom prst="rect">
            <a:avLst/>
          </a:prstGeom>
          <a:noFill/>
          <a:ln w="12700">
            <a:noFill/>
            <a:miter lim="800000"/>
            <a:headEnd/>
            <a:tailEnd/>
          </a:ln>
        </p:spPr>
        <p:txBody>
          <a:bodyPr wrap="square" lIns="82039" tIns="41020" rIns="82039" bIns="41020">
            <a:spAutoFit/>
          </a:bodyPr>
          <a:lstStyle/>
          <a:p>
            <a:r>
              <a:rPr lang="en-US" sz="2800" b="0" smtClean="0">
                <a:latin typeface="Calibri" pitchFamily="34" charset="0"/>
                <a:cs typeface="Calibri" pitchFamily="34" charset="0"/>
              </a:rPr>
              <a:t>Can have a smaller footprint.</a:t>
            </a:r>
          </a:p>
          <a:p>
            <a:r>
              <a:rPr lang="en-US" sz="2800" b="0" smtClean="0">
                <a:latin typeface="Calibri" pitchFamily="34" charset="0"/>
                <a:cs typeface="Calibri" pitchFamily="34" charset="0"/>
              </a:rPr>
              <a:t>No clue how to make it !</a:t>
            </a:r>
          </a:p>
          <a:p>
            <a:r>
              <a:rPr lang="en-US" sz="2800" b="0" smtClean="0">
                <a:latin typeface="Calibri" pitchFamily="34" charset="0"/>
                <a:cs typeface="Calibri" pitchFamily="34" charset="0"/>
              </a:rPr>
              <a:t>III-V nanowire growth: much too big</a:t>
            </a:r>
            <a:endParaRPr lang="en-US" sz="2800" b="0" dirty="0">
              <a:latin typeface="Calibri" pitchFamily="34" charset="0"/>
              <a:cs typeface="Calibri" pitchFamily="34" charset="0"/>
            </a:endParaRPr>
          </a:p>
        </p:txBody>
      </p:sp>
    </p:spTree>
    <p:extLst>
      <p:ext uri="{BB962C8B-B14F-4D97-AF65-F5344CB8AC3E}">
        <p14:creationId xmlns:p14="http://schemas.microsoft.com/office/powerpoint/2010/main" val="16272223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21880" y="146050"/>
            <a:ext cx="8576135" cy="398463"/>
          </a:xfrm>
        </p:spPr>
        <p:txBody>
          <a:bodyPr/>
          <a:lstStyle/>
          <a:p>
            <a:r>
              <a:rPr lang="en-US" dirty="0" smtClean="0"/>
              <a:t>3D→shorter wires→less capacitance→less CV</a:t>
            </a:r>
            <a:r>
              <a:rPr lang="en-US" baseline="30000" dirty="0" smtClean="0"/>
              <a:t>2</a:t>
            </a:r>
            <a:endParaRPr lang="en-US" baseline="30000" dirty="0"/>
          </a:p>
        </p:txBody>
      </p:sp>
      <p:sp>
        <p:nvSpPr>
          <p:cNvPr id="9" name="Text Box 4"/>
          <p:cNvSpPr txBox="1">
            <a:spLocks noChangeArrowheads="1"/>
          </p:cNvSpPr>
          <p:nvPr/>
        </p:nvSpPr>
        <p:spPr bwMode="auto">
          <a:xfrm>
            <a:off x="625460" y="5554060"/>
            <a:ext cx="7740680" cy="849463"/>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All three have same drive current, same gate width</a:t>
            </a:r>
          </a:p>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Tall fin, "</a:t>
            </a:r>
            <a:r>
              <a:rPr lang="en-US" sz="2400" smtClean="0">
                <a:solidFill>
                  <a:srgbClr val="000000"/>
                </a:solidFill>
                <a:latin typeface="Calibri" pitchFamily="34" charset="0"/>
                <a:cs typeface="Arial" pitchFamily="34" charset="0"/>
                <a:sym typeface="Symbol" pitchFamily="18" charset="2"/>
              </a:rPr>
              <a:t>4-D": smaller </a:t>
            </a:r>
            <a:r>
              <a:rPr lang="en-US" sz="2400" dirty="0" smtClean="0">
                <a:solidFill>
                  <a:srgbClr val="000000"/>
                </a:solidFill>
                <a:latin typeface="Calibri" pitchFamily="34" charset="0"/>
                <a:cs typeface="Arial" pitchFamily="34" charset="0"/>
                <a:sym typeface="Symbol" pitchFamily="18" charset="2"/>
              </a:rPr>
              <a:t>footprint→ shorter wires</a:t>
            </a:r>
          </a:p>
        </p:txBody>
      </p:sp>
      <p:pic>
        <p:nvPicPr>
          <p:cNvPr id="6" name="Picture 5" descr="2015_6_22_DRC_fins_tec.jpg"/>
          <p:cNvPicPr>
            <a:picLocks noChangeAspect="1"/>
          </p:cNvPicPr>
          <p:nvPr/>
        </p:nvPicPr>
        <p:blipFill>
          <a:blip r:embed="rId3" cstate="print"/>
          <a:srcRect r="7423"/>
          <a:stretch>
            <a:fillRect/>
          </a:stretch>
        </p:blipFill>
        <p:spPr>
          <a:xfrm>
            <a:off x="549565" y="1013608"/>
            <a:ext cx="7665395" cy="4236872"/>
          </a:xfrm>
          <a:prstGeom prst="rect">
            <a:avLst/>
          </a:prstGeom>
        </p:spPr>
      </p:pic>
    </p:spTree>
    <p:extLst>
      <p:ext uri="{BB962C8B-B14F-4D97-AF65-F5344CB8AC3E}">
        <p14:creationId xmlns:p14="http://schemas.microsoft.com/office/powerpoint/2010/main" val="24231896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4"/>
          <p:cNvSpPr>
            <a:spLocks noGrp="1"/>
          </p:cNvSpPr>
          <p:nvPr>
            <p:ph type="ctrTitle"/>
          </p:nvPr>
        </p:nvSpPr>
        <p:spPr>
          <a:xfrm>
            <a:off x="347450" y="152400"/>
            <a:ext cx="8491750" cy="533400"/>
          </a:xfrm>
        </p:spPr>
        <p:txBody>
          <a:bodyPr/>
          <a:lstStyle/>
          <a:p>
            <a:pPr eaLnBrk="1" hangingPunct="1"/>
            <a:r>
              <a:rPr lang="en-US" smtClean="0"/>
              <a:t> Minimum Dielectric Thickness &amp; </a:t>
            </a:r>
            <a:r>
              <a:rPr lang="en-US" dirty="0" smtClean="0"/>
              <a:t>Gate Leakage</a:t>
            </a:r>
            <a:endParaRPr lang="en-US" b="0" dirty="0" smtClean="0"/>
          </a:p>
        </p:txBody>
      </p:sp>
      <p:pic>
        <p:nvPicPr>
          <p:cNvPr id="9" name="Picture 8" descr="2014_8_14_barriers.jpg"/>
          <p:cNvPicPr>
            <a:picLocks noChangeAspect="1"/>
          </p:cNvPicPr>
          <p:nvPr/>
        </p:nvPicPr>
        <p:blipFill>
          <a:blip r:embed="rId4" cstate="print"/>
          <a:stretch>
            <a:fillRect/>
          </a:stretch>
        </p:blipFill>
        <p:spPr>
          <a:xfrm>
            <a:off x="7607800" y="848570"/>
            <a:ext cx="1447407" cy="1093397"/>
          </a:xfrm>
          <a:prstGeom prst="rect">
            <a:avLst/>
          </a:prstGeom>
        </p:spPr>
      </p:pic>
      <p:graphicFrame>
        <p:nvGraphicFramePr>
          <p:cNvPr id="8" name="Object 3"/>
          <p:cNvGraphicFramePr>
            <a:graphicFrameLocks noChangeAspect="1"/>
          </p:cNvGraphicFramePr>
          <p:nvPr/>
        </p:nvGraphicFramePr>
        <p:xfrm>
          <a:off x="774700" y="2738992"/>
          <a:ext cx="3797300" cy="2132013"/>
        </p:xfrm>
        <a:graphic>
          <a:graphicData uri="http://schemas.openxmlformats.org/presentationml/2006/ole">
            <mc:AlternateContent xmlns:mc="http://schemas.openxmlformats.org/markup-compatibility/2006">
              <mc:Choice xmlns:v="urn:schemas-microsoft-com:vml" Requires="v">
                <p:oleObj spid="_x0000_s43067" name="KGPlot" r:id="rId5" imgW="4911480" imgH="2755800" progId="KGraph_Plot">
                  <p:embed/>
                </p:oleObj>
              </mc:Choice>
              <mc:Fallback>
                <p:oleObj name="KGPlot" r:id="rId5" imgW="4911480" imgH="2755800" progId="KGraph_Plo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00" y="2738992"/>
                        <a:ext cx="37973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6612" name="Object 4"/>
          <p:cNvGraphicFramePr>
            <a:graphicFrameLocks noChangeAspect="1"/>
          </p:cNvGraphicFramePr>
          <p:nvPr/>
        </p:nvGraphicFramePr>
        <p:xfrm>
          <a:off x="245985" y="1253203"/>
          <a:ext cx="7304088" cy="430212"/>
        </p:xfrm>
        <a:graphic>
          <a:graphicData uri="http://schemas.openxmlformats.org/presentationml/2006/ole">
            <mc:AlternateContent xmlns:mc="http://schemas.openxmlformats.org/markup-compatibility/2006">
              <mc:Choice xmlns:v="urn:schemas-microsoft-com:vml" Requires="v">
                <p:oleObj spid="_x0000_s43068" name="Equation" r:id="rId7" imgW="4533840" imgH="266400" progId="Equation.3">
                  <p:embed/>
                </p:oleObj>
              </mc:Choice>
              <mc:Fallback>
                <p:oleObj name="Equation" r:id="rId7" imgW="4533840" imgH="26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985" y="1253203"/>
                        <a:ext cx="7304088" cy="43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Arrow Connector 12"/>
          <p:cNvCxnSpPr/>
          <p:nvPr/>
        </p:nvCxnSpPr>
        <p:spPr bwMode="auto">
          <a:xfrm>
            <a:off x="7759590" y="1076255"/>
            <a:ext cx="1214320" cy="0"/>
          </a:xfrm>
          <a:prstGeom prst="straightConnector1">
            <a:avLst/>
          </a:prstGeom>
          <a:noFill/>
          <a:ln w="38100" cap="flat" cmpd="sng" algn="ctr">
            <a:solidFill>
              <a:schemeClr val="tx2"/>
            </a:solidFill>
            <a:prstDash val="solid"/>
            <a:round/>
            <a:headEnd type="none" w="med" len="med"/>
            <a:tailEnd type="arrow"/>
          </a:ln>
          <a:effectLst/>
        </p:spPr>
      </p:cxnSp>
      <p:sp>
        <p:nvSpPr>
          <p:cNvPr id="16" name="Text Box 5"/>
          <p:cNvSpPr txBox="1">
            <a:spLocks noChangeArrowheads="1"/>
          </p:cNvSpPr>
          <p:nvPr/>
        </p:nvSpPr>
        <p:spPr bwMode="auto">
          <a:xfrm>
            <a:off x="245985" y="5059310"/>
            <a:ext cx="7909245" cy="1329595"/>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rPr>
              <a:t>→ 0.5-0.7nm minimum EOT</a:t>
            </a:r>
            <a:br>
              <a:rPr lang="en-US" sz="2400" dirty="0" smtClean="0">
                <a:solidFill>
                  <a:srgbClr val="000000"/>
                </a:solidFill>
                <a:latin typeface="Calibri" pitchFamily="34" charset="0"/>
              </a:rPr>
            </a:br>
            <a:r>
              <a:rPr lang="en-US" sz="2400" dirty="0" smtClean="0">
                <a:solidFill>
                  <a:srgbClr val="000000"/>
                </a:solidFill>
                <a:latin typeface="Calibri" pitchFamily="34" charset="0"/>
              </a:rPr>
              <a:t>	</a:t>
            </a:r>
            <a:r>
              <a:rPr lang="en-US" sz="2400" smtClean="0">
                <a:solidFill>
                  <a:srgbClr val="000000"/>
                </a:solidFill>
                <a:latin typeface="Calibri" pitchFamily="34" charset="0"/>
              </a:rPr>
              <a:t>	</a:t>
            </a:r>
            <a:r>
              <a:rPr lang="en-US" sz="2400" b="0" smtClean="0">
                <a:solidFill>
                  <a:srgbClr val="000000"/>
                </a:solidFill>
                <a:latin typeface="Calibri" pitchFamily="34" charset="0"/>
              </a:rPr>
              <a:t>constrains on-current</a:t>
            </a:r>
            <a:r>
              <a:rPr lang="en-US" sz="2400" smtClean="0">
                <a:solidFill>
                  <a:srgbClr val="000000"/>
                </a:solidFill>
                <a:latin typeface="Calibri" pitchFamily="34" charset="0"/>
              </a:rPr>
              <a:t/>
            </a:r>
            <a:br>
              <a:rPr lang="en-US" sz="2400" smtClean="0">
                <a:solidFill>
                  <a:srgbClr val="000000"/>
                </a:solidFill>
                <a:latin typeface="Calibri" pitchFamily="34" charset="0"/>
              </a:rPr>
            </a:br>
            <a:r>
              <a:rPr lang="en-US" sz="2400" smtClean="0">
                <a:solidFill>
                  <a:srgbClr val="000000"/>
                </a:solidFill>
                <a:latin typeface="Calibri" pitchFamily="34" charset="0"/>
              </a:rPr>
              <a:t>		</a:t>
            </a:r>
            <a:r>
              <a:rPr lang="en-US" sz="2400" b="0" smtClean="0">
                <a:solidFill>
                  <a:srgbClr val="000000"/>
                </a:solidFill>
                <a:latin typeface="Calibri" pitchFamily="34" charset="0"/>
              </a:rPr>
              <a:t>electrostatics </a:t>
            </a:r>
            <a:r>
              <a:rPr lang="en-US" sz="2400" b="0" dirty="0" smtClean="0">
                <a:solidFill>
                  <a:srgbClr val="000000"/>
                </a:solidFill>
                <a:latin typeface="Calibri" pitchFamily="34" charset="0"/>
              </a:rPr>
              <a:t>degrades </a:t>
            </a:r>
            <a:r>
              <a:rPr lang="en-US" sz="2400" b="0" smtClean="0">
                <a:solidFill>
                  <a:srgbClr val="000000"/>
                </a:solidFill>
                <a:latin typeface="Calibri" pitchFamily="34" charset="0"/>
              </a:rPr>
              <a:t>with scaling</a:t>
            </a:r>
            <a:r>
              <a:rPr lang="en-US" sz="2400" b="0" dirty="0" smtClean="0">
                <a:solidFill>
                  <a:srgbClr val="000000"/>
                </a:solidFill>
                <a:latin typeface="Calibri" pitchFamily="34" charset="0"/>
              </a:rPr>
              <a:t/>
            </a:r>
            <a:br>
              <a:rPr lang="en-US" sz="2400" b="0" dirty="0" smtClean="0">
                <a:solidFill>
                  <a:srgbClr val="000000"/>
                </a:solidFill>
                <a:latin typeface="Calibri" pitchFamily="34" charset="0"/>
              </a:rPr>
            </a:br>
            <a:r>
              <a:rPr lang="en-US" sz="2400" b="0" dirty="0" smtClean="0">
                <a:solidFill>
                  <a:srgbClr val="000000"/>
                </a:solidFill>
                <a:latin typeface="Calibri" pitchFamily="34" charset="0"/>
              </a:rPr>
              <a:t>		</a:t>
            </a:r>
            <a:r>
              <a:rPr lang="en-US" sz="2400" dirty="0" smtClean="0">
                <a:solidFill>
                  <a:srgbClr val="000000"/>
                </a:solidFill>
                <a:latin typeface="Calibri" pitchFamily="34" charset="0"/>
              </a:rPr>
              <a:t>→ fins, nanowires</a:t>
            </a:r>
            <a:r>
              <a:rPr lang="en-US" sz="2400" b="0" dirty="0" smtClean="0">
                <a:solidFill>
                  <a:srgbClr val="000000"/>
                </a:solidFill>
                <a:latin typeface="Calibri" pitchFamily="34" charset="0"/>
              </a:rPr>
              <a:t> </a:t>
            </a:r>
            <a:endParaRPr lang="en-US" sz="2400" b="0" dirty="0">
              <a:solidFill>
                <a:srgbClr val="000000"/>
              </a:solidFill>
              <a:latin typeface="Calibri" pitchFamily="34" charset="0"/>
            </a:endParaRPr>
          </a:p>
        </p:txBody>
      </p:sp>
      <p:sp>
        <p:nvSpPr>
          <p:cNvPr id="17" name="Text Box 5"/>
          <p:cNvSpPr txBox="1">
            <a:spLocks noChangeArrowheads="1"/>
          </p:cNvSpPr>
          <p:nvPr/>
        </p:nvSpPr>
        <p:spPr bwMode="auto">
          <a:xfrm>
            <a:off x="245985" y="2470087"/>
            <a:ext cx="5084965" cy="331788"/>
          </a:xfrm>
          <a:prstGeom prst="rect">
            <a:avLst/>
          </a:prstGeom>
          <a:noFill/>
          <a:ln w="9525">
            <a:noFill/>
            <a:miter lim="800000"/>
            <a:headEnd/>
            <a:tailEnd/>
          </a:ln>
        </p:spPr>
        <p:txBody>
          <a:bodyPr wrap="square" lIns="0" tIns="0" rIns="0" bIns="0">
            <a:spAutoFit/>
          </a:bodyPr>
          <a:lstStyle/>
          <a:p>
            <a:pPr defTabSz="804863" eaLnBrk="0" hangingPunct="0">
              <a:lnSpc>
                <a:spcPct val="90000"/>
              </a:lnSpc>
              <a:spcBef>
                <a:spcPct val="50000"/>
              </a:spcBef>
              <a:buClr>
                <a:srgbClr val="FF0000"/>
              </a:buClr>
              <a:tabLst>
                <a:tab pos="173038" algn="l"/>
                <a:tab pos="630238" algn="l"/>
                <a:tab pos="1719263" algn="l"/>
              </a:tabLst>
            </a:pPr>
            <a:r>
              <a:rPr lang="en-US" sz="2400" dirty="0" smtClean="0">
                <a:solidFill>
                  <a:srgbClr val="000000"/>
                </a:solidFill>
                <a:latin typeface="Calibri" pitchFamily="34" charset="0"/>
              </a:rPr>
              <a:t>High-</a:t>
            </a:r>
            <a:r>
              <a:rPr lang="en-US" sz="2400" dirty="0" smtClean="0">
                <a:solidFill>
                  <a:srgbClr val="000000"/>
                </a:solidFill>
                <a:latin typeface="Symbol" pitchFamily="18" charset="2"/>
              </a:rPr>
              <a:t>e</a:t>
            </a:r>
            <a:r>
              <a:rPr lang="en-US" sz="2400" baseline="-25000" dirty="0" smtClean="0">
                <a:solidFill>
                  <a:srgbClr val="000000"/>
                </a:solidFill>
                <a:latin typeface="Calibri" pitchFamily="34" charset="0"/>
              </a:rPr>
              <a:t>r</a:t>
            </a:r>
            <a:r>
              <a:rPr lang="en-US" sz="2400" dirty="0" smtClean="0">
                <a:solidFill>
                  <a:srgbClr val="000000"/>
                </a:solidFill>
                <a:latin typeface="Calibri" pitchFamily="34" charset="0"/>
              </a:rPr>
              <a:t> materials have lower barriers</a:t>
            </a:r>
            <a:endParaRPr lang="en-US" sz="2400" dirty="0">
              <a:solidFill>
                <a:srgbClr val="000000"/>
              </a:solidFill>
              <a:latin typeface="Calibri" pitchFamily="34" charset="0"/>
            </a:endParaRPr>
          </a:p>
        </p:txBody>
      </p:sp>
      <p:graphicFrame>
        <p:nvGraphicFramePr>
          <p:cNvPr id="196615" name="Object 5"/>
          <p:cNvGraphicFramePr>
            <a:graphicFrameLocks noChangeAspect="1"/>
          </p:cNvGraphicFramePr>
          <p:nvPr/>
        </p:nvGraphicFramePr>
        <p:xfrm>
          <a:off x="5862215" y="4903677"/>
          <a:ext cx="2926021" cy="1940598"/>
        </p:xfrm>
        <a:graphic>
          <a:graphicData uri="http://schemas.openxmlformats.org/presentationml/2006/ole">
            <mc:AlternateContent xmlns:mc="http://schemas.openxmlformats.org/markup-compatibility/2006">
              <mc:Choice xmlns:v="urn:schemas-microsoft-com:vml" Requires="v">
                <p:oleObj spid="_x0000_s43069" name="KGPlot" r:id="rId9" imgW="4825800" imgH="3200400" progId="KGraph_Plot">
                  <p:embed/>
                </p:oleObj>
              </mc:Choice>
              <mc:Fallback>
                <p:oleObj name="KGPlot" r:id="rId9" imgW="4825800" imgH="3200400" progId="KGraph_Plo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2215" y="4903677"/>
                        <a:ext cx="2926021" cy="194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10" descr="2015_6_22_DRC_shortcourse_draw.jpg"/>
          <p:cNvPicPr>
            <a:picLocks noChangeAspect="1"/>
          </p:cNvPicPr>
          <p:nvPr/>
        </p:nvPicPr>
        <p:blipFill>
          <a:blip r:embed="rId11" cstate="print"/>
          <a:srcRect r="36585"/>
          <a:stretch>
            <a:fillRect/>
          </a:stretch>
        </p:blipFill>
        <p:spPr>
          <a:xfrm>
            <a:off x="6451604" y="3429000"/>
            <a:ext cx="2370516" cy="1442005"/>
          </a:xfrm>
          <a:prstGeom prst="rect">
            <a:avLst/>
          </a:prstGeom>
        </p:spPr>
      </p:pic>
      <p:sp>
        <p:nvSpPr>
          <p:cNvPr id="12" name="Text Box 5"/>
          <p:cNvSpPr txBox="1">
            <a:spLocks noChangeArrowheads="1"/>
          </p:cNvSpPr>
          <p:nvPr/>
        </p:nvSpPr>
        <p:spPr bwMode="auto">
          <a:xfrm>
            <a:off x="264153" y="1000360"/>
            <a:ext cx="5084965" cy="331788"/>
          </a:xfrm>
          <a:prstGeom prst="rect">
            <a:avLst/>
          </a:prstGeom>
          <a:noFill/>
          <a:ln w="9525">
            <a:noFill/>
            <a:miter lim="800000"/>
            <a:headEnd/>
            <a:tailEnd/>
          </a:ln>
        </p:spPr>
        <p:txBody>
          <a:bodyPr wrap="square" lIns="0" tIns="0" rIns="0" bIns="0">
            <a:spAutoFit/>
          </a:bodyPr>
          <a:lstStyle/>
          <a:p>
            <a:pPr defTabSz="804863" eaLnBrk="0" hangingPunct="0">
              <a:lnSpc>
                <a:spcPct val="90000"/>
              </a:lnSpc>
              <a:spcBef>
                <a:spcPct val="50000"/>
              </a:spcBef>
              <a:buClr>
                <a:srgbClr val="FF0000"/>
              </a:buClr>
              <a:tabLst>
                <a:tab pos="173038" algn="l"/>
                <a:tab pos="630238" algn="l"/>
                <a:tab pos="1719263" algn="l"/>
              </a:tabLst>
            </a:pPr>
            <a:r>
              <a:rPr lang="en-US" sz="2400" dirty="0" smtClean="0">
                <a:solidFill>
                  <a:srgbClr val="000000"/>
                </a:solidFill>
                <a:latin typeface="Calibri" pitchFamily="34" charset="0"/>
              </a:rPr>
              <a:t>Thin dielectrics are leaky</a:t>
            </a: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777525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dirty="0" smtClean="0"/>
              <a:t>Quick check: scaling limits</a:t>
            </a:r>
          </a:p>
        </p:txBody>
      </p:sp>
      <p:sp>
        <p:nvSpPr>
          <p:cNvPr id="2054" name="Text Box 3"/>
          <p:cNvSpPr txBox="1">
            <a:spLocks noChangeArrowheads="1"/>
          </p:cNvSpPr>
          <p:nvPr/>
        </p:nvSpPr>
        <p:spPr bwMode="auto">
          <a:xfrm>
            <a:off x="245985" y="772675"/>
            <a:ext cx="8365225" cy="636839"/>
          </a:xfrm>
          <a:prstGeom prst="rect">
            <a:avLst/>
          </a:prstGeom>
          <a:noFill/>
          <a:ln w="12700">
            <a:noFill/>
            <a:miter lim="800000"/>
            <a:headEnd/>
            <a:tailEnd/>
          </a:ln>
        </p:spPr>
        <p:txBody>
          <a:bodyPr wrap="square" lIns="82039" tIns="41020" rIns="82039" bIns="41020">
            <a:spAutoFit/>
          </a:bodyPr>
          <a:lstStyle/>
          <a:p>
            <a:pPr>
              <a:buClr>
                <a:srgbClr val="FF0000"/>
              </a:buClr>
            </a:pPr>
            <a:r>
              <a:rPr lang="en-US" sz="2000" dirty="0" smtClean="0">
                <a:solidFill>
                  <a:srgbClr val="000000"/>
                </a:solidFill>
                <a:latin typeface="Calibri" pitchFamily="34" charset="0"/>
                <a:cs typeface="Calibri" pitchFamily="34" charset="0"/>
              </a:rPr>
              <a:t>finFET: </a:t>
            </a:r>
            <a:r>
              <a:rPr lang="en-US" sz="2000" b="0" dirty="0" smtClean="0">
                <a:solidFill>
                  <a:srgbClr val="000000"/>
                </a:solidFill>
                <a:latin typeface="Calibri" pitchFamily="34" charset="0"/>
                <a:cs typeface="Calibri" pitchFamily="34" charset="0"/>
              </a:rPr>
              <a:t>5 nm physical gate length.</a:t>
            </a:r>
            <a:r>
              <a:rPr lang="en-US" sz="2000" dirty="0" smtClean="0">
                <a:solidFill>
                  <a:srgbClr val="000000"/>
                </a:solidFill>
                <a:latin typeface="Calibri" pitchFamily="34" charset="0"/>
                <a:cs typeface="Calibri" pitchFamily="34" charset="0"/>
              </a:rPr>
              <a:t/>
            </a:r>
            <a:br>
              <a:rPr lang="en-US" sz="2000" dirty="0" smtClean="0">
                <a:solidFill>
                  <a:srgbClr val="000000"/>
                </a:solidFill>
                <a:latin typeface="Calibri" pitchFamily="34" charset="0"/>
                <a:cs typeface="Calibri" pitchFamily="34" charset="0"/>
              </a:rPr>
            </a:br>
            <a:r>
              <a:rPr lang="en-US" sz="2000" dirty="0" smtClean="0">
                <a:solidFill>
                  <a:srgbClr val="000000"/>
                </a:solidFill>
                <a:latin typeface="Calibri" pitchFamily="34" charset="0"/>
                <a:cs typeface="Calibri" pitchFamily="34" charset="0"/>
              </a:rPr>
              <a:t>Channel: </a:t>
            </a:r>
            <a:r>
              <a:rPr lang="en-US" sz="2000" b="0" dirty="0" smtClean="0">
                <a:solidFill>
                  <a:srgbClr val="000000"/>
                </a:solidFill>
                <a:latin typeface="Calibri" pitchFamily="34" charset="0"/>
                <a:cs typeface="Calibri" pitchFamily="34" charset="0"/>
              </a:rPr>
              <a:t>&lt;100&gt; Si, 0.5, 1, or 2nm thick   </a:t>
            </a:r>
            <a:r>
              <a:rPr lang="en-US" sz="2000" smtClean="0">
                <a:solidFill>
                  <a:srgbClr val="000000"/>
                </a:solidFill>
                <a:latin typeface="Calibri" pitchFamily="34" charset="0"/>
                <a:cs typeface="Calibri" pitchFamily="34" charset="0"/>
              </a:rPr>
              <a:t>dielectric: </a:t>
            </a:r>
            <a:r>
              <a:rPr lang="en-US" sz="2000" b="0" smtClean="0">
                <a:solidFill>
                  <a:srgbClr val="000000"/>
                </a:solidFill>
                <a:latin typeface="Symbol" pitchFamily="18" charset="2"/>
                <a:cs typeface="Calibri" pitchFamily="34" charset="0"/>
              </a:rPr>
              <a:t>e</a:t>
            </a:r>
            <a:r>
              <a:rPr lang="en-US" sz="2000" b="0" baseline="-25000" smtClean="0">
                <a:solidFill>
                  <a:srgbClr val="000000"/>
                </a:solidFill>
                <a:latin typeface="Calibri" pitchFamily="34" charset="0"/>
                <a:cs typeface="Calibri" pitchFamily="34" charset="0"/>
              </a:rPr>
              <a:t>r</a:t>
            </a:r>
            <a:r>
              <a:rPr lang="en-US" sz="2000" b="0" smtClean="0">
                <a:solidFill>
                  <a:srgbClr val="000000"/>
                </a:solidFill>
                <a:latin typeface="Calibri" pitchFamily="34" charset="0"/>
                <a:cs typeface="Calibri" pitchFamily="34" charset="0"/>
              </a:rPr>
              <a:t>=12.7</a:t>
            </a:r>
            <a:r>
              <a:rPr lang="en-US" sz="2000" b="0" dirty="0" smtClean="0">
                <a:solidFill>
                  <a:srgbClr val="000000"/>
                </a:solidFill>
                <a:latin typeface="Calibri" pitchFamily="34" charset="0"/>
                <a:cs typeface="Calibri" pitchFamily="34" charset="0"/>
              </a:rPr>
              <a:t>, 0.5 or 0.7 nm EOT</a:t>
            </a:r>
            <a:endParaRPr lang="en-US" sz="2000" b="0" dirty="0">
              <a:solidFill>
                <a:srgbClr val="000000"/>
              </a:solidFill>
              <a:latin typeface="Calibri" pitchFamily="34" charset="0"/>
              <a:cs typeface="Calibri" pitchFamily="34" charset="0"/>
            </a:endParaRPr>
          </a:p>
        </p:txBody>
      </p:sp>
      <p:graphicFrame>
        <p:nvGraphicFramePr>
          <p:cNvPr id="39937" name="Object 1"/>
          <p:cNvGraphicFramePr>
            <a:graphicFrameLocks noChangeAspect="1"/>
          </p:cNvGraphicFramePr>
          <p:nvPr/>
        </p:nvGraphicFramePr>
        <p:xfrm>
          <a:off x="2751138" y="1714500"/>
          <a:ext cx="3181350" cy="3810000"/>
        </p:xfrm>
        <a:graphic>
          <a:graphicData uri="http://schemas.openxmlformats.org/presentationml/2006/ole">
            <mc:AlternateContent xmlns:mc="http://schemas.openxmlformats.org/markup-compatibility/2006">
              <mc:Choice xmlns:v="urn:schemas-microsoft-com:vml" Requires="v">
                <p:oleObj spid="_x0000_s44072" name="KGPlot" r:id="rId4" imgW="2768400" imgH="3314520" progId="KGraph_Plot">
                  <p:embed/>
                </p:oleObj>
              </mc:Choice>
              <mc:Fallback>
                <p:oleObj name="KGPlot" r:id="rId4" imgW="2768400" imgH="3314520" progId="KGraph_Plo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138" y="1714500"/>
                        <a:ext cx="31813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5930915" y="1720850"/>
          <a:ext cx="2587625" cy="3798888"/>
        </p:xfrm>
        <a:graphic>
          <a:graphicData uri="http://schemas.openxmlformats.org/presentationml/2006/ole">
            <mc:AlternateContent xmlns:mc="http://schemas.openxmlformats.org/markup-compatibility/2006">
              <mc:Choice xmlns:v="urn:schemas-microsoft-com:vml" Requires="v">
                <p:oleObj spid="_x0000_s44073" name="KGPlot" r:id="rId6" imgW="2247840" imgH="3301920" progId="KGraph_Plot">
                  <p:embed/>
                </p:oleObj>
              </mc:Choice>
              <mc:Fallback>
                <p:oleObj name="KGPlot" r:id="rId6" imgW="2247840" imgH="3301920"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0915" y="1720850"/>
                        <a:ext cx="2587625" cy="379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11" descr="2013_6_june_SRC_future_draw_1.jpg"/>
          <p:cNvPicPr>
            <a:picLocks noChangeAspect="1"/>
          </p:cNvPicPr>
          <p:nvPr/>
        </p:nvPicPr>
        <p:blipFill>
          <a:blip r:embed="rId8" cstate="print"/>
          <a:srcRect/>
          <a:stretch>
            <a:fillRect/>
          </a:stretch>
        </p:blipFill>
        <p:spPr bwMode="auto">
          <a:xfrm>
            <a:off x="397775" y="2117912"/>
            <a:ext cx="2259144" cy="2904883"/>
          </a:xfrm>
          <a:prstGeom prst="rect">
            <a:avLst/>
          </a:prstGeom>
          <a:noFill/>
          <a:ln w="9525">
            <a:noFill/>
            <a:miter lim="800000"/>
            <a:headEnd/>
            <a:tailEnd/>
          </a:ln>
        </p:spPr>
      </p:pic>
      <p:sp>
        <p:nvSpPr>
          <p:cNvPr id="8" name="Text Box 3"/>
          <p:cNvSpPr txBox="1">
            <a:spLocks noChangeArrowheads="1"/>
          </p:cNvSpPr>
          <p:nvPr/>
        </p:nvSpPr>
        <p:spPr bwMode="auto">
          <a:xfrm>
            <a:off x="5786320" y="317305"/>
            <a:ext cx="2504535" cy="304440"/>
          </a:xfrm>
          <a:prstGeom prst="rect">
            <a:avLst/>
          </a:prstGeom>
          <a:noFill/>
          <a:ln w="12700">
            <a:noFill/>
            <a:miter lim="800000"/>
            <a:headEnd/>
            <a:tailEnd/>
          </a:ln>
        </p:spPr>
        <p:txBody>
          <a:bodyPr wrap="square" lIns="82039" tIns="41020" rIns="82039" bIns="41020">
            <a:spAutoFit/>
          </a:bodyPr>
          <a:lstStyle/>
          <a:p>
            <a:pPr>
              <a:buClr>
                <a:srgbClr val="FF0000"/>
              </a:buClr>
            </a:pPr>
            <a:r>
              <a:rPr lang="en-US" sz="1600" b="0" dirty="0" smtClean="0">
                <a:solidFill>
                  <a:srgbClr val="000000"/>
                </a:solidFill>
                <a:latin typeface="Calibri" pitchFamily="34" charset="0"/>
                <a:cs typeface="Calibri" pitchFamily="34" charset="0"/>
              </a:rPr>
              <a:t>NEMO </a:t>
            </a:r>
            <a:r>
              <a:rPr lang="en-US" sz="1600" b="0" smtClean="0">
                <a:solidFill>
                  <a:srgbClr val="000000"/>
                </a:solidFill>
                <a:latin typeface="Calibri" pitchFamily="34" charset="0"/>
                <a:cs typeface="Calibri" pitchFamily="34" charset="0"/>
              </a:rPr>
              <a:t>ballistic simulations</a:t>
            </a:r>
            <a:endParaRPr lang="en-US" sz="1600" b="0" dirty="0">
              <a:solidFill>
                <a:srgbClr val="000000"/>
              </a:solidFill>
              <a:latin typeface="Calibri" pitchFamily="34" charset="0"/>
              <a:cs typeface="Calibri" pitchFamily="34" charset="0"/>
            </a:endParaRPr>
          </a:p>
        </p:txBody>
      </p:sp>
      <p:sp>
        <p:nvSpPr>
          <p:cNvPr id="9" name="Text Box 5"/>
          <p:cNvSpPr txBox="1">
            <a:spLocks noChangeArrowheads="1"/>
          </p:cNvSpPr>
          <p:nvPr/>
        </p:nvSpPr>
        <p:spPr bwMode="auto">
          <a:xfrm>
            <a:off x="245985" y="5767127"/>
            <a:ext cx="7968975" cy="849463"/>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rPr>
              <a:t>Given </a:t>
            </a:r>
            <a:r>
              <a:rPr lang="en-US" sz="2400" smtClean="0">
                <a:solidFill>
                  <a:srgbClr val="000000"/>
                </a:solidFill>
                <a:latin typeface="Calibri" pitchFamily="34" charset="0"/>
              </a:rPr>
              <a:t>EOT limits</a:t>
            </a:r>
            <a:r>
              <a:rPr lang="en-US" sz="2400" dirty="0" smtClean="0">
                <a:solidFill>
                  <a:srgbClr val="000000"/>
                </a:solidFill>
                <a:latin typeface="Calibri" pitchFamily="34" charset="0"/>
              </a:rPr>
              <a:t>, ~</a:t>
            </a:r>
            <a:r>
              <a:rPr lang="en-US" sz="2400" smtClean="0">
                <a:solidFill>
                  <a:srgbClr val="000000"/>
                </a:solidFill>
                <a:latin typeface="Calibri" pitchFamily="34" charset="0"/>
              </a:rPr>
              <a:t>1.5-2nm body is </a:t>
            </a:r>
            <a:r>
              <a:rPr lang="en-US" sz="2400" dirty="0" smtClean="0">
                <a:solidFill>
                  <a:srgbClr val="000000"/>
                </a:solidFill>
                <a:latin typeface="Calibri" pitchFamily="34" charset="0"/>
              </a:rPr>
              <a:t>acceptable.</a:t>
            </a:r>
          </a:p>
          <a:p>
            <a:pPr defTabSz="804863">
              <a:buClr>
                <a:srgbClr val="FF0000"/>
              </a:buClr>
              <a:tabLst>
                <a:tab pos="173038" algn="l"/>
                <a:tab pos="630238" algn="l"/>
                <a:tab pos="1719263" algn="l"/>
              </a:tabLst>
            </a:pPr>
            <a:r>
              <a:rPr lang="en-US" sz="2400" dirty="0" smtClean="0">
                <a:solidFill>
                  <a:srgbClr val="000000"/>
                </a:solidFill>
                <a:latin typeface="Calibri" pitchFamily="34" charset="0"/>
              </a:rPr>
              <a:t>Source-drain </a:t>
            </a:r>
            <a:r>
              <a:rPr lang="en-US" sz="2400" smtClean="0">
                <a:solidFill>
                  <a:srgbClr val="000000"/>
                </a:solidFill>
                <a:latin typeface="Calibri" pitchFamily="34" charset="0"/>
              </a:rPr>
              <a:t>tunneling often dominates </a:t>
            </a:r>
            <a:r>
              <a:rPr lang="en-US" sz="2400" dirty="0" smtClean="0">
                <a:solidFill>
                  <a:srgbClr val="000000"/>
                </a:solidFill>
                <a:latin typeface="Calibri" pitchFamily="34" charset="0"/>
              </a:rPr>
              <a:t>leakage.</a:t>
            </a:r>
            <a:endParaRPr lang="en-US" sz="2400" dirty="0">
              <a:solidFill>
                <a:srgbClr val="000000"/>
              </a:solidFill>
              <a:latin typeface="Calibri" pitchFamily="34" charset="0"/>
            </a:endParaRPr>
          </a:p>
        </p:txBody>
      </p:sp>
      <p:sp>
        <p:nvSpPr>
          <p:cNvPr id="10" name="Text Box 4"/>
          <p:cNvSpPr txBox="1">
            <a:spLocks noChangeArrowheads="1"/>
          </p:cNvSpPr>
          <p:nvPr/>
        </p:nvSpPr>
        <p:spPr bwMode="auto">
          <a:xfrm>
            <a:off x="6849460" y="4553016"/>
            <a:ext cx="1213710" cy="166199"/>
          </a:xfrm>
          <a:prstGeom prst="rect">
            <a:avLst/>
          </a:prstGeom>
          <a:noFill/>
          <a:ln w="9525">
            <a:noFill/>
            <a:miter lim="800000"/>
            <a:headEnd/>
            <a:tailEnd/>
          </a:ln>
        </p:spPr>
        <p:txBody>
          <a:bodyPr wrap="square" lIns="0" tIns="0" rIns="0" bIns="0">
            <a:spAutoFit/>
          </a:bodyPr>
          <a:lstStyle/>
          <a:p>
            <a:pPr algn="r" defTabSz="804863">
              <a:buClr>
                <a:srgbClr val="FF0000"/>
              </a:buClr>
              <a:tabLst>
                <a:tab pos="173038" algn="l"/>
                <a:tab pos="630238" algn="l"/>
                <a:tab pos="1719263" algn="l"/>
              </a:tabLst>
            </a:pPr>
            <a:r>
              <a:rPr lang="en-US" sz="1200" b="0" dirty="0" smtClean="0">
                <a:solidFill>
                  <a:srgbClr val="000000"/>
                </a:solidFill>
                <a:latin typeface="Calibri" pitchFamily="34" charset="0"/>
                <a:cs typeface="Arial" pitchFamily="34" charset="0"/>
                <a:sym typeface="Symbol" pitchFamily="18" charset="2"/>
              </a:rPr>
              <a:t>simulation</a:t>
            </a:r>
            <a:endParaRPr lang="en-US" sz="1200" b="0" dirty="0" smtClean="0">
              <a:solidFill>
                <a:schemeClr val="tx2"/>
              </a:solidFill>
              <a:latin typeface="Calibri" pitchFamily="34" charset="0"/>
              <a:cs typeface="Arial" pitchFamily="34" charset="0"/>
              <a:sym typeface="Symbol" pitchFamily="18" charset="2"/>
            </a:endParaRPr>
          </a:p>
        </p:txBody>
      </p:sp>
    </p:spTree>
    <p:extLst>
      <p:ext uri="{BB962C8B-B14F-4D97-AF65-F5344CB8AC3E}">
        <p14:creationId xmlns:p14="http://schemas.microsoft.com/office/powerpoint/2010/main" val="13062959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en-US" altLang="en-US" sz="3200" b="1" dirty="0" smtClean="0">
                <a:latin typeface="Helvetica" panose="020B0604020202020204" pitchFamily="34" charset="0"/>
                <a:cs typeface="Helvetica" panose="020B0604020202020204" pitchFamily="34" charset="0"/>
              </a:rPr>
              <a:t>TEM images of L</a:t>
            </a:r>
            <a:r>
              <a:rPr lang="en-US" altLang="en-US" sz="3200" b="1" baseline="-25000" dirty="0" smtClean="0">
                <a:latin typeface="Helvetica" panose="020B0604020202020204" pitchFamily="34" charset="0"/>
                <a:cs typeface="Helvetica" panose="020B0604020202020204" pitchFamily="34" charset="0"/>
              </a:rPr>
              <a:t>g</a:t>
            </a:r>
            <a:r>
              <a:rPr lang="en-US" altLang="en-US" sz="3200" b="1" dirty="0" smtClean="0">
                <a:latin typeface="Helvetica" panose="020B0604020202020204" pitchFamily="34" charset="0"/>
                <a:cs typeface="Helvetica" panose="020B0604020202020204" pitchFamily="34" charset="0"/>
              </a:rPr>
              <a:t>~12 nm devices</a:t>
            </a:r>
          </a:p>
        </p:txBody>
      </p:sp>
      <p:cxnSp>
        <p:nvCxnSpPr>
          <p:cNvPr id="18435" name="直線單箭頭接點 6"/>
          <p:cNvCxnSpPr>
            <a:cxnSpLocks noChangeShapeType="1"/>
          </p:cNvCxnSpPr>
          <p:nvPr/>
        </p:nvCxnSpPr>
        <p:spPr bwMode="auto">
          <a:xfrm>
            <a:off x="3730453" y="4440238"/>
            <a:ext cx="228600" cy="0"/>
          </a:xfrm>
          <a:prstGeom prst="straightConnector1">
            <a:avLst/>
          </a:prstGeom>
          <a:noFill/>
          <a:ln w="12700" algn="ctr">
            <a:solidFill>
              <a:schemeClr val="bg1"/>
            </a:solidFill>
            <a:round/>
            <a:headEnd type="arrow" w="med" len="med"/>
            <a:tailEnd type="arrow" w="med" len="med"/>
          </a:ln>
          <a:extLst>
            <a:ext uri="{909E8E84-426E-40DD-AFC4-6F175D3DCCD1}">
              <a14:hiddenFill xmlns:a14="http://schemas.microsoft.com/office/drawing/2010/main">
                <a:noFill/>
              </a14:hiddenFill>
            </a:ext>
          </a:extLst>
        </p:spPr>
      </p:cxnSp>
      <p:pic>
        <p:nvPicPr>
          <p:cNvPr id="18436" name="Picture 8" descr="C:\Users\Cheng-Ying\Desktop\Cheng-Ying Huang\1724 HAAD 2M 1kx sp10 128us filtered.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580" y="859972"/>
            <a:ext cx="5715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1"/>
          <p:cNvSpPr txBox="1">
            <a:spLocks noChangeArrowheads="1"/>
          </p:cNvSpPr>
          <p:nvPr/>
        </p:nvSpPr>
        <p:spPr bwMode="auto">
          <a:xfrm>
            <a:off x="3151015" y="2066925"/>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eaLnBrk="1" hangingPunct="1"/>
            <a:r>
              <a:rPr lang="en-US" altLang="en-US" sz="2800" dirty="0" err="1">
                <a:solidFill>
                  <a:srgbClr val="FFFF00"/>
                </a:solidFill>
              </a:rPr>
              <a:t>N+InGaAs</a:t>
            </a:r>
            <a:endParaRPr lang="en-US" altLang="en-US" sz="2800" dirty="0">
              <a:solidFill>
                <a:srgbClr val="FFFF00"/>
              </a:solidFill>
            </a:endParaRPr>
          </a:p>
        </p:txBody>
      </p:sp>
      <p:sp>
        <p:nvSpPr>
          <p:cNvPr id="18438" name="文字方塊 7"/>
          <p:cNvSpPr txBox="1">
            <a:spLocks noChangeArrowheads="1"/>
          </p:cNvSpPr>
          <p:nvPr/>
        </p:nvSpPr>
        <p:spPr bwMode="auto">
          <a:xfrm>
            <a:off x="3197053" y="4211550"/>
            <a:ext cx="1667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eaLnBrk="1" hangingPunct="1"/>
            <a:r>
              <a:rPr lang="en-US" altLang="en-US" sz="2800" dirty="0" err="1" smtClean="0">
                <a:solidFill>
                  <a:srgbClr val="FFFF00"/>
                </a:solidFill>
              </a:rPr>
              <a:t>InP</a:t>
            </a:r>
            <a:r>
              <a:rPr lang="en-US" altLang="en-US" sz="2800" dirty="0" smtClean="0">
                <a:solidFill>
                  <a:srgbClr val="FFFF00"/>
                </a:solidFill>
              </a:rPr>
              <a:t> spacer</a:t>
            </a:r>
            <a:endParaRPr lang="en-US" altLang="en-US" sz="2800" dirty="0">
              <a:solidFill>
                <a:srgbClr val="FFFF00"/>
              </a:solidFill>
            </a:endParaRPr>
          </a:p>
        </p:txBody>
      </p:sp>
      <p:sp>
        <p:nvSpPr>
          <p:cNvPr id="18439" name="文字方塊 8"/>
          <p:cNvSpPr txBox="1">
            <a:spLocks noChangeArrowheads="1"/>
          </p:cNvSpPr>
          <p:nvPr/>
        </p:nvSpPr>
        <p:spPr bwMode="auto">
          <a:xfrm>
            <a:off x="3349453" y="5410200"/>
            <a:ext cx="12287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eaLnBrk="1" hangingPunct="1"/>
            <a:r>
              <a:rPr lang="en-US" altLang="en-US" sz="2800" dirty="0" err="1">
                <a:solidFill>
                  <a:srgbClr val="FFFF00"/>
                </a:solidFill>
              </a:rPr>
              <a:t>InAlAs</a:t>
            </a:r>
            <a:endParaRPr lang="en-US" altLang="en-US" sz="2800" dirty="0">
              <a:solidFill>
                <a:srgbClr val="FFFF00"/>
              </a:solidFill>
            </a:endParaRPr>
          </a:p>
          <a:p>
            <a:pPr eaLnBrk="1" hangingPunct="1"/>
            <a:r>
              <a:rPr lang="en-US" altLang="en-US" sz="2800" dirty="0">
                <a:solidFill>
                  <a:srgbClr val="FFFF00"/>
                </a:solidFill>
              </a:rPr>
              <a:t>Barrier </a:t>
            </a:r>
          </a:p>
        </p:txBody>
      </p:sp>
      <p:cxnSp>
        <p:nvCxnSpPr>
          <p:cNvPr id="18440" name="直線單箭頭接點 3"/>
          <p:cNvCxnSpPr>
            <a:cxnSpLocks noChangeShapeType="1"/>
          </p:cNvCxnSpPr>
          <p:nvPr/>
        </p:nvCxnSpPr>
        <p:spPr bwMode="auto">
          <a:xfrm>
            <a:off x="5787853" y="2968140"/>
            <a:ext cx="1219200" cy="0"/>
          </a:xfrm>
          <a:prstGeom prst="straightConnector1">
            <a:avLst/>
          </a:prstGeom>
          <a:noFill/>
          <a:ln w="3810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cxnSp>
        <p:nvCxnSpPr>
          <p:cNvPr id="18441" name="直線單箭頭接點 11"/>
          <p:cNvCxnSpPr>
            <a:cxnSpLocks noChangeShapeType="1"/>
          </p:cNvCxnSpPr>
          <p:nvPr/>
        </p:nvCxnSpPr>
        <p:spPr bwMode="auto">
          <a:xfrm>
            <a:off x="5410028" y="2047875"/>
            <a:ext cx="1836737" cy="0"/>
          </a:xfrm>
          <a:prstGeom prst="straightConnector1">
            <a:avLst/>
          </a:prstGeom>
          <a:noFill/>
          <a:ln w="38100" algn="ctr">
            <a:solidFill>
              <a:srgbClr val="FFFF00"/>
            </a:solidFill>
            <a:round/>
            <a:headEnd type="arrow" w="med" len="med"/>
            <a:tailEnd type="arrow" w="med" len="med"/>
          </a:ln>
          <a:extLst>
            <a:ext uri="{909E8E84-426E-40DD-AFC4-6F175D3DCCD1}">
              <a14:hiddenFill xmlns:a14="http://schemas.microsoft.com/office/drawing/2010/main">
                <a:noFill/>
              </a14:hiddenFill>
            </a:ext>
          </a:extLst>
        </p:spPr>
      </p:cxnSp>
      <p:cxnSp>
        <p:nvCxnSpPr>
          <p:cNvPr id="18442" name="直線接點 6"/>
          <p:cNvCxnSpPr>
            <a:cxnSpLocks noChangeShapeType="1"/>
          </p:cNvCxnSpPr>
          <p:nvPr/>
        </p:nvCxnSpPr>
        <p:spPr bwMode="auto">
          <a:xfrm>
            <a:off x="7257878" y="1539875"/>
            <a:ext cx="0" cy="297180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cxnSp>
        <p:nvCxnSpPr>
          <p:cNvPr id="18443" name="直線接點 15"/>
          <p:cNvCxnSpPr>
            <a:cxnSpLocks noChangeShapeType="1"/>
          </p:cNvCxnSpPr>
          <p:nvPr/>
        </p:nvCxnSpPr>
        <p:spPr bwMode="auto">
          <a:xfrm>
            <a:off x="5406853" y="1524000"/>
            <a:ext cx="0" cy="297180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17" name="文字方塊 8"/>
          <p:cNvSpPr txBox="1"/>
          <p:nvPr/>
        </p:nvSpPr>
        <p:spPr>
          <a:xfrm>
            <a:off x="5483053" y="1295400"/>
            <a:ext cx="1778000" cy="590550"/>
          </a:xfrm>
          <a:prstGeom prst="rect">
            <a:avLst/>
          </a:prstGeom>
          <a:noFill/>
          <a:effectLst>
            <a:outerShdw blurRad="25400" dist="25400" dir="2700000" algn="ctr" rotWithShape="0">
              <a:schemeClr val="tx1"/>
            </a:outerShdw>
          </a:effectLst>
        </p:spPr>
        <p:txBody>
          <a:bodyPr wrap="none">
            <a:spAutoFit/>
          </a:bodyPr>
          <a:lstStyle/>
          <a:p>
            <a:pPr>
              <a:defRPr/>
            </a:pPr>
            <a:r>
              <a:rPr lang="en-US" sz="3600" dirty="0">
                <a:solidFill>
                  <a:srgbClr val="FFFF00"/>
                </a:solidFill>
              </a:rPr>
              <a:t>L</a:t>
            </a:r>
            <a:r>
              <a:rPr lang="en-US" sz="3600" baseline="-25000" dirty="0">
                <a:solidFill>
                  <a:srgbClr val="FFFF00"/>
                </a:solidFill>
              </a:rPr>
              <a:t>g</a:t>
            </a:r>
            <a:r>
              <a:rPr lang="en-US" sz="3600" dirty="0">
                <a:solidFill>
                  <a:srgbClr val="FFFF00"/>
                </a:solidFill>
              </a:rPr>
              <a:t>~12nm</a:t>
            </a:r>
          </a:p>
        </p:txBody>
      </p:sp>
      <p:sp>
        <p:nvSpPr>
          <p:cNvPr id="18" name="文字方塊 8"/>
          <p:cNvSpPr txBox="1"/>
          <p:nvPr/>
        </p:nvSpPr>
        <p:spPr>
          <a:xfrm>
            <a:off x="5762453" y="2315255"/>
            <a:ext cx="1290637" cy="646113"/>
          </a:xfrm>
          <a:prstGeom prst="rect">
            <a:avLst/>
          </a:prstGeom>
          <a:noFill/>
          <a:effectLst>
            <a:outerShdw blurRad="25400" dist="25400" dir="2700000" algn="ctr" rotWithShape="0">
              <a:schemeClr val="tx1"/>
            </a:outerShdw>
          </a:effectLst>
        </p:spPr>
        <p:txBody>
          <a:bodyPr wrap="none">
            <a:spAutoFit/>
          </a:bodyPr>
          <a:lstStyle/>
          <a:p>
            <a:pPr>
              <a:defRPr/>
            </a:pPr>
            <a:r>
              <a:rPr lang="en-US" sz="3600" dirty="0">
                <a:solidFill>
                  <a:srgbClr val="FFFF00"/>
                </a:solidFill>
              </a:rPr>
              <a:t>~ 8nm</a:t>
            </a:r>
          </a:p>
        </p:txBody>
      </p:sp>
      <p:cxnSp>
        <p:nvCxnSpPr>
          <p:cNvPr id="18446" name="直線接點 19"/>
          <p:cNvCxnSpPr>
            <a:cxnSpLocks noChangeShapeType="1"/>
          </p:cNvCxnSpPr>
          <p:nvPr/>
        </p:nvCxnSpPr>
        <p:spPr bwMode="auto">
          <a:xfrm>
            <a:off x="5787853" y="2667000"/>
            <a:ext cx="0" cy="163830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cxnSp>
        <p:nvCxnSpPr>
          <p:cNvPr id="18447" name="直線接點 21"/>
          <p:cNvCxnSpPr>
            <a:cxnSpLocks noChangeShapeType="1"/>
          </p:cNvCxnSpPr>
          <p:nvPr/>
        </p:nvCxnSpPr>
        <p:spPr bwMode="auto">
          <a:xfrm>
            <a:off x="7021340" y="2667000"/>
            <a:ext cx="0" cy="163830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18448" name="Rectangle 6"/>
          <p:cNvSpPr txBox="1">
            <a:spLocks noChangeArrowheads="1"/>
          </p:cNvSpPr>
          <p:nvPr/>
        </p:nvSpPr>
        <p:spPr bwMode="auto">
          <a:xfrm>
            <a:off x="8610600" y="6610350"/>
            <a:ext cx="609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algn="r" eaLnBrk="1" hangingPunct="1">
              <a:lnSpc>
                <a:spcPct val="90000"/>
              </a:lnSpc>
              <a:spcBef>
                <a:spcPct val="50000"/>
              </a:spcBef>
              <a:buClr>
                <a:srgbClr val="FF0000"/>
              </a:buClr>
            </a:pPr>
            <a:fld id="{0B52B48F-7BC9-43D0-B03A-B70C15739376}" type="slidenum">
              <a:rPr lang="en-US" altLang="en-US" sz="1400">
                <a:latin typeface="Calibri" pitchFamily="34" charset="0"/>
              </a:rPr>
              <a:pPr algn="r" eaLnBrk="1" hangingPunct="1">
                <a:lnSpc>
                  <a:spcPct val="90000"/>
                </a:lnSpc>
                <a:spcBef>
                  <a:spcPct val="50000"/>
                </a:spcBef>
                <a:buClr>
                  <a:srgbClr val="FF0000"/>
                </a:buClr>
              </a:pPr>
              <a:t>29</a:t>
            </a:fld>
            <a:endParaRPr lang="en-US" altLang="en-US" sz="1600">
              <a:latin typeface="Calibri" pitchFamily="34" charset="0"/>
            </a:endParaRPr>
          </a:p>
        </p:txBody>
      </p:sp>
      <p:cxnSp>
        <p:nvCxnSpPr>
          <p:cNvPr id="20" name="直線接點 19"/>
          <p:cNvCxnSpPr/>
          <p:nvPr/>
        </p:nvCxnSpPr>
        <p:spPr bwMode="auto">
          <a:xfrm>
            <a:off x="5904585" y="4811580"/>
            <a:ext cx="1039870" cy="0"/>
          </a:xfrm>
          <a:prstGeom prst="line">
            <a:avLst/>
          </a:prstGeom>
          <a:noFill/>
          <a:ln w="12700" cap="flat" cmpd="sng" algn="ctr">
            <a:solidFill>
              <a:srgbClr val="FFFF00"/>
            </a:solidFill>
            <a:prstDash val="solid"/>
            <a:round/>
            <a:headEnd type="none" w="med" len="med"/>
            <a:tailEnd type="none" w="med" len="med"/>
          </a:ln>
          <a:effectLst/>
        </p:spPr>
      </p:cxnSp>
      <p:cxnSp>
        <p:nvCxnSpPr>
          <p:cNvPr id="5" name="直線單箭頭接點 4"/>
          <p:cNvCxnSpPr/>
          <p:nvPr/>
        </p:nvCxnSpPr>
        <p:spPr bwMode="auto">
          <a:xfrm>
            <a:off x="6425571" y="4414080"/>
            <a:ext cx="0" cy="397500"/>
          </a:xfrm>
          <a:prstGeom prst="straightConnector1">
            <a:avLst/>
          </a:prstGeom>
          <a:noFill/>
          <a:ln w="28575" cap="flat" cmpd="sng" algn="ctr">
            <a:solidFill>
              <a:srgbClr val="FFFF00"/>
            </a:solidFill>
            <a:prstDash val="solid"/>
            <a:round/>
            <a:headEnd type="none" w="med" len="med"/>
            <a:tailEnd type="arrow"/>
          </a:ln>
          <a:effectLst/>
        </p:spPr>
      </p:cxnSp>
      <p:cxnSp>
        <p:nvCxnSpPr>
          <p:cNvPr id="23" name="直線單箭頭接點 22"/>
          <p:cNvCxnSpPr/>
          <p:nvPr/>
        </p:nvCxnSpPr>
        <p:spPr bwMode="auto">
          <a:xfrm flipV="1">
            <a:off x="6442255" y="5118820"/>
            <a:ext cx="0" cy="361504"/>
          </a:xfrm>
          <a:prstGeom prst="straightConnector1">
            <a:avLst/>
          </a:prstGeom>
          <a:noFill/>
          <a:ln w="28575" cap="flat" cmpd="sng" algn="ctr">
            <a:solidFill>
              <a:srgbClr val="FFFF00"/>
            </a:solidFill>
            <a:prstDash val="solid"/>
            <a:round/>
            <a:headEnd type="none" w="med" len="med"/>
            <a:tailEnd type="arrow"/>
          </a:ln>
          <a:effectLst/>
        </p:spPr>
      </p:cxnSp>
      <p:cxnSp>
        <p:nvCxnSpPr>
          <p:cNvPr id="28" name="直線接點 27"/>
          <p:cNvCxnSpPr/>
          <p:nvPr/>
        </p:nvCxnSpPr>
        <p:spPr bwMode="auto">
          <a:xfrm>
            <a:off x="5905636" y="5080415"/>
            <a:ext cx="1039870" cy="0"/>
          </a:xfrm>
          <a:prstGeom prst="line">
            <a:avLst/>
          </a:prstGeom>
          <a:noFill/>
          <a:ln w="12700" cap="flat" cmpd="sng" algn="ctr">
            <a:solidFill>
              <a:srgbClr val="FFFF00"/>
            </a:solidFill>
            <a:prstDash val="solid"/>
            <a:round/>
            <a:headEnd type="none" w="med" len="med"/>
            <a:tailEnd type="none" w="med" len="med"/>
          </a:ln>
          <a:effectLst/>
        </p:spPr>
      </p:cxnSp>
      <p:sp>
        <p:nvSpPr>
          <p:cNvPr id="29" name="文字方塊 8"/>
          <p:cNvSpPr txBox="1"/>
          <p:nvPr/>
        </p:nvSpPr>
        <p:spPr>
          <a:xfrm>
            <a:off x="5159165" y="5426060"/>
            <a:ext cx="2829621" cy="1015663"/>
          </a:xfrm>
          <a:prstGeom prst="rect">
            <a:avLst/>
          </a:prstGeom>
          <a:noFill/>
          <a:effectLst>
            <a:outerShdw blurRad="25400" dist="25400" dir="2700000" algn="ctr" rotWithShape="0">
              <a:schemeClr val="tx1"/>
            </a:outerShdw>
          </a:effectLst>
        </p:spPr>
        <p:txBody>
          <a:bodyPr wrap="none">
            <a:spAutoFit/>
          </a:bodyPr>
          <a:lstStyle/>
          <a:p>
            <a:pPr algn="ctr">
              <a:defRPr/>
            </a:pPr>
            <a:r>
              <a:rPr lang="en-US" sz="3600" dirty="0" err="1" smtClean="0">
                <a:solidFill>
                  <a:srgbClr val="FFFF00"/>
                </a:solidFill>
              </a:rPr>
              <a:t>t</a:t>
            </a:r>
            <a:r>
              <a:rPr lang="en-US" sz="3600" baseline="-25000" dirty="0" err="1" smtClean="0">
                <a:solidFill>
                  <a:srgbClr val="FFFF00"/>
                </a:solidFill>
              </a:rPr>
              <a:t>ch</a:t>
            </a:r>
            <a:r>
              <a:rPr lang="en-US" sz="3600" dirty="0" smtClean="0">
                <a:solidFill>
                  <a:srgbClr val="FFFF00"/>
                </a:solidFill>
              </a:rPr>
              <a:t>~ 2.5 nm</a:t>
            </a:r>
          </a:p>
          <a:p>
            <a:pPr algn="ctr">
              <a:defRPr/>
            </a:pPr>
            <a:r>
              <a:rPr lang="en-US" sz="2400" b="0" dirty="0" smtClean="0">
                <a:solidFill>
                  <a:srgbClr val="FFFF00"/>
                </a:solidFill>
              </a:rPr>
              <a:t>(1.5/1 nm </a:t>
            </a:r>
            <a:r>
              <a:rPr lang="en-US" sz="2400" b="0" dirty="0" err="1" smtClean="0">
                <a:solidFill>
                  <a:srgbClr val="FFFF00"/>
                </a:solidFill>
              </a:rPr>
              <a:t>InGaAs</a:t>
            </a:r>
            <a:r>
              <a:rPr lang="en-US" sz="2400" b="0" dirty="0" smtClean="0">
                <a:solidFill>
                  <a:srgbClr val="FFFF00"/>
                </a:solidFill>
              </a:rPr>
              <a:t>/</a:t>
            </a:r>
            <a:r>
              <a:rPr lang="en-US" sz="2400" b="0" dirty="0" err="1" smtClean="0">
                <a:solidFill>
                  <a:srgbClr val="FFFF00"/>
                </a:solidFill>
              </a:rPr>
              <a:t>InAs</a:t>
            </a:r>
            <a:r>
              <a:rPr lang="en-US" sz="2400" b="0" dirty="0" smtClean="0">
                <a:solidFill>
                  <a:srgbClr val="FFFF00"/>
                </a:solidFill>
              </a:rPr>
              <a:t>)</a:t>
            </a:r>
            <a:endParaRPr lang="en-US" sz="2400" b="0" dirty="0">
              <a:solidFill>
                <a:srgbClr val="FFFF00"/>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499" r="25710"/>
          <a:stretch/>
        </p:blipFill>
        <p:spPr bwMode="auto">
          <a:xfrm>
            <a:off x="232235" y="4849985"/>
            <a:ext cx="2765160"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28562" y="4869647"/>
            <a:ext cx="1271117" cy="461665"/>
          </a:xfrm>
          <a:prstGeom prst="rect">
            <a:avLst/>
          </a:prstGeom>
          <a:noFill/>
        </p:spPr>
        <p:txBody>
          <a:bodyPr wrap="none" rtlCol="0">
            <a:spAutoFit/>
          </a:bodyPr>
          <a:lstStyle/>
          <a:p>
            <a:r>
              <a:rPr lang="en-US" sz="2400" dirty="0" smtClean="0">
                <a:solidFill>
                  <a:schemeClr val="bg1"/>
                </a:solidFill>
              </a:rPr>
              <a:t>Top View</a:t>
            </a:r>
            <a:endParaRPr lang="en-US" sz="2400" dirty="0">
              <a:solidFill>
                <a:schemeClr val="bg1"/>
              </a:solidFill>
            </a:endParaRPr>
          </a:p>
        </p:txBody>
      </p:sp>
      <p:sp>
        <p:nvSpPr>
          <p:cNvPr id="33" name="文字方塊 8"/>
          <p:cNvSpPr txBox="1"/>
          <p:nvPr/>
        </p:nvSpPr>
        <p:spPr>
          <a:xfrm>
            <a:off x="6115966" y="3486150"/>
            <a:ext cx="562975" cy="646331"/>
          </a:xfrm>
          <a:prstGeom prst="rect">
            <a:avLst/>
          </a:prstGeom>
          <a:noFill/>
          <a:effectLst>
            <a:outerShdw blurRad="25400" dist="25400" dir="2700000" algn="ctr" rotWithShape="0">
              <a:schemeClr val="tx1"/>
            </a:outerShdw>
          </a:effectLst>
        </p:spPr>
        <p:txBody>
          <a:bodyPr wrap="none">
            <a:spAutoFit/>
          </a:bodyPr>
          <a:lstStyle/>
          <a:p>
            <a:pPr>
              <a:defRPr/>
            </a:pPr>
            <a:r>
              <a:rPr lang="en-US" sz="3600" dirty="0" smtClean="0">
                <a:solidFill>
                  <a:srgbClr val="FFFF00"/>
                </a:solidFill>
              </a:rPr>
              <a:t>Ni</a:t>
            </a:r>
            <a:endParaRPr lang="en-US" sz="3600" dirty="0">
              <a:solidFill>
                <a:srgbClr val="FFFF00"/>
              </a:solidFill>
            </a:endParaRPr>
          </a:p>
        </p:txBody>
      </p:sp>
      <p:pic>
        <p:nvPicPr>
          <p:cNvPr id="35" name="Picture 2" descr="C:\Users\Cheng-Ying\Dropbox\DRC 2015 late news\Figures\FIG1 v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62" y="793510"/>
            <a:ext cx="2744654" cy="2060755"/>
          </a:xfrm>
          <a:prstGeom prst="rect">
            <a:avLst/>
          </a:prstGeom>
          <a:noFill/>
          <a:extLst>
            <a:ext uri="{909E8E84-426E-40DD-AFC4-6F175D3DCCD1}">
              <a14:hiddenFill xmlns:a14="http://schemas.microsoft.com/office/drawing/2010/main">
                <a:solidFill>
                  <a:srgbClr val="FFFFFF"/>
                </a:solidFill>
              </a14:hiddenFill>
            </a:ext>
          </a:extLst>
        </p:spPr>
      </p:pic>
      <p:pic>
        <p:nvPicPr>
          <p:cNvPr id="18449" name="Picture 19"/>
          <p:cNvPicPr>
            <a:picLocks noChangeAspect="1" noChangeArrowheads="1"/>
          </p:cNvPicPr>
          <p:nvPr/>
        </p:nvPicPr>
        <p:blipFill rotWithShape="1">
          <a:blip r:embed="rId5">
            <a:extLst>
              <a:ext uri="{28A0092B-C50C-407E-A947-70E740481C1C}">
                <a14:useLocalDpi xmlns:a14="http://schemas.microsoft.com/office/drawing/2010/main" val="0"/>
              </a:ext>
            </a:extLst>
          </a:blip>
          <a:srcRect l="5316" t="38196" r="5995" b="-1"/>
          <a:stretch/>
        </p:blipFill>
        <p:spPr bwMode="auto">
          <a:xfrm>
            <a:off x="232235" y="2898677"/>
            <a:ext cx="2765160" cy="192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文字方塊 30"/>
          <p:cNvSpPr txBox="1"/>
          <p:nvPr/>
        </p:nvSpPr>
        <p:spPr>
          <a:xfrm>
            <a:off x="232234" y="2832785"/>
            <a:ext cx="1728358" cy="461665"/>
          </a:xfrm>
          <a:prstGeom prst="rect">
            <a:avLst/>
          </a:prstGeom>
          <a:noFill/>
        </p:spPr>
        <p:txBody>
          <a:bodyPr wrap="none" rtlCol="0">
            <a:spAutoFit/>
          </a:bodyPr>
          <a:lstStyle/>
          <a:p>
            <a:r>
              <a:rPr lang="en-US" sz="2400" dirty="0" smtClean="0">
                <a:solidFill>
                  <a:schemeClr val="bg1"/>
                </a:solidFill>
              </a:rPr>
              <a:t>Cross-</a:t>
            </a:r>
            <a:r>
              <a:rPr lang="en-US" sz="2400" dirty="0" err="1" smtClean="0">
                <a:solidFill>
                  <a:schemeClr val="bg1"/>
                </a:solidFill>
              </a:rPr>
              <a:t>setion</a:t>
            </a:r>
            <a:endParaRPr lang="en-US" sz="2400" dirty="0">
              <a:solidFill>
                <a:schemeClr val="bg1"/>
              </a:solidFill>
            </a:endParaRPr>
          </a:p>
        </p:txBody>
      </p:sp>
      <p:sp>
        <p:nvSpPr>
          <p:cNvPr id="30" name="文字方塊 7"/>
          <p:cNvSpPr txBox="1">
            <a:spLocks noChangeArrowheads="1"/>
          </p:cNvSpPr>
          <p:nvPr/>
        </p:nvSpPr>
        <p:spPr bwMode="auto">
          <a:xfrm>
            <a:off x="3275320" y="3486150"/>
            <a:ext cx="1027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eaLnBrk="1" hangingPunct="1"/>
            <a:r>
              <a:rPr lang="en-US" altLang="en-US" sz="2800" dirty="0" err="1" smtClean="0">
                <a:solidFill>
                  <a:srgbClr val="FFFF00"/>
                </a:solidFill>
              </a:rPr>
              <a:t>N+InP</a:t>
            </a:r>
            <a:endParaRPr lang="en-US" altLang="en-US" sz="2800" dirty="0">
              <a:solidFill>
                <a:srgbClr val="FFFF00"/>
              </a:solidFill>
            </a:endParaRPr>
          </a:p>
        </p:txBody>
      </p:sp>
      <p:cxnSp>
        <p:nvCxnSpPr>
          <p:cNvPr id="4" name="Straight Connector 3"/>
          <p:cNvCxnSpPr/>
          <p:nvPr/>
        </p:nvCxnSpPr>
        <p:spPr bwMode="auto">
          <a:xfrm>
            <a:off x="3227825" y="4211550"/>
            <a:ext cx="1931340" cy="0"/>
          </a:xfrm>
          <a:prstGeom prst="line">
            <a:avLst/>
          </a:prstGeom>
          <a:noFill/>
          <a:ln w="9525"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4032319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Transistor Research</a:t>
            </a:r>
            <a:endParaRPr lang="en-US" sz="3200" dirty="0" smtClean="0"/>
          </a:p>
        </p:txBody>
      </p:sp>
      <p:sp>
        <p:nvSpPr>
          <p:cNvPr id="2054" name="Text Box 3"/>
          <p:cNvSpPr txBox="1">
            <a:spLocks noChangeArrowheads="1"/>
          </p:cNvSpPr>
          <p:nvPr/>
        </p:nvSpPr>
        <p:spPr bwMode="auto">
          <a:xfrm>
            <a:off x="380999" y="990600"/>
            <a:ext cx="8365225" cy="5423406"/>
          </a:xfrm>
          <a:prstGeom prst="rect">
            <a:avLst/>
          </a:prstGeom>
          <a:noFill/>
          <a:ln w="12700">
            <a:noFill/>
            <a:miter lim="800000"/>
            <a:headEnd/>
            <a:tailEnd/>
          </a:ln>
        </p:spPr>
        <p:txBody>
          <a:bodyPr wrap="square" lIns="82039" tIns="41020" rIns="82039" bIns="41020">
            <a:spAutoFit/>
          </a:bodyPr>
          <a:lstStyle/>
          <a:p>
            <a:pPr>
              <a:lnSpc>
                <a:spcPct val="150000"/>
              </a:lnSpc>
            </a:pPr>
            <a:r>
              <a:rPr lang="en-US" sz="3200" b="0" smtClean="0">
                <a:latin typeface="Calibri" pitchFamily="34" charset="0"/>
                <a:cs typeface="Calibri" pitchFamily="34" charset="0"/>
              </a:rPr>
              <a:t>Make the switch smaller (</a:t>
            </a:r>
            <a:r>
              <a:rPr lang="en-US" sz="3200" b="0" smtClean="0">
                <a:latin typeface="Calibri" pitchFamily="34" charset="0"/>
                <a:cs typeface="Calibri" pitchFamily="34" charset="0"/>
              </a:rPr>
              <a:t>scaling)</a:t>
            </a:r>
            <a:endParaRPr lang="en-US" sz="3200" b="0">
              <a:latin typeface="Calibri" pitchFamily="34" charset="0"/>
              <a:cs typeface="Calibri" pitchFamily="34" charset="0"/>
            </a:endParaRPr>
          </a:p>
          <a:p>
            <a:pPr>
              <a:lnSpc>
                <a:spcPct val="150000"/>
              </a:lnSpc>
            </a:pPr>
            <a:r>
              <a:rPr lang="en-US" sz="3200" b="0" smtClean="0">
                <a:latin typeface="Calibri" pitchFamily="34" charset="0"/>
                <a:cs typeface="Calibri" pitchFamily="34" charset="0"/>
              </a:rPr>
              <a:t>Make </a:t>
            </a:r>
            <a:r>
              <a:rPr lang="en-US" sz="3200" b="0" smtClean="0">
                <a:latin typeface="Calibri" pitchFamily="34" charset="0"/>
                <a:cs typeface="Calibri" pitchFamily="34" charset="0"/>
              </a:rPr>
              <a:t>it from different </a:t>
            </a:r>
            <a:r>
              <a:rPr lang="en-US" sz="3200" b="0" smtClean="0">
                <a:latin typeface="Calibri" pitchFamily="34" charset="0"/>
                <a:cs typeface="Calibri" pitchFamily="34" charset="0"/>
              </a:rPr>
              <a:t>materials</a:t>
            </a:r>
          </a:p>
          <a:p>
            <a:pPr>
              <a:lnSpc>
                <a:spcPct val="150000"/>
              </a:lnSpc>
            </a:pPr>
            <a:r>
              <a:rPr lang="en-US" sz="3200" b="0" smtClean="0">
                <a:latin typeface="Calibri" pitchFamily="34" charset="0"/>
                <a:cs typeface="Calibri" pitchFamily="34" charset="0"/>
              </a:rPr>
              <a:t>Change its shape</a:t>
            </a:r>
            <a:endParaRPr lang="en-US" sz="3200" b="0">
              <a:latin typeface="Calibri" pitchFamily="34" charset="0"/>
              <a:cs typeface="Calibri" pitchFamily="34" charset="0"/>
            </a:endParaRPr>
          </a:p>
          <a:p>
            <a:pPr>
              <a:lnSpc>
                <a:spcPct val="150000"/>
              </a:lnSpc>
            </a:pPr>
            <a:r>
              <a:rPr lang="en-US" sz="3200" b="0" smtClean="0">
                <a:latin typeface="Calibri" pitchFamily="34" charset="0"/>
                <a:cs typeface="Calibri" pitchFamily="34" charset="0"/>
              </a:rPr>
              <a:t>Change </a:t>
            </a:r>
            <a:r>
              <a:rPr lang="en-US" sz="3200" b="0" smtClean="0">
                <a:latin typeface="Calibri" pitchFamily="34" charset="0"/>
                <a:cs typeface="Calibri" pitchFamily="34" charset="0"/>
              </a:rPr>
              <a:t>its internal operation:</a:t>
            </a:r>
            <a:br>
              <a:rPr lang="en-US" sz="3200" b="0" smtClean="0">
                <a:latin typeface="Calibri" pitchFamily="34" charset="0"/>
                <a:cs typeface="Calibri" pitchFamily="34" charset="0"/>
              </a:rPr>
            </a:br>
            <a:r>
              <a:rPr lang="en-US" sz="3200" b="0" smtClean="0">
                <a:latin typeface="Calibri" pitchFamily="34" charset="0"/>
                <a:cs typeface="Calibri" pitchFamily="34" charset="0"/>
              </a:rPr>
              <a:t>		bandgap engineering </a:t>
            </a:r>
            <a:endParaRPr lang="en-US" sz="3200" b="0" smtClean="0">
              <a:latin typeface="Calibri" pitchFamily="34" charset="0"/>
              <a:cs typeface="Calibri" pitchFamily="34" charset="0"/>
            </a:endParaRPr>
          </a:p>
          <a:p>
            <a:pPr>
              <a:lnSpc>
                <a:spcPct val="150000"/>
              </a:lnSpc>
            </a:pPr>
            <a:r>
              <a:rPr lang="en-US" sz="3200" b="0" smtClean="0">
                <a:latin typeface="Calibri" pitchFamily="34" charset="0"/>
                <a:cs typeface="Calibri" pitchFamily="34" charset="0"/>
              </a:rPr>
              <a:t>Change </a:t>
            </a:r>
            <a:r>
              <a:rPr lang="en-US" sz="3200" b="0" smtClean="0">
                <a:latin typeface="Calibri" pitchFamily="34" charset="0"/>
                <a:cs typeface="Calibri" pitchFamily="34" charset="0"/>
              </a:rPr>
              <a:t>what we do with it.</a:t>
            </a:r>
            <a:endParaRPr lang="en-US" sz="3200" b="0">
              <a:latin typeface="Calibri" pitchFamily="34" charset="0"/>
              <a:cs typeface="Calibri" pitchFamily="34" charset="0"/>
            </a:endParaRPr>
          </a:p>
        </p:txBody>
      </p:sp>
    </p:spTree>
    <p:extLst>
      <p:ext uri="{BB962C8B-B14F-4D97-AF65-F5344CB8AC3E}">
        <p14:creationId xmlns:p14="http://schemas.microsoft.com/office/powerpoint/2010/main" val="146251002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462665" y="146050"/>
            <a:ext cx="8257075" cy="398463"/>
          </a:xfrm>
        </p:spPr>
        <p:txBody>
          <a:bodyPr/>
          <a:lstStyle/>
          <a:p>
            <a:r>
              <a:rPr lang="en-US" altLang="en-US" dirty="0" smtClean="0"/>
              <a:t>  </a:t>
            </a:r>
            <a:r>
              <a:rPr lang="en-US" altLang="en-US" b="1" dirty="0" smtClean="0">
                <a:latin typeface="Helvetica" panose="020B0604020202020204" pitchFamily="34" charset="0"/>
                <a:cs typeface="Helvetica" panose="020B0604020202020204" pitchFamily="34" charset="0"/>
              </a:rPr>
              <a:t>I</a:t>
            </a:r>
            <a:r>
              <a:rPr lang="en-US" altLang="en-US" b="1" baseline="-25000" dirty="0" smtClean="0">
                <a:latin typeface="Helvetica" panose="020B0604020202020204" pitchFamily="34" charset="0"/>
                <a:cs typeface="Helvetica" panose="020B0604020202020204" pitchFamily="34" charset="0"/>
              </a:rPr>
              <a:t>D</a:t>
            </a:r>
            <a:r>
              <a:rPr lang="en-US" altLang="en-US" b="1" dirty="0" smtClean="0">
                <a:latin typeface="Helvetica" panose="020B0604020202020204" pitchFamily="34" charset="0"/>
                <a:cs typeface="Helvetica" panose="020B0604020202020204" pitchFamily="34" charset="0"/>
              </a:rPr>
              <a:t>-V</a:t>
            </a:r>
            <a:r>
              <a:rPr lang="en-US" altLang="en-US" b="1" baseline="-25000" dirty="0" smtClean="0">
                <a:latin typeface="Helvetica" panose="020B0604020202020204" pitchFamily="34" charset="0"/>
                <a:cs typeface="Helvetica" panose="020B0604020202020204" pitchFamily="34" charset="0"/>
              </a:rPr>
              <a:t>G</a:t>
            </a:r>
            <a:r>
              <a:rPr lang="en-US" altLang="en-US" b="1" dirty="0" smtClean="0">
                <a:latin typeface="Helvetica" panose="020B0604020202020204" pitchFamily="34" charset="0"/>
                <a:cs typeface="Helvetica" panose="020B0604020202020204" pitchFamily="34" charset="0"/>
              </a:rPr>
              <a:t> and I</a:t>
            </a:r>
            <a:r>
              <a:rPr lang="en-US" altLang="en-US" b="1" baseline="-25000" dirty="0" smtClean="0">
                <a:latin typeface="Helvetica" panose="020B0604020202020204" pitchFamily="34" charset="0"/>
                <a:cs typeface="Helvetica" panose="020B0604020202020204" pitchFamily="34" charset="0"/>
              </a:rPr>
              <a:t>D</a:t>
            </a:r>
            <a:r>
              <a:rPr lang="en-US" altLang="en-US" b="1" dirty="0" smtClean="0">
                <a:latin typeface="Helvetica" panose="020B0604020202020204" pitchFamily="34" charset="0"/>
                <a:cs typeface="Helvetica" panose="020B0604020202020204" pitchFamily="34" charset="0"/>
              </a:rPr>
              <a:t>-V</a:t>
            </a:r>
            <a:r>
              <a:rPr lang="en-US" altLang="en-US" b="1" baseline="-25000" dirty="0" smtClean="0">
                <a:latin typeface="Helvetica" panose="020B0604020202020204" pitchFamily="34" charset="0"/>
                <a:cs typeface="Helvetica" panose="020B0604020202020204" pitchFamily="34" charset="0"/>
              </a:rPr>
              <a:t>D</a:t>
            </a:r>
            <a:r>
              <a:rPr lang="en-US" altLang="en-US" b="1" dirty="0" smtClean="0">
                <a:latin typeface="Helvetica" panose="020B0604020202020204" pitchFamily="34" charset="0"/>
                <a:cs typeface="Helvetica" panose="020B0604020202020204" pitchFamily="34" charset="0"/>
              </a:rPr>
              <a:t> curves of 12nm </a:t>
            </a:r>
            <a:r>
              <a:rPr lang="en-US" altLang="en-US" b="1" dirty="0" err="1" smtClean="0">
                <a:latin typeface="Helvetica" panose="020B0604020202020204" pitchFamily="34" charset="0"/>
                <a:cs typeface="Helvetica" panose="020B0604020202020204" pitchFamily="34" charset="0"/>
              </a:rPr>
              <a:t>L</a:t>
            </a:r>
            <a:r>
              <a:rPr lang="en-US" altLang="en-US" b="1" baseline="-25000" dirty="0" err="1" smtClean="0">
                <a:latin typeface="Helvetica" panose="020B0604020202020204" pitchFamily="34" charset="0"/>
                <a:cs typeface="Helvetica" panose="020B0604020202020204" pitchFamily="34" charset="0"/>
              </a:rPr>
              <a:t>g</a:t>
            </a:r>
            <a:r>
              <a:rPr lang="en-US" altLang="en-US" b="1" baseline="-25000" dirty="0" smtClean="0">
                <a:latin typeface="Helvetica" panose="020B0604020202020204" pitchFamily="34" charset="0"/>
                <a:cs typeface="Helvetica" panose="020B0604020202020204" pitchFamily="34" charset="0"/>
              </a:rPr>
              <a:t> </a:t>
            </a:r>
            <a:r>
              <a:rPr lang="en-US" altLang="en-US" b="1" dirty="0" smtClean="0">
                <a:latin typeface="Helvetica" panose="020B0604020202020204" pitchFamily="34" charset="0"/>
                <a:cs typeface="Helvetica" panose="020B0604020202020204" pitchFamily="34" charset="0"/>
              </a:rPr>
              <a:t>FETs</a:t>
            </a:r>
            <a:endParaRPr lang="en-US" altLang="en-US" b="1" baseline="-25000" dirty="0" smtClean="0">
              <a:latin typeface="Helvetica" panose="020B0604020202020204" pitchFamily="34" charset="0"/>
              <a:cs typeface="Helvetica" panose="020B0604020202020204" pitchFamily="34" charset="0"/>
            </a:endParaRPr>
          </a:p>
        </p:txBody>
      </p:sp>
      <p:sp>
        <p:nvSpPr>
          <p:cNvPr id="19463" name="Rectangle 6"/>
          <p:cNvSpPr txBox="1">
            <a:spLocks noChangeArrowheads="1"/>
          </p:cNvSpPr>
          <p:nvPr/>
        </p:nvSpPr>
        <p:spPr bwMode="auto">
          <a:xfrm>
            <a:off x="8534400" y="6553200"/>
            <a:ext cx="609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algn="r" eaLnBrk="1" hangingPunct="1">
              <a:lnSpc>
                <a:spcPct val="90000"/>
              </a:lnSpc>
              <a:spcBef>
                <a:spcPct val="50000"/>
              </a:spcBef>
              <a:buClr>
                <a:srgbClr val="FF0000"/>
              </a:buClr>
            </a:pPr>
            <a:fld id="{542277DF-7F73-4780-96AF-7A973B793B0E}" type="slidenum">
              <a:rPr lang="en-US" altLang="en-US" sz="1400">
                <a:latin typeface="Calibri" pitchFamily="34" charset="0"/>
              </a:rPr>
              <a:pPr algn="r" eaLnBrk="1" hangingPunct="1">
                <a:lnSpc>
                  <a:spcPct val="90000"/>
                </a:lnSpc>
                <a:spcBef>
                  <a:spcPct val="50000"/>
                </a:spcBef>
                <a:buClr>
                  <a:srgbClr val="FF0000"/>
                </a:buClr>
              </a:pPr>
              <a:t>30</a:t>
            </a:fld>
            <a:endParaRPr lang="en-US" altLang="en-US" sz="1600">
              <a:latin typeface="Calibri" pitchFamily="34" charset="0"/>
            </a:endParaRPr>
          </a:p>
        </p:txBody>
      </p:sp>
      <p:pic>
        <p:nvPicPr>
          <p:cNvPr id="2050" name="Picture 2" descr="C:\Users\Cheng-Ying\Dropbox\DRC 2015 late news\Figures\FIG1 v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00" y="1014798"/>
            <a:ext cx="3420000" cy="25678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2140" y="433410"/>
            <a:ext cx="3888000" cy="34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665" y="3467855"/>
            <a:ext cx="3888000" cy="34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715" y="3448640"/>
            <a:ext cx="3888000" cy="34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單箭頭接點 2"/>
          <p:cNvCxnSpPr/>
          <p:nvPr/>
        </p:nvCxnSpPr>
        <p:spPr bwMode="auto">
          <a:xfrm>
            <a:off x="1000335" y="4158695"/>
            <a:ext cx="537670" cy="1574606"/>
          </a:xfrm>
          <a:prstGeom prst="straightConnector1">
            <a:avLst/>
          </a:prstGeom>
          <a:noFill/>
          <a:ln w="31750" cap="flat" cmpd="sng" algn="ctr">
            <a:solidFill>
              <a:srgbClr val="FF0000"/>
            </a:solidFill>
            <a:prstDash val="solid"/>
            <a:round/>
            <a:headEnd type="none" w="med" len="med"/>
            <a:tailEnd type="oval"/>
          </a:ln>
          <a:effectLst/>
        </p:spPr>
      </p:cxnSp>
      <p:sp>
        <p:nvSpPr>
          <p:cNvPr id="4" name="文字方塊 3"/>
          <p:cNvSpPr txBox="1"/>
          <p:nvPr/>
        </p:nvSpPr>
        <p:spPr>
          <a:xfrm>
            <a:off x="57040" y="3582620"/>
            <a:ext cx="2095445"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smtClean="0"/>
              <a:t>I</a:t>
            </a:r>
            <a:r>
              <a:rPr lang="en-US" sz="2800" baseline="-25000" dirty="0" smtClean="0"/>
              <a:t>off</a:t>
            </a:r>
            <a:r>
              <a:rPr lang="en-US" sz="2800" dirty="0" smtClean="0"/>
              <a:t>~1.3 </a:t>
            </a:r>
            <a:r>
              <a:rPr lang="en-US" sz="2800" dirty="0" err="1" smtClean="0"/>
              <a:t>nA</a:t>
            </a:r>
            <a:r>
              <a:rPr lang="en-US" sz="2800" dirty="0" smtClean="0"/>
              <a:t>/</a:t>
            </a:r>
            <a:r>
              <a:rPr lang="el-GR" sz="2800" dirty="0" smtClean="0"/>
              <a:t>μ</a:t>
            </a:r>
            <a:r>
              <a:rPr lang="en-US" sz="2800" dirty="0" smtClean="0"/>
              <a:t>m</a:t>
            </a:r>
            <a:endParaRPr lang="en-US" sz="2800" baseline="-25000" dirty="0"/>
          </a:p>
        </p:txBody>
      </p:sp>
      <p:cxnSp>
        <p:nvCxnSpPr>
          <p:cNvPr id="13" name="直線單箭頭接點 12"/>
          <p:cNvCxnSpPr/>
          <p:nvPr/>
        </p:nvCxnSpPr>
        <p:spPr bwMode="auto">
          <a:xfrm flipH="1">
            <a:off x="6835214" y="3736240"/>
            <a:ext cx="561420" cy="787303"/>
          </a:xfrm>
          <a:prstGeom prst="straightConnector1">
            <a:avLst/>
          </a:prstGeom>
          <a:noFill/>
          <a:ln w="31750" cap="flat" cmpd="sng" algn="ctr">
            <a:solidFill>
              <a:schemeClr val="tx2"/>
            </a:solidFill>
            <a:prstDash val="solid"/>
            <a:round/>
            <a:headEnd type="none" w="med" len="med"/>
            <a:tailEnd type="oval"/>
          </a:ln>
          <a:effectLst/>
        </p:spPr>
      </p:cxnSp>
      <p:sp>
        <p:nvSpPr>
          <p:cNvPr id="15" name="文字方塊 14"/>
          <p:cNvSpPr txBox="1"/>
          <p:nvPr/>
        </p:nvSpPr>
        <p:spPr>
          <a:xfrm>
            <a:off x="6876300" y="3561929"/>
            <a:ext cx="216597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smtClean="0"/>
              <a:t>I</a:t>
            </a:r>
            <a:r>
              <a:rPr lang="en-US" sz="2800" baseline="-25000" dirty="0" smtClean="0"/>
              <a:t>on</a:t>
            </a:r>
            <a:r>
              <a:rPr lang="en-US" sz="2800" dirty="0" smtClean="0"/>
              <a:t>~1.1 </a:t>
            </a:r>
            <a:r>
              <a:rPr lang="en-US" sz="2800" dirty="0"/>
              <a:t>m</a:t>
            </a:r>
            <a:r>
              <a:rPr lang="en-US" sz="2800" dirty="0" smtClean="0"/>
              <a:t>A/</a:t>
            </a:r>
            <a:r>
              <a:rPr lang="el-GR" sz="2800" dirty="0" smtClean="0"/>
              <a:t>μ</a:t>
            </a:r>
            <a:r>
              <a:rPr lang="en-US" sz="2800" dirty="0" smtClean="0"/>
              <a:t>m</a:t>
            </a:r>
            <a:endParaRPr lang="en-US" sz="2800" baseline="-25000" dirty="0"/>
          </a:p>
        </p:txBody>
      </p:sp>
      <p:sp>
        <p:nvSpPr>
          <p:cNvPr id="16" name="文字方塊 15"/>
          <p:cNvSpPr txBox="1"/>
          <p:nvPr/>
        </p:nvSpPr>
        <p:spPr>
          <a:xfrm>
            <a:off x="6837895" y="4684388"/>
            <a:ext cx="2297424" cy="553998"/>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3000" dirty="0" smtClean="0"/>
              <a:t>I</a:t>
            </a:r>
            <a:r>
              <a:rPr lang="en-US" sz="3000" baseline="-25000" dirty="0" smtClean="0"/>
              <a:t>on</a:t>
            </a:r>
            <a:r>
              <a:rPr lang="en-US" sz="3000" dirty="0" smtClean="0"/>
              <a:t>/</a:t>
            </a:r>
            <a:r>
              <a:rPr lang="en-US" sz="3000" dirty="0" err="1" smtClean="0"/>
              <a:t>I</a:t>
            </a:r>
            <a:r>
              <a:rPr lang="en-US" sz="3000" baseline="-25000" dirty="0" err="1" smtClean="0"/>
              <a:t>off</a:t>
            </a:r>
            <a:r>
              <a:rPr lang="en-US" sz="3000" baseline="-25000" dirty="0" smtClean="0"/>
              <a:t> </a:t>
            </a:r>
            <a:r>
              <a:rPr lang="en-US" sz="3000" dirty="0" smtClean="0"/>
              <a:t>&gt; 8.3∙10</a:t>
            </a:r>
            <a:r>
              <a:rPr lang="en-US" sz="3000" baseline="30000" dirty="0" smtClean="0"/>
              <a:t>5</a:t>
            </a:r>
            <a:endParaRPr lang="en-US" sz="3000" baseline="30000" dirty="0"/>
          </a:p>
        </p:txBody>
      </p:sp>
      <p:cxnSp>
        <p:nvCxnSpPr>
          <p:cNvPr id="5" name="Straight Connector 4"/>
          <p:cNvCxnSpPr/>
          <p:nvPr/>
        </p:nvCxnSpPr>
        <p:spPr bwMode="auto">
          <a:xfrm>
            <a:off x="6837895" y="4542745"/>
            <a:ext cx="0" cy="1805035"/>
          </a:xfrm>
          <a:prstGeom prst="line">
            <a:avLst/>
          </a:prstGeom>
          <a:noFill/>
          <a:ln w="9525" cap="flat" cmpd="sng" algn="ctr">
            <a:solidFill>
              <a:schemeClr val="tx1"/>
            </a:solidFill>
            <a:prstDash val="dashDot"/>
            <a:round/>
            <a:headEnd type="none" w="med" len="med"/>
            <a:tailEnd type="none" w="med" len="med"/>
          </a:ln>
          <a:effectLst/>
        </p:spPr>
      </p:cxnSp>
      <p:sp>
        <p:nvSpPr>
          <p:cNvPr id="14" name="文字方塊 3"/>
          <p:cNvSpPr txBox="1">
            <a:spLocks noChangeArrowheads="1"/>
          </p:cNvSpPr>
          <p:nvPr/>
        </p:nvSpPr>
        <p:spPr bwMode="auto">
          <a:xfrm>
            <a:off x="1966075" y="621320"/>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Arial Narrow" pitchFamily="34" charset="0"/>
                <a:ea typeface="MS PGothic" pitchFamily="34" charset="-128"/>
              </a:defRPr>
            </a:lvl1pPr>
            <a:lvl2pPr marL="742950" indent="-285750" eaLnBrk="0" hangingPunct="0">
              <a:defRPr sz="1000" b="1">
                <a:solidFill>
                  <a:schemeClr val="tx1"/>
                </a:solidFill>
                <a:latin typeface="Arial Narrow" pitchFamily="34" charset="0"/>
                <a:ea typeface="MS PGothic" pitchFamily="34" charset="-128"/>
              </a:defRPr>
            </a:lvl2pPr>
            <a:lvl3pPr marL="1143000" indent="-228600" eaLnBrk="0" hangingPunct="0">
              <a:defRPr sz="1000" b="1">
                <a:solidFill>
                  <a:schemeClr val="tx1"/>
                </a:solidFill>
                <a:latin typeface="Arial Narrow" pitchFamily="34" charset="0"/>
                <a:ea typeface="MS PGothic" pitchFamily="34" charset="-128"/>
              </a:defRPr>
            </a:lvl3pPr>
            <a:lvl4pPr marL="1600200" indent="-228600" eaLnBrk="0" hangingPunct="0">
              <a:defRPr sz="1000" b="1">
                <a:solidFill>
                  <a:schemeClr val="tx1"/>
                </a:solidFill>
                <a:latin typeface="Arial Narrow" pitchFamily="34" charset="0"/>
                <a:ea typeface="MS PGothic" pitchFamily="34" charset="-128"/>
              </a:defRPr>
            </a:lvl4pPr>
            <a:lvl5pPr marL="2057400" indent="-228600" eaLnBrk="0" hangingPunct="0">
              <a:defRPr sz="1000"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1000"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1000"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1000"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1000" b="1">
                <a:solidFill>
                  <a:schemeClr val="tx1"/>
                </a:solidFill>
                <a:latin typeface="Arial Narrow" pitchFamily="34" charset="0"/>
                <a:ea typeface="MS PGothic" pitchFamily="34" charset="-128"/>
              </a:defRPr>
            </a:lvl9pPr>
          </a:lstStyle>
          <a:p>
            <a:pPr eaLnBrk="1" hangingPunct="1"/>
            <a:r>
              <a:rPr lang="en-US" altLang="en-US" sz="2400" dirty="0" smtClean="0">
                <a:solidFill>
                  <a:schemeClr val="tx2"/>
                </a:solidFill>
              </a:rPr>
              <a:t>L</a:t>
            </a:r>
            <a:r>
              <a:rPr lang="en-US" altLang="en-US" sz="2400" baseline="-25000" dirty="0" smtClean="0">
                <a:solidFill>
                  <a:schemeClr val="tx2"/>
                </a:solidFill>
              </a:rPr>
              <a:t>g</a:t>
            </a:r>
            <a:r>
              <a:rPr lang="en-US" altLang="en-US" sz="2400" dirty="0" smtClean="0">
                <a:solidFill>
                  <a:schemeClr val="tx2"/>
                </a:solidFill>
              </a:rPr>
              <a:t>-12nm</a:t>
            </a:r>
            <a:endParaRPr lang="en-US" altLang="en-US" sz="2400" dirty="0">
              <a:solidFill>
                <a:schemeClr val="tx2"/>
              </a:solidFill>
            </a:endParaRPr>
          </a:p>
        </p:txBody>
      </p:sp>
      <p:cxnSp>
        <p:nvCxnSpPr>
          <p:cNvPr id="17" name="直線接點 2"/>
          <p:cNvCxnSpPr/>
          <p:nvPr/>
        </p:nvCxnSpPr>
        <p:spPr bwMode="auto">
          <a:xfrm flipH="1">
            <a:off x="2105412" y="1009485"/>
            <a:ext cx="4334" cy="1098332"/>
          </a:xfrm>
          <a:prstGeom prst="line">
            <a:avLst/>
          </a:prstGeom>
          <a:noFill/>
          <a:ln w="12700" cap="flat" cmpd="sng" algn="ctr">
            <a:solidFill>
              <a:schemeClr val="tx2"/>
            </a:solidFill>
            <a:prstDash val="solid"/>
            <a:round/>
            <a:headEnd type="none" w="med" len="med"/>
            <a:tailEnd type="none" w="med" len="med"/>
          </a:ln>
          <a:effectLst/>
        </p:spPr>
      </p:cxnSp>
      <p:cxnSp>
        <p:nvCxnSpPr>
          <p:cNvPr id="18" name="直線接點 11"/>
          <p:cNvCxnSpPr/>
          <p:nvPr/>
        </p:nvCxnSpPr>
        <p:spPr bwMode="auto">
          <a:xfrm flipH="1">
            <a:off x="2912519" y="1009485"/>
            <a:ext cx="7728" cy="1126146"/>
          </a:xfrm>
          <a:prstGeom prst="line">
            <a:avLst/>
          </a:prstGeom>
          <a:noFill/>
          <a:ln w="12700" cap="flat" cmpd="sng" algn="ctr">
            <a:solidFill>
              <a:schemeClr val="tx2"/>
            </a:solidFill>
            <a:prstDash val="solid"/>
            <a:round/>
            <a:headEnd type="none" w="med" len="med"/>
            <a:tailEnd type="none" w="med" len="med"/>
          </a:ln>
          <a:effectLst/>
        </p:spPr>
      </p:cxnSp>
      <p:cxnSp>
        <p:nvCxnSpPr>
          <p:cNvPr id="19" name="直線單箭頭接點 4"/>
          <p:cNvCxnSpPr/>
          <p:nvPr/>
        </p:nvCxnSpPr>
        <p:spPr bwMode="auto">
          <a:xfrm>
            <a:off x="2105412" y="1124700"/>
            <a:ext cx="807106" cy="0"/>
          </a:xfrm>
          <a:prstGeom prst="straightConnector1">
            <a:avLst/>
          </a:prstGeom>
          <a:noFill/>
          <a:ln w="19050" cap="flat" cmpd="sng" algn="ctr">
            <a:solidFill>
              <a:schemeClr val="tx2"/>
            </a:solidFill>
            <a:prstDash val="solid"/>
            <a:round/>
            <a:headEnd type="arrow" w="med" len="med"/>
            <a:tailEnd type="arrow" w="med" len="med"/>
          </a:ln>
          <a:effectLst/>
        </p:spPr>
      </p:cxnSp>
    </p:spTree>
    <p:extLst>
      <p:ext uri="{BB962C8B-B14F-4D97-AF65-F5344CB8AC3E}">
        <p14:creationId xmlns:p14="http://schemas.microsoft.com/office/powerpoint/2010/main" val="3772775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lIns="0" tIns="0" rIns="0" bIns="0" anchor="ctr"/>
          <a:lstStyle/>
          <a:p>
            <a:pPr eaLnBrk="0" hangingPunct="0">
              <a:lnSpc>
                <a:spcPct val="90000"/>
              </a:lnSpc>
              <a:spcBef>
                <a:spcPct val="50000"/>
              </a:spcBef>
              <a:buClr>
                <a:srgbClr val="FF0000"/>
              </a:buClr>
            </a:pPr>
            <a:endParaRPr lang="en-US" dirty="0">
              <a:solidFill>
                <a:srgbClr val="000000"/>
              </a:solidFill>
            </a:endParaRPr>
          </a:p>
        </p:txBody>
      </p:sp>
      <p:sp>
        <p:nvSpPr>
          <p:cNvPr id="11" name="Rectangle 2"/>
          <p:cNvSpPr txBox="1">
            <a:spLocks noChangeArrowheads="1"/>
          </p:cNvSpPr>
          <p:nvPr/>
        </p:nvSpPr>
        <p:spPr bwMode="auto">
          <a:xfrm>
            <a:off x="347663" y="134938"/>
            <a:ext cx="8535987" cy="398462"/>
          </a:xfrm>
          <a:prstGeom prst="rect">
            <a:avLst/>
          </a:prstGeom>
          <a:noFill/>
          <a:ln w="9525">
            <a:noFill/>
            <a:miter lim="800000"/>
            <a:headEnd/>
            <a:tailEnd/>
          </a:ln>
          <a:effectLst/>
        </p:spPr>
        <p:txBody>
          <a:bodyPr lIns="0" tIns="0" rIns="0" bIns="0" anchor="ctr"/>
          <a:lstStyle/>
          <a:p>
            <a:pPr defTabSz="927100">
              <a:lnSpc>
                <a:spcPct val="87000"/>
              </a:lnSpc>
              <a:defRPr/>
            </a:pPr>
            <a:r>
              <a:rPr lang="en-US" sz="2900" kern="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InP HBTs:  1.07 THz @200nm, ?? @ 130nm</a:t>
            </a:r>
            <a:endParaRPr lang="en-US" sz="2900" kern="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pic>
        <p:nvPicPr>
          <p:cNvPr id="10" name="Picture 9" descr="64J-R4C5-E10B45L3-Vce_2.00V-Ib_600uA.jpg"/>
          <p:cNvPicPr>
            <a:picLocks noChangeAspect="1"/>
          </p:cNvPicPr>
          <p:nvPr/>
        </p:nvPicPr>
        <p:blipFill>
          <a:blip r:embed="rId4" cstate="print"/>
          <a:stretch>
            <a:fillRect/>
          </a:stretch>
        </p:blipFill>
        <p:spPr>
          <a:xfrm>
            <a:off x="6014004" y="772675"/>
            <a:ext cx="2997692" cy="2567896"/>
          </a:xfrm>
          <a:prstGeom prst="rect">
            <a:avLst/>
          </a:prstGeom>
        </p:spPr>
      </p:pic>
      <p:pic>
        <p:nvPicPr>
          <p:cNvPr id="12" name="Picture 3"/>
          <p:cNvPicPr>
            <a:picLocks noChangeAspect="1" noChangeArrowheads="1"/>
          </p:cNvPicPr>
          <p:nvPr/>
        </p:nvPicPr>
        <p:blipFill>
          <a:blip r:embed="rId5" cstate="print"/>
          <a:srcRect/>
          <a:stretch>
            <a:fillRect/>
          </a:stretch>
        </p:blipFill>
        <p:spPr bwMode="auto">
          <a:xfrm>
            <a:off x="6014005" y="3504895"/>
            <a:ext cx="3035800" cy="2611178"/>
          </a:xfrm>
          <a:prstGeom prst="rect">
            <a:avLst/>
          </a:prstGeom>
          <a:noFill/>
          <a:ln w="9525">
            <a:noFill/>
            <a:miter lim="800000"/>
            <a:headEnd/>
            <a:tailEnd/>
          </a:ln>
        </p:spPr>
      </p:pic>
      <p:pic>
        <p:nvPicPr>
          <p:cNvPr id="20" name="Picture 19" descr="Picture7.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 y="848570"/>
            <a:ext cx="5938111" cy="4405847"/>
          </a:xfrm>
          <a:prstGeom prst="rect">
            <a:avLst/>
          </a:prstGeom>
        </p:spPr>
      </p:pic>
      <p:sp>
        <p:nvSpPr>
          <p:cNvPr id="8" name="Text Box 4"/>
          <p:cNvSpPr txBox="1">
            <a:spLocks noChangeArrowheads="1"/>
          </p:cNvSpPr>
          <p:nvPr/>
        </p:nvSpPr>
        <p:spPr bwMode="auto">
          <a:xfrm>
            <a:off x="8374095" y="4643320"/>
            <a:ext cx="328845" cy="914096"/>
          </a:xfrm>
          <a:prstGeom prst="rect">
            <a:avLst/>
          </a:prstGeom>
          <a:noFill/>
          <a:ln w="9525">
            <a:noFill/>
            <a:miter lim="800000"/>
            <a:headEnd/>
            <a:tailEnd/>
          </a:ln>
        </p:spPr>
        <p:txBody>
          <a:bodyPr wrap="square" lIns="0" tIns="0" rIns="0" bIns="0">
            <a:spAutoFit/>
          </a:bodyPr>
          <a:lstStyle/>
          <a:p>
            <a:pPr algn="r" defTabSz="804863">
              <a:buClr>
                <a:srgbClr val="FF0000"/>
              </a:buClr>
              <a:tabLst>
                <a:tab pos="173038" algn="l"/>
                <a:tab pos="630238" algn="l"/>
                <a:tab pos="1719263" algn="l"/>
              </a:tabLst>
            </a:pPr>
            <a:r>
              <a:rPr lang="en-US" sz="6600" dirty="0" smtClean="0">
                <a:solidFill>
                  <a:srgbClr val="000000"/>
                </a:solidFill>
                <a:latin typeface="Calibri" pitchFamily="34" charset="0"/>
                <a:cs typeface="Arial" pitchFamily="34" charset="0"/>
                <a:sym typeface="Symbol" pitchFamily="18" charset="2"/>
              </a:rPr>
              <a:t>?</a:t>
            </a:r>
            <a:endParaRPr lang="en-US" sz="8000" b="0" dirty="0" smtClean="0">
              <a:solidFill>
                <a:srgbClr val="000000"/>
              </a:solidFill>
              <a:latin typeface="Calibri" pitchFamily="34" charset="0"/>
              <a:cs typeface="Arial" pitchFamily="34" charset="0"/>
              <a:sym typeface="Symbol" pitchFamily="18" charset="2"/>
            </a:endParaRPr>
          </a:p>
        </p:txBody>
      </p:sp>
      <p:sp>
        <p:nvSpPr>
          <p:cNvPr id="9" name="Text Box 4"/>
          <p:cNvSpPr txBox="1">
            <a:spLocks noChangeArrowheads="1"/>
          </p:cNvSpPr>
          <p:nvPr/>
        </p:nvSpPr>
        <p:spPr bwMode="auto">
          <a:xfrm>
            <a:off x="170090" y="6546781"/>
            <a:ext cx="3035800" cy="221599"/>
          </a:xfrm>
          <a:prstGeom prst="rect">
            <a:avLst/>
          </a:prstGeom>
          <a:noFill/>
          <a:ln w="9525">
            <a:noFill/>
            <a:miter lim="800000"/>
            <a:headEnd/>
            <a:tailEnd/>
          </a:ln>
        </p:spPr>
        <p:txBody>
          <a:bodyPr wrap="square" lIns="0" tIns="0" rIns="0" bIns="0">
            <a:spAutoFit/>
          </a:bodyPr>
          <a:lstStyle/>
          <a:p>
            <a:pPr algn="ctr" defTabSz="804863">
              <a:buClr>
                <a:srgbClr val="FF0000"/>
              </a:buClr>
              <a:tabLst>
                <a:tab pos="173038" algn="l"/>
                <a:tab pos="630238" algn="l"/>
                <a:tab pos="1719263" algn="l"/>
              </a:tabLst>
            </a:pPr>
            <a:r>
              <a:rPr lang="en-US" sz="1600" b="0" dirty="0">
                <a:solidFill>
                  <a:srgbClr val="FFFF00"/>
                </a:solidFill>
                <a:latin typeface="Calibri" pitchFamily="34" charset="0"/>
                <a:cs typeface="Arial" pitchFamily="34" charset="0"/>
                <a:sym typeface="Symbol" pitchFamily="18" charset="2"/>
              </a:rPr>
              <a:t>Rode  et al., IEEE  TED, Aug. 2015</a:t>
            </a:r>
          </a:p>
        </p:txBody>
      </p:sp>
    </p:spTree>
    <p:custDataLst>
      <p:tags r:id="rId1"/>
    </p:custDataLst>
    <p:extLst>
      <p:ext uri="{BB962C8B-B14F-4D97-AF65-F5344CB8AC3E}">
        <p14:creationId xmlns:p14="http://schemas.microsoft.com/office/powerpoint/2010/main" val="36474688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lIns="0" tIns="0" rIns="0" bIns="0" anchor="ctr">
            <a:spAutoFit/>
          </a:bodyPr>
          <a:lstStyle/>
          <a:p>
            <a:pPr>
              <a:buClr>
                <a:srgbClr val="FF0000"/>
              </a:buClr>
            </a:pPr>
            <a:endParaRPr lang="en-US" dirty="0">
              <a:solidFill>
                <a:srgbClr val="000000"/>
              </a:solidFill>
              <a:cs typeface="Arial" charset="0"/>
            </a:endParaRPr>
          </a:p>
        </p:txBody>
      </p:sp>
      <p:sp>
        <p:nvSpPr>
          <p:cNvPr id="52227" name="Rectangle 3"/>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lIns="0" tIns="0" rIns="0" bIns="0" anchor="ctr"/>
          <a:lstStyle/>
          <a:p>
            <a:pPr>
              <a:buClr>
                <a:srgbClr val="FF0000"/>
              </a:buClr>
            </a:pPr>
            <a:endParaRPr lang="en-US" dirty="0">
              <a:solidFill>
                <a:srgbClr val="000000"/>
              </a:solidFill>
              <a:cs typeface="Arial" charset="0"/>
            </a:endParaRPr>
          </a:p>
        </p:txBody>
      </p:sp>
      <p:sp>
        <p:nvSpPr>
          <p:cNvPr id="52228" name="Rectangle 4"/>
          <p:cNvSpPr>
            <a:spLocks noGrp="1" noChangeArrowheads="1"/>
          </p:cNvSpPr>
          <p:nvPr>
            <p:ph type="title"/>
          </p:nvPr>
        </p:nvSpPr>
        <p:spPr>
          <a:xfrm>
            <a:off x="76200" y="87790"/>
            <a:ext cx="8915400" cy="457200"/>
          </a:xfrm>
        </p:spPr>
        <p:txBody>
          <a:bodyPr/>
          <a:lstStyle/>
          <a:p>
            <a:pPr eaLnBrk="1" hangingPunct="1"/>
            <a:r>
              <a:rPr lang="en-US" sz="2800" b="1" dirty="0" smtClean="0">
                <a:solidFill>
                  <a:srgbClr val="FFFFCC"/>
                </a:solidFill>
                <a:sym typeface="Symbol" pitchFamily="18" charset="2"/>
              </a:rPr>
              <a:t>130nm /1.1 THz InP HBT: ICs to 670 GHz</a:t>
            </a:r>
            <a:endParaRPr lang="en-US" sz="2800" b="1" dirty="0" smtClean="0">
              <a:solidFill>
                <a:srgbClr val="FF0000"/>
              </a:solidFill>
              <a:sym typeface="Symbol" pitchFamily="18" charset="2"/>
            </a:endParaRPr>
          </a:p>
        </p:txBody>
      </p:sp>
      <p:sp>
        <p:nvSpPr>
          <p:cNvPr id="52229" name="Text Box 19"/>
          <p:cNvSpPr txBox="1">
            <a:spLocks noChangeArrowheads="1"/>
          </p:cNvSpPr>
          <p:nvPr/>
        </p:nvSpPr>
        <p:spPr bwMode="auto">
          <a:xfrm>
            <a:off x="304800" y="685800"/>
            <a:ext cx="2438400" cy="66516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614 GHz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fundamental</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VCO</a:t>
            </a:r>
          </a:p>
        </p:txBody>
      </p:sp>
      <p:sp>
        <p:nvSpPr>
          <p:cNvPr id="52230" name="Text Box 19"/>
          <p:cNvSpPr txBox="1">
            <a:spLocks noChangeArrowheads="1"/>
          </p:cNvSpPr>
          <p:nvPr/>
        </p:nvSpPr>
        <p:spPr bwMode="auto">
          <a:xfrm>
            <a:off x="4953000" y="561975"/>
            <a:ext cx="990600" cy="885825"/>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340 GHz dynamic frequency divider</a:t>
            </a:r>
          </a:p>
        </p:txBody>
      </p:sp>
      <p:pic>
        <p:nvPicPr>
          <p:cNvPr id="52231" name="Picture 4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28800" y="685800"/>
            <a:ext cx="1981200" cy="1477963"/>
          </a:xfrm>
          <a:prstGeom prst="rect">
            <a:avLst/>
          </a:prstGeom>
          <a:noFill/>
          <a:ln w="9525">
            <a:noFill/>
            <a:miter lim="800000"/>
            <a:headEnd/>
            <a:tailEnd/>
          </a:ln>
        </p:spPr>
      </p:pic>
      <p:sp>
        <p:nvSpPr>
          <p:cNvPr id="52232" name="Text Box 19"/>
          <p:cNvSpPr txBox="1">
            <a:spLocks noChangeArrowheads="1"/>
          </p:cNvSpPr>
          <p:nvPr/>
        </p:nvSpPr>
        <p:spPr bwMode="auto">
          <a:xfrm>
            <a:off x="304800" y="2444750"/>
            <a:ext cx="3429000" cy="222250"/>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620 GHz, 20 dB gain amplifier</a:t>
            </a:r>
          </a:p>
        </p:txBody>
      </p:sp>
      <p:sp>
        <p:nvSpPr>
          <p:cNvPr id="21" name="Text Box 19"/>
          <p:cNvSpPr txBox="1">
            <a:spLocks noChangeArrowheads="1"/>
          </p:cNvSpPr>
          <p:nvPr/>
        </p:nvSpPr>
        <p:spPr bwMode="auto">
          <a:xfrm>
            <a:off x="304800" y="2681288"/>
            <a:ext cx="1219200" cy="80791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TSC</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IMS </a:t>
            </a:r>
            <a:r>
              <a:rPr lang="en-US" sz="1050" b="1" i="1" dirty="0" smtClean="0">
                <a:solidFill>
                  <a:srgbClr val="FFFFCC"/>
                </a:solidFill>
                <a:ea typeface="ＭＳ Ｐゴシック" charset="-128"/>
                <a:cs typeface="Arial" charset="0"/>
              </a:rPr>
              <a:t>2013</a:t>
            </a:r>
          </a:p>
          <a:p>
            <a:pPr defTabSz="804863">
              <a:buClr>
                <a:srgbClr val="FF0000"/>
              </a:buClr>
              <a:tabLst>
                <a:tab pos="173038" algn="l"/>
                <a:tab pos="630238" algn="l"/>
                <a:tab pos="1719263" algn="l"/>
              </a:tabLst>
              <a:defRPr/>
            </a:pPr>
            <a:r>
              <a:rPr lang="en-US" sz="1050" i="1" dirty="0" smtClean="0">
                <a:solidFill>
                  <a:srgbClr val="FFFFCC"/>
                </a:solidFill>
                <a:ea typeface="ＭＳ Ｐゴシック" charset="-128"/>
                <a:cs typeface="Arial" charset="0"/>
              </a:rPr>
              <a:t>also: 670GHz amplifier</a:t>
            </a:r>
            <a:br>
              <a:rPr lang="en-US" sz="1050" i="1" dirty="0" smtClean="0">
                <a:solidFill>
                  <a:srgbClr val="FFFFCC"/>
                </a:solidFill>
                <a:ea typeface="ＭＳ Ｐゴシック" charset="-128"/>
                <a:cs typeface="Arial" charset="0"/>
              </a:rPr>
            </a:br>
            <a:r>
              <a:rPr lang="en-US" sz="1050" i="1" dirty="0" smtClean="0">
                <a:solidFill>
                  <a:srgbClr val="FFFFCC"/>
                </a:solidFill>
                <a:ea typeface="ＭＳ Ｐゴシック" charset="-128"/>
                <a:cs typeface="Arial" charset="0"/>
              </a:rPr>
              <a:t>J. Hacker ,  TSC</a:t>
            </a:r>
            <a:br>
              <a:rPr lang="en-US" sz="1050" i="1" dirty="0" smtClean="0">
                <a:solidFill>
                  <a:srgbClr val="FFFFCC"/>
                </a:solidFill>
                <a:ea typeface="ＭＳ Ｐゴシック" charset="-128"/>
                <a:cs typeface="Arial" charset="0"/>
              </a:rPr>
            </a:br>
            <a:r>
              <a:rPr lang="en-US" sz="1050" i="1" dirty="0" smtClean="0">
                <a:solidFill>
                  <a:srgbClr val="FFFFCC"/>
                </a:solidFill>
                <a:ea typeface="ＭＳ Ｐゴシック" charset="-128"/>
                <a:cs typeface="Arial" charset="0"/>
              </a:rPr>
              <a:t>IMS 2013 (not shown)</a:t>
            </a:r>
            <a:endParaRPr lang="en-US" sz="1050" b="1" i="1" dirty="0">
              <a:solidFill>
                <a:srgbClr val="FFFFCC"/>
              </a:solidFill>
              <a:ea typeface="ＭＳ Ｐゴシック" charset="-128"/>
              <a:cs typeface="Arial" charset="0"/>
            </a:endParaRPr>
          </a:p>
        </p:txBody>
      </p:sp>
      <p:sp>
        <p:nvSpPr>
          <p:cNvPr id="25" name="Text Box 19"/>
          <p:cNvSpPr txBox="1">
            <a:spLocks noChangeArrowheads="1"/>
          </p:cNvSpPr>
          <p:nvPr/>
        </p:nvSpPr>
        <p:spPr bwMode="auto">
          <a:xfrm>
            <a:off x="304800" y="1371600"/>
            <a:ext cx="1219200" cy="146050"/>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TSC / UCSB</a:t>
            </a:r>
          </a:p>
        </p:txBody>
      </p:sp>
      <p:sp>
        <p:nvSpPr>
          <p:cNvPr id="26" name="Text Box 19"/>
          <p:cNvSpPr txBox="1">
            <a:spLocks noChangeArrowheads="1"/>
          </p:cNvSpPr>
          <p:nvPr/>
        </p:nvSpPr>
        <p:spPr bwMode="auto">
          <a:xfrm>
            <a:off x="4953000" y="1530350"/>
            <a:ext cx="1219200" cy="29051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UCSB/TSC</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IMS 2010</a:t>
            </a:r>
          </a:p>
        </p:txBody>
      </p:sp>
      <p:pic>
        <p:nvPicPr>
          <p:cNvPr id="52236" name="Picture 26"/>
          <p:cNvPicPr>
            <a:picLocks noChangeAspect="1" noChangeArrowheads="1"/>
          </p:cNvPicPr>
          <p:nvPr/>
        </p:nvPicPr>
        <p:blipFill>
          <a:blip r:embed="rId4" cstate="print"/>
          <a:srcRect/>
          <a:stretch>
            <a:fillRect/>
          </a:stretch>
        </p:blipFill>
        <p:spPr bwMode="auto">
          <a:xfrm>
            <a:off x="1828800" y="3886200"/>
            <a:ext cx="1981200" cy="1357313"/>
          </a:xfrm>
          <a:prstGeom prst="rect">
            <a:avLst/>
          </a:prstGeom>
          <a:noFill/>
          <a:ln w="9525">
            <a:noFill/>
            <a:miter lim="800000"/>
            <a:headEnd/>
            <a:tailEnd/>
          </a:ln>
        </p:spPr>
      </p:pic>
      <p:sp>
        <p:nvSpPr>
          <p:cNvPr id="52237" name="Text Box 19"/>
          <p:cNvSpPr txBox="1">
            <a:spLocks noChangeArrowheads="1"/>
          </p:cNvSpPr>
          <p:nvPr/>
        </p:nvSpPr>
        <p:spPr bwMode="auto">
          <a:xfrm>
            <a:off x="304800" y="3908425"/>
            <a:ext cx="1905000" cy="885825"/>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204 GHz static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frequency divider</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(ECL master-slave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latch)</a:t>
            </a:r>
          </a:p>
        </p:txBody>
      </p:sp>
      <p:sp>
        <p:nvSpPr>
          <p:cNvPr id="30" name="Text Box 19"/>
          <p:cNvSpPr txBox="1">
            <a:spLocks noChangeArrowheads="1"/>
          </p:cNvSpPr>
          <p:nvPr/>
        </p:nvSpPr>
        <p:spPr bwMode="auto">
          <a:xfrm>
            <a:off x="304800" y="4876800"/>
            <a:ext cx="1219200" cy="29051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Z. Griffith, </a:t>
            </a:r>
            <a:r>
              <a:rPr lang="en-US" sz="1050" b="1" i="1" dirty="0" smtClean="0">
                <a:solidFill>
                  <a:srgbClr val="FFFFCC"/>
                </a:solidFill>
                <a:ea typeface="ＭＳ Ｐゴシック" charset="-128"/>
                <a:cs typeface="Arial" charset="0"/>
              </a:rPr>
              <a:t>TSC</a:t>
            </a:r>
            <a:r>
              <a:rPr lang="en-US" sz="1050" b="1" i="1" dirty="0">
                <a:solidFill>
                  <a:srgbClr val="FFFFCC"/>
                </a:solidFill>
                <a:ea typeface="ＭＳ Ｐゴシック" charset="-128"/>
                <a:cs typeface="Arial" charset="0"/>
              </a:rPr>
              <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CSIC 2010</a:t>
            </a:r>
          </a:p>
        </p:txBody>
      </p:sp>
      <p:pic>
        <p:nvPicPr>
          <p:cNvPr id="52239" name="Picture 32" descr="Picture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2163763"/>
            <a:ext cx="2895600" cy="1279525"/>
          </a:xfrm>
          <a:prstGeom prst="rect">
            <a:avLst/>
          </a:prstGeom>
          <a:noFill/>
          <a:ln w="9525">
            <a:noFill/>
            <a:miter lim="800000"/>
            <a:headEnd/>
            <a:tailEnd/>
          </a:ln>
        </p:spPr>
      </p:pic>
      <p:sp>
        <p:nvSpPr>
          <p:cNvPr id="52240" name="Text Box 19"/>
          <p:cNvSpPr txBox="1">
            <a:spLocks noChangeArrowheads="1"/>
          </p:cNvSpPr>
          <p:nvPr/>
        </p:nvSpPr>
        <p:spPr bwMode="auto">
          <a:xfrm>
            <a:off x="4953000" y="2268538"/>
            <a:ext cx="990600" cy="663575"/>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300 GHz fundamental</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PLL</a:t>
            </a:r>
          </a:p>
        </p:txBody>
      </p:sp>
      <p:sp>
        <p:nvSpPr>
          <p:cNvPr id="35" name="Text Box 19"/>
          <p:cNvSpPr txBox="1">
            <a:spLocks noChangeArrowheads="1"/>
          </p:cNvSpPr>
          <p:nvPr/>
        </p:nvSpPr>
        <p:spPr bwMode="auto">
          <a:xfrm>
            <a:off x="4953000" y="3001963"/>
            <a:ext cx="1219200" cy="290512"/>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TSC</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IMS 2011</a:t>
            </a:r>
          </a:p>
        </p:txBody>
      </p:sp>
      <p:sp>
        <p:nvSpPr>
          <p:cNvPr id="52242" name="Text Box 19"/>
          <p:cNvSpPr txBox="1">
            <a:spLocks noChangeArrowheads="1"/>
          </p:cNvSpPr>
          <p:nvPr/>
        </p:nvSpPr>
        <p:spPr bwMode="auto">
          <a:xfrm>
            <a:off x="4038600" y="3886200"/>
            <a:ext cx="990600" cy="885825"/>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220 GHz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180 mW</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power amplifier </a:t>
            </a:r>
            <a:endParaRPr lang="en-US" sz="1600" b="1" i="1" u="sng" dirty="0">
              <a:solidFill>
                <a:srgbClr val="FFFFCC"/>
              </a:solidFill>
              <a:ea typeface="ＭＳ Ｐゴシック" pitchFamily="34" charset="-128"/>
              <a:cs typeface="Arial" charset="0"/>
            </a:endParaRPr>
          </a:p>
        </p:txBody>
      </p:sp>
      <p:sp>
        <p:nvSpPr>
          <p:cNvPr id="41" name="Text Box 19"/>
          <p:cNvSpPr txBox="1">
            <a:spLocks noChangeArrowheads="1"/>
          </p:cNvSpPr>
          <p:nvPr/>
        </p:nvSpPr>
        <p:spPr bwMode="auto">
          <a:xfrm>
            <a:off x="4038600" y="4821238"/>
            <a:ext cx="1219200" cy="290512"/>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T. Reed, UCSB</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CSICS 2013</a:t>
            </a:r>
          </a:p>
        </p:txBody>
      </p:sp>
      <p:pic>
        <p:nvPicPr>
          <p:cNvPr id="52244" name="Picture 41" descr="Picture4.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48400" y="609600"/>
            <a:ext cx="2057400" cy="1143000"/>
          </a:xfrm>
          <a:prstGeom prst="rect">
            <a:avLst/>
          </a:prstGeom>
          <a:noFill/>
          <a:ln w="9525">
            <a:noFill/>
            <a:miter lim="800000"/>
            <a:headEnd/>
            <a:tailEnd/>
          </a:ln>
        </p:spPr>
      </p:pic>
      <p:sp>
        <p:nvSpPr>
          <p:cNvPr id="52245" name="Text Box 19"/>
          <p:cNvSpPr txBox="1">
            <a:spLocks noChangeArrowheads="1"/>
          </p:cNvSpPr>
          <p:nvPr/>
        </p:nvSpPr>
        <p:spPr bwMode="auto">
          <a:xfrm>
            <a:off x="4648200" y="5461000"/>
            <a:ext cx="990600" cy="81756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600 GHz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Integrated</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Transmitter</a:t>
            </a:r>
            <a:br>
              <a:rPr lang="en-US" sz="1600" b="1" i="1" dirty="0">
                <a:solidFill>
                  <a:srgbClr val="FFFFCC"/>
                </a:solidFill>
                <a:ea typeface="ＭＳ Ｐゴシック" pitchFamily="34" charset="-128"/>
                <a:cs typeface="Arial" charset="0"/>
              </a:rPr>
            </a:br>
            <a:r>
              <a:rPr lang="en-US" sz="1100" b="1" i="1" dirty="0">
                <a:solidFill>
                  <a:srgbClr val="FFFFCC"/>
                </a:solidFill>
                <a:ea typeface="ＭＳ Ｐゴシック" pitchFamily="34" charset="-128"/>
                <a:cs typeface="Arial" charset="0"/>
              </a:rPr>
              <a:t>PLL + Mixer</a:t>
            </a:r>
            <a:endParaRPr lang="en-US" sz="1600" b="1" i="1" u="sng" dirty="0">
              <a:solidFill>
                <a:srgbClr val="FFFFCC"/>
              </a:solidFill>
              <a:ea typeface="ＭＳ Ｐゴシック" pitchFamily="34" charset="-128"/>
              <a:cs typeface="Arial" charset="0"/>
            </a:endParaRPr>
          </a:p>
        </p:txBody>
      </p:sp>
      <p:sp>
        <p:nvSpPr>
          <p:cNvPr id="47" name="Text Box 19"/>
          <p:cNvSpPr txBox="1">
            <a:spLocks noChangeArrowheads="1"/>
          </p:cNvSpPr>
          <p:nvPr/>
        </p:nvSpPr>
        <p:spPr bwMode="auto">
          <a:xfrm>
            <a:off x="4648200" y="6270625"/>
            <a:ext cx="1219200" cy="146050"/>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TSC</a:t>
            </a:r>
          </a:p>
        </p:txBody>
      </p:sp>
      <p:sp>
        <p:nvSpPr>
          <p:cNvPr id="52247" name="Text Box 19"/>
          <p:cNvSpPr txBox="1">
            <a:spLocks noChangeArrowheads="1"/>
          </p:cNvSpPr>
          <p:nvPr/>
        </p:nvSpPr>
        <p:spPr bwMode="auto">
          <a:xfrm>
            <a:off x="304800" y="5432425"/>
            <a:ext cx="990600" cy="817563"/>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Integrated 300/350GHz Receivers:</a:t>
            </a:r>
            <a:br>
              <a:rPr lang="en-US" sz="1600" b="1" i="1" dirty="0">
                <a:solidFill>
                  <a:srgbClr val="FFFFCC"/>
                </a:solidFill>
                <a:ea typeface="ＭＳ Ｐゴシック" pitchFamily="34" charset="-128"/>
                <a:cs typeface="Arial" charset="0"/>
              </a:rPr>
            </a:br>
            <a:r>
              <a:rPr lang="en-US" sz="1100" b="1" i="1" dirty="0">
                <a:solidFill>
                  <a:srgbClr val="FFFFCC"/>
                </a:solidFill>
                <a:ea typeface="ＭＳ Ｐゴシック" pitchFamily="34" charset="-128"/>
                <a:cs typeface="Arial" charset="0"/>
              </a:rPr>
              <a:t>LNA/Mixer/VCO</a:t>
            </a:r>
            <a:endParaRPr lang="en-US" sz="1600" b="1" i="1" u="sng" dirty="0">
              <a:solidFill>
                <a:srgbClr val="FFFFCC"/>
              </a:solidFill>
              <a:ea typeface="ＭＳ Ｐゴシック" pitchFamily="34" charset="-128"/>
              <a:cs typeface="Arial" charset="0"/>
            </a:endParaRPr>
          </a:p>
        </p:txBody>
      </p:sp>
      <p:sp>
        <p:nvSpPr>
          <p:cNvPr id="50" name="Text Box 19"/>
          <p:cNvSpPr txBox="1">
            <a:spLocks noChangeArrowheads="1"/>
          </p:cNvSpPr>
          <p:nvPr/>
        </p:nvSpPr>
        <p:spPr bwMode="auto">
          <a:xfrm>
            <a:off x="304800" y="6270625"/>
            <a:ext cx="1219200" cy="146050"/>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M. Seo  TSC</a:t>
            </a:r>
          </a:p>
        </p:txBody>
      </p:sp>
      <p:pic>
        <p:nvPicPr>
          <p:cNvPr id="52249" name="Picture 193" descr="TSC_Logo_Smal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48600" y="0"/>
            <a:ext cx="1219200" cy="268288"/>
          </a:xfrm>
          <a:prstGeom prst="rect">
            <a:avLst/>
          </a:prstGeom>
          <a:noFill/>
          <a:ln w="9525">
            <a:noFill/>
            <a:miter lim="800000"/>
            <a:headEnd/>
            <a:tailEnd/>
          </a:ln>
        </p:spPr>
      </p:pic>
      <p:pic>
        <p:nvPicPr>
          <p:cNvPr id="52250" name="Picture 194" descr="UCSBlogo"/>
          <p:cNvPicPr>
            <a:picLocks noChangeAspect="1" noChangeArrowheads="1"/>
          </p:cNvPicPr>
          <p:nvPr/>
        </p:nvPicPr>
        <p:blipFill>
          <a:blip r:embed="rId8" cstate="print"/>
          <a:srcRect/>
          <a:stretch>
            <a:fillRect/>
          </a:stretch>
        </p:blipFill>
        <p:spPr bwMode="auto">
          <a:xfrm>
            <a:off x="8458200" y="330200"/>
            <a:ext cx="609600" cy="279400"/>
          </a:xfrm>
          <a:prstGeom prst="rect">
            <a:avLst/>
          </a:prstGeom>
          <a:noFill/>
          <a:ln w="9525">
            <a:noFill/>
            <a:miter lim="800000"/>
            <a:headEnd/>
            <a:tailEnd/>
          </a:ln>
        </p:spPr>
      </p:pic>
      <p:pic>
        <p:nvPicPr>
          <p:cNvPr id="52251" name="Picture 53" descr="Picture6.jpg"/>
          <p:cNvPicPr>
            <a:picLocks noChangeAspect="1"/>
          </p:cNvPicPr>
          <p:nvPr/>
        </p:nvPicPr>
        <p:blipFill>
          <a:blip r:embed="rId9" cstate="print"/>
          <a:srcRect/>
          <a:stretch>
            <a:fillRect/>
          </a:stretch>
        </p:blipFill>
        <p:spPr bwMode="auto">
          <a:xfrm>
            <a:off x="5791200" y="5432425"/>
            <a:ext cx="3219450" cy="1206500"/>
          </a:xfrm>
          <a:prstGeom prst="rect">
            <a:avLst/>
          </a:prstGeom>
          <a:noFill/>
          <a:ln w="9525">
            <a:noFill/>
            <a:miter lim="800000"/>
            <a:headEnd/>
            <a:tailEnd/>
          </a:ln>
        </p:spPr>
      </p:pic>
      <p:pic>
        <p:nvPicPr>
          <p:cNvPr id="52252" name="Picture 55" descr="Picture8.jpg"/>
          <p:cNvPicPr>
            <a:picLocks noChangeAspect="1"/>
          </p:cNvPicPr>
          <p:nvPr/>
        </p:nvPicPr>
        <p:blipFill>
          <a:blip r:embed="rId10" cstate="print"/>
          <a:srcRect/>
          <a:stretch>
            <a:fillRect/>
          </a:stretch>
        </p:blipFill>
        <p:spPr bwMode="auto">
          <a:xfrm>
            <a:off x="1752600" y="5426075"/>
            <a:ext cx="2298700" cy="1073150"/>
          </a:xfrm>
          <a:prstGeom prst="rect">
            <a:avLst/>
          </a:prstGeom>
          <a:noFill/>
          <a:ln w="9525">
            <a:noFill/>
            <a:miter lim="800000"/>
            <a:headEnd/>
            <a:tailEnd/>
          </a:ln>
        </p:spPr>
      </p:pic>
      <p:pic>
        <p:nvPicPr>
          <p:cNvPr id="32" name="Picture 31" descr="Picture2.jpg"/>
          <p:cNvPicPr>
            <a:picLocks noChangeAspect="1"/>
          </p:cNvPicPr>
          <p:nvPr/>
        </p:nvPicPr>
        <p:blipFill>
          <a:blip r:embed="rId11" cstate="print"/>
          <a:srcRect/>
          <a:stretch>
            <a:fillRect/>
          </a:stretch>
        </p:blipFill>
        <p:spPr bwMode="auto">
          <a:xfrm>
            <a:off x="4876800" y="3775075"/>
            <a:ext cx="1600200" cy="1406525"/>
          </a:xfrm>
          <a:prstGeom prst="rect">
            <a:avLst/>
          </a:prstGeom>
          <a:noFill/>
          <a:ln w="9525">
            <a:noFill/>
            <a:miter lim="800000"/>
            <a:headEnd/>
            <a:tailEnd/>
          </a:ln>
        </p:spPr>
      </p:pic>
      <p:pic>
        <p:nvPicPr>
          <p:cNvPr id="52254" name="Picture 33" descr="Picture1.jpg"/>
          <p:cNvPicPr>
            <a:picLocks noChangeAspect="1"/>
          </p:cNvPicPr>
          <p:nvPr/>
        </p:nvPicPr>
        <p:blipFill>
          <a:blip r:embed="rId12" cstate="print"/>
          <a:srcRect/>
          <a:stretch>
            <a:fillRect/>
          </a:stretch>
        </p:blipFill>
        <p:spPr bwMode="auto">
          <a:xfrm>
            <a:off x="1524000" y="2667000"/>
            <a:ext cx="2743200" cy="704850"/>
          </a:xfrm>
          <a:prstGeom prst="rect">
            <a:avLst/>
          </a:prstGeom>
          <a:noFill/>
          <a:ln w="9525">
            <a:noFill/>
            <a:miter lim="800000"/>
            <a:headEnd/>
            <a:tailEnd/>
          </a:ln>
        </p:spPr>
      </p:pic>
      <p:pic>
        <p:nvPicPr>
          <p:cNvPr id="52255" name="Picture 33" descr="Picture7.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05700" y="3756025"/>
            <a:ext cx="1485900" cy="1349375"/>
          </a:xfrm>
          <a:prstGeom prst="rect">
            <a:avLst/>
          </a:prstGeom>
          <a:noFill/>
          <a:ln w="9525">
            <a:noFill/>
            <a:miter lim="800000"/>
            <a:headEnd/>
            <a:tailEnd/>
          </a:ln>
        </p:spPr>
      </p:pic>
      <p:sp>
        <p:nvSpPr>
          <p:cNvPr id="52256" name="Text Box 19"/>
          <p:cNvSpPr txBox="1">
            <a:spLocks noChangeArrowheads="1"/>
          </p:cNvSpPr>
          <p:nvPr/>
        </p:nvSpPr>
        <p:spPr bwMode="auto">
          <a:xfrm>
            <a:off x="6629400" y="3886200"/>
            <a:ext cx="990600" cy="885825"/>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pPr>
            <a:r>
              <a:rPr lang="en-US" sz="1600" b="1" i="1" dirty="0">
                <a:solidFill>
                  <a:srgbClr val="FFFFCC"/>
                </a:solidFill>
                <a:ea typeface="ＭＳ Ｐゴシック" pitchFamily="34" charset="-128"/>
                <a:cs typeface="Arial" charset="0"/>
              </a:rPr>
              <a:t>81 GHz </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470 mW</a:t>
            </a:r>
            <a:br>
              <a:rPr lang="en-US" sz="1600" b="1" i="1" dirty="0">
                <a:solidFill>
                  <a:srgbClr val="FFFFCC"/>
                </a:solidFill>
                <a:ea typeface="ＭＳ Ｐゴシック" pitchFamily="34" charset="-128"/>
                <a:cs typeface="Arial" charset="0"/>
              </a:rPr>
            </a:br>
            <a:r>
              <a:rPr lang="en-US" sz="1600" b="1" i="1" dirty="0">
                <a:solidFill>
                  <a:srgbClr val="FFFFCC"/>
                </a:solidFill>
                <a:ea typeface="ＭＳ Ｐゴシック" pitchFamily="34" charset="-128"/>
                <a:cs typeface="Arial" charset="0"/>
              </a:rPr>
              <a:t>power amplifier </a:t>
            </a:r>
            <a:endParaRPr lang="en-US" sz="1600" b="1" i="1" u="sng" dirty="0">
              <a:solidFill>
                <a:srgbClr val="FFFFCC"/>
              </a:solidFill>
              <a:ea typeface="ＭＳ Ｐゴシック" pitchFamily="34" charset="-128"/>
              <a:cs typeface="Arial" charset="0"/>
            </a:endParaRPr>
          </a:p>
        </p:txBody>
      </p:sp>
      <p:sp>
        <p:nvSpPr>
          <p:cNvPr id="37" name="Text Box 19"/>
          <p:cNvSpPr txBox="1">
            <a:spLocks noChangeArrowheads="1"/>
          </p:cNvSpPr>
          <p:nvPr/>
        </p:nvSpPr>
        <p:spPr bwMode="auto">
          <a:xfrm>
            <a:off x="6629400" y="4821238"/>
            <a:ext cx="1219200" cy="290512"/>
          </a:xfrm>
          <a:prstGeom prst="rect">
            <a:avLst/>
          </a:prstGeom>
          <a:noFill/>
          <a:ln w="9525">
            <a:noFill/>
            <a:miter lim="800000"/>
            <a:headEnd/>
            <a:tailEnd/>
          </a:ln>
        </p:spPr>
        <p:txBody>
          <a:bodyPr lIns="0" tIns="0" rIns="0" bIns="0">
            <a:spAutoFit/>
          </a:bodyPr>
          <a:lstStyle/>
          <a:p>
            <a:pPr defTabSz="804863">
              <a:buClr>
                <a:srgbClr val="FF0000"/>
              </a:buClr>
              <a:tabLst>
                <a:tab pos="173038" algn="l"/>
                <a:tab pos="630238" algn="l"/>
                <a:tab pos="1719263" algn="l"/>
              </a:tabLst>
              <a:defRPr/>
            </a:pPr>
            <a:r>
              <a:rPr lang="en-US" sz="1050" b="1" i="1" dirty="0">
                <a:solidFill>
                  <a:srgbClr val="FFFFCC"/>
                </a:solidFill>
                <a:ea typeface="ＭＳ Ｐゴシック" charset="-128"/>
                <a:cs typeface="Arial" charset="0"/>
              </a:rPr>
              <a:t>H-C Park UCSB</a:t>
            </a:r>
            <a:br>
              <a:rPr lang="en-US" sz="1050" b="1" i="1" dirty="0">
                <a:solidFill>
                  <a:srgbClr val="FFFFCC"/>
                </a:solidFill>
                <a:ea typeface="ＭＳ Ｐゴシック" charset="-128"/>
                <a:cs typeface="Arial" charset="0"/>
              </a:rPr>
            </a:br>
            <a:r>
              <a:rPr lang="en-US" sz="1050" b="1" i="1" dirty="0">
                <a:solidFill>
                  <a:srgbClr val="FFFFCC"/>
                </a:solidFill>
                <a:ea typeface="ＭＳ Ｐゴシック" charset="-128"/>
                <a:cs typeface="Arial" charset="0"/>
              </a:rPr>
              <a:t>IMS 2014</a:t>
            </a:r>
          </a:p>
        </p:txBody>
      </p:sp>
    </p:spTree>
    <p:extLst>
      <p:ext uri="{BB962C8B-B14F-4D97-AF65-F5344CB8AC3E}">
        <p14:creationId xmlns:p14="http://schemas.microsoft.com/office/powerpoint/2010/main" val="42404293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76200"/>
            <a:ext cx="8229600" cy="609600"/>
          </a:xfrm>
        </p:spPr>
        <p:txBody>
          <a:bodyPr/>
          <a:lstStyle/>
          <a:p>
            <a:r>
              <a:rPr lang="en-US" sz="3200" smtClean="0"/>
              <a:t>We can't make MOSFETs much smaller</a:t>
            </a:r>
            <a:endParaRPr lang="en-US" sz="3200" dirty="0" smtClean="0"/>
          </a:p>
        </p:txBody>
      </p:sp>
      <p:sp>
        <p:nvSpPr>
          <p:cNvPr id="2054" name="Text Box 3"/>
          <p:cNvSpPr txBox="1">
            <a:spLocks noChangeArrowheads="1"/>
          </p:cNvSpPr>
          <p:nvPr/>
        </p:nvSpPr>
        <p:spPr bwMode="auto">
          <a:xfrm>
            <a:off x="380999" y="762000"/>
            <a:ext cx="8365225" cy="415240"/>
          </a:xfrm>
          <a:prstGeom prst="rect">
            <a:avLst/>
          </a:prstGeom>
          <a:noFill/>
          <a:ln w="12700">
            <a:noFill/>
            <a:miter lim="800000"/>
            <a:headEnd/>
            <a:tailEnd/>
          </a:ln>
        </p:spPr>
        <p:txBody>
          <a:bodyPr wrap="square" lIns="82039" tIns="41020" rIns="82039" bIns="41020">
            <a:spAutoFit/>
          </a:bodyPr>
          <a:lstStyle/>
          <a:p>
            <a:r>
              <a:rPr lang="en-US" sz="2400" b="0" smtClean="0">
                <a:latin typeface="Calibri" pitchFamily="34" charset="0"/>
                <a:cs typeface="Calibri" pitchFamily="34" charset="0"/>
              </a:rPr>
              <a:t>Tunneling: can't make gate insulator any thinner </a:t>
            </a:r>
            <a:endParaRPr lang="en-US" sz="2800" b="0" dirty="0">
              <a:latin typeface="Calibri" pitchFamily="34" charset="0"/>
              <a:cs typeface="Calibri" pitchFamily="34" charset="0"/>
            </a:endParaRPr>
          </a:p>
        </p:txBody>
      </p:sp>
      <p:pic>
        <p:nvPicPr>
          <p:cNvPr id="7" name="Picture 6" descr="2014_6_23_DRC_draw.jpg"/>
          <p:cNvPicPr>
            <a:picLocks noChangeAspect="1"/>
          </p:cNvPicPr>
          <p:nvPr/>
        </p:nvPicPr>
        <p:blipFill>
          <a:blip r:embed="rId2" cstate="print"/>
          <a:srcRect r="4494"/>
          <a:stretch>
            <a:fillRect/>
          </a:stretch>
        </p:blipFill>
        <p:spPr>
          <a:xfrm>
            <a:off x="5486400" y="4000583"/>
            <a:ext cx="3082719" cy="16696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000583"/>
            <a:ext cx="3016702" cy="190105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63" y="1215053"/>
            <a:ext cx="3007777" cy="1892133"/>
          </a:xfrm>
          <a:prstGeom prst="rect">
            <a:avLst/>
          </a:prstGeom>
        </p:spPr>
      </p:pic>
      <p:pic>
        <p:nvPicPr>
          <p:cNvPr id="15" name="Picture 14" descr="2015_6_22_DRC_shortcourse_draw.jpg"/>
          <p:cNvPicPr>
            <a:picLocks noChangeAspect="1"/>
          </p:cNvPicPr>
          <p:nvPr/>
        </p:nvPicPr>
        <p:blipFill>
          <a:blip r:embed="rId5" cstate="print"/>
          <a:srcRect r="36585"/>
          <a:stretch>
            <a:fillRect/>
          </a:stretch>
        </p:blipFill>
        <p:spPr>
          <a:xfrm>
            <a:off x="6468684" y="1524000"/>
            <a:ext cx="2370516" cy="144200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1447800"/>
            <a:ext cx="1530096" cy="1097280"/>
          </a:xfrm>
          <a:prstGeom prst="rect">
            <a:avLst/>
          </a:prstGeom>
        </p:spPr>
      </p:pic>
      <p:sp>
        <p:nvSpPr>
          <p:cNvPr id="18" name="Text Box 3"/>
          <p:cNvSpPr txBox="1">
            <a:spLocks noChangeArrowheads="1"/>
          </p:cNvSpPr>
          <p:nvPr/>
        </p:nvSpPr>
        <p:spPr bwMode="auto">
          <a:xfrm>
            <a:off x="533399" y="3124200"/>
            <a:ext cx="8365225" cy="359840"/>
          </a:xfrm>
          <a:prstGeom prst="rect">
            <a:avLst/>
          </a:prstGeom>
          <a:noFill/>
          <a:ln w="12700">
            <a:noFill/>
            <a:miter lim="800000"/>
            <a:headEnd/>
            <a:tailEnd/>
          </a:ln>
        </p:spPr>
        <p:txBody>
          <a:bodyPr wrap="square" lIns="82039" tIns="41020" rIns="82039" bIns="41020">
            <a:spAutoFit/>
          </a:bodyPr>
          <a:lstStyle/>
          <a:p>
            <a:pPr algn="r"/>
            <a:r>
              <a:rPr lang="en-US" sz="2000" b="0" smtClean="0">
                <a:latin typeface="Calibri" pitchFamily="34" charset="0"/>
                <a:cs typeface="Calibri" pitchFamily="34" charset="0"/>
              </a:rPr>
              <a:t>→ smaller devices have poor electrostatic control, don't turn off</a:t>
            </a:r>
            <a:endParaRPr lang="en-US" sz="2400" b="0" dirty="0">
              <a:latin typeface="Calibri" pitchFamily="34" charset="0"/>
              <a:cs typeface="Calibri" pitchFamily="34" charset="0"/>
            </a:endParaRPr>
          </a:p>
        </p:txBody>
      </p:sp>
      <p:sp>
        <p:nvSpPr>
          <p:cNvPr id="19" name="Text Box 3"/>
          <p:cNvSpPr txBox="1">
            <a:spLocks noChangeArrowheads="1"/>
          </p:cNvSpPr>
          <p:nvPr/>
        </p:nvSpPr>
        <p:spPr bwMode="auto">
          <a:xfrm>
            <a:off x="381000" y="3657600"/>
            <a:ext cx="8365225" cy="415240"/>
          </a:xfrm>
          <a:prstGeom prst="rect">
            <a:avLst/>
          </a:prstGeom>
          <a:noFill/>
          <a:ln w="12700">
            <a:noFill/>
            <a:miter lim="800000"/>
            <a:headEnd/>
            <a:tailEnd/>
          </a:ln>
        </p:spPr>
        <p:txBody>
          <a:bodyPr wrap="square" lIns="82039" tIns="41020" rIns="82039" bIns="41020">
            <a:spAutoFit/>
          </a:bodyPr>
          <a:lstStyle/>
          <a:p>
            <a:r>
              <a:rPr lang="en-US" sz="2400" b="0" smtClean="0">
                <a:latin typeface="Calibri" pitchFamily="34" charset="0"/>
                <a:cs typeface="Calibri" pitchFamily="34" charset="0"/>
              </a:rPr>
              <a:t>Tunneling: can't make channel much shorter </a:t>
            </a:r>
            <a:endParaRPr lang="en-US" sz="2800" b="0" dirty="0">
              <a:latin typeface="Calibri" pitchFamily="34" charset="0"/>
              <a:cs typeface="Calibri" pitchFamily="34" charset="0"/>
            </a:endParaRPr>
          </a:p>
        </p:txBody>
      </p:sp>
      <p:sp>
        <p:nvSpPr>
          <p:cNvPr id="20" name="Text Box 3"/>
          <p:cNvSpPr txBox="1">
            <a:spLocks noChangeArrowheads="1"/>
          </p:cNvSpPr>
          <p:nvPr/>
        </p:nvSpPr>
        <p:spPr bwMode="auto">
          <a:xfrm>
            <a:off x="685799" y="5812360"/>
            <a:ext cx="8365225" cy="359840"/>
          </a:xfrm>
          <a:prstGeom prst="rect">
            <a:avLst/>
          </a:prstGeom>
          <a:noFill/>
          <a:ln w="12700">
            <a:noFill/>
            <a:miter lim="800000"/>
            <a:headEnd/>
            <a:tailEnd/>
          </a:ln>
        </p:spPr>
        <p:txBody>
          <a:bodyPr wrap="square" lIns="82039" tIns="41020" rIns="82039" bIns="41020">
            <a:spAutoFit/>
          </a:bodyPr>
          <a:lstStyle/>
          <a:p>
            <a:pPr algn="r"/>
            <a:r>
              <a:rPr lang="en-US" sz="2000" b="0" smtClean="0">
                <a:latin typeface="Calibri" pitchFamily="34" charset="0"/>
                <a:cs typeface="Calibri" pitchFamily="34" charset="0"/>
              </a:rPr>
              <a:t>→ smaller devices have high source-drain tunneling, don't turn off</a:t>
            </a:r>
            <a:endParaRPr lang="en-US" sz="2400" b="0" dirty="0">
              <a:latin typeface="Calibri" pitchFamily="34" charset="0"/>
              <a:cs typeface="Calibri" pitchFamily="34" charset="0"/>
            </a:endParaRPr>
          </a:p>
        </p:txBody>
      </p:sp>
      <p:sp>
        <p:nvSpPr>
          <p:cNvPr id="21" name="Text Box 3"/>
          <p:cNvSpPr txBox="1">
            <a:spLocks noChangeArrowheads="1"/>
          </p:cNvSpPr>
          <p:nvPr/>
        </p:nvSpPr>
        <p:spPr bwMode="auto">
          <a:xfrm>
            <a:off x="381000" y="6400800"/>
            <a:ext cx="8365225" cy="415240"/>
          </a:xfrm>
          <a:prstGeom prst="rect">
            <a:avLst/>
          </a:prstGeom>
          <a:noFill/>
          <a:ln w="12700">
            <a:noFill/>
            <a:miter lim="800000"/>
            <a:headEnd/>
            <a:tailEnd/>
          </a:ln>
        </p:spPr>
        <p:txBody>
          <a:bodyPr wrap="square" lIns="82039" tIns="41020" rIns="82039" bIns="41020">
            <a:spAutoFit/>
          </a:bodyPr>
          <a:lstStyle/>
          <a:p>
            <a:r>
              <a:rPr lang="en-US" sz="2400" b="0" smtClean="0">
                <a:latin typeface="Calibri" pitchFamily="34" charset="0"/>
                <a:cs typeface="Calibri" pitchFamily="34" charset="0"/>
              </a:rPr>
              <a:t>Expensive lithography: EUV, multiple patterning</a:t>
            </a:r>
            <a:endParaRPr lang="en-US" sz="2800" b="0" dirty="0">
              <a:latin typeface="Calibri" pitchFamily="34" charset="0"/>
              <a:cs typeface="Calibri" pitchFamily="34" charset="0"/>
            </a:endParaRPr>
          </a:p>
        </p:txBody>
      </p:sp>
    </p:spTree>
    <p:extLst>
      <p:ext uri="{BB962C8B-B14F-4D97-AF65-F5344CB8AC3E}">
        <p14:creationId xmlns:p14="http://schemas.microsoft.com/office/powerpoint/2010/main" val="11629468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757700"/>
            <a:ext cx="4799685" cy="61003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indent="0" algn="l" defTabSz="914400" rtl="0" eaLnBrk="0" fontAlgn="base" latinLnBrk="0" hangingPunct="0">
              <a:lnSpc>
                <a:spcPct val="90000"/>
              </a:lnSpc>
              <a:spcBef>
                <a:spcPct val="50000"/>
              </a:spcBef>
              <a:spcAft>
                <a:spcPct val="0"/>
              </a:spcAft>
              <a:buClr>
                <a:schemeClr val="tx2"/>
              </a:buClr>
              <a:buSzTx/>
              <a:buFontTx/>
              <a:buNone/>
              <a:tabLst/>
            </a:pPr>
            <a:endParaRPr kumimoji="0" lang="en-US" sz="1000" b="1" i="0" u="none" strike="noStrike" cap="none" normalizeH="0" baseline="0" dirty="0" smtClean="0">
              <a:ln>
                <a:noFill/>
              </a:ln>
              <a:solidFill>
                <a:schemeClr val="tx1"/>
              </a:solidFill>
              <a:effectLst/>
              <a:latin typeface="Arial Narrow" pitchFamily="34" charset="0"/>
            </a:endParaRPr>
          </a:p>
        </p:txBody>
      </p:sp>
      <p:sp>
        <p:nvSpPr>
          <p:cNvPr id="6147" name="標題 1"/>
          <p:cNvSpPr>
            <a:spLocks noGrp="1"/>
          </p:cNvSpPr>
          <p:nvPr>
            <p:ph type="title"/>
          </p:nvPr>
        </p:nvSpPr>
        <p:spPr>
          <a:xfrm>
            <a:off x="533400" y="0"/>
            <a:ext cx="8153400" cy="762000"/>
          </a:xfrm>
        </p:spPr>
        <p:txBody>
          <a:bodyPr/>
          <a:lstStyle/>
          <a:p>
            <a:r>
              <a:rPr lang="en-US"/>
              <a:t>New Materials: </a:t>
            </a:r>
            <a:r>
              <a:rPr lang="en-US" smtClean="0"/>
              <a:t>III-V semiconductors </a:t>
            </a:r>
            <a:r>
              <a:rPr lang="en-US"/>
              <a:t>?</a:t>
            </a:r>
            <a:endParaRPr lang="en-US" altLang="en-US" dirty="0" smtClean="0"/>
          </a:p>
        </p:txBody>
      </p:sp>
      <p:pic>
        <p:nvPicPr>
          <p:cNvPr id="6148" name="Picture 9"/>
          <p:cNvPicPr>
            <a:picLocks noChangeAspect="1"/>
          </p:cNvPicPr>
          <p:nvPr/>
        </p:nvPicPr>
        <p:blipFill>
          <a:blip r:embed="rId2" cstate="print">
            <a:extLst>
              <a:ext uri="{28A0092B-C50C-407E-A947-70E740481C1C}">
                <a14:useLocalDpi xmlns:a14="http://schemas.microsoft.com/office/drawing/2010/main" val="0"/>
              </a:ext>
            </a:extLst>
          </a:blip>
          <a:srcRect l="51564" r="2"/>
          <a:stretch>
            <a:fillRect/>
          </a:stretch>
        </p:blipFill>
        <p:spPr bwMode="auto">
          <a:xfrm>
            <a:off x="414011" y="757700"/>
            <a:ext cx="41021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20"/>
          <p:cNvSpPr txBox="1">
            <a:spLocks noChangeArrowheads="1"/>
          </p:cNvSpPr>
          <p:nvPr/>
        </p:nvSpPr>
        <p:spPr bwMode="auto">
          <a:xfrm>
            <a:off x="1023806" y="884468"/>
            <a:ext cx="270298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charset="0"/>
              </a:defRPr>
            </a:lvl1pPr>
            <a:lvl2pPr marL="742950" indent="-285750">
              <a:spcBef>
                <a:spcPct val="20000"/>
              </a:spcBef>
              <a:buChar char="–"/>
              <a:defRPr sz="2800" b="1">
                <a:solidFill>
                  <a:schemeClr val="tx1"/>
                </a:solidFill>
                <a:latin typeface="Arial" charset="0"/>
              </a:defRPr>
            </a:lvl2pPr>
            <a:lvl3pPr marL="1143000" indent="-228600">
              <a:spcBef>
                <a:spcPct val="20000"/>
              </a:spcBef>
              <a:buChar char="•"/>
              <a:defRPr sz="2400" b="1">
                <a:solidFill>
                  <a:schemeClr val="tx1"/>
                </a:solidFill>
                <a:latin typeface="Arial" charset="0"/>
              </a:defRPr>
            </a:lvl3pPr>
            <a:lvl4pPr marL="1600200" indent="-228600">
              <a:spcBef>
                <a:spcPct val="20000"/>
              </a:spcBef>
              <a:buChar char="–"/>
              <a:defRPr sz="2000" b="1">
                <a:solidFill>
                  <a:schemeClr val="tx1"/>
                </a:solidFill>
                <a:latin typeface="Arial" charset="0"/>
              </a:defRPr>
            </a:lvl4pPr>
            <a:lvl5pPr marL="2057400" indent="-228600">
              <a:spcBef>
                <a:spcPct val="20000"/>
              </a:spcBef>
              <a:buChar char="»"/>
              <a:defRPr sz="2000" b="1">
                <a:solidFill>
                  <a:schemeClr val="tx1"/>
                </a:solidFill>
                <a:latin typeface="Arial" charset="0"/>
              </a:defRPr>
            </a:lvl5pPr>
            <a:lvl6pPr marL="2514600" indent="-228600" eaLnBrk="0" fontAlgn="base" hangingPunct="0">
              <a:spcBef>
                <a:spcPct val="20000"/>
              </a:spcBef>
              <a:spcAft>
                <a:spcPct val="0"/>
              </a:spcAft>
              <a:buChar char="»"/>
              <a:defRPr sz="2000" b="1">
                <a:solidFill>
                  <a:schemeClr val="tx1"/>
                </a:solidFill>
                <a:latin typeface="Arial" charset="0"/>
              </a:defRPr>
            </a:lvl6pPr>
            <a:lvl7pPr marL="2971800" indent="-228600" eaLnBrk="0" fontAlgn="base" hangingPunct="0">
              <a:spcBef>
                <a:spcPct val="20000"/>
              </a:spcBef>
              <a:spcAft>
                <a:spcPct val="0"/>
              </a:spcAft>
              <a:buChar char="»"/>
              <a:defRPr sz="2000" b="1">
                <a:solidFill>
                  <a:schemeClr val="tx1"/>
                </a:solidFill>
                <a:latin typeface="Arial" charset="0"/>
              </a:defRPr>
            </a:lvl7pPr>
            <a:lvl8pPr marL="3429000" indent="-228600" eaLnBrk="0" fontAlgn="base" hangingPunct="0">
              <a:spcBef>
                <a:spcPct val="20000"/>
              </a:spcBef>
              <a:spcAft>
                <a:spcPct val="0"/>
              </a:spcAft>
              <a:buChar char="»"/>
              <a:defRPr sz="2000" b="1">
                <a:solidFill>
                  <a:schemeClr val="tx1"/>
                </a:solidFill>
                <a:latin typeface="Arial" charset="0"/>
              </a:defRPr>
            </a:lvl8pPr>
            <a:lvl9pPr marL="3886200" indent="-228600" eaLnBrk="0" fontAlgn="base" hangingPunct="0">
              <a:spcBef>
                <a:spcPct val="20000"/>
              </a:spcBef>
              <a:spcAft>
                <a:spcPct val="0"/>
              </a:spcAft>
              <a:buChar char="»"/>
              <a:defRPr sz="2000" b="1">
                <a:solidFill>
                  <a:schemeClr val="tx1"/>
                </a:solidFill>
                <a:latin typeface="Arial" charset="0"/>
              </a:defRPr>
            </a:lvl9pPr>
          </a:lstStyle>
          <a:p>
            <a:pPr algn="ctr" eaLnBrk="1" hangingPunct="1">
              <a:spcBef>
                <a:spcPct val="0"/>
              </a:spcBef>
              <a:buFontTx/>
              <a:buNone/>
            </a:pPr>
            <a:r>
              <a:rPr lang="en-US" altLang="en-US" sz="1400" dirty="0">
                <a:solidFill>
                  <a:srgbClr val="FFFF00"/>
                </a:solidFill>
                <a:ea typeface="MS PGothic" pitchFamily="34" charset="-128"/>
                <a:cs typeface="Arial" charset="0"/>
              </a:rPr>
              <a:t>S. Lee </a:t>
            </a:r>
            <a:r>
              <a:rPr lang="en-US" altLang="en-US" sz="1400" i="1" dirty="0">
                <a:solidFill>
                  <a:srgbClr val="FFFF00"/>
                </a:solidFill>
                <a:ea typeface="MS PGothic" pitchFamily="34" charset="-128"/>
                <a:cs typeface="Arial" charset="0"/>
              </a:rPr>
              <a:t>et al</a:t>
            </a:r>
            <a:r>
              <a:rPr lang="en-US" altLang="en-US" sz="1400">
                <a:solidFill>
                  <a:srgbClr val="FFFF00"/>
                </a:solidFill>
                <a:ea typeface="MS PGothic" pitchFamily="34" charset="-128"/>
                <a:cs typeface="Arial" charset="0"/>
              </a:rPr>
              <a:t>., </a:t>
            </a:r>
            <a:r>
              <a:rPr lang="en-US" altLang="en-US" sz="1400" smtClean="0">
                <a:solidFill>
                  <a:srgbClr val="FFFF00"/>
                </a:solidFill>
                <a:ea typeface="MS PGothic" pitchFamily="34" charset="-128"/>
                <a:cs typeface="Arial" charset="0"/>
              </a:rPr>
              <a:t>VLSI Symp. </a:t>
            </a:r>
            <a:r>
              <a:rPr lang="en-US" altLang="en-US" sz="1400" dirty="0">
                <a:solidFill>
                  <a:srgbClr val="FFFF00"/>
                </a:solidFill>
                <a:ea typeface="MS PGothic" pitchFamily="34" charset="-128"/>
                <a:cs typeface="Arial" charset="0"/>
              </a:rPr>
              <a:t>2014</a:t>
            </a:r>
          </a:p>
        </p:txBody>
      </p:sp>
      <p:pic>
        <p:nvPicPr>
          <p:cNvPr id="615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3162" y="457200"/>
            <a:ext cx="3779838"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3063956" y="5477006"/>
            <a:ext cx="1546449" cy="369332"/>
          </a:xfrm>
          <a:prstGeom prst="rect">
            <a:avLst/>
          </a:prstGeom>
          <a:noFill/>
        </p:spPr>
        <p:txBody>
          <a:bodyPr wrap="none" rtlCol="0">
            <a:spAutoFit/>
          </a:bodyPr>
          <a:lstStyle/>
          <a:p>
            <a:r>
              <a:rPr lang="en-US" sz="1800" dirty="0" smtClean="0">
                <a:solidFill>
                  <a:srgbClr val="FFFF00"/>
                </a:solidFill>
              </a:rPr>
              <a:t>Vertical Spacer</a:t>
            </a:r>
            <a:endParaRPr lang="en-US" sz="1800" dirty="0">
              <a:solidFill>
                <a:srgbClr val="FFFF00"/>
              </a:solidFill>
            </a:endParaRPr>
          </a:p>
        </p:txBody>
      </p:sp>
      <p:cxnSp>
        <p:nvCxnSpPr>
          <p:cNvPr id="4" name="直線接點 3"/>
          <p:cNvCxnSpPr/>
          <p:nvPr/>
        </p:nvCxnSpPr>
        <p:spPr bwMode="auto">
          <a:xfrm>
            <a:off x="2906525" y="5886633"/>
            <a:ext cx="1605775" cy="0"/>
          </a:xfrm>
          <a:prstGeom prst="line">
            <a:avLst/>
          </a:prstGeom>
          <a:noFill/>
          <a:ln w="19050" cap="flat" cmpd="sng" algn="ctr">
            <a:solidFill>
              <a:srgbClr val="FFFF00"/>
            </a:solidFill>
            <a:prstDash val="dash"/>
            <a:round/>
            <a:headEnd type="none" w="med" len="med"/>
            <a:tailEnd type="none" w="med" len="med"/>
          </a:ln>
          <a:effectLst/>
        </p:spPr>
      </p:cxnSp>
      <p:cxnSp>
        <p:nvCxnSpPr>
          <p:cNvPr id="13" name="直線接點 12"/>
          <p:cNvCxnSpPr/>
          <p:nvPr/>
        </p:nvCxnSpPr>
        <p:spPr bwMode="auto">
          <a:xfrm>
            <a:off x="3458255" y="5349250"/>
            <a:ext cx="1029509" cy="0"/>
          </a:xfrm>
          <a:prstGeom prst="line">
            <a:avLst/>
          </a:prstGeom>
          <a:noFill/>
          <a:ln w="19050" cap="flat" cmpd="sng" algn="ctr">
            <a:solidFill>
              <a:srgbClr val="FFFF00"/>
            </a:solidFill>
            <a:prstDash val="dash"/>
            <a:round/>
            <a:headEnd type="none" w="med" len="med"/>
            <a:tailEnd type="none" w="med" len="med"/>
          </a:ln>
          <a:effectLst/>
        </p:spPr>
      </p:cxnSp>
      <p:sp>
        <p:nvSpPr>
          <p:cNvPr id="18" name="文字方塊 17"/>
          <p:cNvSpPr txBox="1"/>
          <p:nvPr/>
        </p:nvSpPr>
        <p:spPr>
          <a:xfrm>
            <a:off x="3723127" y="4892080"/>
            <a:ext cx="800219" cy="369332"/>
          </a:xfrm>
          <a:prstGeom prst="rect">
            <a:avLst/>
          </a:prstGeom>
          <a:noFill/>
        </p:spPr>
        <p:txBody>
          <a:bodyPr wrap="none" rtlCol="0">
            <a:spAutoFit/>
          </a:bodyPr>
          <a:lstStyle/>
          <a:p>
            <a:r>
              <a:rPr lang="en-US" sz="1800" dirty="0" smtClean="0">
                <a:solidFill>
                  <a:srgbClr val="FFFF00"/>
                </a:solidFill>
              </a:rPr>
              <a:t>N+ S/D</a:t>
            </a:r>
            <a:endParaRPr lang="en-US" sz="1800" dirty="0">
              <a:solidFill>
                <a:srgbClr val="FFFF00"/>
              </a:solidFill>
            </a:endParaRPr>
          </a:p>
        </p:txBody>
      </p:sp>
      <p:cxnSp>
        <p:nvCxnSpPr>
          <p:cNvPr id="8" name="直線接點 7"/>
          <p:cNvCxnSpPr/>
          <p:nvPr/>
        </p:nvCxnSpPr>
        <p:spPr bwMode="auto">
          <a:xfrm>
            <a:off x="1384385" y="1431940"/>
            <a:ext cx="0" cy="1113745"/>
          </a:xfrm>
          <a:prstGeom prst="line">
            <a:avLst/>
          </a:prstGeom>
          <a:noFill/>
          <a:ln w="28575" cap="flat" cmpd="sng" algn="ctr">
            <a:solidFill>
              <a:srgbClr val="FFFF00"/>
            </a:solidFill>
            <a:prstDash val="solid"/>
            <a:round/>
            <a:headEnd type="none" w="med" len="med"/>
            <a:tailEnd type="none" w="med" len="med"/>
          </a:ln>
          <a:effectLst/>
        </p:spPr>
      </p:cxnSp>
      <p:cxnSp>
        <p:nvCxnSpPr>
          <p:cNvPr id="17" name="直線接點 16"/>
          <p:cNvCxnSpPr/>
          <p:nvPr/>
        </p:nvCxnSpPr>
        <p:spPr bwMode="auto">
          <a:xfrm>
            <a:off x="3445640" y="1431940"/>
            <a:ext cx="0" cy="1113745"/>
          </a:xfrm>
          <a:prstGeom prst="line">
            <a:avLst/>
          </a:prstGeom>
          <a:noFill/>
          <a:ln w="28575" cap="flat" cmpd="sng" algn="ctr">
            <a:solidFill>
              <a:srgbClr val="FFFF00"/>
            </a:solidFill>
            <a:prstDash val="solid"/>
            <a:round/>
            <a:headEnd type="none" w="med" len="med"/>
            <a:tailEnd type="none" w="med" len="med"/>
          </a:ln>
          <a:effectLst/>
        </p:spPr>
      </p:cxnSp>
      <p:cxnSp>
        <p:nvCxnSpPr>
          <p:cNvPr id="10" name="直線單箭頭接點 9"/>
          <p:cNvCxnSpPr/>
          <p:nvPr/>
        </p:nvCxnSpPr>
        <p:spPr bwMode="auto">
          <a:xfrm flipH="1">
            <a:off x="1384385" y="1739180"/>
            <a:ext cx="384050" cy="0"/>
          </a:xfrm>
          <a:prstGeom prst="straightConnector1">
            <a:avLst/>
          </a:prstGeom>
          <a:noFill/>
          <a:ln w="28575" cap="flat" cmpd="sng" algn="ctr">
            <a:solidFill>
              <a:srgbClr val="FFFF00"/>
            </a:solidFill>
            <a:prstDash val="solid"/>
            <a:round/>
            <a:headEnd type="none" w="med" len="med"/>
            <a:tailEnd type="arrow"/>
          </a:ln>
          <a:effectLst/>
        </p:spPr>
      </p:cxnSp>
      <p:cxnSp>
        <p:nvCxnSpPr>
          <p:cNvPr id="12" name="直線單箭頭接點 11"/>
          <p:cNvCxnSpPr/>
          <p:nvPr/>
        </p:nvCxnSpPr>
        <p:spPr bwMode="auto">
          <a:xfrm>
            <a:off x="3063956" y="1739180"/>
            <a:ext cx="381684" cy="0"/>
          </a:xfrm>
          <a:prstGeom prst="straightConnector1">
            <a:avLst/>
          </a:prstGeom>
          <a:noFill/>
          <a:ln w="28575" cap="flat" cmpd="sng" algn="ctr">
            <a:solidFill>
              <a:srgbClr val="FFFF00"/>
            </a:solidFill>
            <a:prstDash val="solid"/>
            <a:round/>
            <a:headEnd type="none" w="med" len="med"/>
            <a:tailEnd type="arrow"/>
          </a:ln>
          <a:effectLst/>
        </p:spPr>
      </p:cxnSp>
      <p:sp>
        <p:nvSpPr>
          <p:cNvPr id="15" name="文字方塊 14"/>
          <p:cNvSpPr txBox="1"/>
          <p:nvPr/>
        </p:nvSpPr>
        <p:spPr>
          <a:xfrm>
            <a:off x="1738971" y="1477570"/>
            <a:ext cx="1319592" cy="461665"/>
          </a:xfrm>
          <a:prstGeom prst="rect">
            <a:avLst/>
          </a:prstGeom>
          <a:noFill/>
        </p:spPr>
        <p:txBody>
          <a:bodyPr wrap="none" rtlCol="0">
            <a:spAutoFit/>
          </a:bodyPr>
          <a:lstStyle/>
          <a:p>
            <a:r>
              <a:rPr lang="en-US" sz="2400" dirty="0" smtClean="0">
                <a:solidFill>
                  <a:srgbClr val="FFFF00"/>
                </a:solidFill>
              </a:rPr>
              <a:t>L</a:t>
            </a:r>
            <a:r>
              <a:rPr lang="en-US" sz="2400" baseline="-25000" dirty="0" smtClean="0">
                <a:solidFill>
                  <a:srgbClr val="FFFF00"/>
                </a:solidFill>
              </a:rPr>
              <a:t>g</a:t>
            </a:r>
            <a:r>
              <a:rPr lang="en-US" sz="2400" dirty="0" smtClean="0">
                <a:solidFill>
                  <a:srgbClr val="FFFF00"/>
                </a:solidFill>
              </a:rPr>
              <a:t>~25 nm</a:t>
            </a:r>
            <a:endParaRPr lang="en-US" sz="2400" dirty="0">
              <a:solidFill>
                <a:srgbClr val="FFFF00"/>
              </a:solidFill>
            </a:endParaRPr>
          </a:p>
        </p:txBody>
      </p:sp>
      <p:sp>
        <p:nvSpPr>
          <p:cNvPr id="24" name="TextBox 1"/>
          <p:cNvSpPr txBox="1">
            <a:spLocks noChangeArrowheads="1"/>
          </p:cNvSpPr>
          <p:nvPr/>
        </p:nvSpPr>
        <p:spPr bwMode="auto">
          <a:xfrm>
            <a:off x="5361300" y="4035071"/>
            <a:ext cx="2868300" cy="480131"/>
          </a:xfrm>
          <a:prstGeom prst="rect">
            <a:avLst/>
          </a:prstGeom>
          <a:solidFill>
            <a:schemeClr val="tx1"/>
          </a:solidFill>
          <a:ln w="9525">
            <a:noFill/>
            <a:miter lim="800000"/>
            <a:headEnd/>
            <a:tailEnd/>
          </a:ln>
        </p:spPr>
        <p:txBody>
          <a:bodyPr wrap="square">
            <a:spAutoFit/>
          </a:bodyPr>
          <a:lstStyle/>
          <a:p>
            <a:pPr fontAlgn="auto">
              <a:spcBef>
                <a:spcPts val="0"/>
              </a:spcBef>
              <a:spcAft>
                <a:spcPts val="0"/>
              </a:spcAft>
            </a:pPr>
            <a:r>
              <a:rPr lang="en-US" sz="2800" smtClean="0">
                <a:solidFill>
                  <a:srgbClr val="FFFF00"/>
                </a:solidFill>
                <a:latin typeface="Calibri" pitchFamily="34" charset="0"/>
                <a:cs typeface="Calibri" pitchFamily="34" charset="0"/>
              </a:rPr>
              <a:t>record for </a:t>
            </a:r>
            <a:r>
              <a:rPr lang="en-US" sz="2800" dirty="0" smtClean="0">
                <a:solidFill>
                  <a:srgbClr val="FFFF00"/>
                </a:solidFill>
                <a:latin typeface="Calibri" pitchFamily="34" charset="0"/>
                <a:cs typeface="Calibri" pitchFamily="34" charset="0"/>
              </a:rPr>
              <a:t>III-V</a:t>
            </a:r>
            <a:endParaRPr lang="en-US" sz="2800" dirty="0">
              <a:solidFill>
                <a:srgbClr val="FFFF00"/>
              </a:solidFill>
              <a:latin typeface="Calibri" pitchFamily="34" charset="0"/>
              <a:cs typeface="Calibri" pitchFamily="34" charset="0"/>
            </a:endParaRPr>
          </a:p>
        </p:txBody>
      </p:sp>
      <p:sp>
        <p:nvSpPr>
          <p:cNvPr id="25" name="TextBox 1"/>
          <p:cNvSpPr txBox="1">
            <a:spLocks noChangeArrowheads="1"/>
          </p:cNvSpPr>
          <p:nvPr/>
        </p:nvSpPr>
        <p:spPr bwMode="auto">
          <a:xfrm>
            <a:off x="5410200" y="5518868"/>
            <a:ext cx="3505200" cy="480131"/>
          </a:xfrm>
          <a:prstGeom prst="rect">
            <a:avLst/>
          </a:prstGeom>
          <a:solidFill>
            <a:schemeClr val="tx1"/>
          </a:solidFill>
          <a:ln w="9525">
            <a:noFill/>
            <a:miter lim="800000"/>
            <a:headEnd/>
            <a:tailEnd/>
          </a:ln>
        </p:spPr>
        <p:txBody>
          <a:bodyPr wrap="square">
            <a:spAutoFit/>
          </a:bodyPr>
          <a:lstStyle/>
          <a:p>
            <a:pPr fontAlgn="auto">
              <a:spcBef>
                <a:spcPts val="0"/>
              </a:spcBef>
              <a:spcAft>
                <a:spcPts val="0"/>
              </a:spcAft>
            </a:pPr>
            <a:r>
              <a:rPr lang="en-US" sz="2800" dirty="0" smtClean="0">
                <a:solidFill>
                  <a:srgbClr val="FFFF00"/>
                </a:solidFill>
                <a:latin typeface="Calibri" pitchFamily="34" charset="0"/>
                <a:cs typeface="Calibri" pitchFamily="34" charset="0"/>
              </a:rPr>
              <a:t>= </a:t>
            </a:r>
            <a:r>
              <a:rPr lang="en-US" sz="2800" smtClean="0">
                <a:solidFill>
                  <a:srgbClr val="FFFF00"/>
                </a:solidFill>
                <a:latin typeface="Calibri" pitchFamily="34" charset="0"/>
                <a:cs typeface="Calibri" pitchFamily="34" charset="0"/>
              </a:rPr>
              <a:t>best UTB SOI silicon</a:t>
            </a:r>
            <a:endParaRPr lang="en-US" sz="2800" dirty="0">
              <a:solidFill>
                <a:srgbClr val="FFFF00"/>
              </a:solidFill>
              <a:latin typeface="Calibri" pitchFamily="34" charset="0"/>
              <a:cs typeface="Calibri" pitchFamily="34" charset="0"/>
            </a:endParaRPr>
          </a:p>
        </p:txBody>
      </p:sp>
      <p:pic>
        <p:nvPicPr>
          <p:cNvPr id="26" name="Picture 67"/>
          <p:cNvPicPr>
            <a:picLocks noChangeAspect="1" noChangeArrowheads="1"/>
          </p:cNvPicPr>
          <p:nvPr/>
        </p:nvPicPr>
        <p:blipFill>
          <a:blip r:embed="rId4" cstate="print"/>
          <a:srcRect/>
          <a:stretch>
            <a:fillRect/>
          </a:stretch>
        </p:blipFill>
        <p:spPr bwMode="auto">
          <a:xfrm>
            <a:off x="5414386" y="4576186"/>
            <a:ext cx="605414" cy="605414"/>
          </a:xfrm>
          <a:prstGeom prst="rect">
            <a:avLst/>
          </a:prstGeom>
          <a:noFill/>
          <a:ln w="9525">
            <a:noFill/>
            <a:miter lim="800000"/>
            <a:headEnd/>
            <a:tailEnd/>
          </a:ln>
        </p:spPr>
      </p:pic>
      <p:pic>
        <p:nvPicPr>
          <p:cNvPr id="27" name="Picture 69"/>
          <p:cNvPicPr>
            <a:picLocks noChangeAspect="1" noChangeArrowheads="1"/>
          </p:cNvPicPr>
          <p:nvPr/>
        </p:nvPicPr>
        <p:blipFill>
          <a:blip r:embed="rId5" cstate="print"/>
          <a:srcRect/>
          <a:stretch>
            <a:fillRect/>
          </a:stretch>
        </p:blipFill>
        <p:spPr bwMode="auto">
          <a:xfrm>
            <a:off x="5414386" y="6100186"/>
            <a:ext cx="605414" cy="605414"/>
          </a:xfrm>
          <a:prstGeom prst="rect">
            <a:avLst/>
          </a:prstGeom>
          <a:noFill/>
          <a:ln w="9525">
            <a:noFill/>
            <a:miter lim="800000"/>
            <a:headEnd/>
            <a:tailEnd/>
          </a:ln>
        </p:spPr>
      </p:pic>
    </p:spTree>
    <p:extLst>
      <p:ext uri="{BB962C8B-B14F-4D97-AF65-F5344CB8AC3E}">
        <p14:creationId xmlns:p14="http://schemas.microsoft.com/office/powerpoint/2010/main" val="2298298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a:xfrm>
            <a:off x="455612" y="241410"/>
            <a:ext cx="8688387" cy="398463"/>
          </a:xfrm>
        </p:spPr>
        <p:txBody>
          <a:bodyPr/>
          <a:lstStyle/>
          <a:p>
            <a:pPr eaLnBrk="1" hangingPunct="1"/>
            <a:r>
              <a:rPr lang="en-US" smtClean="0"/>
              <a:t>New Materials: 2-D semiconductors ?</a:t>
            </a:r>
            <a:endParaRPr lang="en-US" b="0" dirty="0" smtClean="0"/>
          </a:p>
        </p:txBody>
      </p:sp>
      <p:graphicFrame>
        <p:nvGraphicFramePr>
          <p:cNvPr id="201732" name="Object 5"/>
          <p:cNvGraphicFramePr>
            <a:graphicFrameLocks noChangeAspect="1"/>
          </p:cNvGraphicFramePr>
          <p:nvPr/>
        </p:nvGraphicFramePr>
        <p:xfrm>
          <a:off x="6089900" y="772675"/>
          <a:ext cx="2925762" cy="1939925"/>
        </p:xfrm>
        <a:graphic>
          <a:graphicData uri="http://schemas.openxmlformats.org/presentationml/2006/ole">
            <mc:AlternateContent xmlns:mc="http://schemas.openxmlformats.org/markup-compatibility/2006">
              <mc:Choice xmlns:v="urn:schemas-microsoft-com:vml" Requires="v">
                <p:oleObj spid="_x0000_s42078" name="KGPlot" r:id="rId4" imgW="4825800" imgH="3200400" progId="KGraph_Plot">
                  <p:embed/>
                </p:oleObj>
              </mc:Choice>
              <mc:Fallback>
                <p:oleObj name="KGPlot" r:id="rId4" imgW="4825800" imgH="3200400" progId="KGraph_Plo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900" y="772675"/>
                        <a:ext cx="292576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1733" name="Object 5"/>
          <p:cNvGraphicFramePr>
            <a:graphicFrameLocks noChangeAspect="1"/>
          </p:cNvGraphicFramePr>
          <p:nvPr/>
        </p:nvGraphicFramePr>
        <p:xfrm>
          <a:off x="6113235" y="2725620"/>
          <a:ext cx="2860675" cy="1917700"/>
        </p:xfrm>
        <a:graphic>
          <a:graphicData uri="http://schemas.openxmlformats.org/presentationml/2006/ole">
            <mc:AlternateContent xmlns:mc="http://schemas.openxmlformats.org/markup-compatibility/2006">
              <mc:Choice xmlns:v="urn:schemas-microsoft-com:vml" Requires="v">
                <p:oleObj spid="_x0000_s42079" name="KGPlot" r:id="rId6" imgW="4775040" imgH="3200400" progId="KGraph_Plot">
                  <p:embed/>
                </p:oleObj>
              </mc:Choice>
              <mc:Fallback>
                <p:oleObj name="KGPlot" r:id="rId6" imgW="4775040" imgH="3200400" progId="KGraph_Plo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235" y="2725620"/>
                        <a:ext cx="2860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1734" name="Object 6"/>
          <p:cNvGraphicFramePr>
            <a:graphicFrameLocks noChangeAspect="1"/>
          </p:cNvGraphicFramePr>
          <p:nvPr/>
        </p:nvGraphicFramePr>
        <p:xfrm>
          <a:off x="6113235" y="4698890"/>
          <a:ext cx="2860675" cy="1917700"/>
        </p:xfrm>
        <a:graphic>
          <a:graphicData uri="http://schemas.openxmlformats.org/presentationml/2006/ole">
            <mc:AlternateContent xmlns:mc="http://schemas.openxmlformats.org/markup-compatibility/2006">
              <mc:Choice xmlns:v="urn:schemas-microsoft-com:vml" Requires="v">
                <p:oleObj spid="_x0000_s42080" name="KGPlot" r:id="rId8" imgW="4775040" imgH="3200400" progId="KGraph_Plot">
                  <p:embed/>
                </p:oleObj>
              </mc:Choice>
              <mc:Fallback>
                <p:oleObj name="KGPlot" r:id="rId8" imgW="4775040" imgH="3200400" progId="KGraph_Plo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3235" y="4698890"/>
                        <a:ext cx="2860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 Box 5"/>
          <p:cNvSpPr txBox="1">
            <a:spLocks noChangeArrowheads="1"/>
          </p:cNvSpPr>
          <p:nvPr/>
        </p:nvSpPr>
        <p:spPr bwMode="auto">
          <a:xfrm rot="16200000">
            <a:off x="5354793" y="1403678"/>
            <a:ext cx="986635" cy="331788"/>
          </a:xfrm>
          <a:prstGeom prst="rect">
            <a:avLst/>
          </a:prstGeom>
          <a:noFill/>
          <a:ln w="9525">
            <a:noFill/>
            <a:miter lim="800000"/>
            <a:headEnd/>
            <a:tailEnd/>
          </a:ln>
        </p:spPr>
        <p:txBody>
          <a:bodyPr wrap="square" lIns="0" tIns="0" rIns="0" bIns="0">
            <a:spAutoFit/>
          </a:bodyPr>
          <a:lstStyle/>
          <a:p>
            <a:pPr defTabSz="804863" eaLnBrk="0" hangingPunct="0">
              <a:lnSpc>
                <a:spcPct val="90000"/>
              </a:lnSpc>
              <a:spcBef>
                <a:spcPct val="50000"/>
              </a:spcBef>
              <a:buClr>
                <a:srgbClr val="FF0000"/>
              </a:buClr>
              <a:tabLst>
                <a:tab pos="173038" algn="l"/>
                <a:tab pos="630238" algn="l"/>
                <a:tab pos="1719263" algn="l"/>
              </a:tabLst>
            </a:pPr>
            <a:r>
              <a:rPr lang="en-US" sz="2400" dirty="0" smtClean="0">
                <a:solidFill>
                  <a:schemeClr val="accent1"/>
                </a:solidFill>
                <a:latin typeface="Calibri" pitchFamily="34" charset="0"/>
              </a:rPr>
              <a:t>Silicon</a:t>
            </a:r>
            <a:endParaRPr lang="en-US" sz="2400" dirty="0">
              <a:solidFill>
                <a:schemeClr val="accent1"/>
              </a:solidFill>
              <a:latin typeface="Calibri" pitchFamily="34" charset="0"/>
            </a:endParaRPr>
          </a:p>
        </p:txBody>
      </p:sp>
      <p:sp>
        <p:nvSpPr>
          <p:cNvPr id="25" name="Text Box 5"/>
          <p:cNvSpPr txBox="1">
            <a:spLocks noChangeArrowheads="1"/>
          </p:cNvSpPr>
          <p:nvPr/>
        </p:nvSpPr>
        <p:spPr bwMode="auto">
          <a:xfrm rot="16200000">
            <a:off x="5383002" y="3225159"/>
            <a:ext cx="986635" cy="331788"/>
          </a:xfrm>
          <a:prstGeom prst="rect">
            <a:avLst/>
          </a:prstGeom>
          <a:noFill/>
          <a:ln w="9525">
            <a:noFill/>
            <a:miter lim="800000"/>
            <a:headEnd/>
            <a:tailEnd/>
          </a:ln>
        </p:spPr>
        <p:txBody>
          <a:bodyPr wrap="square" lIns="0" tIns="0" rIns="0" bIns="0">
            <a:spAutoFit/>
          </a:bodyPr>
          <a:lstStyle/>
          <a:p>
            <a:pPr defTabSz="804863" eaLnBrk="0" hangingPunct="0">
              <a:lnSpc>
                <a:spcPct val="90000"/>
              </a:lnSpc>
              <a:spcBef>
                <a:spcPct val="50000"/>
              </a:spcBef>
              <a:buClr>
                <a:srgbClr val="FF0000"/>
              </a:buClr>
              <a:tabLst>
                <a:tab pos="173038" algn="l"/>
                <a:tab pos="630238" algn="l"/>
                <a:tab pos="1719263" algn="l"/>
              </a:tabLst>
            </a:pPr>
            <a:r>
              <a:rPr lang="en-US" sz="2400" dirty="0" smtClean="0">
                <a:latin typeface="Calibri" pitchFamily="34" charset="0"/>
              </a:rPr>
              <a:t>MoS</a:t>
            </a:r>
            <a:r>
              <a:rPr lang="en-US" sz="2400" baseline="-25000" dirty="0" smtClean="0">
                <a:latin typeface="Calibri" pitchFamily="34" charset="0"/>
              </a:rPr>
              <a:t>2</a:t>
            </a:r>
            <a:endParaRPr lang="en-US" sz="2400" baseline="-25000" dirty="0">
              <a:latin typeface="Calibri" pitchFamily="34" charset="0"/>
            </a:endParaRPr>
          </a:p>
        </p:txBody>
      </p:sp>
      <p:cxnSp>
        <p:nvCxnSpPr>
          <p:cNvPr id="29" name="Straight Connector 28"/>
          <p:cNvCxnSpPr/>
          <p:nvPr/>
        </p:nvCxnSpPr>
        <p:spPr bwMode="auto">
          <a:xfrm>
            <a:off x="8139065" y="1152150"/>
            <a:ext cx="0" cy="227685"/>
          </a:xfrm>
          <a:prstGeom prst="line">
            <a:avLst/>
          </a:prstGeom>
          <a:noFill/>
          <a:ln w="28575" cap="flat" cmpd="sng" algn="ctr">
            <a:solidFill>
              <a:schemeClr val="tx2"/>
            </a:solidFill>
            <a:prstDash val="solid"/>
            <a:round/>
            <a:headEnd type="none" w="med" len="med"/>
            <a:tailEnd type="arrow" w="med" len="med"/>
          </a:ln>
          <a:effectLst/>
        </p:spPr>
      </p:cxnSp>
      <p:cxnSp>
        <p:nvCxnSpPr>
          <p:cNvPr id="31" name="Straight Connector 30"/>
          <p:cNvCxnSpPr/>
          <p:nvPr/>
        </p:nvCxnSpPr>
        <p:spPr bwMode="auto">
          <a:xfrm>
            <a:off x="8594435" y="3580790"/>
            <a:ext cx="0" cy="227685"/>
          </a:xfrm>
          <a:prstGeom prst="line">
            <a:avLst/>
          </a:prstGeom>
          <a:noFill/>
          <a:ln w="28575" cap="flat" cmpd="sng" algn="ctr">
            <a:solidFill>
              <a:schemeClr val="tx2"/>
            </a:solidFill>
            <a:prstDash val="solid"/>
            <a:round/>
            <a:headEnd type="none" w="med" len="med"/>
            <a:tailEnd type="arrow" w="med" len="med"/>
          </a:ln>
          <a:effectLst/>
        </p:spPr>
      </p:cxnSp>
      <p:sp>
        <p:nvSpPr>
          <p:cNvPr id="32" name="Text Box 5"/>
          <p:cNvSpPr txBox="1">
            <a:spLocks noChangeArrowheads="1"/>
          </p:cNvSpPr>
          <p:nvPr/>
        </p:nvSpPr>
        <p:spPr bwMode="auto">
          <a:xfrm rot="16200000">
            <a:off x="4966190" y="5387556"/>
            <a:ext cx="1820870" cy="332399"/>
          </a:xfrm>
          <a:prstGeom prst="rect">
            <a:avLst/>
          </a:prstGeom>
          <a:noFill/>
          <a:ln w="9525">
            <a:noFill/>
            <a:miter lim="800000"/>
            <a:headEnd/>
            <a:tailEnd/>
          </a:ln>
        </p:spPr>
        <p:txBody>
          <a:bodyPr wrap="square" lIns="0" tIns="0" rIns="0" bIns="0">
            <a:spAutoFit/>
          </a:bodyPr>
          <a:lstStyle/>
          <a:p>
            <a:pPr defTabSz="804863" eaLnBrk="0" hangingPunct="0">
              <a:lnSpc>
                <a:spcPct val="90000"/>
              </a:lnSpc>
              <a:spcBef>
                <a:spcPct val="50000"/>
              </a:spcBef>
              <a:buClr>
                <a:srgbClr val="FF0000"/>
              </a:buClr>
              <a:tabLst>
                <a:tab pos="173038" algn="l"/>
                <a:tab pos="630238" algn="l"/>
                <a:tab pos="1719263" algn="l"/>
              </a:tabLst>
            </a:pPr>
            <a:r>
              <a:rPr lang="en-US" sz="2400" dirty="0" smtClean="0">
                <a:latin typeface="Calibri" pitchFamily="34" charset="0"/>
              </a:rPr>
              <a:t>Phosphorene</a:t>
            </a:r>
            <a:endParaRPr lang="en-US" sz="2400" baseline="-25000" dirty="0">
              <a:latin typeface="Calibri" pitchFamily="34" charset="0"/>
            </a:endParaRPr>
          </a:p>
        </p:txBody>
      </p:sp>
      <p:graphicFrame>
        <p:nvGraphicFramePr>
          <p:cNvPr id="201735" name="Object 12"/>
          <p:cNvGraphicFramePr>
            <a:graphicFrameLocks noChangeAspect="1"/>
          </p:cNvGraphicFramePr>
          <p:nvPr>
            <p:extLst>
              <p:ext uri="{D42A27DB-BD31-4B8C-83A1-F6EECF244321}">
                <p14:modId xmlns:p14="http://schemas.microsoft.com/office/powerpoint/2010/main" val="231882549"/>
              </p:ext>
            </p:extLst>
          </p:nvPr>
        </p:nvGraphicFramePr>
        <p:xfrm>
          <a:off x="1411155" y="5043009"/>
          <a:ext cx="3618045" cy="1205391"/>
        </p:xfrm>
        <a:graphic>
          <a:graphicData uri="http://schemas.openxmlformats.org/presentationml/2006/ole">
            <mc:AlternateContent xmlns:mc="http://schemas.openxmlformats.org/markup-compatibility/2006">
              <mc:Choice xmlns:v="urn:schemas-microsoft-com:vml" Requires="v">
                <p:oleObj spid="_x0000_s42081" name="Equation" r:id="rId10" imgW="3073320" imgH="1015920" progId="Equation.3">
                  <p:embed/>
                </p:oleObj>
              </mc:Choice>
              <mc:Fallback>
                <p:oleObj name="Equation" r:id="rId10" imgW="3073320" imgH="10159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1155" y="5043009"/>
                        <a:ext cx="3618045" cy="1205391"/>
                      </a:xfrm>
                      <a:prstGeom prst="rect">
                        <a:avLst/>
                      </a:prstGeom>
                      <a:noFill/>
                      <a:extLst>
                        <a:ext uri="{909E8E84-426E-40DD-AFC4-6F175D3DCCD1}">
                          <a14:hiddenFill xmlns:a14="http://schemas.microsoft.com/office/drawing/2010/main">
                            <a:solidFill>
                              <a:srgbClr val="CCFFFF">
                                <a:alpha val="50000"/>
                              </a:srgbClr>
                            </a:solidFill>
                          </a14:hiddenFill>
                        </a:ext>
                      </a:extLst>
                    </p:spPr>
                  </p:pic>
                </p:oleObj>
              </mc:Fallback>
            </mc:AlternateContent>
          </a:graphicData>
        </a:graphic>
      </p:graphicFrame>
      <p:sp>
        <p:nvSpPr>
          <p:cNvPr id="33" name="Text Box 5"/>
          <p:cNvSpPr txBox="1">
            <a:spLocks noChangeArrowheads="1"/>
          </p:cNvSpPr>
          <p:nvPr/>
        </p:nvSpPr>
        <p:spPr bwMode="auto">
          <a:xfrm>
            <a:off x="245985" y="1000360"/>
            <a:ext cx="5436231" cy="1329595"/>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smtClean="0">
                <a:solidFill>
                  <a:srgbClr val="000000"/>
                </a:solidFill>
                <a:latin typeface="Calibri" pitchFamily="34" charset="0"/>
              </a:rPr>
              <a:t>Does 1-atom-thick channel help ?</a:t>
            </a:r>
            <a:r>
              <a:rPr lang="en-US" sz="2400" dirty="0" smtClean="0">
                <a:solidFill>
                  <a:srgbClr val="000000"/>
                </a:solidFill>
                <a:latin typeface="Calibri" pitchFamily="34" charset="0"/>
              </a:rPr>
              <a:t/>
            </a:r>
            <a:br>
              <a:rPr lang="en-US" sz="2400" dirty="0" smtClean="0">
                <a:solidFill>
                  <a:srgbClr val="000000"/>
                </a:solidFill>
                <a:latin typeface="Calibri" pitchFamily="34" charset="0"/>
              </a:rPr>
            </a:br>
            <a:r>
              <a:rPr lang="en-US" sz="2400" smtClean="0">
                <a:solidFill>
                  <a:srgbClr val="000000"/>
                </a:solidFill>
                <a:latin typeface="Calibri" pitchFamily="34" charset="0"/>
              </a:rPr>
              <a:t>     </a:t>
            </a:r>
            <a:r>
              <a:rPr lang="en-US" sz="2400" b="0" smtClean="0">
                <a:solidFill>
                  <a:srgbClr val="000000"/>
                </a:solidFill>
                <a:latin typeface="Calibri" pitchFamily="34" charset="0"/>
              </a:rPr>
              <a:t>2D or 3D: the gate oxide won't scale</a:t>
            </a:r>
            <a:br>
              <a:rPr lang="en-US" sz="2400" b="0" smtClean="0">
                <a:solidFill>
                  <a:srgbClr val="000000"/>
                </a:solidFill>
                <a:latin typeface="Calibri" pitchFamily="34" charset="0"/>
              </a:rPr>
            </a:br>
            <a:r>
              <a:rPr lang="en-US" sz="2400" b="0" smtClean="0">
                <a:solidFill>
                  <a:srgbClr val="000000"/>
                </a:solidFill>
                <a:latin typeface="Calibri" pitchFamily="34" charset="0"/>
              </a:rPr>
              <a:t>	   the oxide sets a minimum gate length</a:t>
            </a:r>
            <a:br>
              <a:rPr lang="en-US" sz="2400" b="0" smtClean="0">
                <a:solidFill>
                  <a:srgbClr val="000000"/>
                </a:solidFill>
                <a:latin typeface="Calibri" pitchFamily="34" charset="0"/>
              </a:rPr>
            </a:br>
            <a:r>
              <a:rPr lang="en-US" sz="2400" b="0" smtClean="0">
                <a:solidFill>
                  <a:srgbClr val="000000"/>
                </a:solidFill>
                <a:latin typeface="Calibri" pitchFamily="34" charset="0"/>
              </a:rPr>
              <a:t>	   1-atom-thick channels don't help much</a:t>
            </a:r>
            <a:endParaRPr lang="en-US" sz="2400" b="0" dirty="0">
              <a:solidFill>
                <a:srgbClr val="000000"/>
              </a:solidFill>
              <a:latin typeface="Calibri" pitchFamily="34" charset="0"/>
            </a:endParaRPr>
          </a:p>
        </p:txBody>
      </p:sp>
      <p:sp>
        <p:nvSpPr>
          <p:cNvPr id="34" name="Text Box 5"/>
          <p:cNvSpPr txBox="1">
            <a:spLocks noChangeArrowheads="1"/>
          </p:cNvSpPr>
          <p:nvPr/>
        </p:nvSpPr>
        <p:spPr bwMode="auto">
          <a:xfrm>
            <a:off x="245985" y="2584204"/>
            <a:ext cx="5388545" cy="997196"/>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rPr>
              <a:t>If oxides won't scale, we must make fins</a:t>
            </a:r>
            <a:br>
              <a:rPr lang="en-US" sz="2400" dirty="0" smtClean="0">
                <a:solidFill>
                  <a:srgbClr val="000000"/>
                </a:solidFill>
                <a:latin typeface="Calibri" pitchFamily="34" charset="0"/>
              </a:rPr>
            </a:br>
            <a:r>
              <a:rPr lang="en-US" sz="2400" dirty="0" smtClean="0">
                <a:solidFill>
                  <a:srgbClr val="000000"/>
                </a:solidFill>
                <a:latin typeface="Calibri" pitchFamily="34" charset="0"/>
              </a:rPr>
              <a:t>     </a:t>
            </a:r>
            <a:r>
              <a:rPr lang="en-US" sz="2400" b="0" dirty="0" smtClean="0">
                <a:solidFill>
                  <a:srgbClr val="000000"/>
                </a:solidFill>
                <a:latin typeface="Calibri" pitchFamily="34" charset="0"/>
              </a:rPr>
              <a:t>with 2D, </a:t>
            </a:r>
            <a:r>
              <a:rPr lang="en-US" sz="2400" dirty="0" smtClean="0">
                <a:solidFill>
                  <a:schemeClr val="tx2"/>
                </a:solidFill>
                <a:latin typeface="Calibri" pitchFamily="34" charset="0"/>
              </a:rPr>
              <a:t>can we make fins</a:t>
            </a:r>
            <a:r>
              <a:rPr lang="en-US" sz="2400" b="0" dirty="0" smtClean="0">
                <a:solidFill>
                  <a:srgbClr val="000000"/>
                </a:solidFill>
                <a:latin typeface="Calibri" pitchFamily="34" charset="0"/>
              </a:rPr>
              <a:t> ?</a:t>
            </a:r>
            <a:r>
              <a:rPr lang="en-US" sz="2400" b="0" dirty="0">
                <a:solidFill>
                  <a:srgbClr val="000000"/>
                </a:solidFill>
                <a:latin typeface="Calibri" pitchFamily="34" charset="0"/>
              </a:rPr>
              <a:t/>
            </a:r>
            <a:br>
              <a:rPr lang="en-US" sz="2400" b="0" dirty="0">
                <a:solidFill>
                  <a:srgbClr val="000000"/>
                </a:solidFill>
                <a:latin typeface="Calibri" pitchFamily="34" charset="0"/>
              </a:rPr>
            </a:br>
            <a:r>
              <a:rPr lang="en-US" sz="2400" b="0" dirty="0" smtClean="0">
                <a:solidFill>
                  <a:srgbClr val="000000"/>
                </a:solidFill>
                <a:latin typeface="Calibri" pitchFamily="34" charset="0"/>
              </a:rPr>
              <a:t>	   later, will need to make nanowires...</a:t>
            </a:r>
          </a:p>
        </p:txBody>
      </p:sp>
      <p:sp>
        <p:nvSpPr>
          <p:cNvPr id="37" name="Text Box 5"/>
          <p:cNvSpPr txBox="1">
            <a:spLocks noChangeArrowheads="1"/>
          </p:cNvSpPr>
          <p:nvPr/>
        </p:nvSpPr>
        <p:spPr bwMode="auto">
          <a:xfrm>
            <a:off x="245985" y="3884370"/>
            <a:ext cx="5388545" cy="997196"/>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rPr>
              <a:t>Ballistic drive currents don't win either</a:t>
            </a:r>
            <a:br>
              <a:rPr lang="en-US" sz="2400" dirty="0" smtClean="0">
                <a:solidFill>
                  <a:srgbClr val="000000"/>
                </a:solidFill>
                <a:latin typeface="Calibri" pitchFamily="34" charset="0"/>
              </a:rPr>
            </a:br>
            <a:r>
              <a:rPr lang="en-US" sz="2400" dirty="0" smtClean="0">
                <a:solidFill>
                  <a:srgbClr val="000000"/>
                </a:solidFill>
                <a:latin typeface="Calibri" pitchFamily="34" charset="0"/>
              </a:rPr>
              <a:t>     </a:t>
            </a:r>
            <a:r>
              <a:rPr lang="en-US" sz="2400" b="0" dirty="0" smtClean="0">
                <a:solidFill>
                  <a:srgbClr val="000000"/>
                </a:solidFill>
                <a:latin typeface="Calibri" pitchFamily="34" charset="0"/>
              </a:rPr>
              <a:t>high m*, and/or high DOS</a:t>
            </a:r>
            <a:br>
              <a:rPr lang="en-US" sz="2400" b="0" dirty="0" smtClean="0">
                <a:solidFill>
                  <a:srgbClr val="000000"/>
                </a:solidFill>
                <a:latin typeface="Calibri" pitchFamily="34" charset="0"/>
              </a:rPr>
            </a:br>
            <a:r>
              <a:rPr lang="en-US" sz="2400" b="0" dirty="0" smtClean="0">
                <a:solidFill>
                  <a:srgbClr val="000000"/>
                </a:solidFill>
                <a:latin typeface="Calibri" pitchFamily="34" charset="0"/>
              </a:rPr>
              <a:t>     mobility sufficient for ballistic ?</a:t>
            </a:r>
          </a:p>
        </p:txBody>
      </p:sp>
      <p:cxnSp>
        <p:nvCxnSpPr>
          <p:cNvPr id="15" name="Straight Connector 14"/>
          <p:cNvCxnSpPr/>
          <p:nvPr/>
        </p:nvCxnSpPr>
        <p:spPr bwMode="auto">
          <a:xfrm>
            <a:off x="8290855" y="5250480"/>
            <a:ext cx="0" cy="227685"/>
          </a:xfrm>
          <a:prstGeom prst="line">
            <a:avLst/>
          </a:prstGeom>
          <a:noFill/>
          <a:ln w="28575" cap="flat" cmpd="sng" algn="ctr">
            <a:solidFill>
              <a:schemeClr val="tx2"/>
            </a:solidFill>
            <a:prstDash val="solid"/>
            <a:round/>
            <a:headEnd type="none" w="med" len="med"/>
            <a:tailEnd type="arrow" w="med" len="med"/>
          </a:ln>
          <a:effectLst/>
        </p:spPr>
      </p:cxnSp>
    </p:spTree>
    <p:extLst>
      <p:ext uri="{BB962C8B-B14F-4D97-AF65-F5344CB8AC3E}">
        <p14:creationId xmlns:p14="http://schemas.microsoft.com/office/powerpoint/2010/main" val="352727485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When it gets crowded, build vertically</a:t>
            </a:r>
            <a:endParaRPr lang="en-US" dirty="0"/>
          </a:p>
        </p:txBody>
      </p:sp>
      <p:sp>
        <p:nvSpPr>
          <p:cNvPr id="21" name="Text Box 4"/>
          <p:cNvSpPr txBox="1">
            <a:spLocks noChangeArrowheads="1"/>
          </p:cNvSpPr>
          <p:nvPr/>
        </p:nvSpPr>
        <p:spPr bwMode="auto">
          <a:xfrm>
            <a:off x="701354" y="3732580"/>
            <a:ext cx="3111695" cy="664797"/>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2-D integration</a:t>
            </a:r>
            <a:r>
              <a:rPr lang="en-US" sz="2400" b="0" dirty="0" smtClean="0">
                <a:solidFill>
                  <a:srgbClr val="000000"/>
                </a:solidFill>
                <a:latin typeface="Calibri" pitchFamily="34" charset="0"/>
                <a:cs typeface="Arial" pitchFamily="34" charset="0"/>
                <a:sym typeface="Symbol" pitchFamily="18" charset="2"/>
              </a:rPr>
              <a:t>:</a:t>
            </a:r>
            <a:br>
              <a:rPr lang="en-US" sz="2400" b="0" dirty="0" smtClean="0">
                <a:solidFill>
                  <a:srgbClr val="000000"/>
                </a:solidFill>
                <a:latin typeface="Calibri" pitchFamily="34" charset="0"/>
                <a:cs typeface="Arial" pitchFamily="34" charset="0"/>
                <a:sym typeface="Symbol" pitchFamily="18" charset="2"/>
              </a:rPr>
            </a:br>
            <a:r>
              <a:rPr lang="en-US" sz="2400" b="0" dirty="0" smtClean="0">
                <a:solidFill>
                  <a:srgbClr val="000000"/>
                </a:solidFill>
                <a:latin typeface="Calibri" pitchFamily="34" charset="0"/>
                <a:cs typeface="Arial" pitchFamily="34" charset="0"/>
                <a:sym typeface="Symbol" pitchFamily="18" charset="2"/>
              </a:rPr>
              <a:t>wire length    # gates</a:t>
            </a:r>
            <a:r>
              <a:rPr lang="en-US" sz="2400" b="0" baseline="30000" dirty="0" smtClean="0">
                <a:solidFill>
                  <a:srgbClr val="000000"/>
                </a:solidFill>
                <a:latin typeface="Calibri" pitchFamily="34" charset="0"/>
                <a:cs typeface="Arial" pitchFamily="34" charset="0"/>
                <a:sym typeface="Symbol" pitchFamily="18" charset="2"/>
              </a:rPr>
              <a:t>1/2</a:t>
            </a:r>
          </a:p>
        </p:txBody>
      </p:sp>
      <p:pic>
        <p:nvPicPr>
          <p:cNvPr id="5" name="Picture 4" descr="images.jpg"/>
          <p:cNvPicPr>
            <a:picLocks noChangeAspect="1"/>
          </p:cNvPicPr>
          <p:nvPr/>
        </p:nvPicPr>
        <p:blipFill>
          <a:blip r:embed="rId3" cstate="print"/>
          <a:stretch>
            <a:fillRect/>
          </a:stretch>
        </p:blipFill>
        <p:spPr>
          <a:xfrm>
            <a:off x="625460" y="1455731"/>
            <a:ext cx="2959905" cy="1962546"/>
          </a:xfrm>
          <a:prstGeom prst="rect">
            <a:avLst/>
          </a:prstGeom>
        </p:spPr>
      </p:pic>
      <p:pic>
        <p:nvPicPr>
          <p:cNvPr id="6" name="Picture 5" descr="download.jpg"/>
          <p:cNvPicPr>
            <a:picLocks noChangeAspect="1"/>
          </p:cNvPicPr>
          <p:nvPr/>
        </p:nvPicPr>
        <p:blipFill>
          <a:blip r:embed="rId4" cstate="print"/>
          <a:stretch>
            <a:fillRect/>
          </a:stretch>
        </p:blipFill>
        <p:spPr>
          <a:xfrm>
            <a:off x="4951475" y="1455730"/>
            <a:ext cx="2884010" cy="1919178"/>
          </a:xfrm>
          <a:prstGeom prst="rect">
            <a:avLst/>
          </a:prstGeom>
        </p:spPr>
      </p:pic>
      <p:sp>
        <p:nvSpPr>
          <p:cNvPr id="7" name="Text Box 4"/>
          <p:cNvSpPr txBox="1">
            <a:spLocks noChangeArrowheads="1"/>
          </p:cNvSpPr>
          <p:nvPr/>
        </p:nvSpPr>
        <p:spPr bwMode="auto">
          <a:xfrm>
            <a:off x="625459" y="1076255"/>
            <a:ext cx="2580431"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Los Angeles: </a:t>
            </a:r>
            <a:r>
              <a:rPr lang="en-US" sz="2400" b="0" dirty="0" smtClean="0">
                <a:solidFill>
                  <a:srgbClr val="000000"/>
                </a:solidFill>
                <a:latin typeface="Calibri" pitchFamily="34" charset="0"/>
                <a:cs typeface="Arial" pitchFamily="34" charset="0"/>
                <a:sym typeface="Symbol" pitchFamily="18" charset="2"/>
              </a:rPr>
              <a:t>sprawl</a:t>
            </a:r>
          </a:p>
        </p:txBody>
      </p:sp>
      <p:sp>
        <p:nvSpPr>
          <p:cNvPr id="8" name="Text Box 4"/>
          <p:cNvSpPr txBox="1">
            <a:spLocks noChangeArrowheads="1"/>
          </p:cNvSpPr>
          <p:nvPr/>
        </p:nvSpPr>
        <p:spPr bwMode="auto">
          <a:xfrm>
            <a:off x="4951474" y="1076255"/>
            <a:ext cx="2580431"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Manhattan: </a:t>
            </a:r>
            <a:r>
              <a:rPr lang="en-US" sz="2400" b="0" dirty="0" smtClean="0">
                <a:solidFill>
                  <a:srgbClr val="000000"/>
                </a:solidFill>
                <a:latin typeface="Calibri" pitchFamily="34" charset="0"/>
                <a:cs typeface="Arial" pitchFamily="34" charset="0"/>
                <a:sym typeface="Symbol" pitchFamily="18" charset="2"/>
              </a:rPr>
              <a:t>dense</a:t>
            </a:r>
          </a:p>
        </p:txBody>
      </p:sp>
      <p:pic>
        <p:nvPicPr>
          <p:cNvPr id="9" name="Picture 8" descr="2016_6_19_DRC_E_K_Fermi.jpg"/>
          <p:cNvPicPr>
            <a:picLocks noChangeAspect="1"/>
          </p:cNvPicPr>
          <p:nvPr/>
        </p:nvPicPr>
        <p:blipFill>
          <a:blip r:embed="rId5" cstate="print"/>
          <a:stretch>
            <a:fillRect/>
          </a:stretch>
        </p:blipFill>
        <p:spPr>
          <a:xfrm>
            <a:off x="6545270" y="4187950"/>
            <a:ext cx="155448" cy="109728"/>
          </a:xfrm>
          <a:prstGeom prst="rect">
            <a:avLst/>
          </a:prstGeom>
        </p:spPr>
      </p:pic>
      <p:sp>
        <p:nvSpPr>
          <p:cNvPr id="10" name="Text Box 4"/>
          <p:cNvSpPr txBox="1">
            <a:spLocks noChangeArrowheads="1"/>
          </p:cNvSpPr>
          <p:nvPr/>
        </p:nvSpPr>
        <p:spPr bwMode="auto">
          <a:xfrm>
            <a:off x="5103265" y="3732580"/>
            <a:ext cx="3035800" cy="664797"/>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dirty="0" smtClean="0">
                <a:solidFill>
                  <a:srgbClr val="000000"/>
                </a:solidFill>
                <a:latin typeface="Calibri" pitchFamily="34" charset="0"/>
                <a:cs typeface="Arial" pitchFamily="34" charset="0"/>
                <a:sym typeface="Symbol" pitchFamily="18" charset="2"/>
              </a:rPr>
              <a:t>3-D integration</a:t>
            </a:r>
            <a:r>
              <a:rPr lang="en-US" sz="2400" b="0" dirty="0" smtClean="0">
                <a:solidFill>
                  <a:srgbClr val="000000"/>
                </a:solidFill>
                <a:latin typeface="Calibri" pitchFamily="34" charset="0"/>
                <a:cs typeface="Arial" pitchFamily="34" charset="0"/>
                <a:sym typeface="Symbol" pitchFamily="18" charset="2"/>
              </a:rPr>
              <a:t>:</a:t>
            </a:r>
            <a:br>
              <a:rPr lang="en-US" sz="2400" b="0" dirty="0" smtClean="0">
                <a:solidFill>
                  <a:srgbClr val="000000"/>
                </a:solidFill>
                <a:latin typeface="Calibri" pitchFamily="34" charset="0"/>
                <a:cs typeface="Arial" pitchFamily="34" charset="0"/>
                <a:sym typeface="Symbol" pitchFamily="18" charset="2"/>
              </a:rPr>
            </a:br>
            <a:r>
              <a:rPr lang="en-US" sz="2400" b="0" dirty="0" smtClean="0">
                <a:solidFill>
                  <a:srgbClr val="000000"/>
                </a:solidFill>
                <a:latin typeface="Calibri" pitchFamily="34" charset="0"/>
                <a:cs typeface="Arial" pitchFamily="34" charset="0"/>
                <a:sym typeface="Symbol" pitchFamily="18" charset="2"/>
              </a:rPr>
              <a:t>wire length    #gates</a:t>
            </a:r>
            <a:r>
              <a:rPr lang="en-US" sz="2400" b="0" baseline="30000" dirty="0" smtClean="0">
                <a:solidFill>
                  <a:srgbClr val="000000"/>
                </a:solidFill>
                <a:latin typeface="Calibri" pitchFamily="34" charset="0"/>
                <a:cs typeface="Arial" pitchFamily="34" charset="0"/>
                <a:sym typeface="Symbol" pitchFamily="18" charset="2"/>
              </a:rPr>
              <a:t>1/3</a:t>
            </a:r>
          </a:p>
        </p:txBody>
      </p:sp>
      <p:pic>
        <p:nvPicPr>
          <p:cNvPr id="11" name="Picture 10" descr="2016_6_19_DRC_E_K_Fermi.jpg"/>
          <p:cNvPicPr>
            <a:picLocks noChangeAspect="1"/>
          </p:cNvPicPr>
          <p:nvPr/>
        </p:nvPicPr>
        <p:blipFill>
          <a:blip r:embed="rId5" cstate="print"/>
          <a:stretch>
            <a:fillRect/>
          </a:stretch>
        </p:blipFill>
        <p:spPr>
          <a:xfrm>
            <a:off x="2139702" y="4187950"/>
            <a:ext cx="155448" cy="109728"/>
          </a:xfrm>
          <a:prstGeom prst="rect">
            <a:avLst/>
          </a:prstGeom>
        </p:spPr>
      </p:pic>
      <p:sp>
        <p:nvSpPr>
          <p:cNvPr id="12" name="Text Box 4"/>
          <p:cNvSpPr txBox="1">
            <a:spLocks noChangeArrowheads="1"/>
          </p:cNvSpPr>
          <p:nvPr/>
        </p:nvSpPr>
        <p:spPr bwMode="auto">
          <a:xfrm>
            <a:off x="701355" y="4766291"/>
            <a:ext cx="7740680" cy="332399"/>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2400" i="1" dirty="0" smtClean="0">
                <a:solidFill>
                  <a:srgbClr val="000000"/>
                </a:solidFill>
                <a:latin typeface="Calibri" pitchFamily="34" charset="0"/>
                <a:cs typeface="Arial" pitchFamily="34" charset="0"/>
                <a:sym typeface="Symbol" pitchFamily="18" charset="2"/>
              </a:rPr>
              <a:t>LA is interconnect-limited</a:t>
            </a:r>
            <a:endParaRPr lang="en-US" sz="2400" b="0" i="1" baseline="30000" dirty="0" smtClean="0">
              <a:solidFill>
                <a:srgbClr val="000000"/>
              </a:solidFill>
              <a:latin typeface="Calibri" pitchFamily="34" charset="0"/>
              <a:cs typeface="Arial" pitchFamily="34" charset="0"/>
              <a:sym typeface="Symbol" pitchFamily="18" charset="2"/>
            </a:endParaRPr>
          </a:p>
        </p:txBody>
      </p:sp>
      <p:sp>
        <p:nvSpPr>
          <p:cNvPr id="13" name="Text Box 4"/>
          <p:cNvSpPr txBox="1">
            <a:spLocks noChangeArrowheads="1"/>
          </p:cNvSpPr>
          <p:nvPr/>
        </p:nvSpPr>
        <p:spPr bwMode="auto">
          <a:xfrm>
            <a:off x="228600" y="5525241"/>
            <a:ext cx="8213435" cy="886397"/>
          </a:xfrm>
          <a:prstGeom prst="rect">
            <a:avLst/>
          </a:prstGeom>
          <a:noFill/>
          <a:ln w="9525">
            <a:noFill/>
            <a:miter lim="800000"/>
            <a:headEnd/>
            <a:tailEnd/>
          </a:ln>
        </p:spPr>
        <p:txBody>
          <a:bodyPr wrap="square" lIns="0" tIns="0" rIns="0" bIns="0">
            <a:spAutoFit/>
          </a:bodyPr>
          <a:lstStyle/>
          <a:p>
            <a:pPr defTabSz="804863">
              <a:buClr>
                <a:srgbClr val="FF0000"/>
              </a:buClr>
              <a:tabLst>
                <a:tab pos="173038" algn="l"/>
                <a:tab pos="630238" algn="l"/>
                <a:tab pos="1719263" algn="l"/>
              </a:tabLst>
            </a:pPr>
            <a:r>
              <a:rPr lang="en-US" sz="3200" dirty="0" smtClean="0">
                <a:solidFill>
                  <a:srgbClr val="000000"/>
                </a:solidFill>
                <a:latin typeface="Calibri" pitchFamily="34" charset="0"/>
                <a:cs typeface="Arial" pitchFamily="34" charset="0"/>
                <a:sym typeface="Symbol" pitchFamily="18" charset="2"/>
              </a:rPr>
              <a:t>1) </a:t>
            </a:r>
            <a:r>
              <a:rPr lang="en-US" sz="3200" smtClean="0">
                <a:solidFill>
                  <a:srgbClr val="000000"/>
                </a:solidFill>
                <a:latin typeface="Calibri" pitchFamily="34" charset="0"/>
                <a:cs typeface="Arial" pitchFamily="34" charset="0"/>
                <a:sym typeface="Symbol" pitchFamily="18" charset="2"/>
              </a:rPr>
              <a:t>Chip stacking  </a:t>
            </a:r>
            <a:r>
              <a:rPr lang="en-US" sz="3200" dirty="0" smtClean="0">
                <a:solidFill>
                  <a:srgbClr val="000000"/>
                </a:solidFill>
                <a:latin typeface="Calibri" pitchFamily="34" charset="0"/>
                <a:cs typeface="Arial" pitchFamily="34" charset="0"/>
                <a:sym typeface="Symbol" pitchFamily="18" charset="2"/>
              </a:rPr>
              <a:t>(skip)</a:t>
            </a:r>
            <a:br>
              <a:rPr lang="en-US" sz="3200" dirty="0" smtClean="0">
                <a:solidFill>
                  <a:srgbClr val="000000"/>
                </a:solidFill>
                <a:latin typeface="Calibri" pitchFamily="34" charset="0"/>
                <a:cs typeface="Arial" pitchFamily="34" charset="0"/>
                <a:sym typeface="Symbol" pitchFamily="18" charset="2"/>
              </a:rPr>
            </a:br>
            <a:r>
              <a:rPr lang="en-US" sz="3200" dirty="0" smtClean="0">
                <a:solidFill>
                  <a:srgbClr val="000000"/>
                </a:solidFill>
                <a:latin typeface="Calibri" pitchFamily="34" charset="0"/>
                <a:cs typeface="Arial" pitchFamily="34" charset="0"/>
                <a:sym typeface="Symbol" pitchFamily="18" charset="2"/>
              </a:rPr>
              <a:t>2) </a:t>
            </a:r>
            <a:r>
              <a:rPr lang="en-US" sz="3200" smtClean="0">
                <a:solidFill>
                  <a:schemeClr val="tx2"/>
                </a:solidFill>
                <a:latin typeface="Calibri" pitchFamily="34" charset="0"/>
                <a:cs typeface="Arial" pitchFamily="34" charset="0"/>
                <a:sym typeface="Symbol" pitchFamily="18" charset="2"/>
              </a:rPr>
              <a:t>3D transistors: corrugation (change the shape)</a:t>
            </a:r>
            <a:endParaRPr lang="en-US" sz="3200" b="0" baseline="30000" dirty="0" smtClean="0">
              <a:solidFill>
                <a:schemeClr val="tx2"/>
              </a:solidFill>
              <a:latin typeface="Calibri" pitchFamily="34" charset="0"/>
              <a:cs typeface="Arial" pitchFamily="34" charset="0"/>
              <a:sym typeface="Symbol" pitchFamily="18" charset="2"/>
            </a:endParaRPr>
          </a:p>
        </p:txBody>
      </p:sp>
    </p:spTree>
    <p:extLst>
      <p:ext uri="{BB962C8B-B14F-4D97-AF65-F5344CB8AC3E}">
        <p14:creationId xmlns:p14="http://schemas.microsoft.com/office/powerpoint/2010/main" val="18838756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5613" y="146050"/>
            <a:ext cx="8442402" cy="398463"/>
          </a:xfrm>
        </p:spPr>
        <p:txBody>
          <a:bodyPr/>
          <a:lstStyle/>
          <a:p>
            <a:r>
              <a:rPr lang="en-US" dirty="0" smtClean="0"/>
              <a:t>Corrugated surface→ more surface per die area</a:t>
            </a:r>
            <a:endParaRPr lang="en-US" dirty="0"/>
          </a:p>
        </p:txBody>
      </p:sp>
      <p:pic>
        <p:nvPicPr>
          <p:cNvPr id="14" name="Picture 13" descr="asdfaskjlkl;jjkl;.jpg"/>
          <p:cNvPicPr>
            <a:picLocks noChangeAspect="1"/>
          </p:cNvPicPr>
          <p:nvPr/>
        </p:nvPicPr>
        <p:blipFill>
          <a:blip r:embed="rId3" cstate="print"/>
          <a:stretch>
            <a:fillRect/>
          </a:stretch>
        </p:blipFill>
        <p:spPr>
          <a:xfrm>
            <a:off x="549565" y="1000360"/>
            <a:ext cx="7665395" cy="5446465"/>
          </a:xfrm>
          <a:prstGeom prst="rect">
            <a:avLst/>
          </a:prstGeom>
        </p:spPr>
      </p:pic>
    </p:spTree>
    <p:extLst>
      <p:ext uri="{BB962C8B-B14F-4D97-AF65-F5344CB8AC3E}">
        <p14:creationId xmlns:p14="http://schemas.microsoft.com/office/powerpoint/2010/main" val="16634461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5613" y="146050"/>
            <a:ext cx="8442402" cy="398463"/>
          </a:xfrm>
        </p:spPr>
        <p:txBody>
          <a:bodyPr/>
          <a:lstStyle/>
          <a:p>
            <a:r>
              <a:rPr lang="en-US" dirty="0" smtClean="0"/>
              <a:t>Corrugated surface→ more current per unit area</a:t>
            </a:r>
            <a:endParaRPr lang="en-US" dirty="0"/>
          </a:p>
        </p:txBody>
      </p:sp>
      <p:sp>
        <p:nvSpPr>
          <p:cNvPr id="18" name="Rectangle 17"/>
          <p:cNvSpPr/>
          <p:nvPr/>
        </p:nvSpPr>
        <p:spPr>
          <a:xfrm>
            <a:off x="3357680" y="4567425"/>
            <a:ext cx="1263487" cy="549381"/>
          </a:xfrm>
          <a:prstGeom prst="rect">
            <a:avLst/>
          </a:prstGeom>
        </p:spPr>
        <p:txBody>
          <a:bodyPr wrap="none">
            <a:spAutoFit/>
          </a:bodyPr>
          <a:lstStyle/>
          <a:p>
            <a:r>
              <a:rPr lang="en-US" sz="1100" dirty="0" smtClean="0">
                <a:latin typeface="Calibri" pitchFamily="34" charset="0"/>
              </a:rPr>
              <a:t>Cohen-Elias </a:t>
            </a:r>
            <a:r>
              <a:rPr lang="en-US" sz="1100" i="1" dirty="0" smtClean="0">
                <a:latin typeface="Calibri" pitchFamily="34" charset="0"/>
              </a:rPr>
              <a:t>et al.</a:t>
            </a:r>
            <a:r>
              <a:rPr lang="en-US" sz="1100" dirty="0" smtClean="0">
                <a:latin typeface="Calibri" pitchFamily="34" charset="0"/>
              </a:rPr>
              <a:t>, </a:t>
            </a:r>
            <a:br>
              <a:rPr lang="en-US" sz="1100" dirty="0" smtClean="0">
                <a:latin typeface="Calibri" pitchFamily="34" charset="0"/>
              </a:rPr>
            </a:br>
            <a:r>
              <a:rPr lang="en-US" sz="1100" dirty="0" smtClean="0">
                <a:latin typeface="Calibri" pitchFamily="34" charset="0"/>
              </a:rPr>
              <a:t>UCSB</a:t>
            </a:r>
            <a:br>
              <a:rPr lang="en-US" sz="1100" dirty="0" smtClean="0">
                <a:latin typeface="Calibri" pitchFamily="34" charset="0"/>
              </a:rPr>
            </a:br>
            <a:r>
              <a:rPr lang="en-US" sz="1100" dirty="0" smtClean="0">
                <a:latin typeface="Calibri" pitchFamily="34" charset="0"/>
              </a:rPr>
              <a:t>2013 DRC</a:t>
            </a:r>
            <a:endParaRPr lang="en-US" sz="1100" dirty="0">
              <a:latin typeface="Calibri" pitchFamily="34" charset="0"/>
            </a:endParaRPr>
          </a:p>
        </p:txBody>
      </p:sp>
      <p:sp>
        <p:nvSpPr>
          <p:cNvPr id="19" name="Rectangle 18"/>
          <p:cNvSpPr/>
          <p:nvPr/>
        </p:nvSpPr>
        <p:spPr>
          <a:xfrm>
            <a:off x="6469375" y="4564278"/>
            <a:ext cx="1616148" cy="549381"/>
          </a:xfrm>
          <a:prstGeom prst="rect">
            <a:avLst/>
          </a:prstGeom>
        </p:spPr>
        <p:txBody>
          <a:bodyPr wrap="none">
            <a:spAutoFit/>
          </a:bodyPr>
          <a:lstStyle/>
          <a:p>
            <a:r>
              <a:rPr lang="da-DK" sz="1100" smtClean="0">
                <a:latin typeface="Calibri" pitchFamily="34" charset="0"/>
              </a:rPr>
              <a:t> J .J. Gu </a:t>
            </a:r>
            <a:r>
              <a:rPr lang="da-DK" sz="1100" i="1" smtClean="0">
                <a:latin typeface="Calibri" pitchFamily="34" charset="0"/>
              </a:rPr>
              <a:t>et al</a:t>
            </a:r>
            <a:r>
              <a:rPr lang="da-DK" sz="1100" smtClean="0">
                <a:latin typeface="Calibri" pitchFamily="34" charset="0"/>
              </a:rPr>
              <a:t>., 2012 DRC,</a:t>
            </a:r>
            <a:br>
              <a:rPr lang="da-DK" sz="1100" smtClean="0">
                <a:latin typeface="Calibri" pitchFamily="34" charset="0"/>
              </a:rPr>
            </a:br>
            <a:r>
              <a:rPr lang="da-DK" sz="1100" smtClean="0">
                <a:latin typeface="Calibri" pitchFamily="34" charset="0"/>
              </a:rPr>
              <a:t>Purdue</a:t>
            </a:r>
            <a:br>
              <a:rPr lang="da-DK" sz="1100" smtClean="0">
                <a:latin typeface="Calibri" pitchFamily="34" charset="0"/>
              </a:rPr>
            </a:br>
            <a:r>
              <a:rPr lang="da-DK" sz="1100" smtClean="0">
                <a:latin typeface="Calibri" pitchFamily="34" charset="0"/>
              </a:rPr>
              <a:t>2012 IEDM</a:t>
            </a:r>
            <a:endParaRPr lang="en-US" sz="1100" dirty="0">
              <a:latin typeface="Calibri" pitchFamily="34" charset="0"/>
            </a:endParaRPr>
          </a:p>
        </p:txBody>
      </p:sp>
      <p:pic>
        <p:nvPicPr>
          <p:cNvPr id="20" name="Picture 19" descr="Picture1.jpg"/>
          <p:cNvPicPr>
            <a:picLocks noChangeAspect="1"/>
          </p:cNvPicPr>
          <p:nvPr/>
        </p:nvPicPr>
        <p:blipFill>
          <a:blip r:embed="rId3" cstate="print"/>
          <a:stretch>
            <a:fillRect/>
          </a:stretch>
        </p:blipFill>
        <p:spPr>
          <a:xfrm>
            <a:off x="3095173" y="5098690"/>
            <a:ext cx="1628617" cy="1472686"/>
          </a:xfrm>
          <a:prstGeom prst="rect">
            <a:avLst/>
          </a:prstGeom>
        </p:spPr>
      </p:pic>
      <p:pic>
        <p:nvPicPr>
          <p:cNvPr id="22" name="Picture 21" descr="Picture3.jpg"/>
          <p:cNvPicPr>
            <a:picLocks noChangeAspect="1"/>
          </p:cNvPicPr>
          <p:nvPr/>
        </p:nvPicPr>
        <p:blipFill>
          <a:blip r:embed="rId4" cstate="print"/>
          <a:stretch>
            <a:fillRect/>
          </a:stretch>
        </p:blipFill>
        <p:spPr>
          <a:xfrm>
            <a:off x="6664443" y="5085049"/>
            <a:ext cx="1702307" cy="1600325"/>
          </a:xfrm>
          <a:prstGeom prst="rect">
            <a:avLst/>
          </a:prstGeom>
        </p:spPr>
      </p:pic>
      <p:pic>
        <p:nvPicPr>
          <p:cNvPr id="8" name="Picture 7" descr="2015_6_22_DRC_fins_tec.jpg"/>
          <p:cNvPicPr>
            <a:picLocks noChangeAspect="1"/>
          </p:cNvPicPr>
          <p:nvPr/>
        </p:nvPicPr>
        <p:blipFill>
          <a:blip r:embed="rId5" cstate="print"/>
          <a:srcRect r="8500"/>
          <a:stretch>
            <a:fillRect/>
          </a:stretch>
        </p:blipFill>
        <p:spPr>
          <a:xfrm>
            <a:off x="397775" y="848570"/>
            <a:ext cx="7817185" cy="3718933"/>
          </a:xfrm>
          <a:prstGeom prst="rect">
            <a:avLst/>
          </a:prstGeom>
        </p:spPr>
      </p:pic>
    </p:spTree>
    <p:extLst>
      <p:ext uri="{BB962C8B-B14F-4D97-AF65-F5344CB8AC3E}">
        <p14:creationId xmlns:p14="http://schemas.microsoft.com/office/powerpoint/2010/main" val="345619696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JPM_SLIDE_ROLE" val="jpmPage"/>
</p:tagLst>
</file>

<file path=ppt/theme/theme1.xml><?xml version="1.0" encoding="utf-8"?>
<a:theme xmlns:a="http://schemas.openxmlformats.org/drawingml/2006/main" name="very_thin-text_template">
  <a:themeElements>
    <a:clrScheme name="">
      <a:dk1>
        <a:srgbClr val="000000"/>
      </a:dk1>
      <a:lt1>
        <a:srgbClr val="FFFFFF"/>
      </a:lt1>
      <a:dk2>
        <a:srgbClr val="FF0000"/>
      </a:dk2>
      <a:lt2>
        <a:srgbClr val="969696"/>
      </a:lt2>
      <a:accent1>
        <a:srgbClr val="0000FF"/>
      </a:accent1>
      <a:accent2>
        <a:srgbClr val="FF9900"/>
      </a:accent2>
      <a:accent3>
        <a:srgbClr val="FFFFFF"/>
      </a:accent3>
      <a:accent4>
        <a:srgbClr val="000000"/>
      </a:accent4>
      <a:accent5>
        <a:srgbClr val="AAAAFF"/>
      </a:accent5>
      <a:accent6>
        <a:srgbClr val="E78A00"/>
      </a:accent6>
      <a:hlink>
        <a:srgbClr val="33CC33"/>
      </a:hlink>
      <a:folHlink>
        <a:srgbClr val="FFFF00"/>
      </a:folHlink>
    </a:clrScheme>
    <a:fontScheme name="bold_title_template">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0" tIns="0" rIns="0" bIns="0" numCol="1" rtlCol="0" anchor="ctr" anchorCtr="0" compatLnSpc="1">
        <a:prstTxWarp prst="textNoShape">
          <a:avLst/>
        </a:prstTxWarp>
        <a:noAutofit/>
      </a:bodyPr>
      <a:lstStyle>
        <a:defPPr marL="0" marR="0" indent="0" algn="l" defTabSz="914400" rtl="0" eaLnBrk="0" fontAlgn="base" latinLnBrk="0" hangingPunct="0">
          <a:lnSpc>
            <a:spcPct val="90000"/>
          </a:lnSpc>
          <a:spcBef>
            <a:spcPct val="50000"/>
          </a:spcBef>
          <a:spcAft>
            <a:spcPct val="0"/>
          </a:spcAft>
          <a:buClr>
            <a:schemeClr val="tx2"/>
          </a:buClr>
          <a:buSzTx/>
          <a:buFontTx/>
          <a:buNone/>
          <a:tabLst/>
          <a:defRPr kumimoji="0" sz="1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spAutoFit/>
      </a:bodyPr>
      <a:lstStyle>
        <a:defPPr marL="0" marR="0" indent="0" algn="l" defTabSz="914400" rtl="0" eaLnBrk="0" fontAlgn="base" latinLnBrk="0" hangingPunct="0">
          <a:lnSpc>
            <a:spcPct val="90000"/>
          </a:lnSpc>
          <a:spcBef>
            <a:spcPct val="50000"/>
          </a:spcBef>
          <a:spcAft>
            <a:spcPct val="0"/>
          </a:spcAft>
          <a:buClr>
            <a:schemeClr val="tx2"/>
          </a:buClr>
          <a:buSzTx/>
          <a:buFontTx/>
          <a:buNone/>
          <a:tabLst/>
          <a:defRPr kumimoji="0" lang="en-US" sz="1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bold_title_template 1">
        <a:dk1>
          <a:srgbClr val="000000"/>
        </a:dk1>
        <a:lt1>
          <a:srgbClr val="FFFFFF"/>
        </a:lt1>
        <a:dk2>
          <a:srgbClr val="000000"/>
        </a:dk2>
        <a:lt2>
          <a:srgbClr val="808080"/>
        </a:lt2>
        <a:accent1>
          <a:srgbClr val="FF3300"/>
        </a:accent1>
        <a:accent2>
          <a:srgbClr val="FF9900"/>
        </a:accent2>
        <a:accent3>
          <a:srgbClr val="FFFFFF"/>
        </a:accent3>
        <a:accent4>
          <a:srgbClr val="000000"/>
        </a:accent4>
        <a:accent5>
          <a:srgbClr val="FFADAA"/>
        </a:accent5>
        <a:accent6>
          <a:srgbClr val="E78A00"/>
        </a:accent6>
        <a:hlink>
          <a:srgbClr val="969696"/>
        </a:hlink>
        <a:folHlink>
          <a:srgbClr val="FFFF99"/>
        </a:folHlink>
      </a:clrScheme>
      <a:clrMap bg1="lt1" tx1="dk1" bg2="lt2" tx2="dk2" accent1="accent1" accent2="accent2" accent3="accent3" accent4="accent4" accent5="accent5" accent6="accent6" hlink="hlink" folHlink="folHlink"/>
    </a:extraClrScheme>
    <a:extraClrScheme>
      <a:clrScheme name="bold_title_template 2">
        <a:dk1>
          <a:srgbClr val="000000"/>
        </a:dk1>
        <a:lt1>
          <a:srgbClr val="FFFFFF"/>
        </a:lt1>
        <a:dk2>
          <a:srgbClr val="CC0000"/>
        </a:dk2>
        <a:lt2>
          <a:srgbClr val="969696"/>
        </a:lt2>
        <a:accent1>
          <a:srgbClr val="0000FF"/>
        </a:accent1>
        <a:accent2>
          <a:srgbClr val="FF9900"/>
        </a:accent2>
        <a:accent3>
          <a:srgbClr val="FFFFFF"/>
        </a:accent3>
        <a:accent4>
          <a:srgbClr val="000000"/>
        </a:accent4>
        <a:accent5>
          <a:srgbClr val="AAAAFF"/>
        </a:accent5>
        <a:accent6>
          <a:srgbClr val="E78A00"/>
        </a:accent6>
        <a:hlink>
          <a:srgbClr val="33CC33"/>
        </a:hlink>
        <a:folHlink>
          <a:srgbClr val="FFFF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emo-v1">
  <a:themeElements>
    <a:clrScheme name="Custom 1">
      <a:dk1>
        <a:srgbClr val="000000"/>
      </a:dk1>
      <a:lt1>
        <a:srgbClr val="FFFFFF"/>
      </a:lt1>
      <a:dk2>
        <a:srgbClr val="C00000"/>
      </a:dk2>
      <a:lt2>
        <a:srgbClr val="92D050"/>
      </a:lt2>
      <a:accent1>
        <a:srgbClr val="5C90A7"/>
      </a:accent1>
      <a:accent2>
        <a:srgbClr val="FFCC66"/>
      </a:accent2>
      <a:accent3>
        <a:srgbClr val="D175A3"/>
      </a:accent3>
      <a:accent4>
        <a:srgbClr val="FFCC00"/>
      </a:accent4>
      <a:accent5>
        <a:srgbClr val="FF5050"/>
      </a:accent5>
      <a:accent6>
        <a:srgbClr val="92D050"/>
      </a:accent6>
      <a:hlink>
        <a:srgbClr val="2A5063"/>
      </a:hlink>
      <a:folHlink>
        <a:srgbClr val="78BCDA"/>
      </a:folHlink>
    </a:clrScheme>
    <a:fontScheme name="nanoHUB-v2">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anoHUB-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noHUB-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noHUB-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noHUB-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noHUB-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noHUB-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noHUB-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noHUB-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noHUB-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noHUB-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noHUB-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noHUB-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anoHUB-v2 13">
        <a:dk1>
          <a:srgbClr val="000000"/>
        </a:dk1>
        <a:lt1>
          <a:srgbClr val="FFFFFF"/>
        </a:lt1>
        <a:dk2>
          <a:srgbClr val="000000"/>
        </a:dk2>
        <a:lt2>
          <a:srgbClr val="B2B2B2"/>
        </a:lt2>
        <a:accent1>
          <a:srgbClr val="5C90A7"/>
        </a:accent1>
        <a:accent2>
          <a:srgbClr val="FFCC66"/>
        </a:accent2>
        <a:accent3>
          <a:srgbClr val="FFFFFF"/>
        </a:accent3>
        <a:accent4>
          <a:srgbClr val="000000"/>
        </a:accent4>
        <a:accent5>
          <a:srgbClr val="B5C6D0"/>
        </a:accent5>
        <a:accent6>
          <a:srgbClr val="E7B95C"/>
        </a:accent6>
        <a:hlink>
          <a:srgbClr val="2A5063"/>
        </a:hlink>
        <a:folHlink>
          <a:srgbClr val="78BCD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very_thin_text_template</Template>
  <TotalTime>726</TotalTime>
  <Pages>2</Pages>
  <Words>856</Words>
  <Application>Microsoft Office PowerPoint</Application>
  <PresentationFormat>On-screen Show (4:3)</PresentationFormat>
  <Paragraphs>189</Paragraphs>
  <Slides>32</Slides>
  <Notes>20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32</vt:i4>
      </vt:variant>
    </vt:vector>
  </HeadingPairs>
  <TitlesOfParts>
    <vt:vector size="49" baseType="lpstr">
      <vt:lpstr>ＭＳ Ｐゴシック</vt:lpstr>
      <vt:lpstr>ＭＳ Ｐゴシック</vt:lpstr>
      <vt:lpstr>Arial</vt:lpstr>
      <vt:lpstr>Arial Narrow</vt:lpstr>
      <vt:lpstr>Calibri</vt:lpstr>
      <vt:lpstr>Helvetica</vt:lpstr>
      <vt:lpstr>Impact</vt:lpstr>
      <vt:lpstr>Symbol</vt:lpstr>
      <vt:lpstr>Tahoma</vt:lpstr>
      <vt:lpstr>Times New Roman</vt:lpstr>
      <vt:lpstr>Trebuchet MS</vt:lpstr>
      <vt:lpstr>Wingdings</vt:lpstr>
      <vt:lpstr>Wingdings 3</vt:lpstr>
      <vt:lpstr>very_thin-text_template</vt:lpstr>
      <vt:lpstr>Nemo-v1</vt:lpstr>
      <vt:lpstr>KGPlot</vt:lpstr>
      <vt:lpstr>Equation</vt:lpstr>
      <vt:lpstr>Making better transistors:  beyond yet another new materials system</vt:lpstr>
      <vt:lpstr>What does VLSI need ?</vt:lpstr>
      <vt:lpstr>Transistor Research</vt:lpstr>
      <vt:lpstr>We can't make MOSFETs much smaller</vt:lpstr>
      <vt:lpstr>New Materials: III-V semiconductors ?</vt:lpstr>
      <vt:lpstr>New Materials: 2-D semiconductors ?</vt:lpstr>
      <vt:lpstr>When it gets crowded, build vertically</vt:lpstr>
      <vt:lpstr>Corrugated surface→ more surface per die area</vt:lpstr>
      <vt:lpstr>Corrugated surface→ more current per unit area</vt:lpstr>
      <vt:lpstr>Corrugation: same current, less voltage, less CV2</vt:lpstr>
      <vt:lpstr>Forming tall fins by sidewall regrowth (ugly)</vt:lpstr>
      <vt:lpstr>Confined Epitaxial Lateral Overgrowth</vt:lpstr>
      <vt:lpstr>CELO: Can we grow 3-D structures ?</vt:lpstr>
      <vt:lpstr>Fixing source-drain tunneling by increasing mass ?</vt:lpstr>
      <vt:lpstr>Fixing source-drain tunneling by corrugation</vt:lpstr>
      <vt:lpstr>Fixing source-drain tunneling by corrugation ?</vt:lpstr>
      <vt:lpstr>Changing the band structure: tunnel FETs</vt:lpstr>
      <vt:lpstr>[110] gives more on-current than [100]</vt:lpstr>
      <vt:lpstr>Add more Heterojunctions: much more current.</vt:lpstr>
      <vt:lpstr>3HJ still have higher ON/OFF ratio than GaAsSb/InAs</vt:lpstr>
      <vt:lpstr>Changing the function: ferroFETs ?</vt:lpstr>
      <vt:lpstr>Multiple Supplies for Low-Power Logic</vt:lpstr>
      <vt:lpstr>PowerPoint Presentation</vt:lpstr>
      <vt:lpstr>Record III-V MOS</vt:lpstr>
      <vt:lpstr>Vertical FETs ????</vt:lpstr>
      <vt:lpstr>3D→shorter wires→less capacitance→less CV2</vt:lpstr>
      <vt:lpstr> Minimum Dielectric Thickness &amp; Gate Leakage</vt:lpstr>
      <vt:lpstr>Quick check: scaling limits</vt:lpstr>
      <vt:lpstr>TEM images of Lg~12 nm devices</vt:lpstr>
      <vt:lpstr>  ID-VG and ID-VD curves of 12nm Lg FETs</vt:lpstr>
      <vt:lpstr>PowerPoint Presentation</vt:lpstr>
      <vt:lpstr>130nm /1.1 THz InP HBT: ICs to 670 GHz</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asdfasdfasdf</dc:title>
  <dc:creator>mark rodwell</dc:creator>
  <cp:lastModifiedBy>mark rodwell</cp:lastModifiedBy>
  <cp:revision>42</cp:revision>
  <cp:lastPrinted>2002-08-11T02:20:55Z</cp:lastPrinted>
  <dcterms:created xsi:type="dcterms:W3CDTF">2017-02-06T08:10:52Z</dcterms:created>
  <dcterms:modified xsi:type="dcterms:W3CDTF">2017-02-07T09:22:28Z</dcterms:modified>
</cp:coreProperties>
</file>