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68" r:id="rId1"/>
  </p:sldMasterIdLst>
  <p:notesMasterIdLst>
    <p:notesMasterId r:id="rId30"/>
  </p:notesMasterIdLst>
  <p:handoutMasterIdLst>
    <p:handoutMasterId r:id="rId31"/>
  </p:handoutMasterIdLst>
  <p:sldIdLst>
    <p:sldId id="481" r:id="rId2"/>
    <p:sldId id="508" r:id="rId3"/>
    <p:sldId id="547" r:id="rId4"/>
    <p:sldId id="534" r:id="rId5"/>
    <p:sldId id="505" r:id="rId6"/>
    <p:sldId id="522" r:id="rId7"/>
    <p:sldId id="524" r:id="rId8"/>
    <p:sldId id="526" r:id="rId9"/>
    <p:sldId id="525" r:id="rId10"/>
    <p:sldId id="527" r:id="rId11"/>
    <p:sldId id="528" r:id="rId12"/>
    <p:sldId id="529" r:id="rId13"/>
    <p:sldId id="506" r:id="rId14"/>
    <p:sldId id="530" r:id="rId15"/>
    <p:sldId id="531" r:id="rId16"/>
    <p:sldId id="532" r:id="rId17"/>
    <p:sldId id="533" r:id="rId18"/>
    <p:sldId id="509" r:id="rId19"/>
    <p:sldId id="507" r:id="rId20"/>
    <p:sldId id="535" r:id="rId21"/>
    <p:sldId id="536" r:id="rId22"/>
    <p:sldId id="537" r:id="rId23"/>
    <p:sldId id="540" r:id="rId24"/>
    <p:sldId id="542" r:id="rId25"/>
    <p:sldId id="543" r:id="rId26"/>
    <p:sldId id="544" r:id="rId27"/>
    <p:sldId id="545" r:id="rId28"/>
    <p:sldId id="546" r:id="rId2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505"/>
    <a:srgbClr val="00FFCC"/>
    <a:srgbClr val="000000"/>
    <a:srgbClr val="FFDE83"/>
    <a:srgbClr val="CC9900"/>
    <a:srgbClr val="CCCCCC"/>
    <a:srgbClr val="FF00FF"/>
    <a:srgbClr val="CC66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2888" autoAdjust="0"/>
  </p:normalViewPr>
  <p:slideViewPr>
    <p:cSldViewPr>
      <p:cViewPr varScale="1">
        <p:scale>
          <a:sx n="156" d="100"/>
          <a:sy n="156" d="100"/>
        </p:scale>
        <p:origin x="144" y="24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060" y="-96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0558-DDC6-47CC-9001-7AEB656B44BC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76652-CD61-4899-B998-D263560EFF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080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20102C-0003-4CD6-932A-CB490524232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1564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298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239C6B9-251A-4A6B-931B-3F59702D0EE1}" type="slidenum">
              <a:rPr lang="en-US" altLang="en-US" sz="900"/>
              <a:pPr>
                <a:spcBef>
                  <a:spcPct val="0"/>
                </a:spcBef>
              </a:pPr>
              <a:t>1</a:t>
            </a:fld>
            <a:endParaRPr lang="en-US" altLang="en-US" sz="9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196" y="4240894"/>
            <a:ext cx="5028903" cy="4519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slide guide is meant to be used with PowerPoint.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192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10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07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11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6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12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387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BFB5C20B-AF64-49BE-8DFD-022367EA2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31126C-1C38-44BF-8F6B-590A23CB9B24}" type="slidenum">
              <a:rPr lang="en-US" altLang="en-US" sz="1000" smtClean="0"/>
              <a:pPr>
                <a:spcBef>
                  <a:spcPct val="0"/>
                </a:spcBef>
              </a:pPr>
              <a:t>13</a:t>
            </a:fld>
            <a:endParaRPr lang="en-US" altLang="en-US" sz="10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01A17E-49F5-40D8-9768-56DF38E19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ADFBEC8-0FF7-47D1-851D-10DB15121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535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BFB5C20B-AF64-49BE-8DFD-022367EA2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31126C-1C38-44BF-8F6B-590A23CB9B24}" type="slidenum">
              <a:rPr lang="en-US" altLang="en-US" sz="1000" smtClean="0"/>
              <a:pPr>
                <a:spcBef>
                  <a:spcPct val="0"/>
                </a:spcBef>
              </a:pPr>
              <a:t>14</a:t>
            </a:fld>
            <a:endParaRPr lang="en-US" altLang="en-US" sz="10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01A17E-49F5-40D8-9768-56DF38E19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ADFBEC8-0FF7-47D1-851D-10DB15121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68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BFB5C20B-AF64-49BE-8DFD-022367EA2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31126C-1C38-44BF-8F6B-590A23CB9B24}" type="slidenum">
              <a:rPr lang="en-US" altLang="en-US" sz="1000" smtClean="0"/>
              <a:pPr>
                <a:spcBef>
                  <a:spcPct val="0"/>
                </a:spcBef>
              </a:pPr>
              <a:t>15</a:t>
            </a:fld>
            <a:endParaRPr lang="en-US" altLang="en-US" sz="10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01A17E-49F5-40D8-9768-56DF38E19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ADFBEC8-0FF7-47D1-851D-10DB15121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891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BFB5C20B-AF64-49BE-8DFD-022367EA2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31126C-1C38-44BF-8F6B-590A23CB9B24}" type="slidenum">
              <a:rPr lang="en-US" altLang="en-US" sz="1000" smtClean="0"/>
              <a:pPr>
                <a:spcBef>
                  <a:spcPct val="0"/>
                </a:spcBef>
              </a:pPr>
              <a:t>16</a:t>
            </a:fld>
            <a:endParaRPr lang="en-US" altLang="en-US" sz="10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01A17E-49F5-40D8-9768-56DF38E19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ADFBEC8-0FF7-47D1-851D-10DB15121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154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>
            <a:extLst>
              <a:ext uri="{FF2B5EF4-FFF2-40B4-BE49-F238E27FC236}">
                <a16:creationId xmlns:a16="http://schemas.microsoft.com/office/drawing/2014/main" id="{BFB5C20B-AF64-49BE-8DFD-022367EA2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31126C-1C38-44BF-8F6B-590A23CB9B24}" type="slidenum">
              <a:rPr lang="en-US" altLang="en-US" sz="1000" smtClean="0"/>
              <a:pPr>
                <a:spcBef>
                  <a:spcPct val="0"/>
                </a:spcBef>
              </a:pPr>
              <a:t>17</a:t>
            </a:fld>
            <a:endParaRPr lang="en-US" altLang="en-US" sz="10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F01A17E-49F5-40D8-9768-56DF38E19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ADFBEC8-0FF7-47D1-851D-10DB15121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47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0102C-0003-4CD6-932A-CB490524232C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831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>
            <a:extLst>
              <a:ext uri="{FF2B5EF4-FFF2-40B4-BE49-F238E27FC236}">
                <a16:creationId xmlns:a16="http://schemas.microsoft.com/office/drawing/2014/main" id="{83D268EB-BC3B-4FB6-8BB1-8C5F01C618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AE51E6-813E-49EE-9265-C5F35A63678C}" type="slidenum">
              <a:rPr lang="en-US" altLang="en-US" sz="1000" smtClean="0"/>
              <a:pPr>
                <a:spcBef>
                  <a:spcPct val="0"/>
                </a:spcBef>
              </a:pPr>
              <a:t>19</a:t>
            </a:fld>
            <a:endParaRPr lang="en-US" altLang="en-US" sz="10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DA29CEB-9183-44CD-89EF-4504BE42A9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E0A16E7-18F7-44B9-8822-32363BFED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31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2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follow the allowed time so the program runs on schedule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0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3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follow the allowed time so the program runs on schedule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546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4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follow the allowed time so the program runs on schedule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09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5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414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6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914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7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1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8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00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4F52AFC6-6B12-410A-BAC1-DFF76DFD51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19A307-D151-4179-9C2F-964C11154F56}" type="slidenum">
              <a:rPr lang="en-US" altLang="en-US" sz="1000" smtClean="0"/>
              <a:pPr>
                <a:spcBef>
                  <a:spcPct val="0"/>
                </a:spcBef>
              </a:pPr>
              <a:t>9</a:t>
            </a:fld>
            <a:endParaRPr lang="en-US" altLang="en-US" sz="10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8130D8-387A-4E1E-A883-974CFBDC8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239A090-6D12-4C37-83F9-5CFE97BC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622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Rot="1" noChangeArrowheads="1"/>
          </p:cNvSpPr>
          <p:nvPr>
            <p:ph idx="1"/>
          </p:nvPr>
        </p:nvSpPr>
        <p:spPr bwMode="auto">
          <a:xfrm>
            <a:off x="91440" y="958739"/>
            <a:ext cx="896112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2EF657-00FC-49CF-BA3C-63319D01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7F39DC-BE5C-4BCB-961F-604B0CB02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778375"/>
            <a:ext cx="885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0802C7-BB54-4D22-851A-83E65E1CD6D7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FF9AD6-2E36-4B11-B496-FD1398C8C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9772" y="4778375"/>
            <a:ext cx="81743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8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41708-45EF-4F89-B5E6-A2489EA75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32" y="4778375"/>
            <a:ext cx="913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3AA44C-8ADC-4B91-8E3A-EEC79C7DF660}" type="datetime1">
              <a:rPr lang="en-US" smtClean="0"/>
              <a:t>10/18/2018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6D4D4A-6BE9-42F9-94E7-29B9621D148C}"/>
              </a:ext>
            </a:extLst>
          </p:cNvPr>
          <p:cNvSpPr txBox="1">
            <a:spLocks/>
          </p:cNvSpPr>
          <p:nvPr userDrawn="1"/>
        </p:nvSpPr>
        <p:spPr>
          <a:xfrm>
            <a:off x="8335689" y="4778375"/>
            <a:ext cx="8158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FontTx/>
              <a:buNone/>
              <a:defRPr sz="1200" kern="1200">
                <a:solidFill>
                  <a:srgbClr val="898989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3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1028700"/>
            <a:ext cx="8778240" cy="1159000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2743200"/>
            <a:ext cx="8778240" cy="123444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4DD3AE-ACDB-40F0-8A65-26B1FCDDC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9585" y="75425"/>
            <a:ext cx="685800" cy="68580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E8EA82-A121-4572-BCB5-66CD744D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778375"/>
            <a:ext cx="923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B2FD5-3443-4751-B1BE-89E017FD9C41}" type="datetime1">
              <a:rPr lang="en-US" smtClean="0"/>
              <a:t>10/18/2018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1A96B9D-CA5C-4226-B639-C0AB427EB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5260" y="4771718"/>
            <a:ext cx="10250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99A364-AD09-423C-9A42-1D9028338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60" y="4710733"/>
            <a:ext cx="584145" cy="426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91489-CED9-434F-9F4C-CC36F5EC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75" y="4695803"/>
            <a:ext cx="530679" cy="4476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164FDA-65DE-4E67-B323-B133C085C9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55" y="4717962"/>
            <a:ext cx="1268377" cy="411480"/>
          </a:xfrm>
          <a:prstGeom prst="rect">
            <a:avLst/>
          </a:prstGeom>
        </p:spPr>
      </p:pic>
      <p:pic>
        <p:nvPicPr>
          <p:cNvPr id="16" name="Picture 2" descr="Image result">
            <a:extLst>
              <a:ext uri="{FF2B5EF4-FFF2-40B4-BE49-F238E27FC236}">
                <a16:creationId xmlns:a16="http://schemas.microsoft.com/office/drawing/2014/main" id="{7A4DC1B8-A795-45BA-BC15-F0034FCA19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820" y="4684025"/>
            <a:ext cx="1036935" cy="4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53168"/>
            <a:ext cx="7772400" cy="3863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471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0E20C63-DDB4-44AA-9271-FD66205B7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4778375"/>
            <a:ext cx="885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218F33-6E55-47DB-B497-16EC3A5A8568}" type="datetime1">
              <a:rPr lang="en-US" smtClean="0"/>
              <a:t>10/18/2018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305905-52D1-4526-91AE-8F042D4EB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77765" y="4765411"/>
            <a:ext cx="86623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5000"/>
              </a:lnSpc>
              <a:buClr>
                <a:schemeClr val="tx1"/>
              </a:buClr>
              <a:buSzPct val="125000"/>
              <a:buFontTx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7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087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1440" y="958739"/>
            <a:ext cx="8961120" cy="390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91440" y="37020"/>
            <a:ext cx="8961120" cy="6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CFC3B3AD-F77B-465C-B851-EFA860422BE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80512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36872-FAB4-4D3B-B70E-86CD6D4A10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379585" y="75425"/>
            <a:ext cx="685800" cy="68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E5ED23-04D9-4420-9F39-975C54DFCC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19850" y="4867275"/>
            <a:ext cx="2688350" cy="2754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buClr>
                <a:schemeClr val="tx1"/>
              </a:buClr>
              <a:buSzPct val="125000"/>
              <a:defRPr/>
            </a:pPr>
            <a:r>
              <a:rPr lang="en-US" altLang="en-US" sz="1400" i="1" dirty="0"/>
              <a:t>BCICTS 2018 San Diego, 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0" r:id="rId2"/>
    <p:sldLayoutId id="2147484112" r:id="rId3"/>
    <p:sldLayoutId id="2147484114" r:id="rId4"/>
    <p:sldLayoutId id="2147484115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>
              <a:lumMod val="75000"/>
            </a:schemeClr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320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effectLst/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400">
          <a:solidFill>
            <a:srgbClr val="000000"/>
          </a:solidFill>
          <a:effectLst/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Char char="–"/>
        <a:defRPr sz="2000">
          <a:solidFill>
            <a:srgbClr val="000000"/>
          </a:solidFill>
          <a:effectLst/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0000"/>
          </a:solidFill>
          <a:effectLst/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69.WMF"/><Relationship Id="rId4" Type="http://schemas.openxmlformats.org/officeDocument/2006/relationships/image" Target="../media/image65.wmf"/><Relationship Id="rId9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7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3F703F-061B-4BDF-933F-C1CA9B12048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E3C547D-8448-4B06-A6FF-B588D9479AEE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5A1DE4-4DA6-49C9-8A4E-F6D758128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63389-D0D4-4C04-AC9E-A745DC81DE8E}"/>
              </a:ext>
            </a:extLst>
          </p:cNvPr>
          <p:cNvSpPr txBox="1">
            <a:spLocks/>
          </p:cNvSpPr>
          <p:nvPr/>
        </p:nvSpPr>
        <p:spPr bwMode="auto">
          <a:xfrm>
            <a:off x="347450" y="75425"/>
            <a:ext cx="8961120" cy="66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altLang="en-US" dirty="0" smtClean="0"/>
              <a:t>(Paper 15.3)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D5BF363-6E66-4375-B165-195439C2CAB3}"/>
              </a:ext>
            </a:extLst>
          </p:cNvPr>
          <p:cNvSpPr txBox="1">
            <a:spLocks/>
          </p:cNvSpPr>
          <p:nvPr/>
        </p:nvSpPr>
        <p:spPr bwMode="auto">
          <a:xfrm>
            <a:off x="91440" y="958739"/>
            <a:ext cx="8961120" cy="357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  <a:defRPr sz="3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0000"/>
                </a:solidFill>
                <a:effectLst/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  <a:defRPr sz="2400">
                <a:solidFill>
                  <a:srgbClr val="000000"/>
                </a:solidFill>
                <a:effectLst/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  <a:defRPr sz="2000">
                <a:solidFill>
                  <a:srgbClr val="000000"/>
                </a:solidFill>
                <a:effectLst/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None/>
              <a:defRPr sz="2000">
                <a:solidFill>
                  <a:srgbClr val="000000"/>
                </a:solidFill>
                <a:effectLst/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/>
              <a:t>A </a:t>
            </a:r>
            <a:r>
              <a:rPr lang="en-US" sz="4000" b="1" dirty="0"/>
              <a:t>140 GHz MIMO Transceiver </a:t>
            </a:r>
            <a:r>
              <a:rPr lang="en-US" sz="4000" b="1" dirty="0" smtClean="0"/>
              <a:t>in </a:t>
            </a:r>
          </a:p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/>
              <a:t>45 </a:t>
            </a:r>
            <a:r>
              <a:rPr lang="en-US" sz="4000" b="1" dirty="0"/>
              <a:t>nm SOI </a:t>
            </a:r>
            <a:r>
              <a:rPr lang="en-US" sz="4000" b="1" dirty="0" smtClean="0"/>
              <a:t>CMOS</a:t>
            </a:r>
          </a:p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/>
              <a:t/>
            </a:r>
            <a:br>
              <a:rPr lang="en-US" altLang="en-US" sz="3600" kern="0" dirty="0"/>
            </a:br>
            <a:r>
              <a:rPr lang="en-US" altLang="en-US" sz="2400" b="1" dirty="0" smtClean="0"/>
              <a:t>Arda Simsek</a:t>
            </a:r>
            <a:r>
              <a:rPr lang="en-US" altLang="en-US" sz="2400" b="1" baseline="30000" dirty="0" smtClean="0"/>
              <a:t>1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Seong-Kyun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Kim</a:t>
            </a:r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, and </a:t>
            </a:r>
            <a:r>
              <a:rPr lang="en-US" altLang="en-US" sz="2400" dirty="0"/>
              <a:t>Mark J. W. </a:t>
            </a:r>
            <a:r>
              <a:rPr lang="en-US" altLang="en-US" sz="2400" dirty="0" smtClean="0"/>
              <a:t>Rodwell</a:t>
            </a:r>
            <a:r>
              <a:rPr lang="en-US" altLang="en-US" sz="2400" baseline="30000" dirty="0" smtClean="0"/>
              <a:t>1</a:t>
            </a:r>
          </a:p>
          <a:p>
            <a:pPr marL="0"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smtClean="0"/>
              <a:t> </a:t>
            </a:r>
          </a:p>
          <a:p>
            <a:pPr eaLnBrk="1" hangingPunct="1"/>
            <a:r>
              <a:rPr lang="en-US" altLang="en-US" sz="2400" baseline="30000" dirty="0" smtClean="0"/>
              <a:t>1</a:t>
            </a:r>
            <a:r>
              <a:rPr lang="en-US" altLang="en-US" sz="2400" dirty="0" smtClean="0"/>
              <a:t>University of California, </a:t>
            </a:r>
            <a:r>
              <a:rPr lang="en-US" altLang="en-US" sz="2400" dirty="0"/>
              <a:t>Santa </a:t>
            </a:r>
            <a:r>
              <a:rPr lang="en-US" altLang="en-US" sz="2400" dirty="0" smtClean="0"/>
              <a:t>Barbara, USA</a:t>
            </a:r>
            <a:endParaRPr lang="en-US" altLang="en-US" sz="2400" dirty="0"/>
          </a:p>
          <a:p>
            <a:pPr eaLnBrk="1" hangingPunct="1"/>
            <a:r>
              <a:rPr lang="en-US" altLang="en-US" sz="2400" baseline="30000" dirty="0" smtClean="0"/>
              <a:t>2</a:t>
            </a:r>
            <a:r>
              <a:rPr lang="en-US" altLang="en-US" sz="2400" dirty="0" smtClean="0"/>
              <a:t>Teledyne Scientific and Imaging, USA</a:t>
            </a:r>
            <a:endParaRPr lang="en-US" alt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030" y="18674"/>
            <a:ext cx="1634527" cy="8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Image result for teledyne scientific &amp; ima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50" y="212197"/>
            <a:ext cx="2035315" cy="4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682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640" y="190640"/>
            <a:ext cx="7649056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Design Details – Down-conversion Mixer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2396349" y="3211260"/>
            <a:ext cx="5299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Double balanced passive mixer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Better linearity and low flicker noise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Pseudo-differential TIA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width of each transistor (TIA) = 30 µm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0" y="958740"/>
            <a:ext cx="1930304" cy="1993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" y="958740"/>
            <a:ext cx="2352909" cy="319930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25639" y="1054504"/>
            <a:ext cx="1304252" cy="3309037"/>
            <a:chOff x="6858000" y="838200"/>
            <a:chExt cx="1909555" cy="532923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6575" y="838200"/>
              <a:ext cx="1765564" cy="532923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58000" y="3269653"/>
              <a:ext cx="49244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54512" y="3861355"/>
              <a:ext cx="81304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LO_Q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4512" y="2831387"/>
              <a:ext cx="69762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LO_I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85976" y="1652647"/>
              <a:ext cx="55656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</a:t>
              </a: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392986"/>
              </p:ext>
            </p:extLst>
          </p:nvPr>
        </p:nvGraphicFramePr>
        <p:xfrm>
          <a:off x="4735051" y="1124238"/>
          <a:ext cx="2656176" cy="1662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KGPlot" r:id="rId7" imgW="5194440" imgH="3251160" progId="KGraph_Plot">
                  <p:embed/>
                </p:oleObj>
              </mc:Choice>
              <mc:Fallback>
                <p:oleObj name="KGPlot" r:id="rId7" imgW="5194440" imgH="325116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35051" y="1124238"/>
                        <a:ext cx="2656176" cy="1662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030" y="190640"/>
            <a:ext cx="5664726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Design Details – x9 	Multiplier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951885"/>
            <a:ext cx="3619815" cy="1077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11" y="959431"/>
            <a:ext cx="2644959" cy="10776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19152" y="2069070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X3 (140 GHz)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2734" y="2082589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X3 (47 GHz)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4949" y="4348004"/>
            <a:ext cx="1863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 Input stage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6328" y="2413328"/>
            <a:ext cx="4420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Inverter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based single-to-differential conversion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harmonic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47 GHz and 140 GHz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triplers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use similar topology with LNA</a:t>
            </a:r>
            <a:endParaRPr lang="en-U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2507699"/>
            <a:ext cx="3579282" cy="17862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2453" y="3094281"/>
            <a:ext cx="1110645" cy="218517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87897" y="3977096"/>
            <a:ext cx="18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80 mA @ 1V</a:t>
            </a:r>
          </a:p>
        </p:txBody>
      </p:sp>
    </p:spTree>
    <p:extLst>
      <p:ext uri="{BB962C8B-B14F-4D97-AF65-F5344CB8AC3E}">
        <p14:creationId xmlns:p14="http://schemas.microsoft.com/office/powerpoint/2010/main" val="15747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743" y="151827"/>
            <a:ext cx="7989022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Design Details – </a:t>
            </a:r>
            <a:r>
              <a:rPr lang="en-US" altLang="en-US" kern="1200" smtClean="0"/>
              <a:t>Up-conversion Mixer / DA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902606"/>
            <a:ext cx="3778513" cy="1984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9" y="3337895"/>
            <a:ext cx="3817206" cy="9475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9926" y="428688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BB input stage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3283" y="285279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IQ modulator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0988" y="892045"/>
            <a:ext cx="4831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Active double balanced Gilbert cell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Lower conversion loss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Digital baseband </a:t>
            </a:r>
            <a:r>
              <a:rPr lang="en-US" dirty="0">
                <a:latin typeface="+mj-lt"/>
              </a:rPr>
              <a:t>inputs </a:t>
            </a:r>
            <a:r>
              <a:rPr lang="en-US" dirty="0" smtClean="0">
                <a:latin typeface="+mj-lt"/>
              </a:rPr>
              <a:t>- Limited to QPSK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</a:rPr>
              <a:t>DA 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s same with LNA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629601"/>
              </p:ext>
            </p:extLst>
          </p:nvPr>
        </p:nvGraphicFramePr>
        <p:xfrm>
          <a:off x="4725233" y="2191618"/>
          <a:ext cx="3363117" cy="206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KGPlot" r:id="rId6" imgW="5346720" imgH="3276720" progId="KGraph_Plot">
                  <p:embed/>
                </p:oleObj>
              </mc:Choice>
              <mc:Fallback>
                <p:oleObj name="KGPlot" r:id="rId6" imgW="5346720" imgH="327672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5233" y="2191618"/>
                        <a:ext cx="3363117" cy="2061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000628" y="4235865"/>
            <a:ext cx="471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Output power: 5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P1dB = 4.3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36963B8-9E1D-4F74-950B-43FFF86EF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9643" y="958740"/>
            <a:ext cx="1429966" cy="30724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2000" b="1" dirty="0" smtClean="0">
                <a:ea typeface="ＭＳ Ｐゴシック" pitchFamily="34" charset="-128"/>
              </a:rPr>
              <a:t>LNA</a:t>
            </a:r>
            <a:endParaRPr lang="en-US" altLang="en-US" sz="2000" b="1" dirty="0">
              <a:ea typeface="ＭＳ Ｐゴシック" pitchFamily="34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256A290-444D-458D-B14B-D653CBA8C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0764" y="191691"/>
            <a:ext cx="6260015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Measurements – Circuit Blocks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A5A1F-A542-466D-93DF-3464281E8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7CB408-6F47-432E-A247-90FAAD2BFD14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2D18B-6FF9-4016-A01E-495015D7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52966"/>
              </p:ext>
            </p:extLst>
          </p:nvPr>
        </p:nvGraphicFramePr>
        <p:xfrm>
          <a:off x="232235" y="1177448"/>
          <a:ext cx="4184782" cy="26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KGPlot" r:id="rId4" imgW="5711952" imgH="3567684" progId="KGraph_Plot">
                  <p:embed/>
                </p:oleObj>
              </mc:Choice>
              <mc:Fallback>
                <p:oleObj name="KGPlot" r:id="rId4" imgW="5711952" imgH="3567684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35" y="1177448"/>
                        <a:ext cx="4184782" cy="263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221071"/>
              </p:ext>
            </p:extLst>
          </p:nvPr>
        </p:nvGraphicFramePr>
        <p:xfrm>
          <a:off x="4648810" y="1171278"/>
          <a:ext cx="3908329" cy="2638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7" name="KGPlot" r:id="rId6" imgW="4899660" imgH="3339084" progId="KGraph_Plot">
                  <p:embed/>
                </p:oleObj>
              </mc:Choice>
              <mc:Fallback>
                <p:oleObj name="KGPlot" r:id="rId6" imgW="4899660" imgH="3339084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810" y="1171278"/>
                        <a:ext cx="3908329" cy="2638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36963B8-9E1D-4F74-950B-43FFF86E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613" y="958740"/>
            <a:ext cx="1689820" cy="30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rgbClr val="000000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rgbClr val="000000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rgbClr val="000000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000" b="1" kern="0" dirty="0" smtClean="0">
                <a:ea typeface="ＭＳ Ｐゴシック" pitchFamily="34" charset="-128"/>
              </a:rPr>
              <a:t>x9 LO Multiplier</a:t>
            </a:r>
            <a:endParaRPr lang="en-US" altLang="en-US" sz="2000" b="1" kern="0" dirty="0"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235" y="3855036"/>
            <a:ext cx="4184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 mA @ 1V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 Gain = 19.9 dB @ 145 GHz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3-dB BW = 10GHz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810" y="3870250"/>
            <a:ext cx="3908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98 mA @ 1V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 output power = 1.5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dBm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@ 148 GHz</a:t>
            </a:r>
          </a:p>
        </p:txBody>
      </p:sp>
    </p:spTree>
    <p:extLst>
      <p:ext uri="{BB962C8B-B14F-4D97-AF65-F5344CB8AC3E}">
        <p14:creationId xmlns:p14="http://schemas.microsoft.com/office/powerpoint/2010/main" val="1537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56A290-444D-458D-B14B-D653CBA8C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4187" y="187292"/>
            <a:ext cx="6605659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Measurements – Receiver Channel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A5A1F-A542-466D-93DF-3464281E8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7CB408-6F47-432E-A247-90FAAD2BFD14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2D18B-6FF9-4016-A01E-495015D7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96637"/>
              </p:ext>
            </p:extLst>
          </p:nvPr>
        </p:nvGraphicFramePr>
        <p:xfrm>
          <a:off x="270640" y="839723"/>
          <a:ext cx="4092578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KGPlot" r:id="rId4" imgW="4952880" imgH="3352680" progId="KGraph_Plot">
                  <p:embed/>
                </p:oleObj>
              </mc:Choice>
              <mc:Fallback>
                <p:oleObj name="KGPlot" r:id="rId4" imgW="4952880" imgH="3352680" progId="KGraph_Plo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640" y="839723"/>
                        <a:ext cx="4092578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825711"/>
              </p:ext>
            </p:extLst>
          </p:nvPr>
        </p:nvGraphicFramePr>
        <p:xfrm>
          <a:off x="4648810" y="857199"/>
          <a:ext cx="4048978" cy="269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KGPlot" r:id="rId6" imgW="5029200" imgH="3352680" progId="KGraph_Plot">
                  <p:embed/>
                </p:oleObj>
              </mc:Choice>
              <mc:Fallback>
                <p:oleObj name="KGPlot" r:id="rId6" imgW="5029200" imgH="335268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810" y="857199"/>
                        <a:ext cx="4048978" cy="2699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12297" y="3620062"/>
            <a:ext cx="7873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+mn-lt"/>
              </a:rPr>
              <a:t>18 dB conversion gain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+mn-lt"/>
              </a:rPr>
              <a:t>12 GHz 3-dB BW</a:t>
            </a:r>
            <a:endParaRPr lang="en-US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Narrow-band notch in RF response  -  limits the data rate</a:t>
            </a:r>
            <a:endParaRPr lang="en-US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163 </a:t>
            </a:r>
            <a:r>
              <a:rPr lang="en-US" dirty="0">
                <a:latin typeface="+mn-lt"/>
              </a:rPr>
              <a:t>mA + </a:t>
            </a:r>
            <a:r>
              <a:rPr lang="en-US" dirty="0" smtClean="0">
                <a:latin typeface="+mn-lt"/>
              </a:rPr>
              <a:t>109 </a:t>
            </a:r>
            <a:r>
              <a:rPr lang="en-US" dirty="0">
                <a:latin typeface="+mn-lt"/>
              </a:rPr>
              <a:t>mA + </a:t>
            </a:r>
            <a:r>
              <a:rPr lang="en-US" dirty="0" smtClean="0">
                <a:latin typeface="+mn-lt"/>
              </a:rPr>
              <a:t>223 </a:t>
            </a:r>
            <a:r>
              <a:rPr lang="en-US" dirty="0">
                <a:latin typeface="+mn-lt"/>
              </a:rPr>
              <a:t>mA = </a:t>
            </a:r>
            <a:r>
              <a:rPr lang="en-US" b="1" dirty="0" smtClean="0">
                <a:latin typeface="+mn-lt"/>
              </a:rPr>
              <a:t>495 </a:t>
            </a:r>
            <a:r>
              <a:rPr lang="en-US" b="1" dirty="0">
                <a:latin typeface="+mn-lt"/>
              </a:rPr>
              <a:t>mA @ </a:t>
            </a:r>
            <a:r>
              <a:rPr lang="en-US" b="1" dirty="0" smtClean="0">
                <a:latin typeface="+mn-lt"/>
              </a:rPr>
              <a:t>1V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0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56A290-444D-458D-B14B-D653CBA8C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905" y="187292"/>
            <a:ext cx="7181735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Measurements – Transmitter Channel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A5A1F-A542-466D-93DF-3464281E8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7CB408-6F47-432E-A247-90FAAD2BFD14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2D18B-6FF9-4016-A01E-495015D7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24418" y="3516759"/>
            <a:ext cx="767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+mn-lt"/>
              </a:rPr>
              <a:t>3-dB </a:t>
            </a:r>
            <a:r>
              <a:rPr lang="en-US" b="1" dirty="0">
                <a:latin typeface="+mn-lt"/>
              </a:rPr>
              <a:t>modulation bandwidth </a:t>
            </a:r>
            <a:r>
              <a:rPr lang="en-US" b="1" dirty="0" smtClean="0">
                <a:latin typeface="+mn-lt"/>
              </a:rPr>
              <a:t>~ 6 </a:t>
            </a:r>
            <a:r>
              <a:rPr lang="en-US" b="1" dirty="0">
                <a:latin typeface="+mn-lt"/>
              </a:rPr>
              <a:t>- 8 </a:t>
            </a:r>
            <a:r>
              <a:rPr lang="en-US" b="1" dirty="0" smtClean="0">
                <a:latin typeface="+mn-lt"/>
              </a:rPr>
              <a:t>GHz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latin typeface="+mn-lt"/>
              </a:rPr>
              <a:t>Total transmitter output power:  -2 </a:t>
            </a:r>
            <a:r>
              <a:rPr lang="en-US" b="1" dirty="0" err="1" smtClean="0">
                <a:latin typeface="+mn-lt"/>
              </a:rPr>
              <a:t>dBm</a:t>
            </a:r>
            <a:r>
              <a:rPr lang="en-US" b="1" dirty="0" smtClean="0">
                <a:latin typeface="+mn-lt"/>
              </a:rPr>
              <a:t> with 1 V supply,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	  		             3 </a:t>
            </a:r>
            <a:r>
              <a:rPr lang="en-US" dirty="0" err="1" smtClean="0">
                <a:latin typeface="+mn-lt"/>
              </a:rPr>
              <a:t>dBm</a:t>
            </a:r>
            <a:r>
              <a:rPr lang="en-US" dirty="0" smtClean="0">
                <a:latin typeface="+mn-lt"/>
              </a:rPr>
              <a:t> with 1.2 V supply </a:t>
            </a:r>
            <a:r>
              <a:rPr lang="en-US" b="1" dirty="0" smtClean="0">
                <a:latin typeface="+mn-lt"/>
              </a:rPr>
              <a:t>@ 145 GHz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 161 mA + 94 mA + 208 mA = </a:t>
            </a:r>
            <a:r>
              <a:rPr lang="en-US" b="1" dirty="0" smtClean="0">
                <a:latin typeface="+mn-lt"/>
              </a:rPr>
              <a:t>463 mA @ 1V</a:t>
            </a:r>
            <a:endParaRPr lang="en-US" b="1" dirty="0"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9771"/>
              </p:ext>
            </p:extLst>
          </p:nvPr>
        </p:nvGraphicFramePr>
        <p:xfrm>
          <a:off x="462665" y="920335"/>
          <a:ext cx="3840568" cy="242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KGPlot" r:id="rId4" imgW="5305044" imgH="3377184" progId="KGraph_Plot">
                  <p:embed/>
                </p:oleObj>
              </mc:Choice>
              <mc:Fallback>
                <p:oleObj name="KGPlot" r:id="rId4" imgW="5305044" imgH="3377184" progId="KGraph_Plo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665" y="920335"/>
                        <a:ext cx="3840568" cy="24256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37088"/>
              </p:ext>
            </p:extLst>
          </p:nvPr>
        </p:nvGraphicFramePr>
        <p:xfrm>
          <a:off x="4649420" y="920335"/>
          <a:ext cx="3571055" cy="249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KGPlot" r:id="rId6" imgW="4873752" imgH="3389376" progId="KGraph_Plot">
                  <p:embed/>
                </p:oleObj>
              </mc:Choice>
              <mc:Fallback>
                <p:oleObj name="KGPlot" r:id="rId6" imgW="4873752" imgH="3389376" progId="KGraph_Plo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420" y="920335"/>
                        <a:ext cx="3571055" cy="24929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38005" y="2456535"/>
            <a:ext cx="72969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904009" y="2166834"/>
            <a:ext cx="1220" cy="289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153642" y="1962564"/>
            <a:ext cx="1220" cy="493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655597" y="1962564"/>
            <a:ext cx="1220" cy="493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44722" y="1953468"/>
            <a:ext cx="446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1851772" y="1757080"/>
            <a:ext cx="7273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LO+BB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1345980" y="1757079"/>
            <a:ext cx="1113745" cy="77626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9174" y="1757081"/>
            <a:ext cx="7273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LO-BB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61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56A290-444D-458D-B14B-D653CBA8C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905" y="187292"/>
            <a:ext cx="7181735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Measurements – Link Experiment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A5A1F-A542-466D-93DF-3464281E8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7CB408-6F47-432E-A247-90FAAD2BFD14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2D18B-6FF9-4016-A01E-495015D7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16285" y="876529"/>
            <a:ext cx="2152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Setup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17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4" descr="Experiment Setup_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3" y="1218337"/>
            <a:ext cx="3394710" cy="165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istrator\Desktop\CSICS 2018\Figures\Fig13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/>
          <a:stretch/>
        </p:blipFill>
        <p:spPr bwMode="auto">
          <a:xfrm>
            <a:off x="4360772" y="876529"/>
            <a:ext cx="2965831" cy="2251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1" t="52359" r="17504"/>
          <a:stretch/>
        </p:blipFill>
        <p:spPr>
          <a:xfrm>
            <a:off x="616285" y="2873782"/>
            <a:ext cx="2539174" cy="19225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43040" y="3261252"/>
            <a:ext cx="5568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latin typeface="+mj-lt"/>
              </a:rPr>
              <a:t>Wired link: </a:t>
            </a:r>
            <a:r>
              <a:rPr lang="en-US" dirty="0" smtClean="0">
                <a:latin typeface="+mj-lt"/>
              </a:rPr>
              <a:t>G-band (140-220 GHz) waveguide probes, ~1 meter waveguide connection and a waveguide attenuator (20 dB)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latin typeface="+mj-lt"/>
              </a:rPr>
              <a:t>common </a:t>
            </a:r>
            <a:r>
              <a:rPr lang="en-US" dirty="0">
                <a:latin typeface="+mj-lt"/>
              </a:rPr>
              <a:t>16.6 GHz LO subharmonic drive </a:t>
            </a:r>
            <a:r>
              <a:rPr lang="en-US" dirty="0" smtClean="0">
                <a:latin typeface="+mj-lt"/>
              </a:rPr>
              <a:t>signal</a:t>
            </a:r>
            <a:endParaRPr lang="en-US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+mj-lt"/>
              </a:rPr>
              <a:t>m</a:t>
            </a:r>
            <a:r>
              <a:rPr lang="en-US" b="1" dirty="0" smtClean="0">
                <a:latin typeface="+mj-lt"/>
              </a:rPr>
              <a:t>m-wave </a:t>
            </a:r>
            <a:r>
              <a:rPr lang="en-US" b="1" dirty="0">
                <a:latin typeface="+mj-lt"/>
              </a:rPr>
              <a:t>carrier is at </a:t>
            </a:r>
            <a:r>
              <a:rPr lang="en-US" b="1" dirty="0" smtClean="0">
                <a:latin typeface="+mj-lt"/>
              </a:rPr>
              <a:t>16.6 </a:t>
            </a:r>
            <a:r>
              <a:rPr lang="en-US" b="1" dirty="0">
                <a:latin typeface="+mj-lt"/>
              </a:rPr>
              <a:t>x 9 = 149.4 </a:t>
            </a:r>
            <a:r>
              <a:rPr lang="en-US" b="1" dirty="0" smtClean="0">
                <a:latin typeface="+mj-lt"/>
              </a:rPr>
              <a:t>GHz</a:t>
            </a:r>
          </a:p>
        </p:txBody>
      </p:sp>
    </p:spTree>
    <p:extLst>
      <p:ext uri="{BB962C8B-B14F-4D97-AF65-F5344CB8AC3E}">
        <p14:creationId xmlns:p14="http://schemas.microsoft.com/office/powerpoint/2010/main" val="19115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256A290-444D-458D-B14B-D653CBA8C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25" y="190640"/>
            <a:ext cx="8277764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3000" kern="1200" dirty="0" smtClean="0"/>
              <a:t>State of the Art Transceivers</a:t>
            </a:r>
            <a:endParaRPr lang="en-US" altLang="en-US" sz="3000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A5A1F-A542-466D-93DF-3464281E88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7CB408-6F47-432E-A247-90FAAD2BFD14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02D18B-6FF9-4016-A01E-495015D7D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179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01027"/>
              </p:ext>
            </p:extLst>
          </p:nvPr>
        </p:nvGraphicFramePr>
        <p:xfrm>
          <a:off x="248027" y="951600"/>
          <a:ext cx="8702142" cy="29734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85926">
                  <a:extLst>
                    <a:ext uri="{9D8B030D-6E8A-4147-A177-3AD203B41FA5}">
                      <a16:colId xmlns:a16="http://schemas.microsoft.com/office/drawing/2014/main" val="1553178797"/>
                    </a:ext>
                  </a:extLst>
                </a:gridCol>
                <a:gridCol w="1706165">
                  <a:extLst>
                    <a:ext uri="{9D8B030D-6E8A-4147-A177-3AD203B41FA5}">
                      <a16:colId xmlns:a16="http://schemas.microsoft.com/office/drawing/2014/main" val="468322099"/>
                    </a:ext>
                  </a:extLst>
                </a:gridCol>
                <a:gridCol w="1321435">
                  <a:extLst>
                    <a:ext uri="{9D8B030D-6E8A-4147-A177-3AD203B41FA5}">
                      <a16:colId xmlns:a16="http://schemas.microsoft.com/office/drawing/2014/main" val="1218712300"/>
                    </a:ext>
                  </a:extLst>
                </a:gridCol>
                <a:gridCol w="1677385">
                  <a:extLst>
                    <a:ext uri="{9D8B030D-6E8A-4147-A177-3AD203B41FA5}">
                      <a16:colId xmlns:a16="http://schemas.microsoft.com/office/drawing/2014/main" val="3249854167"/>
                    </a:ext>
                  </a:extLst>
                </a:gridCol>
                <a:gridCol w="1606086">
                  <a:extLst>
                    <a:ext uri="{9D8B030D-6E8A-4147-A177-3AD203B41FA5}">
                      <a16:colId xmlns:a16="http://schemas.microsoft.com/office/drawing/2014/main" val="1031726463"/>
                    </a:ext>
                  </a:extLst>
                </a:gridCol>
                <a:gridCol w="1005145">
                  <a:extLst>
                    <a:ext uri="{9D8B030D-6E8A-4147-A177-3AD203B41FA5}">
                      <a16:colId xmlns:a16="http://schemas.microsoft.com/office/drawing/2014/main" val="2010329345"/>
                    </a:ext>
                  </a:extLst>
                </a:gridCol>
              </a:tblGrid>
              <a:tr h="300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 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 Berkeley (2014) </a:t>
                      </a:r>
                      <a:endParaRPr lang="en-US" sz="14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</a:rPr>
                        <a:t>Tel</a:t>
                      </a:r>
                      <a:r>
                        <a:rPr lang="en-US" sz="1400" b="1" i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i="0" dirty="0" smtClean="0">
                          <a:effectLst/>
                          <a:latin typeface="+mn-lt"/>
                        </a:rPr>
                        <a:t>Aviv Uni. </a:t>
                      </a:r>
                      <a:r>
                        <a:rPr lang="en-US" sz="1400" b="1" i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2016)</a:t>
                      </a:r>
                      <a:endParaRPr lang="en-US" sz="14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</a:rPr>
                        <a:t>UCSD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b="1" i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2014)</a:t>
                      </a:r>
                      <a:endParaRPr lang="en-US" sz="14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effectLst/>
                          <a:latin typeface="+mn-lt"/>
                        </a:rPr>
                        <a:t>Chalmers Uni.</a:t>
                      </a:r>
                      <a:endParaRPr lang="en-US" sz="1400" b="1" i="0" baseline="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(2016)</a:t>
                      </a:r>
                      <a:endParaRPr lang="en-US" sz="14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This 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Work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(UCSB)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921987"/>
                  </a:ext>
                </a:extLst>
              </a:tr>
              <a:tr h="383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Technology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65nm 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CMOS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28nm CMOS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45nm 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CMOS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250nm 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</a:rPr>
                        <a:t>InP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DHBT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n-lt"/>
                        </a:rPr>
                        <a:t>45nm CMOS</a:t>
                      </a:r>
                      <a:endParaRPr lang="en-US" sz="1400" b="1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7426604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Freq. [GHz]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240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102-128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155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110-170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140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739761"/>
                  </a:ext>
                </a:extLst>
              </a:tr>
              <a:tr h="1552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Gain [dB]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25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36-39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23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26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18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6968991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NF [dB]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15</a:t>
                      </a:r>
                      <a:r>
                        <a:rPr lang="en-US" sz="1400" baseline="30000" dirty="0">
                          <a:effectLst/>
                          <a:latin typeface="+mn-lt"/>
                        </a:rPr>
                        <a:t>#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8.4-10.4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20*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9.5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5.5*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5485552"/>
                  </a:ext>
                </a:extLst>
              </a:tr>
              <a:tr h="310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Pdc [mW]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260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(1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TRx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(1 Rx)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345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(1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TRx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357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(1 </a:t>
                      </a:r>
                      <a:r>
                        <a:rPr lang="en-US" sz="1400" dirty="0" err="1">
                          <a:effectLst/>
                          <a:latin typeface="+mn-lt"/>
                        </a:rPr>
                        <a:t>TRx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958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(4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TRx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5434984"/>
                  </a:ext>
                </a:extLst>
              </a:tr>
              <a:tr h="3105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Area [mm</a:t>
                      </a:r>
                      <a:r>
                        <a:rPr lang="en-AU" sz="14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2</a:t>
                      </a:r>
                      <a:endParaRPr lang="en-US" sz="140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(1 TRx)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0.89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(1 Rx)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3.92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(1 </a:t>
                      </a:r>
                      <a:r>
                        <a:rPr lang="en-AU" sz="1400" dirty="0" err="1">
                          <a:effectLst/>
                          <a:latin typeface="+mn-lt"/>
                        </a:rPr>
                        <a:t>TRx</a:t>
                      </a:r>
                      <a:r>
                        <a:rPr lang="en-AU" sz="1400" dirty="0"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3.64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(1 </a:t>
                      </a:r>
                      <a:r>
                        <a:rPr lang="en-AU" sz="1400" dirty="0" err="1">
                          <a:effectLst/>
                          <a:latin typeface="+mn-lt"/>
                        </a:rPr>
                        <a:t>TRx</a:t>
                      </a:r>
                      <a:r>
                        <a:rPr lang="en-AU" sz="1400" dirty="0">
                          <a:effectLst/>
                          <a:latin typeface="+mn-lt"/>
                        </a:rPr>
                        <a:t>)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5.91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(4 </a:t>
                      </a:r>
                      <a:r>
                        <a:rPr lang="en-AU" sz="14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TRx</a:t>
                      </a:r>
                      <a:r>
                        <a:rPr lang="en-A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4214426"/>
                  </a:ext>
                </a:extLst>
              </a:tr>
              <a:tr h="4513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Integration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Full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 Rx Front End</a:t>
                      </a:r>
                      <a:endParaRPr lang="en-US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+mn-lt"/>
                        </a:rPr>
                        <a:t>Tx</a:t>
                      </a:r>
                      <a:r>
                        <a:rPr lang="en-AU" sz="1400" dirty="0">
                          <a:effectLst/>
                          <a:latin typeface="+mn-lt"/>
                        </a:rPr>
                        <a:t>/Rx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effectLst/>
                          <a:latin typeface="+mn-lt"/>
                        </a:rPr>
                        <a:t>Tx</a:t>
                      </a:r>
                      <a:r>
                        <a:rPr lang="en-AU" sz="1400" dirty="0">
                          <a:effectLst/>
                          <a:latin typeface="+mn-lt"/>
                        </a:rPr>
                        <a:t>/Rx</a:t>
                      </a: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b="1" dirty="0" err="1">
                          <a:effectLst/>
                          <a:latin typeface="+mn-lt"/>
                        </a:rPr>
                        <a:t>Tx</a:t>
                      </a:r>
                      <a:r>
                        <a:rPr lang="en-AU" sz="1400" b="1" dirty="0">
                          <a:effectLst/>
                          <a:latin typeface="+mn-lt"/>
                        </a:rPr>
                        <a:t>/Rx</a:t>
                      </a:r>
                      <a:endParaRPr lang="en-US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88275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028" y="4028551"/>
            <a:ext cx="870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smtClean="0"/>
              <a:t>: simulated</a:t>
            </a:r>
          </a:p>
          <a:p>
            <a:r>
              <a:rPr lang="en-US" dirty="0" smtClean="0"/>
              <a:t>#: calculated from </a:t>
            </a:r>
            <a:r>
              <a:rPr lang="en-US" dirty="0" err="1" smtClean="0"/>
              <a:t>measurerements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C261E-B1FE-42D5-818A-A9D92292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206"/>
            <a:ext cx="8229600" cy="647189"/>
          </a:xfrm>
        </p:spPr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2381-5B11-451A-855C-79E1128DFF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6218F33-6E55-47DB-B497-16EC3A5A8568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0A79E-212A-456C-924F-9B7FFF66C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36963B8-9E1D-4F74-950B-43FFF86EF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020" y="853679"/>
            <a:ext cx="8909960" cy="3924696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A </a:t>
            </a:r>
            <a:r>
              <a:rPr lang="en-US" sz="1800" dirty="0"/>
              <a:t>140 GHz QPSK transceiver </a:t>
            </a:r>
            <a:r>
              <a:rPr lang="en-US" sz="1800" dirty="0" smtClean="0"/>
              <a:t>front-end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with </a:t>
            </a:r>
            <a:r>
              <a:rPr lang="en-US" sz="1800" dirty="0"/>
              <a:t>four channels per IC to support MIMO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One channel transceiver measurements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Initial link experiment results up to 800 Mb/s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u="sng" dirty="0" smtClean="0"/>
              <a:t>Work in Progress</a:t>
            </a:r>
            <a:endParaRPr lang="en-US" sz="1800" b="1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Wireless link measurements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</a:t>
            </a:r>
            <a:r>
              <a:rPr lang="en-US" sz="1800" dirty="0" smtClean="0"/>
              <a:t>with higher data rate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Antenna and package designs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4-channel MIMO receiver hub experiment.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49545" y="1611625"/>
            <a:ext cx="4433965" cy="2673914"/>
            <a:chOff x="1585836" y="203248"/>
            <a:chExt cx="7140947" cy="47370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31975"/>
            <a:stretch/>
          </p:blipFill>
          <p:spPr>
            <a:xfrm>
              <a:off x="3074204" y="203248"/>
              <a:ext cx="5652579" cy="473700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74203" y="3493470"/>
              <a:ext cx="1305771" cy="1284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59803" y="2059733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85836" y="2967570"/>
              <a:ext cx="2062334" cy="989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Baseband </a:t>
              </a:r>
            </a:p>
            <a:p>
              <a:pPr algn="ctr"/>
              <a:r>
                <a:rPr lang="en-US" sz="1200" dirty="0" smtClean="0">
                  <a:latin typeface="+mj-lt"/>
                </a:rPr>
                <a:t>Processing</a:t>
              </a:r>
              <a:endParaRPr lang="en-US" sz="1200" dirty="0">
                <a:latin typeface="+mj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1695" y="3443765"/>
            <a:ext cx="184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Packaged 4-channel Rx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97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1581CF3-7FE9-44D8-AC34-57E727969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485" y="2226105"/>
            <a:ext cx="4807744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4400" kern="1200" dirty="0" smtClean="0"/>
              <a:t>Backup Slides</a:t>
            </a:r>
            <a:endParaRPr lang="en-US" altLang="en-US" sz="4400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43147B-605D-4A39-8097-EC2349A825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BC0FF07-A6CF-4C64-930D-FFDFC8CFCFD2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7E818-28D0-4CBF-9D13-6045B5FF8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4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4557" y="191691"/>
            <a:ext cx="4807744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Acknowledgements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234" y="853168"/>
            <a:ext cx="8564315" cy="121931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Contact support: NSF </a:t>
            </a:r>
            <a:r>
              <a:rPr lang="en-US" sz="2000" dirty="0" err="1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Giganets</a:t>
            </a:r>
            <a:r>
              <a:rPr lang="en-US" sz="2000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 program. 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IC Fabrication: Global Foundries.   45nm SOI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51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85708"/>
              </p:ext>
            </p:extLst>
          </p:nvPr>
        </p:nvGraphicFramePr>
        <p:xfrm>
          <a:off x="675716" y="929906"/>
          <a:ext cx="330160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KGPlot" r:id="rId3" imgW="5460840" imgH="3403440" progId="KGraph_Plot">
                  <p:embed/>
                </p:oleObj>
              </mc:Choice>
              <mc:Fallback>
                <p:oleObj name="KGPlot" r:id="rId3" imgW="5460840" imgH="340344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5716" y="929906"/>
                        <a:ext cx="3301603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535267"/>
              </p:ext>
            </p:extLst>
          </p:nvPr>
        </p:nvGraphicFramePr>
        <p:xfrm>
          <a:off x="4994455" y="927771"/>
          <a:ext cx="330105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KGPlot" r:id="rId5" imgW="5460840" imgH="3403440" progId="KGraph_Plot">
                  <p:embed/>
                </p:oleObj>
              </mc:Choice>
              <mc:Fallback>
                <p:oleObj name="KGPlot" r:id="rId5" imgW="5460840" imgH="3403440" progId="KGraph_Plo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4455" y="927771"/>
                        <a:ext cx="3301052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5716" y="3466026"/>
            <a:ext cx="7775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3-dB bandwidth: 11 GHz (138 – 149 GHz)</a:t>
            </a:r>
          </a:p>
          <a:p>
            <a:pPr>
              <a:spcBef>
                <a:spcPts val="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Power consumption: Trap-rich 42.4 </a:t>
            </a:r>
            <a:r>
              <a:rPr lang="en-US" dirty="0" err="1">
                <a:latin typeface="Calibri" panose="020F0502020204030204" pitchFamily="34" charset="0"/>
              </a:rPr>
              <a:t>mW</a:t>
            </a:r>
            <a:r>
              <a:rPr lang="en-US" dirty="0">
                <a:latin typeface="Calibri" panose="020F0502020204030204" pitchFamily="34" charset="0"/>
              </a:rPr>
              <a:t> @ 1 V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                                      Low-res. 41.7 </a:t>
            </a:r>
            <a:r>
              <a:rPr lang="en-US" dirty="0" err="1">
                <a:latin typeface="Calibri" panose="020F0502020204030204" pitchFamily="34" charset="0"/>
              </a:rPr>
              <a:t>mW</a:t>
            </a:r>
            <a:r>
              <a:rPr lang="en-US" dirty="0">
                <a:latin typeface="Calibri" panose="020F0502020204030204" pitchFamily="34" charset="0"/>
              </a:rPr>
              <a:t> @ 1 </a:t>
            </a:r>
            <a:r>
              <a:rPr lang="en-US" dirty="0" smtClean="0">
                <a:latin typeface="Calibri" panose="020F0502020204030204" pitchFamily="34" charset="0"/>
              </a:rPr>
              <a:t>V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7546" y="2992029"/>
            <a:ext cx="424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Substrate: High (trap-rich) vs Low resistivity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485" y="2989151"/>
            <a:ext cx="389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Simulation vs Measurements (trap-rich)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8EC261E-B1FE-42D5-818A-A9D92292CE20}"/>
              </a:ext>
            </a:extLst>
          </p:cNvPr>
          <p:cNvSpPr txBox="1">
            <a:spLocks/>
          </p:cNvSpPr>
          <p:nvPr/>
        </p:nvSpPr>
        <p:spPr>
          <a:xfrm>
            <a:off x="457200" y="96206"/>
            <a:ext cx="8229600" cy="6471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kern="0" dirty="0" smtClean="0"/>
              <a:t>LNA Measurements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53818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0540" y="3630558"/>
            <a:ext cx="6715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IIP3: -5.84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dBm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Input P1dB: -13.87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dBm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3779" t="5509" r="12413"/>
          <a:stretch/>
        </p:blipFill>
        <p:spPr>
          <a:xfrm>
            <a:off x="4558190" y="930165"/>
            <a:ext cx="2857500" cy="2469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49" t="8015" r="12294" b="2542"/>
          <a:stretch/>
        </p:blipFill>
        <p:spPr>
          <a:xfrm>
            <a:off x="1036159" y="958740"/>
            <a:ext cx="2971800" cy="2412704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F8EC261E-B1FE-42D5-818A-A9D92292CE20}"/>
              </a:ext>
            </a:extLst>
          </p:cNvPr>
          <p:cNvSpPr txBox="1">
            <a:spLocks/>
          </p:cNvSpPr>
          <p:nvPr/>
        </p:nvSpPr>
        <p:spPr>
          <a:xfrm>
            <a:off x="457200" y="96206"/>
            <a:ext cx="8229600" cy="64718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r>
              <a:rPr lang="en-US" kern="0" dirty="0" smtClean="0"/>
              <a:t>LNA Linearity Simulations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66466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5900" y="136044"/>
            <a:ext cx="6172200" cy="457200"/>
          </a:xfrm>
          <a:prstGeom prst="rect">
            <a:avLst/>
          </a:prstGeom>
        </p:spPr>
        <p:txBody>
          <a:bodyPr/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>
              <a:buClrTx/>
            </a:pPr>
            <a:r>
              <a:rPr lang="en-US" sz="32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TIA </a:t>
            </a: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Breakout </a:t>
            </a:r>
            <a:r>
              <a:rPr lang="en-US" sz="32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117" y="3270218"/>
            <a:ext cx="534896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</a:rPr>
              <a:t>Power consumption</a:t>
            </a:r>
          </a:p>
          <a:p>
            <a:pPr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</a:rPr>
              <a:t>- Simulation 12 mA @ 1 V</a:t>
            </a:r>
          </a:p>
          <a:p>
            <a:pPr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</a:rPr>
              <a:t>- Measurement 11.9 mA @ 1 V</a:t>
            </a:r>
          </a:p>
          <a:p>
            <a:pPr>
              <a:spcBef>
                <a:spcPts val="0"/>
              </a:spcBef>
            </a:pPr>
            <a:endParaRPr lang="en-US" sz="1500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</a:rPr>
              <a:t>In/output feeding lines are not de-embedded in the measurement</a:t>
            </a:r>
          </a:p>
          <a:p>
            <a:pPr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</a:rPr>
              <a:t>Simulation results doesn’t include the feeding lines</a:t>
            </a:r>
          </a:p>
          <a:p>
            <a:pPr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</a:rPr>
              <a:t>Notch due to the bias network (next slide)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430457"/>
              </p:ext>
            </p:extLst>
          </p:nvPr>
        </p:nvGraphicFramePr>
        <p:xfrm>
          <a:off x="296117" y="985487"/>
          <a:ext cx="2706577" cy="181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KGPlot" r:id="rId3" imgW="4927680" imgH="3301920" progId="KGraph_Plot">
                  <p:embed/>
                </p:oleObj>
              </mc:Choice>
              <mc:Fallback>
                <p:oleObj name="KGPlot" r:id="rId3" imgW="4927680" imgH="3301920" progId="KGraph_Plo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117" y="985487"/>
                        <a:ext cx="2706577" cy="181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438" y="2809501"/>
            <a:ext cx="2823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u="sng" dirty="0">
                <a:latin typeface="Calibri" panose="020F0502020204030204" pitchFamily="34" charset="0"/>
              </a:rPr>
              <a:t>*TIA: total width of each transistor: 30 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596" y="2879513"/>
            <a:ext cx="22436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</a:rPr>
              <a:t>Simulation: Ideal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</a:rPr>
              <a:t>Measurement: VDD </a:t>
            </a:r>
            <a:r>
              <a:rPr lang="en-US" sz="1400" dirty="0" smtClean="0">
                <a:latin typeface="Calibri" panose="020F0502020204030204" pitchFamily="34" charset="0"/>
              </a:rPr>
              <a:t>without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50 Ω termination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5938" y="2900886"/>
            <a:ext cx="19936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</a:rPr>
              <a:t>Simulation: Ideal</a:t>
            </a:r>
          </a:p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</a:rPr>
              <a:t>Measurement: VDD </a:t>
            </a:r>
            <a:r>
              <a:rPr lang="en-US" sz="1400" dirty="0" smtClean="0">
                <a:latin typeface="Calibri" panose="020F0502020204030204" pitchFamily="34" charset="0"/>
              </a:rPr>
              <a:t>with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latin typeface="Calibri" panose="020F0502020204030204" pitchFamily="34" charset="0"/>
              </a:rPr>
              <a:t>50 </a:t>
            </a:r>
            <a:r>
              <a:rPr lang="en-US" sz="1400" dirty="0">
                <a:latin typeface="Calibri" panose="020F0502020204030204" pitchFamily="34" charset="0"/>
              </a:rPr>
              <a:t>Ω termination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007553"/>
              </p:ext>
            </p:extLst>
          </p:nvPr>
        </p:nvGraphicFramePr>
        <p:xfrm>
          <a:off x="3209311" y="990007"/>
          <a:ext cx="2791158" cy="187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KGPlot" r:id="rId5" imgW="4927680" imgH="3301920" progId="KGraph_Plot">
                  <p:embed/>
                </p:oleObj>
              </mc:Choice>
              <mc:Fallback>
                <p:oleObj name="KGPlot" r:id="rId5" imgW="4927680" imgH="3301920" progId="KGraph_Plot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9311" y="990007"/>
                        <a:ext cx="2791158" cy="187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51349"/>
              </p:ext>
            </p:extLst>
          </p:nvPr>
        </p:nvGraphicFramePr>
        <p:xfrm>
          <a:off x="6139890" y="985487"/>
          <a:ext cx="2826470" cy="189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KGPlot" r:id="rId7" imgW="4927680" imgH="3301920" progId="KGraph_Plot">
                  <p:embed/>
                </p:oleObj>
              </mc:Choice>
              <mc:Fallback>
                <p:oleObj name="KGPlot" r:id="rId7" imgW="4927680" imgH="3301920" progId="KGraph_Plot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39890" y="985487"/>
                        <a:ext cx="2826470" cy="1894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48880" y="5786775"/>
            <a:ext cx="23150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050" dirty="0">
                <a:latin typeface="Calibri" panose="020F0502020204030204" pitchFamily="34" charset="0"/>
              </a:rPr>
              <a:t>Simulation: VDD with 50 Ω termination</a:t>
            </a:r>
          </a:p>
        </p:txBody>
      </p:sp>
    </p:spTree>
    <p:extLst>
      <p:ext uri="{BB962C8B-B14F-4D97-AF65-F5344CB8AC3E}">
        <p14:creationId xmlns:p14="http://schemas.microsoft.com/office/powerpoint/2010/main" val="186981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4690" y="157205"/>
            <a:ext cx="7796215" cy="457200"/>
          </a:xfrm>
          <a:prstGeom prst="rect">
            <a:avLst/>
          </a:prstGeom>
        </p:spPr>
        <p:txBody>
          <a:bodyPr/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>
              <a:buClrTx/>
            </a:pPr>
            <a:r>
              <a:rPr lang="en-US" sz="32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Multiplier chain (x9) measurement setup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425" y="920335"/>
            <a:ext cx="3942456" cy="2107847"/>
            <a:chOff x="1623060" y="617220"/>
            <a:chExt cx="5772150" cy="30861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3" t="28890" r="5000" b="11110"/>
            <a:stretch/>
          </p:blipFill>
          <p:spPr>
            <a:xfrm>
              <a:off x="1623060" y="617220"/>
              <a:ext cx="5772150" cy="3086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5715000" y="1028700"/>
              <a:ext cx="1485900" cy="10858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</a:pPr>
              <a:endParaRPr lang="en-US" sz="750" b="1"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7850" y="2114551"/>
              <a:ext cx="1305422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350" dirty="0">
                  <a:solidFill>
                    <a:srgbClr val="FF0000"/>
                  </a:solidFill>
                  <a:latin typeface="Calibri" panose="020F0502020204030204" pitchFamily="34" charset="0"/>
                </a:rPr>
                <a:t>Harmonic mixer</a:t>
              </a:r>
            </a:p>
            <a:p>
              <a:pPr>
                <a:spcBef>
                  <a:spcPts val="0"/>
                </a:spcBef>
              </a:pPr>
              <a:r>
                <a:rPr lang="en-US" sz="1350" dirty="0">
                  <a:solidFill>
                    <a:srgbClr val="FF0000"/>
                  </a:solidFill>
                  <a:latin typeface="Calibri" panose="020F0502020204030204" pitchFamily="34" charset="0"/>
                </a:rPr>
                <a:t>(OML,WR-05)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800600" y="1028700"/>
              <a:ext cx="828675" cy="108585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8580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</a:pPr>
              <a:endParaRPr lang="en-US" sz="750" b="1"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5379" y="668627"/>
              <a:ext cx="144834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350" dirty="0">
                  <a:solidFill>
                    <a:srgbClr val="FF0000"/>
                  </a:solidFill>
                  <a:latin typeface="Calibri" panose="020F0502020204030204" pitchFamily="34" charset="0"/>
                </a:rPr>
                <a:t>20 dB attenuation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09950" y="2234532"/>
              <a:ext cx="111960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350" dirty="0">
                  <a:solidFill>
                    <a:srgbClr val="FF0000"/>
                  </a:solidFill>
                  <a:latin typeface="Calibri" panose="020F0502020204030204" pitchFamily="34" charset="0"/>
                </a:rPr>
                <a:t>WR-05 probe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862" y="2218424"/>
              <a:ext cx="7820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350" dirty="0">
                  <a:solidFill>
                    <a:srgbClr val="FF0000"/>
                  </a:solidFill>
                  <a:latin typeface="Calibri" panose="020F0502020204030204" pitchFamily="34" charset="0"/>
                </a:rPr>
                <a:t>LO Input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5425" y="3154460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Harmonic mixer: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- Harmonic number: 16, IF @ 404.4 MHz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71" y="920335"/>
            <a:ext cx="2172748" cy="18033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12" y="920335"/>
            <a:ext cx="2172748" cy="1803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71" y="2723716"/>
            <a:ext cx="2172748" cy="1803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712" y="2723716"/>
            <a:ext cx="2172748" cy="18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04225" y="154772"/>
            <a:ext cx="6172200" cy="457200"/>
          </a:xfrm>
          <a:prstGeom prst="rect">
            <a:avLst/>
          </a:prstGeom>
        </p:spPr>
        <p:txBody>
          <a:bodyPr/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buClrTx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Receiver Simulations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3241"/>
              </p:ext>
            </p:extLst>
          </p:nvPr>
        </p:nvGraphicFramePr>
        <p:xfrm>
          <a:off x="1230765" y="901230"/>
          <a:ext cx="3011803" cy="194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KGPlot" r:id="rId3" imgW="4927680" imgH="3174840" progId="KGraph_Plot">
                  <p:embed/>
                </p:oleObj>
              </mc:Choice>
              <mc:Fallback>
                <p:oleObj name="KGPlot" r:id="rId3" imgW="4927680" imgH="317484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0765" y="901230"/>
                        <a:ext cx="3011803" cy="1940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33503"/>
              </p:ext>
            </p:extLst>
          </p:nvPr>
        </p:nvGraphicFramePr>
        <p:xfrm>
          <a:off x="4648810" y="901230"/>
          <a:ext cx="2969239" cy="194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KGPlot" r:id="rId5" imgW="4838760" imgH="3162240" progId="KGraph_Plot">
                  <p:embed/>
                </p:oleObj>
              </mc:Choice>
              <mc:Fallback>
                <p:oleObj name="KGPlot" r:id="rId5" imgW="4838760" imgH="3162240" progId="KGraph_Plo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8810" y="901230"/>
                        <a:ext cx="2969239" cy="1940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214027"/>
              </p:ext>
            </p:extLst>
          </p:nvPr>
        </p:nvGraphicFramePr>
        <p:xfrm>
          <a:off x="4661907" y="2841695"/>
          <a:ext cx="2966817" cy="193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KGPlot" r:id="rId7" imgW="4838760" imgH="3162240" progId="KGraph_Plot">
                  <p:embed/>
                </p:oleObj>
              </mc:Choice>
              <mc:Fallback>
                <p:oleObj name="KGPlot" r:id="rId7" imgW="4838760" imgH="3162240" progId="KGraph_Plo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1907" y="2841695"/>
                        <a:ext cx="2966817" cy="1938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834325"/>
              </p:ext>
            </p:extLst>
          </p:nvPr>
        </p:nvGraphicFramePr>
        <p:xfrm>
          <a:off x="1246424" y="2841695"/>
          <a:ext cx="3009241" cy="193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8" name="KGPlot" r:id="rId9" imgW="4927680" imgH="3174840" progId="KGraph_Plot">
                  <p:embed/>
                </p:oleObj>
              </mc:Choice>
              <mc:Fallback>
                <p:oleObj name="KGPlot" r:id="rId9" imgW="4927680" imgH="3174840" progId="KGraph_Plo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46424" y="2841695"/>
                        <a:ext cx="3009241" cy="1938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04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68755" y="125730"/>
            <a:ext cx="6172200" cy="457200"/>
          </a:xfrm>
          <a:prstGeom prst="rect">
            <a:avLst/>
          </a:prstGeom>
        </p:spPr>
        <p:txBody>
          <a:bodyPr/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buClrTx/>
            </a:pPr>
            <a:r>
              <a:rPr lang="en-US" sz="32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Receiver measurements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39907"/>
              </p:ext>
            </p:extLst>
          </p:nvPr>
        </p:nvGraphicFramePr>
        <p:xfrm>
          <a:off x="3084600" y="2976930"/>
          <a:ext cx="2727614" cy="187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KGPlot" r:id="rId3" imgW="4889520" imgH="3352680" progId="KGraph_Plot">
                  <p:embed/>
                </p:oleObj>
              </mc:Choice>
              <mc:Fallback>
                <p:oleObj name="KGPlot" r:id="rId3" imgW="4889520" imgH="3352680" progId="KGraph_Plo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4600" y="2976930"/>
                        <a:ext cx="2727614" cy="187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015050"/>
              </p:ext>
            </p:extLst>
          </p:nvPr>
        </p:nvGraphicFramePr>
        <p:xfrm>
          <a:off x="270640" y="2976930"/>
          <a:ext cx="2727614" cy="187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KGPlot" r:id="rId5" imgW="4889520" imgH="3352680" progId="KGraph_Plot">
                  <p:embed/>
                </p:oleObj>
              </mc:Choice>
              <mc:Fallback>
                <p:oleObj name="KGPlot" r:id="rId5" imgW="4889520" imgH="3352680" progId="KGraph_Plo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640" y="2976930"/>
                        <a:ext cx="2727614" cy="187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590580"/>
              </p:ext>
            </p:extLst>
          </p:nvPr>
        </p:nvGraphicFramePr>
        <p:xfrm>
          <a:off x="270640" y="920335"/>
          <a:ext cx="303934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6" name="KGPlot" r:id="rId7" imgW="4952880" imgH="3352680" progId="KGraph_Plot">
                  <p:embed/>
                </p:oleObj>
              </mc:Choice>
              <mc:Fallback>
                <p:oleObj name="KGPlot" r:id="rId7" imgW="4952880" imgH="335268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0640" y="920335"/>
                        <a:ext cx="3039341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6" b="13313"/>
          <a:stretch/>
        </p:blipFill>
        <p:spPr>
          <a:xfrm>
            <a:off x="3586168" y="939330"/>
            <a:ext cx="2251216" cy="182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4" b="13331"/>
          <a:stretch/>
        </p:blipFill>
        <p:spPr>
          <a:xfrm>
            <a:off x="5992985" y="939330"/>
            <a:ext cx="2243098" cy="182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32257" y="2751998"/>
            <a:ext cx="164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LO feedthrough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5603" y="2717042"/>
            <a:ext cx="2167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latin typeface="Calibri" panose="020F0502020204030204" pitchFamily="34" charset="0"/>
              </a:rPr>
              <a:t>IF spectrum: span 100 MHz</a:t>
            </a:r>
          </a:p>
        </p:txBody>
      </p:sp>
    </p:spTree>
    <p:extLst>
      <p:ext uri="{BB962C8B-B14F-4D97-AF65-F5344CB8AC3E}">
        <p14:creationId xmlns:p14="http://schemas.microsoft.com/office/powerpoint/2010/main" val="308181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752906"/>
              </p:ext>
            </p:extLst>
          </p:nvPr>
        </p:nvGraphicFramePr>
        <p:xfrm>
          <a:off x="4523544" y="881930"/>
          <a:ext cx="3352488" cy="226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KGPlot" r:id="rId3" imgW="5041800" imgH="3403440" progId="KGraph_Plot">
                  <p:embed/>
                </p:oleObj>
              </mc:Choice>
              <mc:Fallback>
                <p:oleObj name="KGPlot" r:id="rId3" imgW="5041800" imgH="3403440" progId="KGraph_Plo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3544" y="881930"/>
                        <a:ext cx="3352488" cy="226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26190"/>
              </p:ext>
            </p:extLst>
          </p:nvPr>
        </p:nvGraphicFramePr>
        <p:xfrm>
          <a:off x="961930" y="881930"/>
          <a:ext cx="3352488" cy="226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KGPlot" r:id="rId5" imgW="5041800" imgH="3403440" progId="KGraph_Plot">
                  <p:embed/>
                </p:oleObj>
              </mc:Choice>
              <mc:Fallback>
                <p:oleObj name="KGPlot" r:id="rId5" imgW="5041800" imgH="3403440" progId="KGraph_Plo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1930" y="881930"/>
                        <a:ext cx="3352488" cy="2263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485900" y="165121"/>
            <a:ext cx="6172200" cy="457200"/>
          </a:xfrm>
          <a:prstGeom prst="rect">
            <a:avLst/>
          </a:prstGeom>
        </p:spPr>
        <p:txBody>
          <a:bodyPr/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buClrTx/>
            </a:pPr>
            <a:r>
              <a:rPr lang="en-US" sz="3200" kern="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Transmitter Simulations</a:t>
            </a:r>
            <a:endParaRPr lang="en-US" sz="3200" kern="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8505" y="3220013"/>
            <a:ext cx="213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0 V quadrature 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120" y="3209133"/>
            <a:ext cx="3862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LO feedthrough: Q-mixer is unbalanced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Lower output power ~ 6 dB</a:t>
            </a:r>
          </a:p>
        </p:txBody>
      </p:sp>
    </p:spTree>
    <p:extLst>
      <p:ext uri="{BB962C8B-B14F-4D97-AF65-F5344CB8AC3E}">
        <p14:creationId xmlns:p14="http://schemas.microsoft.com/office/powerpoint/2010/main" val="58183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5900" y="173477"/>
            <a:ext cx="6172200" cy="457200"/>
          </a:xfrm>
          <a:prstGeom prst="rect">
            <a:avLst/>
          </a:prstGeom>
        </p:spPr>
        <p:txBody>
          <a:bodyPr/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buClrTx/>
            </a:pPr>
            <a:r>
              <a:rPr lang="en-US" sz="32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Transmitter measurements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0" b="13333"/>
          <a:stretch/>
        </p:blipFill>
        <p:spPr>
          <a:xfrm>
            <a:off x="1451688" y="886332"/>
            <a:ext cx="3029964" cy="2400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9" b="13333"/>
          <a:stretch/>
        </p:blipFill>
        <p:spPr>
          <a:xfrm>
            <a:off x="4703884" y="886332"/>
            <a:ext cx="2954216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58317" y="3224635"/>
            <a:ext cx="2016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</a:rPr>
              <a:t>BB @ 0.1 GHz, LO @ 160 GHz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0029" y="3224635"/>
            <a:ext cx="2016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</a:rPr>
              <a:t>BB @ 0.2 GHz, LO @ 160 GHz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44429" y="4689044"/>
            <a:ext cx="4603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</a:rPr>
              <a:t>Measurement setup: BB-I input is open, all channels are in the on state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08843"/>
              </p:ext>
            </p:extLst>
          </p:nvPr>
        </p:nvGraphicFramePr>
        <p:xfrm>
          <a:off x="1641989" y="3555744"/>
          <a:ext cx="5842220" cy="112157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60555">
                  <a:extLst>
                    <a:ext uri="{9D8B030D-6E8A-4147-A177-3AD203B41FA5}">
                      <a16:colId xmlns:a16="http://schemas.microsoft.com/office/drawing/2014/main" val="3461219875"/>
                    </a:ext>
                  </a:extLst>
                </a:gridCol>
                <a:gridCol w="1460555">
                  <a:extLst>
                    <a:ext uri="{9D8B030D-6E8A-4147-A177-3AD203B41FA5}">
                      <a16:colId xmlns:a16="http://schemas.microsoft.com/office/drawing/2014/main" val="3989736019"/>
                    </a:ext>
                  </a:extLst>
                </a:gridCol>
                <a:gridCol w="1460555">
                  <a:extLst>
                    <a:ext uri="{9D8B030D-6E8A-4147-A177-3AD203B41FA5}">
                      <a16:colId xmlns:a16="http://schemas.microsoft.com/office/drawing/2014/main" val="91762975"/>
                    </a:ext>
                  </a:extLst>
                </a:gridCol>
                <a:gridCol w="1460555">
                  <a:extLst>
                    <a:ext uri="{9D8B030D-6E8A-4147-A177-3AD203B41FA5}">
                      <a16:colId xmlns:a16="http://schemas.microsoft.com/office/drawing/2014/main" val="2172385959"/>
                    </a:ext>
                  </a:extLst>
                </a:gridCol>
              </a:tblGrid>
              <a:tr h="2243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BIAS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VDD (V)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Current (mA)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605816"/>
                  </a:ext>
                </a:extLst>
              </a:tr>
              <a:tr h="224314"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Chip1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Chip2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69548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Driver amp.</a:t>
                      </a: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010889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Mixer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85275"/>
                  </a:ext>
                </a:extLst>
              </a:tr>
              <a:tr h="224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Multiplier chain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7457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80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85900" y="57150"/>
            <a:ext cx="6172200" cy="457200"/>
          </a:xfrm>
          <a:prstGeom prst="rect">
            <a:avLst/>
          </a:prstGeom>
        </p:spPr>
        <p:txBody>
          <a:bodyPr/>
          <a:lstStyle>
            <a:lvl1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2pPr>
            <a:lvl3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3pPr>
            <a:lvl4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4pPr>
            <a:lvl5pPr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defTabSz="927100" rtl="0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pPr algn="ctr">
              <a:buClrTx/>
            </a:pPr>
            <a:r>
              <a:rPr lang="en-US" sz="3200" kern="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Transmitter measurements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07106"/>
              </p:ext>
            </p:extLst>
          </p:nvPr>
        </p:nvGraphicFramePr>
        <p:xfrm>
          <a:off x="1505700" y="805120"/>
          <a:ext cx="305038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KGPlot" r:id="rId3" imgW="4991040" imgH="3365640" progId="KGraph_Plot">
                  <p:embed/>
                </p:oleObj>
              </mc:Choice>
              <mc:Fallback>
                <p:oleObj name="KGPlot" r:id="rId3" imgW="4991040" imgH="3365640" progId="KGraph_Plo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5700" y="805120"/>
                        <a:ext cx="3050381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262950"/>
              </p:ext>
            </p:extLst>
          </p:nvPr>
        </p:nvGraphicFramePr>
        <p:xfrm>
          <a:off x="4840835" y="812940"/>
          <a:ext cx="305038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" name="KGPlot" r:id="rId5" imgW="4991040" imgH="3365640" progId="KGraph_Plot">
                  <p:embed/>
                </p:oleObj>
              </mc:Choice>
              <mc:Fallback>
                <p:oleObj name="KGPlot" r:id="rId5" imgW="4991040" imgH="3365640" progId="KGraph_Plo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0835" y="812940"/>
                        <a:ext cx="3050381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87817"/>
              </p:ext>
            </p:extLst>
          </p:nvPr>
        </p:nvGraphicFramePr>
        <p:xfrm>
          <a:off x="4882282" y="2862520"/>
          <a:ext cx="3012344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KGPlot" r:id="rId7" imgW="4927680" imgH="3365640" progId="KGraph_Plot">
                  <p:embed/>
                </p:oleObj>
              </mc:Choice>
              <mc:Fallback>
                <p:oleObj name="KGPlot" r:id="rId7" imgW="4927680" imgH="3365640" progId="KGraph_Plo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2282" y="2862520"/>
                        <a:ext cx="3012344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485900" y="2811780"/>
          <a:ext cx="308998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KGPlot" r:id="rId9" imgW="5054760" imgH="3365640" progId="KGraph_Plot">
                  <p:embed/>
                </p:oleObj>
              </mc:Choice>
              <mc:Fallback>
                <p:oleObj name="KGPlot" r:id="rId9" imgW="5054760" imgH="3365640" progId="KGraph_Plo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5900" y="2811780"/>
                        <a:ext cx="3089982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54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4557" y="191691"/>
            <a:ext cx="4807744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 smtClean="0"/>
              <a:t>Motivation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234" y="853168"/>
            <a:ext cx="8564315" cy="121931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Large available spectrum at mm-waves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Shorter wavelength – small IC, antenna arrays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Massive # of parallel channels </a:t>
            </a:r>
            <a:r>
              <a:rPr lang="en-US" sz="2000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– multiple independent beams</a:t>
            </a:r>
            <a:endParaRPr lang="en-US" sz="2800" dirty="0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248" y="2231972"/>
            <a:ext cx="3753863" cy="2196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05" y="2579913"/>
            <a:ext cx="2230203" cy="150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1195" y="185028"/>
            <a:ext cx="5971966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kern="1200" dirty="0" smtClean="0"/>
              <a:t>Applications and Challenges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236" y="942347"/>
            <a:ext cx="8355580" cy="158664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High capacity mobile communications</a:t>
            </a:r>
            <a:endParaRPr lang="en-US" sz="2000" dirty="0">
              <a:latin typeface="Arial" pitchFamily="34" charset="0"/>
              <a:ea typeface="ＭＳ Ｐゴシック" pitchFamily="-80" charset="-128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000" b="1" u="sng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Problems</a:t>
            </a:r>
            <a:r>
              <a:rPr lang="en-US" sz="2000" b="1" u="sng" dirty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:   </a:t>
            </a:r>
            <a:r>
              <a:rPr lang="en-US" sz="2000" b="1" u="sng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		</a:t>
            </a:r>
            <a:r>
              <a:rPr lang="en-US" sz="2000" b="1" u="sng" dirty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	</a:t>
            </a:r>
            <a:r>
              <a:rPr lang="en-US" sz="2000" b="1" u="sng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      Solutions:   </a:t>
            </a:r>
          </a:p>
          <a:p>
            <a:pPr>
              <a:defRPr/>
            </a:pPr>
            <a:r>
              <a:rPr lang="en-US" sz="2000" dirty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H</a:t>
            </a:r>
            <a:r>
              <a:rPr lang="en-US" sz="2000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igh attenuation 		      Phased arrays</a:t>
            </a:r>
          </a:p>
          <a:p>
            <a:pPr>
              <a:defRPr/>
            </a:pPr>
            <a:r>
              <a:rPr lang="en-US" sz="2000" dirty="0" smtClean="0">
                <a:latin typeface="Arial" pitchFamily="34" charset="0"/>
                <a:ea typeface="ＭＳ Ｐゴシック" pitchFamily="-80" charset="-128"/>
                <a:cs typeface="Arial" pitchFamily="34" charset="0"/>
              </a:rPr>
              <a:t>High blockage		      Mesh networks &amp; beam steering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11"/>
          <a:stretch/>
        </p:blipFill>
        <p:spPr>
          <a:xfrm>
            <a:off x="807002" y="2690460"/>
            <a:ext cx="3535875" cy="183319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Picture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75" y="2576492"/>
            <a:ext cx="2921823" cy="19478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574940" y="1880460"/>
            <a:ext cx="16898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21320" y="2264510"/>
            <a:ext cx="18434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053157" y="989843"/>
            <a:ext cx="1534659" cy="820095"/>
            <a:chOff x="5781310" y="718191"/>
            <a:chExt cx="2990616" cy="1452847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650490"/>
                </p:ext>
              </p:extLst>
            </p:nvPr>
          </p:nvGraphicFramePr>
          <p:xfrm>
            <a:off x="5781310" y="718191"/>
            <a:ext cx="1219200" cy="1452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5" name="FreeHand.Doc" r:id="rId6" imgW="3507480" imgH="5845680" progId="">
                    <p:embed/>
                  </p:oleObj>
                </mc:Choice>
                <mc:Fallback>
                  <p:oleObj name="FreeHand.Doc" r:id="rId6" imgW="3507480" imgH="5845680" progId="">
                    <p:embed/>
                    <p:pic>
                      <p:nvPicPr>
                        <p:cNvPr id="7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1310" y="718191"/>
                          <a:ext cx="1219200" cy="14528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9011506"/>
                </p:ext>
              </p:extLst>
            </p:nvPr>
          </p:nvGraphicFramePr>
          <p:xfrm>
            <a:off x="7398738" y="796028"/>
            <a:ext cx="1373188" cy="1077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6" name="FreeHand.Doc" r:id="rId8" imgW="4791240" imgH="3761640" progId="">
                    <p:embed/>
                  </p:oleObj>
                </mc:Choice>
                <mc:Fallback>
                  <p:oleObj name="FreeHand.Doc" r:id="rId8" imgW="4791240" imgH="3761640" progId="">
                    <p:embed/>
                    <p:pic>
                      <p:nvPicPr>
                        <p:cNvPr id="8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8738" y="796028"/>
                          <a:ext cx="1373188" cy="10779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6619510" y="1393190"/>
              <a:ext cx="1305290" cy="4570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square" lIns="0" tIns="0" rIns="0" bIns="0" anchor="ctr">
              <a:spAutoFit/>
            </a:bodyPr>
            <a:lstStyle/>
            <a:p>
              <a:pPr>
                <a:buClr>
                  <a:srgbClr val="FF0000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6774D39-E91A-4BE3-B574-43944C27A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818" y="826647"/>
            <a:ext cx="8833149" cy="106518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1800" dirty="0" smtClean="0">
                <a:ea typeface="ＭＳ Ｐゴシック" panose="020B0600070205080204" pitchFamily="34" charset="-128"/>
              </a:rPr>
              <a:t>Direct </a:t>
            </a:r>
            <a:r>
              <a:rPr lang="en-US" altLang="en-US" sz="1800" dirty="0">
                <a:ea typeface="ＭＳ Ｐゴシック" panose="020B0600070205080204" pitchFamily="34" charset="-128"/>
              </a:rPr>
              <a:t>conversion receiver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140 GHz LNA, double balanced passive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mixer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LO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distribution through </a:t>
            </a:r>
            <a:r>
              <a:rPr lang="en-US" altLang="en-US" sz="1800" dirty="0">
                <a:ea typeface="ＭＳ Ｐゴシック" panose="020B0600070205080204" pitchFamily="34" charset="-128"/>
              </a:rPr>
              <a:t>two x9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multipliers </a:t>
            </a:r>
            <a:r>
              <a:rPr lang="en-US" altLang="en-US" sz="1800" dirty="0">
                <a:ea typeface="ＭＳ Ｐゴシック" panose="020B0600070205080204" pitchFamily="34" charset="-128"/>
              </a:rPr>
              <a:t>from common LO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port  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030" y="190640"/>
            <a:ext cx="5664726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4-Channel MIMO Receiver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1" y="1847416"/>
            <a:ext cx="3388356" cy="2917995"/>
          </a:xfrm>
          <a:prstGeom prst="rect">
            <a:avLst/>
          </a:prstGeom>
        </p:spPr>
      </p:pic>
      <p:pic>
        <p:nvPicPr>
          <p:cNvPr id="7" name="Picture 6" descr="C:\Users\Administrator\Desktop\CSICS 2018\Figures\Rx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/>
          <a:stretch/>
        </p:blipFill>
        <p:spPr bwMode="auto">
          <a:xfrm>
            <a:off x="5002140" y="2034077"/>
            <a:ext cx="2954472" cy="2767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40074" y="1749588"/>
            <a:ext cx="220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1.69 mm x 1.76 mm</a:t>
            </a:r>
            <a:endParaRPr lang="en-US" sz="1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83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6774D39-E91A-4BE3-B574-43944C27A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818" y="775073"/>
            <a:ext cx="8833149" cy="1065186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D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irect </a:t>
            </a:r>
            <a:r>
              <a:rPr lang="en-US" altLang="en-US" sz="1800" dirty="0">
                <a:ea typeface="ＭＳ Ｐゴシック" panose="020B0600070205080204" pitchFamily="34" charset="-128"/>
              </a:rPr>
              <a:t>conversion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transmitter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140 GHz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PA (same with LNA), I/Q Gilbert Cell Active Mixer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ea typeface="ＭＳ Ｐゴシック" panose="020B0600070205080204" pitchFamily="34" charset="-128"/>
              </a:rPr>
              <a:t>LO </a:t>
            </a:r>
            <a:r>
              <a:rPr lang="en-US" altLang="en-US" sz="1800" dirty="0" smtClean="0">
                <a:ea typeface="ＭＳ Ｐゴシック" panose="020B0600070205080204" pitchFamily="34" charset="-128"/>
              </a:rPr>
              <a:t>distribution thru </a:t>
            </a:r>
            <a:r>
              <a:rPr lang="en-US" altLang="en-US" sz="1800" dirty="0">
                <a:ea typeface="ＭＳ Ｐゴシック" panose="020B0600070205080204" pitchFamily="34" charset="-128"/>
              </a:rPr>
              <a:t>two x9 multiplier from common LO port 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0030" y="190640"/>
            <a:ext cx="5664726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4-Channel MIMO Transmitter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30" y="1877944"/>
            <a:ext cx="3377005" cy="29179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45" y="2001694"/>
            <a:ext cx="2979770" cy="27994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5974" y="1670982"/>
            <a:ext cx="2207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1.67 mm x 1.76 mm</a:t>
            </a:r>
            <a:endParaRPr lang="en-US" sz="1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9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6774D39-E91A-4BE3-B574-43944C27A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130" y="853679"/>
            <a:ext cx="8652444" cy="30680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 sz="1800" b="1" dirty="0" smtClean="0">
                <a:ea typeface="ＭＳ Ｐゴシック" panose="020B0600070205080204" pitchFamily="34" charset="-128"/>
              </a:rPr>
              <a:t>45 nm CMOS SOI</a:t>
            </a:r>
            <a:endParaRPr lang="en-US" altLang="en-US" sz="1800" b="1" dirty="0">
              <a:ea typeface="ＭＳ Ｐゴシック" panose="020B0600070205080204" pitchFamily="34" charset="-128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3886" y="160119"/>
            <a:ext cx="6924564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Design Details – Transistor Modeling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117020" y="1149786"/>
            <a:ext cx="1826141" cy="2496152"/>
            <a:chOff x="596724" y="1512668"/>
            <a:chExt cx="2209631" cy="3020343"/>
          </a:xfrm>
        </p:grpSpPr>
        <p:sp>
          <p:nvSpPr>
            <p:cNvPr id="14" name="TextBox 13"/>
            <p:cNvSpPr txBox="1"/>
            <p:nvPr/>
          </p:nvSpPr>
          <p:spPr>
            <a:xfrm>
              <a:off x="1141672" y="3809763"/>
              <a:ext cx="582211" cy="1103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Gate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96724" y="1512668"/>
              <a:ext cx="2209631" cy="3020343"/>
              <a:chOff x="-117849" y="798148"/>
              <a:chExt cx="3558636" cy="4864293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1000" y="857249"/>
                <a:ext cx="2568935" cy="4171951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-117849" y="5062671"/>
                <a:ext cx="3558636" cy="599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Series Gate Feeding</a:t>
                </a:r>
                <a:endParaRPr lang="en-US" sz="1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23049" y="4576407"/>
                <a:ext cx="582211" cy="286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Gate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228625" y="798148"/>
                <a:ext cx="582211" cy="286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Gate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1044936" y="1066800"/>
                <a:ext cx="0" cy="1781175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2340336" y="1066800"/>
                <a:ext cx="0" cy="1781175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1044936" y="3048000"/>
                <a:ext cx="0" cy="1781175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2340336" y="3048000"/>
                <a:ext cx="0" cy="1781175"/>
              </a:xfrm>
              <a:prstGeom prst="straightConnector1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" name="TextBox 18"/>
            <p:cNvSpPr txBox="1"/>
            <p:nvPr/>
          </p:nvSpPr>
          <p:spPr>
            <a:xfrm rot="16200000">
              <a:off x="489235" y="2608528"/>
              <a:ext cx="105990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Drain </a:t>
              </a:r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(M2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1760805" y="2652016"/>
              <a:ext cx="1208985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</a:t>
              </a:r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(M2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01718" y="1188191"/>
            <a:ext cx="1915909" cy="2452824"/>
            <a:chOff x="2186142" y="1319662"/>
            <a:chExt cx="2318250" cy="29679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5428" y="1319662"/>
              <a:ext cx="1699677" cy="258922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5400000">
              <a:off x="3105748" y="2375012"/>
              <a:ext cx="1329103" cy="372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Gate </a:t>
              </a:r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(M2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967347" y="2365233"/>
              <a:ext cx="1348659" cy="372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Drain </a:t>
              </a:r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(M2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3316890" y="2329551"/>
              <a:ext cx="1470476" cy="3724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</a:t>
              </a:r>
              <a:r>
                <a:rPr lang="en-US" sz="1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(M1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86142" y="3915169"/>
              <a:ext cx="2318250" cy="372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Parallel Gate Feeding</a:t>
              </a:r>
              <a:endParaRPr lang="en-US" sz="14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6497" t="7680" b="3337"/>
          <a:stretch/>
        </p:blipFill>
        <p:spPr>
          <a:xfrm>
            <a:off x="5060091" y="896238"/>
            <a:ext cx="3625464" cy="2644959"/>
          </a:xfrm>
          <a:prstGeom prst="rect">
            <a:avLst/>
          </a:prstGeom>
        </p:spPr>
      </p:pic>
      <p:sp>
        <p:nvSpPr>
          <p:cNvPr id="32" name="Rectangle 3">
            <a:extLst>
              <a:ext uri="{FF2B5EF4-FFF2-40B4-BE49-F238E27FC236}">
                <a16:creationId xmlns:a16="http://schemas.microsoft.com/office/drawing/2014/main" id="{C6774D39-E91A-4BE3-B574-43944C27A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20" y="3637661"/>
            <a:ext cx="4865253" cy="10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3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400">
                <a:solidFill>
                  <a:srgbClr val="000000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Char char="–"/>
              <a:defRPr sz="2000">
                <a:solidFill>
                  <a:srgbClr val="000000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§"/>
              <a:defRPr sz="2000">
                <a:solidFill>
                  <a:srgbClr val="000000"/>
                </a:solidFill>
                <a:effectLst/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kern="0" dirty="0" smtClean="0">
                <a:ea typeface="ＭＳ Ｐゴシック" panose="020B0600070205080204" pitchFamily="34" charset="-128"/>
              </a:rPr>
              <a:t>Similar performances </a:t>
            </a:r>
            <a:r>
              <a:rPr lang="en-US" altLang="en-US" sz="1800" kern="0" dirty="0">
                <a:ea typeface="ＭＳ Ｐゴシック" panose="020B0600070205080204" pitchFamily="34" charset="-128"/>
              </a:rPr>
              <a:t>(MSG, NF)</a:t>
            </a:r>
          </a:p>
          <a:p>
            <a:pPr eaLnBrk="1" hangingPunct="1">
              <a:buFontTx/>
              <a:buNone/>
            </a:pPr>
            <a:r>
              <a:rPr lang="en-US" altLang="en-US" sz="1800" b="1" kern="0" dirty="0" smtClean="0">
                <a:ea typeface="ＭＳ Ｐゴシック" panose="020B0600070205080204" pitchFamily="34" charset="-128"/>
              </a:rPr>
              <a:t>SGF </a:t>
            </a:r>
            <a:r>
              <a:rPr lang="en-US" altLang="en-US" sz="1800" b="1" kern="0" dirty="0">
                <a:ea typeface="ＭＳ Ｐゴシック" panose="020B0600070205080204" pitchFamily="34" charset="-128"/>
              </a:rPr>
              <a:t>is hard to extract the </a:t>
            </a:r>
            <a:r>
              <a:rPr lang="en-US" altLang="en-US" sz="1800" b="1" kern="0" dirty="0" smtClean="0">
                <a:ea typeface="ＭＳ Ｐゴシック" panose="020B0600070205080204" pitchFamily="34" charset="-128"/>
              </a:rPr>
              <a:t>gate inductance</a:t>
            </a:r>
          </a:p>
          <a:p>
            <a:pPr eaLnBrk="1" hangingPunct="1">
              <a:buFontTx/>
              <a:buNone/>
            </a:pPr>
            <a:r>
              <a:rPr lang="en-US" altLang="en-US" sz="1800" kern="0" dirty="0" smtClean="0">
                <a:ea typeface="ＭＳ Ｐゴシック" panose="020B0600070205080204" pitchFamily="34" charset="-128"/>
              </a:rPr>
              <a:t>PGF - Source can directly connect to ground  </a:t>
            </a:r>
          </a:p>
          <a:p>
            <a:pPr eaLnBrk="1" hangingPunct="1">
              <a:buFontTx/>
              <a:buNone/>
            </a:pPr>
            <a:endParaRPr lang="en-US" altLang="en-US" sz="800" kern="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40835" y="3574859"/>
                <a:ext cx="42245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en-US" kern="0" dirty="0"/>
                  <a:t>BSIM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en-US" ker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kern="0" dirty="0"/>
                  <a:t>&gt; 400 GHz, </a:t>
                </a:r>
                <a:endParaRPr lang="en-US" altLang="en-US" kern="0" dirty="0" smtClean="0"/>
              </a:p>
              <a:p>
                <a:pPr algn="ctr"/>
                <a:r>
                  <a:rPr lang="en-US" altLang="en-US" kern="0" dirty="0" smtClean="0"/>
                  <a:t>measured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ker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 ker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en-US" kern="0" dirty="0"/>
                  <a:t> = 213 GHz </a:t>
                </a:r>
                <a:endParaRPr lang="en-US" altLang="en-US" kern="0" dirty="0" smtClean="0"/>
              </a:p>
              <a:p>
                <a:pPr algn="ctr"/>
                <a:r>
                  <a:rPr lang="en-US" altLang="en-US" kern="0" dirty="0" smtClean="0"/>
                  <a:t>(30x1um </a:t>
                </a:r>
                <a:r>
                  <a:rPr lang="en-US" altLang="en-US" kern="0" dirty="0"/>
                  <a:t>single gate contact </a:t>
                </a:r>
                <a:r>
                  <a:rPr lang="en-US" altLang="en-US" kern="0" dirty="0" smtClean="0"/>
                  <a:t>device) </a:t>
                </a:r>
                <a:r>
                  <a:rPr lang="en-US" altLang="en-US" kern="0" dirty="0"/>
                  <a:t>(</a:t>
                </a:r>
                <a:r>
                  <a:rPr lang="en-US" altLang="en-US" kern="0" dirty="0" err="1"/>
                  <a:t>Inac</a:t>
                </a:r>
                <a:r>
                  <a:rPr lang="en-US" altLang="en-US" kern="0" dirty="0"/>
                  <a:t> et al, 2014</a:t>
                </a:r>
                <a:r>
                  <a:rPr lang="en-US" altLang="en-US" kern="0" dirty="0" smtClean="0"/>
                  <a:t>)</a:t>
                </a:r>
                <a:endParaRPr lang="en-US" altLang="en-US" kern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35" y="3574859"/>
                <a:ext cx="4224550" cy="1200329"/>
              </a:xfrm>
              <a:prstGeom prst="rect">
                <a:avLst/>
              </a:prstGeom>
              <a:blipFill>
                <a:blip r:embed="rId6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93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6774D39-E91A-4BE3-B574-43944C27A0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5425" y="853679"/>
            <a:ext cx="8833149" cy="41230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sz="1800" b="1" dirty="0" smtClean="0">
                <a:ea typeface="ＭＳ Ｐゴシック" panose="020B0600070205080204" pitchFamily="34" charset="-128"/>
              </a:rPr>
              <a:t>45 </a:t>
            </a:r>
            <a:r>
              <a:rPr lang="en-US" altLang="en-US" sz="1800" b="1" dirty="0">
                <a:ea typeface="ＭＳ Ｐゴシック" panose="020B0600070205080204" pitchFamily="34" charset="-128"/>
              </a:rPr>
              <a:t>nm CMOS SOI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450" y="190640"/>
            <a:ext cx="7930315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sz="2600" kern="1200" dirty="0"/>
              <a:t>Design Details – </a:t>
            </a:r>
            <a:r>
              <a:rPr lang="en-US" altLang="en-US" sz="2600" kern="1200" dirty="0" smtClean="0"/>
              <a:t>Transistor and Matching Modeling</a:t>
            </a:r>
            <a:endParaRPr lang="en-US" altLang="en-US" sz="2600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083042" y="957904"/>
            <a:ext cx="3340144" cy="2565594"/>
            <a:chOff x="3231266" y="838200"/>
            <a:chExt cx="5379334" cy="499961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/>
            <a:srcRect l="21027" t="8816" r="28714" b="9844"/>
            <a:stretch/>
          </p:blipFill>
          <p:spPr>
            <a:xfrm>
              <a:off x="3231266" y="838200"/>
              <a:ext cx="5379334" cy="499961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456351" y="1951363"/>
              <a:ext cx="1614545" cy="58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Cgd</a:t>
              </a:r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cancellation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MOM Cap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838390" y="2492293"/>
              <a:ext cx="669475" cy="722771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96852" y="5029200"/>
              <a:ext cx="1614545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M1 ground plane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8947" y="4194031"/>
            <a:ext cx="47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cancellation – better isolation &amp; gain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24" y="3746893"/>
            <a:ext cx="2285427" cy="9847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631" y="1207994"/>
            <a:ext cx="1645927" cy="185756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7450" y="3301147"/>
            <a:ext cx="5373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BSIM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+ PEX + EM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(BSIM &amp; PEX from the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foundry, HFSS for EM)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17474" y="1071266"/>
            <a:ext cx="2307056" cy="2024161"/>
            <a:chOff x="2514600" y="914400"/>
            <a:chExt cx="4495800" cy="433897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20853" t="6757" r="25813" b="7787"/>
            <a:stretch/>
          </p:blipFill>
          <p:spPr>
            <a:xfrm>
              <a:off x="2514600" y="914400"/>
              <a:ext cx="4495800" cy="433897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859045" y="4663469"/>
              <a:ext cx="1806905" cy="286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VDD: M2-M3-C1-C2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5909" y="3990412"/>
              <a:ext cx="1346844" cy="286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Gate bias: M2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56227" y="1743129"/>
              <a:ext cx="742512" cy="286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UB-LB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34103" y="924192"/>
              <a:ext cx="1614545" cy="286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M1 ground plane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2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9CB7611-595F-4C7F-816F-050B087D7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235" y="190640"/>
            <a:ext cx="8045529" cy="510778"/>
          </a:xfr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kern="1200" dirty="0" smtClean="0"/>
              <a:t>Design Details – Low Noise Amplifier (LNA)</a:t>
            </a:r>
            <a:endParaRPr lang="en-US" altLang="en-US" kern="1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3BC38-8A2B-4FBB-9763-C1F0E9A8EE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10CB54F-D2D7-4591-B08B-5A72192EFFD3}" type="datetime1">
              <a:rPr lang="en-US" smtClean="0"/>
              <a:t>10/18/2018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FA386-C324-418A-B396-F0CA1F4EC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F43AAB09-90EA-47E9-8E7C-4FF2FE58485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452406" y="3034399"/>
            <a:ext cx="7387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3-stage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 CS amplifier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cancellation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Transformers for matching networks and sing.-to-diff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5" y="1046234"/>
            <a:ext cx="5484568" cy="1632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005" y="871102"/>
            <a:ext cx="2861177" cy="1983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3005" y="2859717"/>
            <a:ext cx="2861177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315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x 170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without pads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 415 x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370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pads</a:t>
            </a:r>
          </a:p>
          <a:p>
            <a:endParaRPr lang="en-US" sz="16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30423</TotalTime>
  <Words>1094</Words>
  <Application>Microsoft Office PowerPoint</Application>
  <PresentationFormat>On-screen Show (16:9)</PresentationFormat>
  <Paragraphs>327</Paragraphs>
  <Slides>28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Arial Narrow</vt:lpstr>
      <vt:lpstr>Calibri</vt:lpstr>
      <vt:lpstr>Cambria Math</vt:lpstr>
      <vt:lpstr>新細明體</vt:lpstr>
      <vt:lpstr>Tahoma</vt:lpstr>
      <vt:lpstr>Times New Roman</vt:lpstr>
      <vt:lpstr>Wingdings</vt:lpstr>
      <vt:lpstr>Clouds</vt:lpstr>
      <vt:lpstr>KGPlot</vt:lpstr>
      <vt:lpstr>FreeHand.Doc</vt:lpstr>
      <vt:lpstr>PowerPoint Presentation</vt:lpstr>
      <vt:lpstr>Acknowledgements</vt:lpstr>
      <vt:lpstr>Motivation</vt:lpstr>
      <vt:lpstr>Applications and Challenges</vt:lpstr>
      <vt:lpstr>4-Channel MIMO Receiver</vt:lpstr>
      <vt:lpstr>4-Channel MIMO Transmitter</vt:lpstr>
      <vt:lpstr>Design Details – Transistor Modeling</vt:lpstr>
      <vt:lpstr>Design Details – Transistor and Matching Modeling</vt:lpstr>
      <vt:lpstr>Design Details – Low Noise Amplifier (LNA)</vt:lpstr>
      <vt:lpstr>Design Details – Down-conversion Mixer</vt:lpstr>
      <vt:lpstr>Design Details – x9  Multiplier</vt:lpstr>
      <vt:lpstr>Design Details – Up-conversion Mixer / DA</vt:lpstr>
      <vt:lpstr>Measurements – Circuit Blocks</vt:lpstr>
      <vt:lpstr>Measurements – Receiver Channel</vt:lpstr>
      <vt:lpstr>Measurements – Transmitter Channel</vt:lpstr>
      <vt:lpstr>Measurements – Link Experiment</vt:lpstr>
      <vt:lpstr>State of the Art Transceivers</vt:lpstr>
      <vt:lpstr>Conclusion and Future Work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Weiser</dc:creator>
  <cp:lastModifiedBy>rodwell</cp:lastModifiedBy>
  <cp:revision>843</cp:revision>
  <cp:lastPrinted>1601-01-01T00:00:00Z</cp:lastPrinted>
  <dcterms:created xsi:type="dcterms:W3CDTF">2008-10-04T20:29:09Z</dcterms:created>
  <dcterms:modified xsi:type="dcterms:W3CDTF">2018-10-19T00:24:36Z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