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9" r:id="rId2"/>
    <p:sldId id="290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303" r:id="rId11"/>
    <p:sldId id="304" r:id="rId12"/>
    <p:sldId id="289" r:id="rId13"/>
    <p:sldId id="305" r:id="rId14"/>
    <p:sldId id="315" r:id="rId15"/>
    <p:sldId id="316" r:id="rId16"/>
    <p:sldId id="314" r:id="rId17"/>
    <p:sldId id="317" r:id="rId18"/>
    <p:sldId id="306" r:id="rId19"/>
    <p:sldId id="318" r:id="rId20"/>
    <p:sldId id="320" r:id="rId21"/>
    <p:sldId id="286" r:id="rId22"/>
    <p:sldId id="322" r:id="rId23"/>
    <p:sldId id="321" r:id="rId24"/>
    <p:sldId id="309" r:id="rId25"/>
    <p:sldId id="323" r:id="rId26"/>
  </p:sldIdLst>
  <p:sldSz cx="12192000" cy="6858000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FFFF"/>
    <a:srgbClr val="DDDDDD"/>
    <a:srgbClr val="969696"/>
    <a:srgbClr val="FFFFCC"/>
    <a:srgbClr val="CCCCFF"/>
    <a:srgbClr val="66CCFF"/>
    <a:srgbClr val="CCE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524" autoAdjust="0"/>
  </p:normalViewPr>
  <p:slideViewPr>
    <p:cSldViewPr>
      <p:cViewPr varScale="1">
        <p:scale>
          <a:sx n="120" d="100"/>
          <a:sy n="120" d="100"/>
        </p:scale>
        <p:origin x="120" y="3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386"/>
    </p:cViewPr>
  </p:sorterViewPr>
  <p:notesViewPr>
    <p:cSldViewPr>
      <p:cViewPr varScale="1">
        <p:scale>
          <a:sx n="90" d="100"/>
          <a:sy n="90" d="100"/>
        </p:scale>
        <p:origin x="37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7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588" y="461963"/>
            <a:ext cx="7002463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73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23DD5-52B4-48BA-BB13-A11FD7B96DF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479425"/>
            <a:ext cx="7250113" cy="40798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84" y="4558927"/>
            <a:ext cx="5370233" cy="432382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317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45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479425"/>
            <a:ext cx="7250113" cy="40798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84" y="4558927"/>
            <a:ext cx="5370233" cy="432382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58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477838"/>
            <a:ext cx="7256463" cy="40830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5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0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2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932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7485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1339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4180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686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6" y="902054"/>
            <a:ext cx="10907184" cy="2222147"/>
          </a:xfr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09575" indent="0">
              <a:buFontTx/>
              <a:buNone/>
              <a:defRPr sz="2400" b="0"/>
            </a:lvl2pPr>
            <a:lvl3pPr marL="820737" indent="0">
              <a:buFontTx/>
              <a:buNone/>
              <a:defRPr sz="2400" b="0"/>
            </a:lvl3pPr>
            <a:lvl4pPr marL="1230313" indent="0">
              <a:buFontTx/>
              <a:buNone/>
              <a:defRPr sz="2000" b="0"/>
            </a:lvl4pPr>
            <a:lvl5pPr marL="1854200" indent="0">
              <a:buFontTx/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of presentation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1079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 i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First Name, Last Name</a:t>
            </a:r>
            <a:br>
              <a:rPr lang="en-US" smtClean="0"/>
            </a:br>
            <a:r>
              <a:rPr lang="en-US" smtClean="0"/>
              <a:t>University of XYZ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address@ece.xyz.edu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6400" y="518792"/>
            <a:ext cx="11480800" cy="700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1600" y="3505200"/>
            <a:ext cx="118872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096000"/>
            <a:ext cx="2438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3998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61974"/>
            <a:ext cx="7620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2267" y="1720851"/>
            <a:ext cx="975148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600" y="762000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 userDrawn="1"/>
        </p:nvSpPr>
        <p:spPr>
          <a:xfrm>
            <a:off x="11480800" y="6599468"/>
            <a:ext cx="71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  <p:sldLayoutId id="2147483667" r:id="rId4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100-340GHz Systems: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Transistors </a:t>
            </a:r>
            <a:r>
              <a:rPr lang="en-US" dirty="0"/>
              <a:t>and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M.J.W. </a:t>
            </a:r>
            <a:r>
              <a:rPr lang="en-US" dirty="0" smtClean="0"/>
              <a:t>Rodwell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Y. </a:t>
            </a:r>
            <a:r>
              <a:rPr lang="en-US" dirty="0" smtClean="0"/>
              <a:t>Fang</a:t>
            </a:r>
            <a:r>
              <a:rPr lang="en-US" baseline="30000" dirty="0"/>
              <a:t>1</a:t>
            </a:r>
            <a:r>
              <a:rPr lang="en-US" dirty="0" smtClean="0"/>
              <a:t>, J</a:t>
            </a:r>
            <a:r>
              <a:rPr lang="en-US" smtClean="0"/>
              <a:t>. </a:t>
            </a:r>
            <a:r>
              <a:rPr lang="en-US" smtClean="0"/>
              <a:t>Rode</a:t>
            </a:r>
            <a:r>
              <a:rPr lang="en-US" baseline="30000" smtClean="0"/>
              <a:t>1,2</a:t>
            </a:r>
            <a:r>
              <a:rPr lang="en-US" smtClean="0"/>
              <a:t>, </a:t>
            </a:r>
            <a:r>
              <a:rPr lang="en-US" dirty="0"/>
              <a:t>J. </a:t>
            </a:r>
            <a:r>
              <a:rPr lang="en-US" dirty="0" smtClean="0"/>
              <a:t>Wu</a:t>
            </a:r>
            <a:r>
              <a:rPr lang="en-US" baseline="30000" dirty="0" smtClean="0"/>
              <a:t>1,3</a:t>
            </a:r>
            <a:r>
              <a:rPr lang="en-US" dirty="0" smtClean="0"/>
              <a:t>, </a:t>
            </a:r>
            <a:r>
              <a:rPr lang="en-US" dirty="0"/>
              <a:t>B. </a:t>
            </a:r>
            <a:r>
              <a:rPr lang="en-US" dirty="0" smtClean="0"/>
              <a:t>Markman</a:t>
            </a:r>
            <a:r>
              <a:rPr lang="en-US" baseline="30000" dirty="0"/>
              <a:t>1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</a:t>
            </a:r>
            <a:r>
              <a:rPr lang="en-US" dirty="0"/>
              <a:t>. T. Suran </a:t>
            </a:r>
            <a:r>
              <a:rPr lang="en-US" dirty="0" smtClean="0"/>
              <a:t>Brunelli</a:t>
            </a:r>
            <a:r>
              <a:rPr lang="en-US" baseline="30000" dirty="0"/>
              <a:t>1</a:t>
            </a:r>
            <a:r>
              <a:rPr lang="en-US" dirty="0" smtClean="0"/>
              <a:t>, </a:t>
            </a:r>
            <a:r>
              <a:rPr lang="en-US" dirty="0"/>
              <a:t>J. </a:t>
            </a:r>
            <a:r>
              <a:rPr lang="en-US" dirty="0" smtClean="0"/>
              <a:t>Klamkin</a:t>
            </a:r>
            <a:r>
              <a:rPr lang="en-US" baseline="30000" dirty="0"/>
              <a:t>1</a:t>
            </a:r>
            <a:r>
              <a:rPr lang="en-US" dirty="0" smtClean="0"/>
              <a:t>, </a:t>
            </a:r>
            <a:r>
              <a:rPr lang="en-US" dirty="0"/>
              <a:t>M </a:t>
            </a:r>
            <a:r>
              <a:rPr lang="en-US" dirty="0" smtClean="0"/>
              <a:t>Urteaga</a:t>
            </a:r>
            <a:r>
              <a:rPr lang="en-US" baseline="30000" dirty="0" smtClean="0"/>
              <a:t>4</a:t>
            </a:r>
            <a:endParaRPr lang="en-US" dirty="0" smtClean="0"/>
          </a:p>
          <a:p>
            <a:endParaRPr lang="en-US" dirty="0"/>
          </a:p>
          <a:p>
            <a:r>
              <a:rPr lang="en-US" baseline="30000" dirty="0" smtClean="0"/>
              <a:t>1</a:t>
            </a:r>
            <a:r>
              <a:rPr lang="en-US" dirty="0" smtClean="0"/>
              <a:t>University of California, Santa Barbara</a:t>
            </a:r>
            <a:br>
              <a:rPr lang="en-US" dirty="0" smtClean="0"/>
            </a:br>
            <a:r>
              <a:rPr lang="en-US" baseline="30000" dirty="0"/>
              <a:t>2</a:t>
            </a:r>
            <a:r>
              <a:rPr lang="en-US" dirty="0" smtClean="0"/>
              <a:t>Now with Intel</a:t>
            </a:r>
            <a:br>
              <a:rPr lang="en-US" dirty="0" smtClean="0"/>
            </a:br>
            <a:r>
              <a:rPr lang="en-US" baseline="30000" dirty="0"/>
              <a:t>3</a:t>
            </a:r>
            <a:r>
              <a:rPr lang="en-US" dirty="0" smtClean="0"/>
              <a:t>Now with GlobalFoundries</a:t>
            </a:r>
            <a:br>
              <a:rPr lang="en-US" dirty="0" smtClean="0"/>
            </a:br>
            <a:r>
              <a:rPr lang="en-US" baseline="30000" dirty="0" smtClean="0"/>
              <a:t>4</a:t>
            </a:r>
            <a:r>
              <a:rPr lang="en-US" dirty="0" smtClean="0"/>
              <a:t>Teledyne Scientific and Imaging</a:t>
            </a:r>
            <a:endParaRPr lang="en-US" dirty="0"/>
          </a:p>
          <a:p>
            <a:endParaRPr lang="en-US" dirty="0" smtClean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4" name="Picture 3" descr="iedm color-hi-r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079" y="221920"/>
            <a:ext cx="1091588" cy="109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25" y="1736732"/>
            <a:ext cx="2580775" cy="337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209" y="1125146"/>
            <a:ext cx="2519191" cy="4707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152400"/>
            <a:ext cx="1273816" cy="8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06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609600"/>
          </a:xfrm>
        </p:spPr>
        <p:txBody>
          <a:bodyPr/>
          <a:lstStyle/>
          <a:p>
            <a:r>
              <a:rPr lang="en-US" sz="3600"/>
              <a:t>130nm</a:t>
            </a:r>
            <a:r>
              <a:rPr lang="en-US" sz="3600" dirty="0"/>
              <a:t> / </a:t>
            </a:r>
            <a:r>
              <a:rPr lang="en-US" sz="3600"/>
              <a:t>1.1THz</a:t>
            </a:r>
            <a:r>
              <a:rPr lang="en-US" sz="3600" dirty="0"/>
              <a:t> </a:t>
            </a:r>
            <a:r>
              <a:rPr lang="en-US" sz="3600"/>
              <a:t>InP</a:t>
            </a:r>
            <a:r>
              <a:rPr lang="en-US" sz="3600" dirty="0"/>
              <a:t> </a:t>
            </a:r>
            <a:r>
              <a:rPr lang="en-US" sz="3600"/>
              <a:t>HBT</a:t>
            </a:r>
            <a:r>
              <a:rPr lang="en-US" sz="3600" dirty="0"/>
              <a:t> Technology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83" y="3724954"/>
            <a:ext cx="3823663" cy="3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8" y="1586039"/>
            <a:ext cx="3056255" cy="230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029200"/>
            <a:ext cx="4445189" cy="1438977"/>
          </a:xfrm>
          <a:prstGeom prst="rect">
            <a:avLst/>
          </a:prstGeom>
        </p:spPr>
      </p:pic>
      <p:pic>
        <p:nvPicPr>
          <p:cNvPr id="11" name="Picture 10" descr="Picture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844" y="1926370"/>
            <a:ext cx="2663156" cy="234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53" y="1926370"/>
            <a:ext cx="2280847" cy="2271687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29200" y="4801197"/>
            <a:ext cx="4629595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>
                <a:latin typeface="Calibri" pitchFamily="34" charset="0"/>
              </a:rPr>
              <a:t>Teledyne: M. Urteaga </a:t>
            </a:r>
            <a:r>
              <a:rPr lang="en-US" sz="1100" b="0" i="1" dirty="0">
                <a:latin typeface="Calibri" pitchFamily="34" charset="0"/>
              </a:rPr>
              <a:t>et al</a:t>
            </a:r>
            <a:r>
              <a:rPr lang="en-US" sz="1100" b="0" dirty="0">
                <a:latin typeface="Calibri" pitchFamily="34" charset="0"/>
              </a:rPr>
              <a:t>: 2017 IEEE Proceedings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953000" y="4462712"/>
            <a:ext cx="46295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>
                <a:latin typeface="Calibri" pitchFamily="34" charset="0"/>
              </a:rPr>
              <a:t>Integrated ~600GHz transmitter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969470" y="866001"/>
            <a:ext cx="26505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>
                <a:latin typeface="Calibri" pitchFamily="34" charset="0"/>
              </a:rPr>
              <a:t>220 </a:t>
            </a:r>
            <a:r>
              <a:rPr lang="en-US" sz="2000" dirty="0" smtClean="0">
                <a:latin typeface="Calibri" pitchFamily="34" charset="0"/>
              </a:rPr>
              <a:t>GHz, </a:t>
            </a:r>
            <a:r>
              <a:rPr lang="en-US" sz="2000" dirty="0">
                <a:latin typeface="Calibri" pitchFamily="34" charset="0"/>
              </a:rPr>
              <a:t>0.18W 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power </a:t>
            </a:r>
            <a:r>
              <a:rPr lang="en-US" sz="2000" dirty="0">
                <a:latin typeface="Calibri" pitchFamily="34" charset="0"/>
              </a:rPr>
              <a:t>amplifier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47805" y="1447851"/>
            <a:ext cx="2572195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>
                <a:latin typeface="Calibri" pitchFamily="34" charset="0"/>
              </a:rPr>
              <a:t>UCSB/Teledyne: T. Reed </a:t>
            </a:r>
            <a:r>
              <a:rPr lang="en-US" sz="1100" b="0" i="1" dirty="0">
                <a:latin typeface="Calibri" pitchFamily="34" charset="0"/>
              </a:rPr>
              <a:t>et al</a:t>
            </a:r>
            <a:r>
              <a:rPr lang="en-US" sz="1100" b="0" dirty="0">
                <a:latin typeface="Calibri" pitchFamily="34" charset="0"/>
              </a:rPr>
              <a:t>: 2013 CSICS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991600" y="866001"/>
            <a:ext cx="2819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>
                <a:latin typeface="Calibri" pitchFamily="34" charset="0"/>
              </a:rPr>
              <a:t>325 </a:t>
            </a:r>
            <a:r>
              <a:rPr lang="en-US" sz="2000" dirty="0" smtClean="0">
                <a:latin typeface="Calibri" pitchFamily="34" charset="0"/>
              </a:rPr>
              <a:t>GHz, 16mW 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power </a:t>
            </a:r>
            <a:r>
              <a:rPr lang="en-US" sz="2000" dirty="0">
                <a:latin typeface="Calibri" pitchFamily="34" charset="0"/>
              </a:rPr>
              <a:t>amplifier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9067800" y="1447901"/>
            <a:ext cx="243840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>
                <a:latin typeface="Calibri" pitchFamily="34" charset="0"/>
              </a:rPr>
              <a:t>UCSB/Teledyne: </a:t>
            </a:r>
            <a:r>
              <a:rPr lang="en-US" sz="1100" b="0" dirty="0" smtClean="0">
                <a:latin typeface="Calibri" pitchFamily="34" charset="0"/>
              </a:rPr>
              <a:t/>
            </a:r>
            <a:br>
              <a:rPr lang="en-US" sz="1100" b="0" dirty="0" smtClean="0">
                <a:latin typeface="Calibri" pitchFamily="34" charset="0"/>
              </a:rPr>
            </a:br>
            <a:r>
              <a:rPr lang="en-US" sz="1100" b="0" dirty="0" smtClean="0">
                <a:latin typeface="Calibri" pitchFamily="34" charset="0"/>
              </a:rPr>
              <a:t>A. Ahmed, 2018 EuMIC Symp.</a:t>
            </a:r>
            <a:endParaRPr lang="en-US" sz="1100" b="0" dirty="0">
              <a:latin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27" y="5139354"/>
            <a:ext cx="2586592" cy="929415"/>
          </a:xfrm>
          <a:prstGeom prst="rect">
            <a:avLst/>
          </a:prstGeom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007070" y="914400"/>
            <a:ext cx="26505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latin typeface="Calibri" pitchFamily="34" charset="0"/>
              </a:rPr>
              <a:t>1.1THz f</a:t>
            </a:r>
            <a:r>
              <a:rPr lang="en-US" sz="2000" baseline="-25000" dirty="0" smtClean="0">
                <a:latin typeface="Calibri" pitchFamily="34" charset="0"/>
              </a:rPr>
              <a:t>max</a:t>
            </a:r>
            <a:r>
              <a:rPr lang="en-US" sz="2000" dirty="0" smtClean="0">
                <a:latin typeface="Calibri" pitchFamily="34" charset="0"/>
              </a:rPr>
              <a:t> HBT,</a:t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</a:rPr>
              <a:t>3.5 V breakdown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066800" y="1524000"/>
            <a:ext cx="2572195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nb-NO" sz="1100" b="0" smtClean="0">
                <a:latin typeface="Calibri" pitchFamily="34" charset="0"/>
              </a:rPr>
              <a:t>Teledyne/UCSB:  </a:t>
            </a:r>
            <a:r>
              <a:rPr lang="nb-NO" sz="1100" b="0">
                <a:latin typeface="Calibri" pitchFamily="34" charset="0"/>
              </a:rPr>
              <a:t>M. Urteaga et al: 2011 DRC</a:t>
            </a:r>
            <a:endParaRPr lang="nb-NO" sz="11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6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9600" y="134938"/>
            <a:ext cx="10515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27100">
              <a:lnSpc>
                <a:spcPct val="87000"/>
              </a:lnSpc>
              <a:defRPr/>
            </a:pPr>
            <a:r>
              <a:rPr lang="en-US" sz="3600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InP</a:t>
            </a:r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HBTs</a:t>
            </a:r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 1.07 THz @200nm, ?? @ </a:t>
            </a:r>
            <a:r>
              <a:rPr lang="en-US" sz="3600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130nm</a:t>
            </a:r>
            <a:endParaRPr lang="en-US" sz="36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64J-R4C5-E10B45L3-Vce_2.00V-Ib_600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739" y="615479"/>
            <a:ext cx="3297461" cy="282468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528504"/>
            <a:ext cx="3339380" cy="28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icture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3882" y="672079"/>
            <a:ext cx="7185114" cy="533107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591800" y="4643320"/>
            <a:ext cx="328845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6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?</a:t>
            </a:r>
            <a:endParaRPr lang="en-US" sz="80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74600" y="6019800"/>
            <a:ext cx="30358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Rode  et al., IEEE  TED, Aug.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053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THz Transistor Measurements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939031"/>
            <a:ext cx="2767349" cy="218516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084194"/>
              </p:ext>
            </p:extLst>
          </p:nvPr>
        </p:nvGraphicFramePr>
        <p:xfrm>
          <a:off x="4419600" y="3644018"/>
          <a:ext cx="3550343" cy="237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KGPlot" r:id="rId4" imgW="4724280" imgH="3162240" progId="KGraph_Plot">
                  <p:embed/>
                </p:oleObj>
              </mc:Choice>
              <mc:Fallback>
                <p:oleObj name="KGPlot" r:id="rId4" imgW="4724280" imgH="3162240" progId="KGraph_Plo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9600" y="3644018"/>
                        <a:ext cx="3550343" cy="2375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7865" y="901005"/>
            <a:ext cx="85761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Simple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pads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b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Substrate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coupling: need small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pads,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narrow CPW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Ambiguity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in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pad stripping order. 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UCSB 130nm HBTs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order not important.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Add through &amp;  load to  remove ambiguity</a:t>
            </a:r>
            <a:endParaRPr lang="en-US" sz="20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3400" y="3886200"/>
            <a:ext cx="857613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On-wafer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through-reflect-line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No ambiguity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from pad stripping.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Calibration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to line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Zo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Still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must avoid substrate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resonances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CPW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does not work.</a:t>
            </a:r>
            <a:b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needs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thin-film microstrip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	or ~25 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 substrate 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with TSV's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03050" y="5334000"/>
            <a:ext cx="2890693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100" b="0" dirty="0">
                <a:latin typeface="Calibri" pitchFamily="34" charset="0"/>
                <a:cs typeface="Arial" pitchFamily="34" charset="0"/>
                <a:sym typeface="Symbol" pitchFamily="18" charset="2"/>
              </a:rPr>
              <a:t>(publication used parallel elements outside)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0" y="862831"/>
            <a:ext cx="2555460" cy="2185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622532"/>
            <a:ext cx="3525408" cy="234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88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1974"/>
            <a:ext cx="7620000" cy="398463"/>
          </a:xfrm>
        </p:spPr>
        <p:txBody>
          <a:bodyPr/>
          <a:lstStyle/>
          <a:p>
            <a:r>
              <a:rPr lang="en-US" dirty="0" smtClean="0"/>
              <a:t>Bipolar Transistor Scaling Laws</a:t>
            </a:r>
            <a:endParaRPr lang="en-US" dirty="0"/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685800" y="3825240"/>
            <a:ext cx="4495800" cy="2668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defTabSz="820738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Narrow junctions. 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Thin layers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High current density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Ultra low resistivity contacts</a:t>
            </a:r>
          </a:p>
        </p:txBody>
      </p:sp>
      <p:pic>
        <p:nvPicPr>
          <p:cNvPr id="7" name="Picture 6" descr="asdfasd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85" y="990600"/>
            <a:ext cx="2667000" cy="2606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7516409" cy="35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1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sz="3600" dirty="0" smtClean="0"/>
              <a:t>Challenges at the 64nm/2THz &amp; 32nm/3THz Nodes</a:t>
            </a:r>
            <a:endParaRPr lang="en-US" sz="3600" dirty="0"/>
          </a:p>
        </p:txBody>
      </p:sp>
      <p:graphicFrame>
        <p:nvGraphicFramePr>
          <p:cNvPr id="2201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611896"/>
              </p:ext>
            </p:extLst>
          </p:nvPr>
        </p:nvGraphicFramePr>
        <p:xfrm>
          <a:off x="5638800" y="762000"/>
          <a:ext cx="2394884" cy="351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KGPlot" r:id="rId4" imgW="5308560" imgH="7797600" progId="KGraph_Plot">
                  <p:embed/>
                </p:oleObj>
              </mc:Choice>
              <mc:Fallback>
                <p:oleObj name="KGPlot" r:id="rId4" imgW="5308560" imgH="7797600" progId="KGraph_Plot">
                  <p:embed/>
                  <p:pic>
                    <p:nvPicPr>
                      <p:cNvPr id="220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762000"/>
                        <a:ext cx="2394884" cy="3516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1"/>
          <p:cNvSpPr txBox="1">
            <a:spLocks noChangeArrowheads="1"/>
          </p:cNvSpPr>
          <p:nvPr/>
        </p:nvSpPr>
        <p:spPr bwMode="auto">
          <a:xfrm rot="5400000">
            <a:off x="6611437" y="2224088"/>
            <a:ext cx="286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Baraskar </a:t>
            </a:r>
            <a:r>
              <a:rPr lang="en-US" sz="1100" b="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et al</a:t>
            </a: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Journal of Applied Physics, 2013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1280684"/>
            <a:ext cx="5943600" cy="4358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Need high base contact doping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&gt;10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/cm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for good contacts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 Auger recombination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very low </a:t>
            </a:r>
            <a:r>
              <a:rPr lang="en-US" sz="2400" b="0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Need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moderate contact penetration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Pd or Pt contacts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react with 3++ nm of base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penetrate surface contaminants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too deep for thin base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Solution: base regrowth: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thin, moderately-doped intrinsic base</a:t>
            </a:r>
            <a:b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thick, heavily-doped extrinsic base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10" name="Picture 9" descr="Picture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943" y="914400"/>
            <a:ext cx="3487057" cy="3009252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75200" y="3720001"/>
            <a:ext cx="303580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Rode  et al., IEEE  TED, Aug.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04" y="4444538"/>
            <a:ext cx="5962996" cy="21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08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Regrown-Base InP HBTs: Images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38200"/>
            <a:ext cx="3404551" cy="27444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" y="901175"/>
            <a:ext cx="3718056" cy="32898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1" y="875985"/>
            <a:ext cx="3662638" cy="3315015"/>
          </a:xfrm>
          <a:prstGeom prst="rect">
            <a:avLst/>
          </a:prstGeom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839200" y="373380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Cross-section</a:t>
            </a:r>
            <a:endParaRPr lang="en-US" sz="2000" dirty="0" smtClean="0">
              <a:solidFill>
                <a:srgbClr val="FF0000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4891"/>
            <a:ext cx="1997364" cy="2516909"/>
          </a:xfrm>
          <a:prstGeom prst="rect">
            <a:avLst/>
          </a:prstGeom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00400" y="4780002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Dry-etched</a:t>
            </a:r>
            <a:b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TiW emitter contact 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763000" y="4780002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100nm emitter</a:t>
            </a:r>
            <a:b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after base regrowth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8" y="4419600"/>
            <a:ext cx="2755392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5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Regrown-Base InP HBTs: DC Data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CC25B-10CD-493E-8BE9-EC7CDEBC2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7" y="1295400"/>
            <a:ext cx="2280545" cy="4684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D133C-73AB-426D-9616-169C2DF4A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028" y="1295400"/>
            <a:ext cx="2280545" cy="4684105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90600" y="949404"/>
            <a:ext cx="1828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0.1× 5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 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emitter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52800" y="970002"/>
            <a:ext cx="1828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0.2× 5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 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emitter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BAB9FD-0519-447D-8DB0-E677C6F5AA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600200"/>
            <a:ext cx="5074604" cy="434340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553200" y="990600"/>
            <a:ext cx="1828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0.2× 5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 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emitter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915400" y="1011198"/>
            <a:ext cx="1828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0.4× 5</a:t>
            </a:r>
            <a:r>
              <a:rPr lang="en-US" sz="20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 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emitter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66800" y="6096000"/>
            <a:ext cx="101346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Good </a:t>
            </a:r>
            <a:r>
              <a:rPr lang="en-US" sz="2800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 low R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ex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, high-current operation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286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Regrown-Base InP HBTs: Base Resistance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9600" y="982039"/>
            <a:ext cx="10744200" cy="43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0.9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W-m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resistivity for GaAs/metal contact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294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sheet resistivity for regrown base 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1.0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W-m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resistivity for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InGaAs/GaAs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contact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4300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W/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sheet resistivity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for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intrinsic base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✘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endParaRPr lang="en-US" sz="28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Base contact resistivity sufficient for 64nm/2THz node.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Improvements: anneal after regrowth, grade interface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endParaRPr lang="en-US" sz="2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Regrowth: base contacts suitable for 64nm/2THz &amp; 32nm/3THz nodes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1925" y="1066800"/>
            <a:ext cx="1786675" cy="330590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141C82-E68C-4B52-879B-CB29B29A8A76}"/>
              </a:ext>
            </a:extLst>
          </p:cNvPr>
          <p:cNvCxnSpPr>
            <a:cxnSpLocks/>
          </p:cNvCxnSpPr>
          <p:nvPr/>
        </p:nvCxnSpPr>
        <p:spPr bwMode="auto">
          <a:xfrm>
            <a:off x="7391400" y="1143000"/>
            <a:ext cx="2667000" cy="218521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141C82-E68C-4B52-879B-CB29B29A8A76}"/>
              </a:ext>
            </a:extLst>
          </p:cNvPr>
          <p:cNvCxnSpPr>
            <a:cxnSpLocks/>
          </p:cNvCxnSpPr>
          <p:nvPr/>
        </p:nvCxnSpPr>
        <p:spPr bwMode="auto">
          <a:xfrm>
            <a:off x="7543800" y="2286000"/>
            <a:ext cx="2499546" cy="12954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15077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FETs (</a:t>
            </a:r>
            <a:r>
              <a:rPr lang="en-US" smtClean="0">
                <a:solidFill>
                  <a:srgbClr val="000000"/>
                </a:solidFill>
              </a:rPr>
              <a:t>HEMTs</a:t>
            </a:r>
            <a:r>
              <a:rPr lang="en-US" dirty="0" smtClean="0">
                <a:solidFill>
                  <a:srgbClr val="000000"/>
                </a:solidFill>
              </a:rPr>
              <a:t>): </a:t>
            </a:r>
            <a:r>
              <a:rPr lang="en-US" dirty="0">
                <a:solidFill>
                  <a:srgbClr val="000000"/>
                </a:solidFill>
              </a:rPr>
              <a:t>key for low </a:t>
            </a:r>
            <a:r>
              <a:rPr lang="en-US" dirty="0" smtClean="0">
                <a:solidFill>
                  <a:srgbClr val="000000"/>
                </a:solidFill>
              </a:rPr>
              <a:t>noise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4800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2:1 to 4:1 increase in f</a:t>
            </a:r>
            <a:r>
              <a:rPr lang="en-US" sz="2800" i="1" baseline="-250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	improved noise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less required transmit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power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  smaller </a:t>
            </a:r>
            <a:r>
              <a:rPr lang="en-US" sz="2800" i="1" smtClean="0">
                <a:solidFill>
                  <a:srgbClr val="000000"/>
                </a:solidFill>
                <a:latin typeface="Calibri" pitchFamily="34" charset="0"/>
              </a:rPr>
              <a:t>PAs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, less DC power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or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</a:rPr>
              <a:t>higher-frequency </a:t>
            </a: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systems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609922"/>
              </p:ext>
            </p:extLst>
          </p:nvPr>
        </p:nvGraphicFramePr>
        <p:xfrm>
          <a:off x="5041755" y="1299441"/>
          <a:ext cx="6664614" cy="426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KGPlot" r:id="rId3" imgW="5143320" imgH="3289320" progId="KGraph_Plot">
                  <p:embed/>
                </p:oleObj>
              </mc:Choice>
              <mc:Fallback>
                <p:oleObj name="KGPlot" r:id="rId3" imgW="5143320" imgH="3289320" progId="KGraph_Plot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755" y="1299441"/>
                        <a:ext cx="6664614" cy="426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241068"/>
              </p:ext>
            </p:extLst>
          </p:nvPr>
        </p:nvGraphicFramePr>
        <p:xfrm>
          <a:off x="6110007" y="1936815"/>
          <a:ext cx="3328129" cy="172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5" imgW="2311200" imgH="1193760" progId="Equation.DSMT4">
                  <p:embed/>
                </p:oleObj>
              </mc:Choice>
              <mc:Fallback>
                <p:oleObj name="Equation" r:id="rId5" imgW="2311200" imgH="1193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007" y="1936815"/>
                        <a:ext cx="3328129" cy="1720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03185" y="6248400"/>
            <a:ext cx="7526415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>
                <a:latin typeface="Calibri" pitchFamily="34" charset="0"/>
              </a:rPr>
              <a:t>Xiaobing Mei, et al, IEEE </a:t>
            </a:r>
            <a:r>
              <a:rPr lang="en-US" sz="1100" b="0">
                <a:latin typeface="Calibri" pitchFamily="34" charset="0"/>
              </a:rPr>
              <a:t>EDL</a:t>
            </a:r>
            <a:r>
              <a:rPr lang="en-US" sz="1100" b="0" dirty="0">
                <a:latin typeface="Calibri" pitchFamily="34" charset="0"/>
              </a:rPr>
              <a:t>, April 2015 </a:t>
            </a:r>
            <a:r>
              <a:rPr lang="en-US" sz="1100" dirty="0">
                <a:solidFill>
                  <a:schemeClr val="tx2"/>
                </a:solidFill>
                <a:latin typeface="Calibri" pitchFamily="34" charset="0"/>
              </a:rPr>
              <a:t>(Northrop-Grumman)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290" y="5789069"/>
            <a:ext cx="844051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First Demonstration of Amplification at 1 THz Using 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25-nm InP High Electron Mobility Transistor Process</a:t>
            </a:r>
          </a:p>
        </p:txBody>
      </p:sp>
    </p:spTree>
    <p:extLst>
      <p:ext uri="{BB962C8B-B14F-4D97-AF65-F5344CB8AC3E}">
        <p14:creationId xmlns:p14="http://schemas.microsoft.com/office/powerpoint/2010/main" val="328667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"/>
          <p:cNvSpPr>
            <a:spLocks noChangeArrowheads="1"/>
          </p:cNvSpPr>
          <p:nvPr/>
        </p:nvSpPr>
        <p:spPr bwMode="auto">
          <a:xfrm>
            <a:off x="533400" y="152401"/>
            <a:ext cx="9871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>
              <a:lnSpc>
                <a:spcPct val="87000"/>
              </a:lnSpc>
            </a:pPr>
            <a:r>
              <a:rPr lang="en-US" sz="36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Towards faster </a:t>
            </a:r>
            <a:r>
              <a:rPr lang="en-US" sz="3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HEMTs: MOS-HEMTs</a:t>
            </a:r>
            <a:endParaRPr lang="en-US" sz="36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3901" y="1447800"/>
            <a:ext cx="7970499" cy="44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</a:rPr>
              <a:t>Scaling limit: gate insulator thickness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HEMT: InAlAs barrier: tunneling, thermionic leakage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solution: replace InAlAs with high-K dielectric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2nm </a:t>
            </a:r>
            <a:r>
              <a:rPr lang="en-US" sz="2800" b="0" smtClean="0">
                <a:latin typeface="Calibri" pitchFamily="34" charset="0"/>
              </a:rPr>
              <a:t>ZrO</a:t>
            </a:r>
            <a:r>
              <a:rPr lang="en-US" sz="2800" b="0" baseline="-25000" smtClean="0">
                <a:latin typeface="Calibri" pitchFamily="34" charset="0"/>
              </a:rPr>
              <a:t>2</a:t>
            </a:r>
            <a:r>
              <a:rPr lang="en-US" sz="2800" b="0" dirty="0" smtClean="0">
                <a:latin typeface="Calibri" pitchFamily="34" charset="0"/>
              </a:rPr>
              <a:t> (</a:t>
            </a:r>
            <a:r>
              <a:rPr lang="en-US" sz="2800" b="0" dirty="0" smtClean="0">
                <a:latin typeface="Symbol" panose="05050102010706020507" pitchFamily="18" charset="2"/>
              </a:rPr>
              <a:t>e</a:t>
            </a:r>
            <a:r>
              <a:rPr lang="en-US" sz="2800" b="0" baseline="-25000" dirty="0" smtClean="0">
                <a:latin typeface="Calibri" pitchFamily="34" charset="0"/>
              </a:rPr>
              <a:t>r</a:t>
            </a:r>
            <a:r>
              <a:rPr lang="en-US" sz="2800" b="0" dirty="0" smtClean="0">
                <a:latin typeface="Calibri" pitchFamily="34" charset="0"/>
              </a:rPr>
              <a:t>=25): adequately low leakage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>
                <a:latin typeface="Calibri" pitchFamily="34" charset="0"/>
              </a:rPr>
              <a:t>Scaling </a:t>
            </a:r>
            <a:r>
              <a:rPr lang="en-US" sz="2800" dirty="0" smtClean="0">
                <a:latin typeface="Calibri" pitchFamily="34" charset="0"/>
              </a:rPr>
              <a:t>limit: source access resistance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HEMT: InAlAs </a:t>
            </a:r>
            <a:r>
              <a:rPr lang="en-US" sz="2800" b="0" dirty="0" smtClean="0">
                <a:latin typeface="Calibri" pitchFamily="34" charset="0"/>
              </a:rPr>
              <a:t>barrier is under N+ source/drain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solution: </a:t>
            </a:r>
            <a:r>
              <a:rPr lang="en-US" sz="2800" b="0" dirty="0" smtClean="0">
                <a:latin typeface="Calibri" pitchFamily="34" charset="0"/>
              </a:rPr>
              <a:t>regrowth, place N+  layer </a:t>
            </a:r>
            <a:r>
              <a:rPr lang="en-US" sz="2800" b="0" u="sng" dirty="0" smtClean="0">
                <a:latin typeface="Calibri" pitchFamily="34" charset="0"/>
              </a:rPr>
              <a:t>on</a:t>
            </a:r>
            <a:r>
              <a:rPr lang="en-US" sz="2800" b="0" dirty="0" smtClean="0">
                <a:latin typeface="Calibri" pitchFamily="34" charset="0"/>
              </a:rPr>
              <a:t> </a:t>
            </a:r>
            <a:r>
              <a:rPr lang="en-US" sz="2800" b="0" smtClean="0">
                <a:latin typeface="Calibri" pitchFamily="34" charset="0"/>
              </a:rPr>
              <a:t>InAs</a:t>
            </a:r>
            <a:r>
              <a:rPr lang="en-US" sz="2800" b="0" dirty="0" smtClean="0">
                <a:latin typeface="Calibri" pitchFamily="34" charset="0"/>
              </a:rPr>
              <a:t> channel</a:t>
            </a:r>
            <a:r>
              <a:rPr lang="en-US" sz="2800" b="0" dirty="0">
                <a:latin typeface="Calibri" pitchFamily="34" charset="0"/>
              </a:rPr>
              <a:t/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/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Target ~10nm node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~0.3nm </a:t>
            </a:r>
            <a:r>
              <a:rPr lang="en-US" sz="2800" b="0" dirty="0">
                <a:latin typeface="Calibri" pitchFamily="34" charset="0"/>
              </a:rPr>
              <a:t>EOT</a:t>
            </a:r>
            <a:r>
              <a:rPr lang="en-US" sz="2800" b="0" dirty="0" smtClean="0">
                <a:latin typeface="Calibri" pitchFamily="34" charset="0"/>
              </a:rPr>
              <a:t>, </a:t>
            </a:r>
            <a:r>
              <a:rPr lang="en-US" sz="2800" b="0" smtClean="0">
                <a:latin typeface="Calibri" pitchFamily="34" charset="0"/>
              </a:rPr>
              <a:t>3nm</a:t>
            </a:r>
            <a:r>
              <a:rPr lang="en-US" sz="2800" b="0" dirty="0" smtClean="0">
                <a:latin typeface="Calibri" pitchFamily="34" charset="0"/>
              </a:rPr>
              <a:t> thick channel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 1.2 to 1.5 </a:t>
            </a:r>
            <a:r>
              <a:rPr lang="en-US" sz="2800" b="0" dirty="0">
                <a:latin typeface="Calibri" pitchFamily="34" charset="0"/>
              </a:rPr>
              <a:t>THz </a:t>
            </a:r>
            <a:r>
              <a:rPr lang="en-US" sz="2800" b="0" i="1" dirty="0">
                <a:latin typeface="Calibri" pitchFamily="34" charset="0"/>
              </a:rPr>
              <a:t>f</a:t>
            </a:r>
            <a:r>
              <a:rPr lang="en-US" sz="2800" b="0" baseline="-25000" dirty="0">
                <a:latin typeface="Symbol" panose="05050102010706020507" pitchFamily="18" charset="2"/>
              </a:rPr>
              <a:t>t</a:t>
            </a:r>
            <a:r>
              <a:rPr lang="en-US" sz="2800" dirty="0">
                <a:latin typeface="Calibri" pitchFamily="34" charset="0"/>
              </a:rPr>
              <a:t>.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418299" y="4572000"/>
            <a:ext cx="685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4400" y="3737113"/>
            <a:ext cx="2632364" cy="3044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218" y="838200"/>
            <a:ext cx="2840182" cy="28194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33528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latin typeface="Calibri" pitchFamily="34" charset="0"/>
              </a:rPr>
              <a:t>1st demonstration: Fraunhofer IAF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601200" y="5929027"/>
            <a:ext cx="803275" cy="547973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645525" y="5943600"/>
            <a:ext cx="803275" cy="547973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87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96400" cy="398463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100-340GHz Wireless </a:t>
            </a:r>
            <a:r>
              <a:rPr lang="en-US" dirty="0"/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914400"/>
            <a:ext cx="8439057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3023747"/>
            <a:ext cx="105918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Wireless networks: exploding demand.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Immediate industry response: 5G.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28, 38, 57-71(WiGig), 71-86GHz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increased spectrum, extensive beamforming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Next generation (6G ??): above 100GHz.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greatly increased spectrum, massive spectral multiplexing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Plus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TV-like imaging/sensing/radar: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cars, airplanes, drones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21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Towards Faster HEMTs: MOS-HEMTs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35" y="980184"/>
            <a:ext cx="4362465" cy="2982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944" y="3962400"/>
            <a:ext cx="3849656" cy="2596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5" y="3352800"/>
            <a:ext cx="4457045" cy="3383813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2001" y="914400"/>
            <a:ext cx="6019799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Double regrowth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modulation-doped access regions</a:t>
            </a:r>
            <a:br>
              <a:rPr lang="en-US" sz="2400" b="0" dirty="0" smtClean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N+ contacts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High-K gate dielectric: </a:t>
            </a:r>
            <a:r>
              <a:rPr lang="en-US" sz="2400" b="0" dirty="0" smtClean="0">
                <a:latin typeface="Calibri" pitchFamily="34" charset="0"/>
              </a:rPr>
              <a:t>3 nm </a:t>
            </a:r>
            <a:r>
              <a:rPr lang="en-US" sz="2400" b="0" smtClean="0">
                <a:latin typeface="Calibri" pitchFamily="34" charset="0"/>
              </a:rPr>
              <a:t>ZrO2</a:t>
            </a:r>
            <a:r>
              <a:rPr lang="en-US" sz="2400" b="0" dirty="0" smtClean="0">
                <a:latin typeface="Calibri" pitchFamily="34" charset="0"/>
              </a:rPr>
              <a:t>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itchFamily="34" charset="0"/>
              </a:rPr>
              <a:t>Highly scaled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b="0" dirty="0" smtClean="0">
                <a:latin typeface="Calibri" pitchFamily="34" charset="0"/>
              </a:rPr>
              <a:t>5nm InAs channel, 10-30nm gate lengths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698085" y="762915"/>
            <a:ext cx="2808115" cy="22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itchFamily="34" charset="0"/>
              </a:rPr>
              <a:t>Jun Wu, UCSB, IEEE EDL, 2018</a:t>
            </a:r>
            <a:endParaRPr lang="en-US" sz="1600" b="0" dirty="0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8177" y="4074575"/>
            <a:ext cx="2386623" cy="24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24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1125200" cy="398463"/>
          </a:xfrm>
        </p:spPr>
        <p:txBody>
          <a:bodyPr/>
          <a:lstStyle/>
          <a:p>
            <a:r>
              <a:rPr lang="en-US" sz="3600" dirty="0"/>
              <a:t>100-340GHz </a:t>
            </a:r>
            <a:r>
              <a:rPr lang="en-US" sz="3600" dirty="0" smtClean="0"/>
              <a:t>Wireless Systems: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84670"/>
            <a:ext cx="11277600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100-340 GHz wireless systems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massive capacities via spatial multiplexing</a:t>
            </a:r>
            <a:b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compact, high-resolution imaging systems </a:t>
            </a:r>
            <a:b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short range: few 100 meters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Many challenges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spatial multiplexing: computational complexity, </a:t>
            </a:r>
            <a:r>
              <a:rPr lang="en-US" sz="2800" b="0" strike="sngStrik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dynamic range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packaging: fitting signal channels in very small areas </a:t>
            </a:r>
          </a:p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 Technology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All-silicon for short ranges below 250 GHz.</a:t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LNAs and PAs for longer-range links.  Just like cell phones today</a:t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III-V frequency extenders for 340GHz and 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beyond</a:t>
            </a:r>
          </a:p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Device opportunity: better PAs, LNAs for 140, 220, 340GHz. </a:t>
            </a:r>
            <a:endParaRPr lang="en-US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55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228600"/>
            <a:ext cx="8610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In case of questions </a:t>
            </a:r>
            <a:endParaRPr lang="en-US" altLang="en-US" sz="14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90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/>
              <a:t>Towards faster HEMTs: next step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5427" y="5232654"/>
            <a:ext cx="5116373" cy="15491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357236"/>
            <a:ext cx="3881704" cy="2766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627" y="4724400"/>
            <a:ext cx="5116373" cy="1828800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04800" y="1121724"/>
            <a:ext cx="7467600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</a:rPr>
              <a:t>No N- material between channel and contacts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	</a:t>
            </a:r>
            <a:r>
              <a:rPr lang="en-US" sz="2800" b="0" dirty="0" smtClean="0">
                <a:latin typeface="Calibri" pitchFamily="34" charset="0"/>
              </a:rPr>
              <a:t>reduced source/drain access resistance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</a:rPr>
              <a:t>Sacrificial layer 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	</a:t>
            </a:r>
            <a:r>
              <a:rPr lang="en-US" sz="2800" b="0" dirty="0" smtClean="0">
                <a:latin typeface="Calibri" pitchFamily="34" charset="0"/>
              </a:rPr>
              <a:t>reduces parasitic gate-channel overlap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   less gate-source capacitance</a:t>
            </a:r>
            <a:endParaRPr lang="en-US" sz="2800" dirty="0">
              <a:latin typeface="Calibri" pitchFamily="34" charset="0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</a:rPr>
              <a:t>2.5nm ZrO</a:t>
            </a:r>
            <a:r>
              <a:rPr lang="en-US" sz="2800" baseline="-25000" dirty="0" smtClean="0">
                <a:latin typeface="Calibri" pitchFamily="34" charset="0"/>
              </a:rPr>
              <a:t>2 </a:t>
            </a:r>
            <a:r>
              <a:rPr lang="en-US" sz="2800" dirty="0" smtClean="0">
                <a:latin typeface="Calibri" pitchFamily="34" charset="0"/>
              </a:rPr>
              <a:t>dielectric,  3nm InAs channel 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	</a:t>
            </a:r>
            <a:r>
              <a:rPr lang="en-US" sz="2800" b="0" dirty="0" smtClean="0">
                <a:latin typeface="Calibri" pitchFamily="34" charset="0"/>
              </a:rPr>
              <a:t>higher g</a:t>
            </a:r>
            <a:r>
              <a:rPr lang="en-US" sz="2800" b="0" baseline="-25000" dirty="0" smtClean="0">
                <a:latin typeface="Calibri" pitchFamily="34" charset="0"/>
              </a:rPr>
              <a:t>m </a:t>
            </a:r>
            <a:r>
              <a:rPr lang="en-US" sz="2800" b="0" dirty="0" smtClean="0">
                <a:latin typeface="Calibri" pitchFamily="34" charset="0"/>
              </a:rPr>
              <a:t>, lower g</a:t>
            </a:r>
            <a:r>
              <a:rPr lang="en-US" sz="2800" b="0" baseline="-25000" dirty="0" smtClean="0">
                <a:latin typeface="Calibri" pitchFamily="34" charset="0"/>
              </a:rPr>
              <a:t>ds</a:t>
            </a:r>
            <a:endParaRPr lang="en-US" sz="2800" baseline="-25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9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1974"/>
            <a:ext cx="8763000" cy="3984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FET Scaling Laws (these now broken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 descr="2014_6_19_feb_THz_HBT_HEMT_d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196" y="872338"/>
            <a:ext cx="2380488" cy="2709062"/>
          </a:xfrm>
          <a:prstGeom prst="rect">
            <a:avLst/>
          </a:prstGeom>
        </p:spPr>
      </p:pic>
      <p:pic>
        <p:nvPicPr>
          <p:cNvPr id="5" name="Picture 4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68" y="3680824"/>
            <a:ext cx="3005443" cy="2796176"/>
          </a:xfrm>
          <a:prstGeom prst="rect">
            <a:avLst/>
          </a:prstGeom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45886"/>
              </p:ext>
            </p:extLst>
          </p:nvPr>
        </p:nvGraphicFramePr>
        <p:xfrm>
          <a:off x="4648200" y="914400"/>
          <a:ext cx="6477000" cy="3920070"/>
        </p:xfrm>
        <a:graphic>
          <a:graphicData uri="http://schemas.openxmlformats.org/drawingml/2006/table">
            <a:tbl>
              <a:tblPr/>
              <a:tblGrid>
                <a:gridCol w="454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FET parameter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gate length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current density (mA/mm)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specific transconductance (mS/mm)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transport mass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constant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2DEG  electron density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gate-channel capacitance density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dielectric equivalent thickness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channel thickness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channel state density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contact resistivities 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4:1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38600" y="5137428"/>
            <a:ext cx="807720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Gate dielectric can't be much further scaled.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/W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hard to increase→ C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end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/ 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prevents f</a:t>
            </a:r>
            <a:r>
              <a:rPr lang="en-US" sz="2400" baseline="-25000" dirty="0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scaling.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Shorter L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→ poor electrostatics→ reduced 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m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US" sz="240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smtClean="0">
                <a:solidFill>
                  <a:srgbClr val="000000"/>
                </a:solidFill>
                <a:latin typeface="Calibri" pitchFamily="34" charset="0"/>
              </a:rPr>
              <a:t>ds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>
            <a:off x="1157101" y="3886403"/>
            <a:ext cx="238403" cy="349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H="1">
            <a:off x="1919101" y="3810203"/>
            <a:ext cx="238403" cy="349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 flipH="1" flipV="1">
            <a:off x="2071501" y="2469477"/>
            <a:ext cx="238403" cy="349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V="1">
            <a:off x="1053732" y="2530700"/>
            <a:ext cx="216730" cy="3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94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"/>
          <p:cNvSpPr>
            <a:spLocks noChangeArrowheads="1"/>
          </p:cNvSpPr>
          <p:nvPr/>
        </p:nvSpPr>
        <p:spPr bwMode="auto">
          <a:xfrm>
            <a:off x="533400" y="152401"/>
            <a:ext cx="98710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>
              <a:lnSpc>
                <a:spcPct val="87000"/>
              </a:lnSpc>
            </a:pPr>
            <a:r>
              <a:rPr lang="en-US" sz="3600" b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Towards faster </a:t>
            </a:r>
            <a:r>
              <a:rPr lang="en-US" sz="3600" b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HEMTs: MOS-HEMTs</a:t>
            </a:r>
            <a:endParaRPr lang="en-US" sz="3600" b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3901" y="1447800"/>
            <a:ext cx="7970499" cy="448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</a:rPr>
              <a:t>Scaling limit: gate insulator thickness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HEMT: InAlAs barrier: tunneling, thermionic leakage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solution: replace InAlAs with high-K dielectric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2nm </a:t>
            </a:r>
            <a:r>
              <a:rPr lang="en-US" sz="2800" b="0" smtClean="0">
                <a:latin typeface="Calibri" pitchFamily="34" charset="0"/>
              </a:rPr>
              <a:t>ZrO</a:t>
            </a:r>
            <a:r>
              <a:rPr lang="en-US" sz="2800" b="0" baseline="-25000" smtClean="0">
                <a:latin typeface="Calibri" pitchFamily="34" charset="0"/>
              </a:rPr>
              <a:t>2</a:t>
            </a:r>
            <a:r>
              <a:rPr lang="en-US" sz="2800" b="0" dirty="0" smtClean="0">
                <a:latin typeface="Calibri" pitchFamily="34" charset="0"/>
              </a:rPr>
              <a:t> (</a:t>
            </a:r>
            <a:r>
              <a:rPr lang="en-US" sz="2800" b="0" dirty="0" smtClean="0">
                <a:latin typeface="Symbol" panose="05050102010706020507" pitchFamily="18" charset="2"/>
              </a:rPr>
              <a:t>e</a:t>
            </a:r>
            <a:r>
              <a:rPr lang="en-US" sz="2800" b="0" baseline="-25000" dirty="0" smtClean="0">
                <a:latin typeface="Calibri" pitchFamily="34" charset="0"/>
              </a:rPr>
              <a:t>r</a:t>
            </a:r>
            <a:r>
              <a:rPr lang="en-US" sz="2800" b="0" dirty="0" smtClean="0">
                <a:latin typeface="Calibri" pitchFamily="34" charset="0"/>
              </a:rPr>
              <a:t>=25): adequately low leakage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>
                <a:latin typeface="Calibri" pitchFamily="34" charset="0"/>
              </a:rPr>
              <a:t>Scaling </a:t>
            </a:r>
            <a:r>
              <a:rPr lang="en-US" sz="2800" dirty="0" smtClean="0">
                <a:latin typeface="Calibri" pitchFamily="34" charset="0"/>
              </a:rPr>
              <a:t>limit: source access resistance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HEMT: InAlAs </a:t>
            </a:r>
            <a:r>
              <a:rPr lang="en-US" sz="2800" b="0" dirty="0" smtClean="0">
                <a:latin typeface="Calibri" pitchFamily="34" charset="0"/>
              </a:rPr>
              <a:t>barrier is under N+ source/drain</a:t>
            </a:r>
            <a:r>
              <a:rPr lang="en-US" sz="2800" dirty="0">
                <a:latin typeface="Calibri" pitchFamily="34" charset="0"/>
              </a:rPr>
              <a:t/>
            </a:r>
            <a:br>
              <a:rPr lang="en-US" sz="280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>solution: </a:t>
            </a:r>
            <a:r>
              <a:rPr lang="en-US" sz="2800" b="0" dirty="0" smtClean="0">
                <a:latin typeface="Calibri" pitchFamily="34" charset="0"/>
              </a:rPr>
              <a:t>regrowth, place N+  layer </a:t>
            </a:r>
            <a:r>
              <a:rPr lang="en-US" sz="2800" b="0" u="sng" dirty="0" smtClean="0">
                <a:latin typeface="Calibri" pitchFamily="34" charset="0"/>
              </a:rPr>
              <a:t>on</a:t>
            </a:r>
            <a:r>
              <a:rPr lang="en-US" sz="2800" b="0" dirty="0" smtClean="0">
                <a:latin typeface="Calibri" pitchFamily="34" charset="0"/>
              </a:rPr>
              <a:t> </a:t>
            </a:r>
            <a:r>
              <a:rPr lang="en-US" sz="2800" b="0" smtClean="0">
                <a:latin typeface="Calibri" pitchFamily="34" charset="0"/>
              </a:rPr>
              <a:t>InAs</a:t>
            </a:r>
            <a:r>
              <a:rPr lang="en-US" sz="2800" b="0" dirty="0" smtClean="0">
                <a:latin typeface="Calibri" pitchFamily="34" charset="0"/>
              </a:rPr>
              <a:t> channel</a:t>
            </a:r>
            <a:r>
              <a:rPr lang="en-US" sz="2800" b="0" dirty="0">
                <a:latin typeface="Calibri" pitchFamily="34" charset="0"/>
              </a:rPr>
              <a:t/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b="0" dirty="0">
                <a:latin typeface="Calibri" pitchFamily="34" charset="0"/>
              </a:rPr>
              <a:t/>
            </a:r>
            <a:br>
              <a:rPr lang="en-US" sz="2800" b="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Target ~10nm node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~0.3nm </a:t>
            </a:r>
            <a:r>
              <a:rPr lang="en-US" sz="2800" b="0" dirty="0">
                <a:latin typeface="Calibri" pitchFamily="34" charset="0"/>
              </a:rPr>
              <a:t>EOT</a:t>
            </a:r>
            <a:r>
              <a:rPr lang="en-US" sz="2800" b="0" dirty="0" smtClean="0">
                <a:latin typeface="Calibri" pitchFamily="34" charset="0"/>
              </a:rPr>
              <a:t>, </a:t>
            </a:r>
            <a:r>
              <a:rPr lang="en-US" sz="2800" b="0" smtClean="0">
                <a:latin typeface="Calibri" pitchFamily="34" charset="0"/>
              </a:rPr>
              <a:t>3nm</a:t>
            </a:r>
            <a:r>
              <a:rPr lang="en-US" sz="2800" b="0" dirty="0" smtClean="0">
                <a:latin typeface="Calibri" pitchFamily="34" charset="0"/>
              </a:rPr>
              <a:t> thick channel</a:t>
            </a:r>
            <a:br>
              <a:rPr lang="en-US" sz="2800" b="0" dirty="0" smtClean="0">
                <a:latin typeface="Calibri" pitchFamily="34" charset="0"/>
              </a:rPr>
            </a:br>
            <a:r>
              <a:rPr lang="en-US" sz="2800" b="0" dirty="0" smtClean="0">
                <a:latin typeface="Calibri" pitchFamily="34" charset="0"/>
              </a:rPr>
              <a:t> 1.2 to 1.5 </a:t>
            </a:r>
            <a:r>
              <a:rPr lang="en-US" sz="2800" b="0" dirty="0">
                <a:latin typeface="Calibri" pitchFamily="34" charset="0"/>
              </a:rPr>
              <a:t>THz </a:t>
            </a:r>
            <a:r>
              <a:rPr lang="en-US" sz="2800" b="0" i="1" dirty="0">
                <a:latin typeface="Calibri" pitchFamily="34" charset="0"/>
              </a:rPr>
              <a:t>f</a:t>
            </a:r>
            <a:r>
              <a:rPr lang="en-US" sz="2800" b="0" baseline="-25000" dirty="0">
                <a:latin typeface="Symbol" panose="05050102010706020507" pitchFamily="18" charset="2"/>
              </a:rPr>
              <a:t>t</a:t>
            </a:r>
            <a:r>
              <a:rPr lang="en-US" sz="2800" dirty="0">
                <a:latin typeface="Calibri" pitchFamily="34" charset="0"/>
              </a:rPr>
              <a:t>.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418299" y="4572000"/>
            <a:ext cx="6858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4400" y="3737113"/>
            <a:ext cx="2632364" cy="3044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218" y="838200"/>
            <a:ext cx="2840182" cy="281940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33528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smtClean="0">
                <a:latin typeface="Calibri" pitchFamily="34" charset="0"/>
              </a:rPr>
              <a:t>1st demonstration: Fraunhofer IAF</a:t>
            </a:r>
            <a:endParaRPr lang="en-US" sz="16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63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" y="161974"/>
            <a:ext cx="10988041" cy="3984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100-340GHz: Benefits </a:t>
            </a:r>
            <a:r>
              <a:rPr lang="en-US" dirty="0">
                <a:solidFill>
                  <a:srgbClr val="000000"/>
                </a:solidFill>
              </a:rPr>
              <a:t>&amp; </a:t>
            </a:r>
            <a:r>
              <a:rPr lang="en-US" dirty="0" smtClean="0">
                <a:solidFill>
                  <a:srgbClr val="000000"/>
                </a:solidFill>
              </a:rPr>
              <a:t>Challenges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" y="819151"/>
            <a:ext cx="11064241" cy="59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4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83" y="161974"/>
            <a:ext cx="11082517" cy="398463"/>
          </a:xfrm>
        </p:spPr>
        <p:txBody>
          <a:bodyPr/>
          <a:lstStyle/>
          <a:p>
            <a:r>
              <a:rPr lang="en-US" dirty="0" smtClean="0"/>
              <a:t>100-340GHz: Potential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83" y="1861665"/>
            <a:ext cx="3901664" cy="1719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67" y="1560666"/>
            <a:ext cx="2109354" cy="2257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42" y="1633769"/>
            <a:ext cx="3072843" cy="2195379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38200" y="947265"/>
            <a:ext cx="4724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MIMO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hub: 128 beams/face, 1Gb/s/user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140 GHz </a:t>
            </a:r>
            <a:endParaRPr lang="en-US" sz="2000" b="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568755" y="832247"/>
            <a:ext cx="53946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Point-point </a:t>
            </a:r>
            <a:r>
              <a:rPr lang="en-US" sz="2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MIMO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340GHz: Tb/s links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massive spatial multiplexing</a:t>
            </a:r>
            <a:endParaRPr lang="en-US" sz="2000" b="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07847" y="3909536"/>
            <a:ext cx="56691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220, 340GHz imaging: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drive/fly in fog/rain/snow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300m, 512×64 image, 60Hz, 15dB SNR</a:t>
            </a:r>
            <a:endParaRPr lang="en-US" sz="2000" b="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4724400"/>
            <a:ext cx="5862249" cy="2041219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21155" y="4185047"/>
            <a:ext cx="493744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Ultra-compact imaging: drones</a:t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unlike visible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image through fog/smoke/rain</a:t>
            </a:r>
            <a:endParaRPr lang="en-US" sz="2000" b="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9919" y="4869180"/>
            <a:ext cx="2011681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2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" y="787511"/>
            <a:ext cx="11566236" cy="3632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564" y="161974"/>
            <a:ext cx="10956636" cy="398463"/>
          </a:xfrm>
        </p:spPr>
        <p:txBody>
          <a:bodyPr/>
          <a:lstStyle/>
          <a:p>
            <a:r>
              <a:rPr lang="en-US" dirty="0"/>
              <a:t>140 GHz </a:t>
            </a:r>
            <a:r>
              <a:rPr lang="en-US" dirty="0" smtClean="0"/>
              <a:t>Spatially Multiplexed Base Station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4343400"/>
            <a:ext cx="8257075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Each face supports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128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beams @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1Gb/s/beam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26567" y="4852516"/>
            <a:ext cx="5380960" cy="38779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225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meters range in 50 mm/hr rain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26421" y="5851046"/>
            <a:ext cx="7409949" cy="44319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16 dBm P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(per element)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4205" y="6350311"/>
            <a:ext cx="4032525" cy="44319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LNAs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3 dB noise figure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26568" y="5348033"/>
            <a:ext cx="9789032" cy="38779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Realistic packaging loss, operating &amp; design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margins (20dB total)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86" y="3962400"/>
            <a:ext cx="3552114" cy="1027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953000"/>
            <a:ext cx="3721100" cy="228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581400"/>
            <a:ext cx="3563824" cy="2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58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340 GHz 640 Gb/s MIMO </a:t>
            </a:r>
            <a:r>
              <a:rPr lang="en-US" dirty="0" smtClean="0">
                <a:solidFill>
                  <a:srgbClr val="000000"/>
                </a:solidFill>
              </a:rPr>
              <a:t>Backhaul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90600" y="4064472"/>
            <a:ext cx="881848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1.6m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MIMO array: 8-elements, each 80 Gb/s QPSK; 640Gb/s total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4 × 4 sub-arrays → 8 degree beamsteering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31367" y="4840807"/>
            <a:ext cx="8094662" cy="38779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500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meters range in 50 mm/hr rain; 29 dB/km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31221" y="5839337"/>
            <a:ext cx="7409949" cy="44319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82mW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32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out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(per element)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29005" y="6338602"/>
            <a:ext cx="4032525" cy="44319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LNAs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4 dB noise figure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31368" y="5336324"/>
            <a:ext cx="7714997" cy="387798"/>
          </a:xfrm>
          <a:prstGeom prst="rect">
            <a:avLst/>
          </a:prstGeom>
          <a:solidFill>
            <a:srgbClr val="FF99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Realistic packaging loss, operating &amp; design margins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66" y="809861"/>
            <a:ext cx="3088305" cy="3304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75" y="1522907"/>
            <a:ext cx="3998925" cy="17239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172284"/>
            <a:ext cx="3920206" cy="27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28" y="1107700"/>
            <a:ext cx="4899272" cy="3339380"/>
          </a:xfrm>
          <a:prstGeom prst="rect">
            <a:avLst/>
          </a:prstGeom>
        </p:spPr>
      </p:pic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0813"/>
            <a:ext cx="10896600" cy="3984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Millimeter-Wave Wireless Transceiver Architecture</a:t>
            </a:r>
            <a:endParaRPr lang="en-US" sz="36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52172" y="4648200"/>
            <a:ext cx="8717935" cy="997196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tabLst>
                <a:tab pos="173038" algn="l"/>
                <a:tab pos="630238" algn="l"/>
                <a:tab pos="1719263" algn="l"/>
              </a:tabLst>
            </a:pPr>
            <a:r>
              <a:rPr lang="en-US" sz="3600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custom </a:t>
            </a:r>
            <a:r>
              <a:rPr lang="en-US" sz="3600" i="1">
                <a:latin typeface="Calibri" pitchFamily="34" charset="0"/>
                <a:cs typeface="Calibri" pitchFamily="34" charset="0"/>
                <a:sym typeface="Symbol" pitchFamily="18" charset="2"/>
              </a:rPr>
              <a:t>PAs</a:t>
            </a:r>
            <a:r>
              <a:rPr lang="en-US" sz="3600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, </a:t>
            </a:r>
            <a:r>
              <a:rPr lang="en-US" sz="3600" i="1">
                <a:latin typeface="Calibri" pitchFamily="34" charset="0"/>
                <a:cs typeface="Calibri" pitchFamily="34" charset="0"/>
                <a:sym typeface="Symbol" pitchFamily="18" charset="2"/>
              </a:rPr>
              <a:t>LNAs</a:t>
            </a:r>
            <a:r>
              <a:rPr lang="en-US" sz="3600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 → power, efficiency, noise</a:t>
            </a:r>
            <a:br>
              <a:rPr lang="en-US" sz="3600" i="1" dirty="0"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en-US" sz="3600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Si CMOS beamformer→ integration scale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37346" y="5943600"/>
            <a:ext cx="6221610" cy="498598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tabLst>
                <a:tab pos="173038" algn="l"/>
                <a:tab pos="630238" algn="l"/>
                <a:tab pos="1719263" algn="l"/>
              </a:tabLst>
            </a:pPr>
            <a:r>
              <a:rPr lang="en-US" sz="3600" i="1" dirty="0">
                <a:latin typeface="Calibri" pitchFamily="34" charset="0"/>
                <a:cs typeface="Calibri" pitchFamily="34" charset="0"/>
                <a:sym typeface="Symbol" pitchFamily="18" charset="2"/>
              </a:rPr>
              <a:t>...similar to today's cell phones.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796928" y="762000"/>
            <a:ext cx="0" cy="4352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082928" y="783920"/>
            <a:ext cx="0" cy="43528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7230" y="1905000"/>
            <a:ext cx="142494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1" y="211137"/>
            <a:ext cx="11125199" cy="398463"/>
          </a:xfrm>
        </p:spPr>
        <p:txBody>
          <a:bodyPr/>
          <a:lstStyle/>
          <a:p>
            <a:r>
              <a:rPr lang="en-US" sz="3600" dirty="0" smtClean="0"/>
              <a:t>100-1000 GHz Transistors and ICs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411113"/>
              </p:ext>
            </p:extLst>
          </p:nvPr>
        </p:nvGraphicFramePr>
        <p:xfrm>
          <a:off x="779416" y="1047316"/>
          <a:ext cx="10345784" cy="3981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1864">
                  <a:extLst>
                    <a:ext uri="{9D8B030D-6E8A-4147-A177-3AD203B41FA5}">
                      <a16:colId xmlns:a16="http://schemas.microsoft.com/office/drawing/2014/main" val="100908508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9626419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49551981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4217024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37781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29232982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510916447"/>
                    </a:ext>
                  </a:extLst>
                </a:gridCol>
              </a:tblGrid>
              <a:tr h="616848">
                <a:tc>
                  <a:txBody>
                    <a:bodyPr/>
                    <a:lstStyle/>
                    <a:p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000" b="0" baseline="-2500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endParaRPr lang="en-US" sz="2000" b="0" baseline="-25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 ICs to (GHz)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complexity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</a:t>
                      </a:r>
                      <a:b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bandwidth ?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271226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CMOS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lang="en-US" sz="2000" b="0" baseline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poor: 1-5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easy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863625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Production SiGe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OK: 20-100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depends on $$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858634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SiGe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transceivers</a:t>
                      </a:r>
                      <a:endParaRPr lang="en-US" sz="2000" b="0" baseline="0" dirty="0" smtClean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OK: 20-100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852983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PA, converters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poor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good: 100-200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5410851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HEMT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great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weak: 20-50 mW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2-3THz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085578"/>
                  </a:ext>
                </a:extLst>
              </a:tr>
              <a:tr h="468692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R&amp;D GaN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lang="en-US" sz="2000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excellent: 0.1-1W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600GHz</a:t>
                      </a:r>
                      <a:endParaRPr lang="en-US" sz="20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7928022"/>
                  </a:ext>
                </a:extLst>
              </a:tr>
              <a:tr h="46869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ICs with useful performance, </a:t>
                      </a:r>
                      <a:r>
                        <a:rPr lang="en-US" sz="2000" b="0" baseline="0" dirty="0" smtClean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hero experiments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baseline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b="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9793129"/>
                  </a:ext>
                </a:extLst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9416" y="5323582"/>
            <a:ext cx="110315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There are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THz transistors today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; their bandwidth will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increase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Challenge: reducing costs, increasing market size</a:t>
            </a:r>
            <a:endParaRPr lang="en-US" sz="2800" b="0" baseline="30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041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4939"/>
            <a:ext cx="10972800" cy="466725"/>
          </a:xfrm>
        </p:spPr>
        <p:txBody>
          <a:bodyPr/>
          <a:lstStyle/>
          <a:p>
            <a:r>
              <a:rPr lang="en-US" sz="3600" dirty="0" smtClean="0"/>
              <a:t>Gallium Nitride Power Technologies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06" y="4431768"/>
            <a:ext cx="3028094" cy="22738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4416" y="4812268"/>
            <a:ext cx="312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N-polar GaN</a:t>
            </a:r>
            <a:r>
              <a:rPr lang="en-US" sz="2000" b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Mishra, UCSB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5800" y="1295400"/>
          <a:ext cx="48641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KGPlot" r:id="rId5" imgW="4863960" imgH="3276720" progId="KGraph_Plot">
                  <p:embed/>
                </p:oleObj>
              </mc:Choice>
              <mc:Fallback>
                <p:oleObj name="KGPlot" r:id="rId5" imgW="4863960" imgH="3276720" progId="KGraph_Plo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295400"/>
                        <a:ext cx="486410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880100" y="1219200"/>
          <a:ext cx="49403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KGPlot" r:id="rId7" imgW="4940280" imgH="3276720" progId="KGraph_Plot">
                  <p:embed/>
                </p:oleObj>
              </mc:Choice>
              <mc:Fallback>
                <p:oleObj name="KGPlot" r:id="rId7" imgW="4940280" imgH="327672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0100" y="1219200"/>
                        <a:ext cx="494030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66800" y="859360"/>
            <a:ext cx="7889420" cy="359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GaN is the leading high-frequency power technology</a:t>
            </a:r>
          </a:p>
        </p:txBody>
      </p:sp>
    </p:spTree>
    <p:extLst>
      <p:ext uri="{BB962C8B-B14F-4D97-AF65-F5344CB8AC3E}">
        <p14:creationId xmlns:p14="http://schemas.microsoft.com/office/powerpoint/2010/main" val="8401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ED7BFDAC-689A-4100-AECB-E8B2159C3031}" vid="{C445D1E6-9E9E-438E-AC06-77596C1795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powerpoint_wide</Template>
  <TotalTime>381</TotalTime>
  <Pages>2</Pages>
  <Words>707</Words>
  <Application>Microsoft Office PowerPoint</Application>
  <PresentationFormat>Widescreen</PresentationFormat>
  <Paragraphs>182</Paragraphs>
  <Slides>25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Narrow</vt:lpstr>
      <vt:lpstr>Calibri</vt:lpstr>
      <vt:lpstr>Impact</vt:lpstr>
      <vt:lpstr>Symbol</vt:lpstr>
      <vt:lpstr>Tahoma</vt:lpstr>
      <vt:lpstr>Times New Roman</vt:lpstr>
      <vt:lpstr>Wingdings</vt:lpstr>
      <vt:lpstr>very_thin-text_template</vt:lpstr>
      <vt:lpstr>KGPlot</vt:lpstr>
      <vt:lpstr>Equation</vt:lpstr>
      <vt:lpstr>100-340GHz Systems:  Transistors and Applications</vt:lpstr>
      <vt:lpstr>Why 100-340GHz Wireless ?</vt:lpstr>
      <vt:lpstr>100-340GHz: Benefits &amp; Challenges</vt:lpstr>
      <vt:lpstr>100-340GHz: Potential Applications</vt:lpstr>
      <vt:lpstr>140 GHz Spatially Multiplexed Base Station</vt:lpstr>
      <vt:lpstr>340 GHz 640 Gb/s MIMO Backhaul</vt:lpstr>
      <vt:lpstr>Millimeter-Wave Wireless Transceiver Architecture</vt:lpstr>
      <vt:lpstr>100-1000 GHz Transistors and ICs</vt:lpstr>
      <vt:lpstr>Gallium Nitride Power Technologies</vt:lpstr>
      <vt:lpstr>130nm / 1.1THz InP HBT Technology</vt:lpstr>
      <vt:lpstr>PowerPoint Presentation</vt:lpstr>
      <vt:lpstr>THz Transistor Measurements</vt:lpstr>
      <vt:lpstr>Bipolar Transistor Scaling Laws</vt:lpstr>
      <vt:lpstr>Challenges at the 64nm/2THz &amp; 32nm/3THz Nodes</vt:lpstr>
      <vt:lpstr>Regrown-Base InP HBTs: Images</vt:lpstr>
      <vt:lpstr>Regrown-Base InP HBTs: DC Data</vt:lpstr>
      <vt:lpstr>Regrown-Base InP HBTs: Base Resistance</vt:lpstr>
      <vt:lpstr>FETs (HEMTs): key for low noise</vt:lpstr>
      <vt:lpstr>PowerPoint Presentation</vt:lpstr>
      <vt:lpstr>Towards Faster HEMTs: MOS-HEMTs</vt:lpstr>
      <vt:lpstr>100-340GHz Wireless Systems:</vt:lpstr>
      <vt:lpstr>PowerPoint Presentation</vt:lpstr>
      <vt:lpstr>Towards faster HEMTs: next step</vt:lpstr>
      <vt:lpstr>FET Scaling Laws (these now broken)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rodwell</dc:creator>
  <cp:lastModifiedBy>rodwell</cp:lastModifiedBy>
  <cp:revision>50</cp:revision>
  <cp:lastPrinted>2002-08-11T02:20:55Z</cp:lastPrinted>
  <dcterms:created xsi:type="dcterms:W3CDTF">2018-12-02T16:14:45Z</dcterms:created>
  <dcterms:modified xsi:type="dcterms:W3CDTF">2018-12-07T19:17:41Z</dcterms:modified>
</cp:coreProperties>
</file>