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532" r:id="rId2"/>
    <p:sldId id="801" r:id="rId3"/>
    <p:sldId id="852" r:id="rId4"/>
    <p:sldId id="853" r:id="rId5"/>
    <p:sldId id="854" r:id="rId6"/>
    <p:sldId id="855" r:id="rId7"/>
    <p:sldId id="856" r:id="rId8"/>
    <p:sldId id="857" r:id="rId9"/>
    <p:sldId id="858" r:id="rId10"/>
    <p:sldId id="859" r:id="rId11"/>
    <p:sldId id="860" r:id="rId12"/>
    <p:sldId id="861" r:id="rId13"/>
    <p:sldId id="862" r:id="rId14"/>
    <p:sldId id="868" r:id="rId15"/>
    <p:sldId id="863" r:id="rId16"/>
    <p:sldId id="865" r:id="rId17"/>
    <p:sldId id="869" r:id="rId18"/>
    <p:sldId id="867" r:id="rId19"/>
    <p:sldId id="886" r:id="rId20"/>
    <p:sldId id="870" r:id="rId21"/>
    <p:sldId id="871" r:id="rId22"/>
    <p:sldId id="872" r:id="rId23"/>
    <p:sldId id="873" r:id="rId24"/>
    <p:sldId id="874" r:id="rId25"/>
    <p:sldId id="877" r:id="rId26"/>
    <p:sldId id="879" r:id="rId27"/>
    <p:sldId id="881" r:id="rId28"/>
    <p:sldId id="833" r:id="rId29"/>
    <p:sldId id="832" r:id="rId30"/>
    <p:sldId id="884" r:id="rId31"/>
    <p:sldId id="885" r:id="rId32"/>
    <p:sldId id="888" r:id="rId33"/>
    <p:sldId id="889" r:id="rId34"/>
    <p:sldId id="890" r:id="rId35"/>
    <p:sldId id="891" r:id="rId36"/>
    <p:sldId id="892" r:id="rId37"/>
    <p:sldId id="893" r:id="rId38"/>
    <p:sldId id="894" r:id="rId39"/>
    <p:sldId id="669" r:id="rId40"/>
    <p:sldId id="876" r:id="rId41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B2B2B2"/>
    <a:srgbClr val="CDCDCD"/>
    <a:srgbClr val="DDDDDD"/>
    <a:srgbClr val="33C400"/>
    <a:srgbClr val="F52BCA"/>
    <a:srgbClr val="FFFFFF"/>
    <a:srgbClr val="969696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8" autoAdjust="0"/>
    <p:restoredTop sz="86397" autoAdjust="0"/>
  </p:normalViewPr>
  <p:slideViewPr>
    <p:cSldViewPr>
      <p:cViewPr varScale="1">
        <p:scale>
          <a:sx n="79" d="100"/>
          <a:sy n="79" d="100"/>
        </p:scale>
        <p:origin x="9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21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695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31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762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477838"/>
            <a:ext cx="5443537" cy="40830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8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463550"/>
            <a:ext cx="5249863" cy="3938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2499"/>
            <a:ext cx="5135899" cy="417409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365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479425"/>
            <a:ext cx="544036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53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479425"/>
            <a:ext cx="544036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365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185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62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24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2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820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7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9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65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40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24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018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09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4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矩形 13"/>
          <p:cNvSpPr/>
          <p:nvPr userDrawn="1"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7.jpe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865" y="848570"/>
            <a:ext cx="7696200" cy="152522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3600" dirty="0"/>
              <a:t>Wireless Above </a:t>
            </a:r>
            <a:r>
              <a:rPr lang="en-US" sz="3600" dirty="0" smtClean="0"/>
              <a:t>100GHz</a:t>
            </a:r>
            <a:endParaRPr lang="en-US" sz="3400" dirty="0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865" y="3209012"/>
            <a:ext cx="6400800" cy="1661993"/>
          </a:xfrm>
        </p:spPr>
        <p:txBody>
          <a:bodyPr/>
          <a:lstStyle/>
          <a:p>
            <a:pPr algn="l"/>
            <a:r>
              <a:rPr lang="en-US" i="1" dirty="0"/>
              <a:t>Mark Rodwell,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University of California, Santa Barbara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Ali </a:t>
            </a:r>
            <a:r>
              <a:rPr lang="en-US" i="1" dirty="0" smtClean="0"/>
              <a:t>Niknejad</a:t>
            </a:r>
            <a:br>
              <a:rPr lang="en-US" i="1" dirty="0" smtClean="0"/>
            </a:br>
            <a:r>
              <a:rPr lang="en-US" i="1" dirty="0" smtClean="0"/>
              <a:t>	University of California, Berkeley</a:t>
            </a:r>
            <a:endParaRPr lang="en-US" i="1" dirty="0"/>
          </a:p>
        </p:txBody>
      </p:sp>
      <p:sp>
        <p:nvSpPr>
          <p:cNvPr id="2714629" name="Text Box 5"/>
          <p:cNvSpPr txBox="1">
            <a:spLocks noChangeArrowheads="1"/>
          </p:cNvSpPr>
          <p:nvPr/>
        </p:nvSpPr>
        <p:spPr bwMode="auto">
          <a:xfrm>
            <a:off x="362802" y="0"/>
            <a:ext cx="7624473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dirty="0" smtClean="0">
                <a:latin typeface="Arial" charset="0"/>
              </a:rPr>
              <a:t>Radio and Wireless Week, January 14, 2018, Anaheim, CA</a:t>
            </a:r>
            <a:endParaRPr lang="en-US" sz="1300" b="0" i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140-340GHz: automotive applications</a:t>
            </a:r>
            <a:endParaRPr lang="en-US" sz="28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8037" y="3664033"/>
            <a:ext cx="87279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340 GHz HDTV-resolution sub-mm-wave imaging radar: see through fog and rain.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        assist driver: drive safely in fog at 100 km/hr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self-driving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complements LIDAR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but works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 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bad weather.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60 GHz Doppler / ranging radar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object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near 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 approaching ? Avoid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collision.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Intelligent highway: coordinate traffic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anticipate &amp; manage interactions,  avoid collisions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" y="793671"/>
            <a:ext cx="8973910" cy="27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140-340 GHz: sensing and imaging radar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5895" y="772675"/>
            <a:ext cx="8898015" cy="18973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84" y="1076255"/>
            <a:ext cx="1517901" cy="1449778"/>
          </a:xfrm>
          <a:prstGeom prst="rect">
            <a:avLst/>
          </a:prstGeom>
        </p:spPr>
      </p:pic>
      <p:pic>
        <p:nvPicPr>
          <p:cNvPr id="10" name="Picture 2" descr="https://encrypted-tbn2.gstatic.com/images?q=tbn:ANd9GcSsKHKTz1aM96E_dlO90BFI2QwXO98w4op6sNH46ggAhJVbz3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425" y="1112234"/>
            <a:ext cx="1973270" cy="1478049"/>
          </a:xfrm>
          <a:prstGeom prst="rect">
            <a:avLst/>
          </a:prstGeom>
          <a:noFill/>
        </p:spPr>
      </p:pic>
      <p:pic>
        <p:nvPicPr>
          <p:cNvPr id="13" name="Picture 12" descr="Display of RADAR 2.jpg"/>
          <p:cNvPicPr>
            <a:picLocks noChangeAspect="1"/>
          </p:cNvPicPr>
          <p:nvPr/>
        </p:nvPicPr>
        <p:blipFill>
          <a:blip r:embed="rId4" cstate="print"/>
          <a:srcRect l="24734" t="5202" r="23194" b="27168"/>
          <a:stretch>
            <a:fillRect/>
          </a:stretch>
        </p:blipFill>
        <p:spPr>
          <a:xfrm>
            <a:off x="3453138" y="1033235"/>
            <a:ext cx="1530130" cy="1491867"/>
          </a:xfrm>
          <a:prstGeom prst="rect">
            <a:avLst/>
          </a:prstGeom>
        </p:spPr>
      </p:pic>
      <p:pic>
        <p:nvPicPr>
          <p:cNvPr id="15" name="Picture 8" descr="https://encrypted-tbn2.gstatic.com/images?q=tbn:ANd9GcQfse6fqJLoVQTXuRrU7WKZOLLGoOgrErrPMn4GTuD6Wd0v4Rc4O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8085" y="1105941"/>
            <a:ext cx="1564035" cy="1484342"/>
          </a:xfrm>
          <a:prstGeom prst="rect">
            <a:avLst/>
          </a:prstGeom>
          <a:noFill/>
        </p:spPr>
      </p:pic>
      <p:pic>
        <p:nvPicPr>
          <p:cNvPr id="16" name="Picture 6" descr="https://encrypted-tbn3.gstatic.com/images?q=tbn:ANd9GcSPSyxxaCumRA_KMawzAMhegTkQjNUGqFc6caOr9HUFQchMzhK_gw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9500" y="1070985"/>
            <a:ext cx="1265125" cy="1496384"/>
          </a:xfrm>
          <a:prstGeom prst="rect">
            <a:avLst/>
          </a:prstGeom>
          <a:noFill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4194" y="2821840"/>
            <a:ext cx="903150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Radar: See threats through fog/smoke/dust, </a:t>
            </a:r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when you can't see in the optical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30/70/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94 GHz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early-warning radar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threat detection = something is there</a:t>
            </a:r>
            <a:b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Longer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range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→ </a:t>
            </a:r>
            <a:r>
              <a:rPr lang="en-US" sz="16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lower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resolution: something's there, can't tell what.</a:t>
            </a:r>
            <a:endParaRPr lang="en-US" sz="1600" dirty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140-340GHz imaging radar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  threat identification= what is it ? </a:t>
            </a:r>
            <a:b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Shorter range (500m in fog),  TV-like resolution. Small </a:t>
            </a:r>
            <a:r>
              <a:rPr lang="en-US" sz="16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and light.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0091" y="1006360"/>
            <a:ext cx="8727924" cy="14046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2" name="Picture 7" descr="VSA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85" y="4398221"/>
            <a:ext cx="2291825" cy="2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75895" y="2442365"/>
            <a:ext cx="8898015" cy="1631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0091" y="857155"/>
            <a:ext cx="2808114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Fog</a:t>
            </a:r>
            <a:r>
              <a:rPr lang="en-US" sz="1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dust, smoke: what you see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064377" y="848570"/>
            <a:ext cx="2517040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10GHz radar shows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634530" y="848570"/>
            <a:ext cx="2276850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you want to see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88940" y="4263845"/>
            <a:ext cx="8229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46940" y="4415635"/>
            <a:ext cx="66787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Imaging for UAVs, drones, small planes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  <a:b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 small, light aperture, high resolution.</a:t>
            </a:r>
            <a:b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sub-mm-wave SAR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see through fog,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optical-like resolution, kilometers range</a:t>
            </a:r>
            <a:b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mm-wave PAR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imaging/ranging/Doppler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95" y="5453821"/>
            <a:ext cx="1317915" cy="1283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23" y="5385179"/>
            <a:ext cx="1964531" cy="1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5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140-340 GHz:</a:t>
            </a:r>
            <a: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  <a:t>Possible Systems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0090" y="4415635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5" y="4720409"/>
            <a:ext cx="1440717" cy="1541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7" y="4859842"/>
            <a:ext cx="2590641" cy="1315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89" y="4491530"/>
            <a:ext cx="2608256" cy="19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5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140/220 GHz spatially multiplexed base station</a:t>
            </a:r>
            <a:endParaRPr lang="en-US" sz="2800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8827" y="3751126"/>
            <a:ext cx="780613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1 Tb/s spatially-multiplexed base station 		</a:t>
            </a:r>
            <a:br>
              <a:rPr lang="en-US" sz="2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256 users/face, 4 faces 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0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1024 total users @ 1 user/beam, 1 Gb/s/beam; </a:t>
            </a:r>
            <a:br>
              <a:rPr lang="en-US" sz="20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		200 </a:t>
            </a:r>
            <a:r>
              <a:rPr lang="en-US" sz="20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m range</a:t>
            </a:r>
            <a:endParaRPr lang="en-US" sz="20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972928"/>
            <a:ext cx="8314944" cy="248716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0617" y="5504746"/>
            <a:ext cx="7806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Link budget is feasible, but...</a:t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Required component dynamic range ?</a:t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Required complexity of back-end beamformer ?</a:t>
            </a:r>
            <a:endParaRPr lang="en-US" sz="2000" b="0" dirty="0" smtClean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706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62664" y="188567"/>
            <a:ext cx="8410695" cy="398463"/>
          </a:xfrm>
        </p:spPr>
        <p:txBody>
          <a:bodyPr/>
          <a:lstStyle/>
          <a:p>
            <a:r>
              <a:rPr lang="en-US" dirty="0" smtClean="0"/>
              <a:t>140 </a:t>
            </a:r>
            <a:r>
              <a:rPr lang="en-US" dirty="0"/>
              <a:t>GHz spatially multiplexed base station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55425" y="4379274"/>
            <a:ext cx="8257075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Each face supports 256 beams @ 1Gb/s/beam.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96193" y="4888390"/>
            <a:ext cx="5198218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 meters range in 50 mm/hr rain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96046" y="5886920"/>
            <a:ext cx="7409949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PAs: 16 dBm P</a:t>
            </a:r>
            <a:r>
              <a:rPr lang="en-US" sz="32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(per element)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93830" y="6386185"/>
            <a:ext cx="4032525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LNAs: 3 dB noise figure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96193" y="5383907"/>
            <a:ext cx="7714997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Realistic packaging loss, operating &amp; design margins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972928"/>
            <a:ext cx="8314944" cy="2487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" y="3201315"/>
            <a:ext cx="3552114" cy="10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140/220 GHz </a:t>
            </a:r>
            <a:r>
              <a:rPr lang="en-US" sz="2800" dirty="0" smtClean="0">
                <a:solidFill>
                  <a:srgbClr val="000000"/>
                </a:solidFill>
              </a:rPr>
              <a:t>femtocells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5" y="744608"/>
            <a:ext cx="4620685" cy="3519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30" y="4577970"/>
            <a:ext cx="1718795" cy="2114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46" y="848570"/>
            <a:ext cx="2495609" cy="2801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69" y="4408499"/>
            <a:ext cx="2786376" cy="22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2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340 GHz or 650 GHz backhaul</a:t>
            </a:r>
            <a:endParaRPr lang="en-US" sz="2800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1880" y="4977329"/>
            <a:ext cx="8652030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2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Sub-mm-wave line-of-sight MIMO network backbone</a:t>
            </a:r>
            <a:br>
              <a:rPr lang="en-US" sz="22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wireless @ optical </a:t>
            </a:r>
            <a:r>
              <a:rPr lang="en-US" sz="22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speed</a:t>
            </a:r>
            <a:r>
              <a:rPr lang="en-US" sz="2200" b="0">
                <a:latin typeface="Calibri" pitchFamily="34" charset="0"/>
                <a:cs typeface="Arial" pitchFamily="34" charset="0"/>
                <a:sym typeface="Symbol" pitchFamily="18" charset="2"/>
              </a:rPr>
              <a:t>; </a:t>
            </a:r>
            <a:r>
              <a:rPr lang="en-US" sz="22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backhaul when you can't run fiber </a:t>
            </a:r>
            <a:r>
              <a:rPr lang="en-US" sz="22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2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340 GHz: 640Gb/s  @ </a:t>
            </a:r>
            <a:r>
              <a:rPr lang="en-US" sz="22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240 meters; 1.2 meter, 8-element array</a:t>
            </a: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650 GHz: 1.28Tb/s @ </a:t>
            </a:r>
            <a:r>
              <a:rPr lang="en-US" sz="22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240 meter; </a:t>
            </a:r>
            <a:r>
              <a:rPr lang="en-US" sz="2200" b="0">
                <a:latin typeface="Calibri" pitchFamily="34" charset="0"/>
                <a:cs typeface="Arial" pitchFamily="34" charset="0"/>
                <a:sym typeface="Symbol" pitchFamily="18" charset="2"/>
              </a:rPr>
              <a:t>1.2 </a:t>
            </a:r>
            <a:r>
              <a:rPr lang="en-US" sz="22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meter, 16-element array</a:t>
            </a:r>
            <a:endParaRPr lang="en-US" sz="22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3" y="1258474"/>
            <a:ext cx="3088305" cy="3304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68" y="1377911"/>
            <a:ext cx="4089954" cy="292205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7250" y="936009"/>
            <a:ext cx="2277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linear array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13396" y="954894"/>
            <a:ext cx="2277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square array</a:t>
            </a:r>
          </a:p>
        </p:txBody>
      </p:sp>
    </p:spTree>
    <p:extLst>
      <p:ext uri="{BB962C8B-B14F-4D97-AF65-F5344CB8AC3E}">
        <p14:creationId xmlns:p14="http://schemas.microsoft.com/office/powerpoint/2010/main" val="10059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62664" y="188567"/>
            <a:ext cx="8410695" cy="398463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340 GHz </a:t>
            </a:r>
            <a:r>
              <a:rPr lang="en-US" sz="3200" dirty="0" smtClean="0">
                <a:solidFill>
                  <a:srgbClr val="000000"/>
                </a:solidFill>
              </a:rPr>
              <a:t>640 Gb/s MIMO backhaul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55425" y="4112055"/>
            <a:ext cx="881848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1.2m MIMO array: 8-elements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each 80 Gb/s QPSK; 640Gb/s total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4 ×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4 sub-arrays → 8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degree beamsteering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96193" y="4888390"/>
            <a:ext cx="8094662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250 meters range in 50 mm/hr rain; 29 dB/km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96046" y="5886920"/>
            <a:ext cx="7409949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PAs: 10 dBm P</a:t>
            </a:r>
            <a:r>
              <a:rPr lang="en-US" sz="32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(per element)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93830" y="6386185"/>
            <a:ext cx="4032525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LNAs: 4 dB noise figure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96193" y="5383907"/>
            <a:ext cx="7714997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Realistic packaging loss, operating &amp; design margins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5" y="772675"/>
            <a:ext cx="3088305" cy="330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910" y="2133600"/>
            <a:ext cx="4581525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995" y="1759310"/>
            <a:ext cx="48101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307575" y="3847219"/>
            <a:ext cx="1651415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86000" y="1561219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8599" y="2094619"/>
            <a:ext cx="3536895" cy="38859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2664" y="188567"/>
            <a:ext cx="8452735" cy="398463"/>
          </a:xfrm>
        </p:spPr>
        <p:txBody>
          <a:bodyPr/>
          <a:lstStyle/>
          <a:p>
            <a:r>
              <a:rPr lang="en-US" dirty="0" smtClean="0"/>
              <a:t>340 GHz frequency-scanned imaging car radar</a:t>
            </a:r>
          </a:p>
        </p:txBody>
      </p:sp>
      <p:pic>
        <p:nvPicPr>
          <p:cNvPr id="4099" name="Picture 2" descr="systems_3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673" y="1981200"/>
            <a:ext cx="46789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69420"/>
            <a:ext cx="3075425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Image refresh rate:  60 Hz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2116620"/>
            <a:ext cx="3766715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Resolution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64×512 pixels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2903225"/>
            <a:ext cx="3728310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Angular resolution: 0.14 degrees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3893825"/>
            <a:ext cx="2960210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Aperture: 35 cm by 35 cm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38400" y="3390019"/>
            <a:ext cx="174955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" y="3426412"/>
            <a:ext cx="4150765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Angular field of view: 9 by 73 degrees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32235" y="4625689"/>
            <a:ext cx="1036935" cy="26883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2235" y="5171560"/>
            <a:ext cx="1958655" cy="26883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400" y="4317609"/>
            <a:ext cx="3689905" cy="20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Component requirements: </a:t>
            </a:r>
            <a:b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35 mW peak power/element,  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3% pulse duty factor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 dB noise figure, 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dB package losses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dB manufacturing/aging margin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93829" y="855865"/>
            <a:ext cx="7642595" cy="34564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885650"/>
            <a:ext cx="8991600" cy="9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Range: see a soccer ball at 300 meters (10 seconds warning) in heavy fog</a:t>
            </a:r>
            <a:b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(15 dB SNR, 35 dB/km,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30cm diameter target, 10% reflectivity, 100 km/Hr)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</a:p>
        </p:txBody>
      </p:sp>
      <p:pic>
        <p:nvPicPr>
          <p:cNvPr id="24" name="Picture 23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6630" y="5326375"/>
            <a:ext cx="2375584" cy="1486817"/>
          </a:xfrm>
          <a:prstGeom prst="rect">
            <a:avLst/>
          </a:prstGeom>
        </p:spPr>
      </p:pic>
      <p:pic>
        <p:nvPicPr>
          <p:cNvPr id="25" name="Picture 2" descr="https://encrypted-tbn2.gstatic.com/images?q=tbn:ANd9GcSsKHKTz1aM96E_dlO90BFI2QwXO98w4op6sNH46ggAhJVbz3C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35" y="5326375"/>
            <a:ext cx="1973270" cy="1478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91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Transistors &amp; ICs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985" y="2509979"/>
            <a:ext cx="2955627" cy="289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80" y="2518260"/>
            <a:ext cx="2666185" cy="2884010"/>
          </a:xfrm>
          <a:prstGeom prst="rect">
            <a:avLst/>
          </a:prstGeom>
        </p:spPr>
      </p:pic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49754" y="2698612"/>
            <a:ext cx="2929472" cy="25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227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73670" y="146050"/>
            <a:ext cx="8500239" cy="398463"/>
          </a:xfrm>
        </p:spPr>
        <p:txBody>
          <a:bodyPr/>
          <a:lstStyle/>
          <a:p>
            <a:r>
              <a:rPr lang="en-US" sz="3200" dirty="0" smtClean="0"/>
              <a:t>Why 100+ GHz wireless ?</a:t>
            </a:r>
            <a:endParaRPr lang="en-US" sz="3200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580" y="1152150"/>
            <a:ext cx="2959905" cy="2959905"/>
          </a:xfrm>
          <a:prstGeom prst="rect">
            <a:avLst/>
          </a:prstGeom>
        </p:spPr>
      </p:pic>
      <p:pic>
        <p:nvPicPr>
          <p:cNvPr id="19" name="Picture 18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198" y="1303940"/>
            <a:ext cx="3284327" cy="2428640"/>
          </a:xfrm>
          <a:prstGeom prst="rect">
            <a:avLst/>
          </a:prstGeom>
        </p:spPr>
      </p:pic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4661" y="4719215"/>
            <a:ext cx="2200955" cy="19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86" y="4732926"/>
            <a:ext cx="1743456" cy="1883664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1510" y="4719215"/>
            <a:ext cx="2625765" cy="19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34938"/>
            <a:ext cx="8243888" cy="466725"/>
          </a:xfrm>
        </p:spPr>
        <p:txBody>
          <a:bodyPr/>
          <a:lstStyle/>
          <a:p>
            <a:r>
              <a:rPr lang="en-US" dirty="0" smtClean="0"/>
              <a:t>IC Technologies for 100 + GHz systems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195" y="837506"/>
            <a:ext cx="8803820" cy="4958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 VLSI CMOS, SiGe HBT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Baseband signal processing at any carrier frequency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high-frequency interfaces to ~220 GHz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power, high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noise → long range needs large arrays.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High-power amplifiers for long-range links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Several Watts @94 GHz, likely will evolved to Watts at 220 GHz 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InP HBT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up/downconvert to 340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650 GHz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220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GHz Si VLSI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medium-power amplifiers at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140, 220 GHz.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InP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MOS-HEMT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Lowest-noise amplifiers at any frequency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receiver noise→ less transmit power→ less system power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28" y="1107700"/>
            <a:ext cx="4899272" cy="3339380"/>
          </a:xfrm>
          <a:prstGeom prst="rect">
            <a:avLst/>
          </a:prstGeom>
        </p:spPr>
      </p:pic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50813"/>
            <a:ext cx="8219372" cy="398462"/>
          </a:xfrm>
        </p:spPr>
        <p:txBody>
          <a:bodyPr/>
          <a:lstStyle/>
          <a:p>
            <a:pPr eaLnBrk="1" hangingPunct="1"/>
            <a:r>
              <a:rPr lang="en-US" sz="2900" dirty="0"/>
              <a:t>mm-Wave Wireless Transceiver Architecture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8171" y="4849985"/>
            <a:ext cx="8717935" cy="997196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tabLst>
                <a:tab pos="173038" algn="l"/>
                <a:tab pos="630238" algn="l"/>
                <a:tab pos="1719263" algn="l"/>
              </a:tabLst>
            </a:pP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custom PAs, LNA</a:t>
            </a:r>
            <a: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s → power, efficiency, noise</a:t>
            </a:r>
            <a:b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Si CMOS beamformer→ integration scale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346" y="6194827"/>
            <a:ext cx="6221610" cy="498598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tabLst>
                <a:tab pos="173038" algn="l"/>
                <a:tab pos="630238" algn="l"/>
                <a:tab pos="1719263" algn="l"/>
              </a:tabLst>
            </a:pPr>
            <a: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...similar to today's cell phones.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6" y="972919"/>
            <a:ext cx="2935704" cy="1283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5" y="2395259"/>
            <a:ext cx="2042095" cy="21851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006728" y="762000"/>
            <a:ext cx="0" cy="4352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292728" y="783920"/>
            <a:ext cx="0" cy="4352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00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95" y="1466802"/>
            <a:ext cx="2688306" cy="209687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mm-wave CMOS (examples)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1879" y="848570"/>
            <a:ext cx="8727926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260 GHz amplifier, Feedback-enhanced-gain: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65nm bulk CMOS, 2.3 dB gain  per stage  (350GHz 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)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Momeni  ISSCC, March 2013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1879" y="3810304"/>
            <a:ext cx="8652031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145 GHz amplifier, conventional neutralized design: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45 nm SOI CMOS, 6.3 dB gain  per stage 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Kim et al. (UCSB), unpublished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000640" y="1790045"/>
            <a:ext cx="1289605" cy="249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350 GHz f</a:t>
            </a:r>
            <a:r>
              <a:rPr lang="en-US" sz="1800" b="0" baseline="-25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max</a:t>
            </a:r>
            <a:endParaRPr lang="en-US" sz="2400" b="0" baseline="-250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7835485" y="2066723"/>
            <a:ext cx="87619" cy="782867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14" y="1835205"/>
            <a:ext cx="2341271" cy="174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604" y="1683415"/>
            <a:ext cx="2412791" cy="1814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4" y="5029200"/>
            <a:ext cx="3405485" cy="101382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347220" y="4628953"/>
          <a:ext cx="3306839" cy="206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8" name="KGPlot" r:id="rId8" imgW="5460840" imgH="3403440" progId="KGraph_Plot">
                  <p:embed/>
                </p:oleObj>
              </mc:Choice>
              <mc:Fallback>
                <p:oleObj name="KGPlot" r:id="rId8" imgW="5460840" imgH="34034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7220" y="4628953"/>
                        <a:ext cx="3306839" cy="2061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54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mm-Wave CMOS won't scale much further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985" y="848570"/>
            <a:ext cx="3642960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Gate dielectric can't be thinned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latin typeface="Calibri" pitchFamily="34" charset="0"/>
                <a:cs typeface="Calibri" pitchFamily="34" charset="0"/>
              </a:rPr>
              <a:t>→ on-current, g</a:t>
            </a:r>
            <a:r>
              <a:rPr lang="en-US" sz="2000" b="0" baseline="-250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can't increase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UNTITLED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20" y="1607520"/>
            <a:ext cx="1973270" cy="1925416"/>
          </a:xfrm>
          <a:prstGeom prst="rect">
            <a:avLst/>
          </a:prstGeom>
        </p:spPr>
      </p:pic>
      <p:pic>
        <p:nvPicPr>
          <p:cNvPr id="10" name="Picture 9" descr="2013_1_2_feb_THz_HBT_HEMT_dra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7218" y="4871004"/>
            <a:ext cx="2210057" cy="1887461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5985" y="4587060"/>
            <a:ext cx="8365225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Tungsten via resistances reduce the gain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53145" y="4897845"/>
            <a:ext cx="3414664" cy="27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b="0" dirty="0">
                <a:latin typeface="Calibri" pitchFamily="34" charset="0"/>
                <a:cs typeface="Calibri" pitchFamily="34" charset="0"/>
              </a:rPr>
              <a:t>Inac et al, CSICS 2011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7090" name="Object 5"/>
          <p:cNvGraphicFramePr>
            <a:graphicFrameLocks noChangeAspect="1"/>
          </p:cNvGraphicFramePr>
          <p:nvPr>
            <p:extLst/>
          </p:nvPr>
        </p:nvGraphicFramePr>
        <p:xfrm>
          <a:off x="441284" y="1435754"/>
          <a:ext cx="3438525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02" name="KGPlot" r:id="rId5" imgW="5333760" imgH="3555720" progId="KGraph_Plot">
                  <p:embed/>
                </p:oleObj>
              </mc:Choice>
              <mc:Fallback>
                <p:oleObj name="KGPlot" r:id="rId5" imgW="5333760" imgH="35557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84" y="1435754"/>
                        <a:ext cx="3438525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47895" y="848570"/>
            <a:ext cx="4250120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Shorter gates give no less capacitance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latin typeface="Calibri" pitchFamily="34" charset="0"/>
                <a:cs typeface="Calibri" pitchFamily="34" charset="0"/>
              </a:rPr>
              <a:t>dominated by ends; ~1fF/</a:t>
            </a:r>
            <a:r>
              <a:rPr lang="en-US" sz="2000" b="0" dirty="0">
                <a:latin typeface="Symbol" pitchFamily="18" charset="2"/>
                <a:cs typeface="Calibri" pitchFamily="34" charset="0"/>
              </a:rPr>
              <a:t>m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m total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5984" y="3778796"/>
            <a:ext cx="8500241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i="1" baseline="-250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minimum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→ upper limit on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baseline="-25000" dirty="0">
                <a:latin typeface="Symbol" pitchFamily="18" charset="2"/>
                <a:cs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 about 350-400 GHz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5985" y="5497800"/>
            <a:ext cx="8365225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Present finFETs have yet </a:t>
            </a:r>
            <a:r>
              <a:rPr lang="en-US" sz="2000" u="sng" dirty="0">
                <a:latin typeface="Calibri" pitchFamily="34" charset="0"/>
                <a:cs typeface="Calibri" pitchFamily="34" charset="0"/>
              </a:rPr>
              <a:t>lar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u="sng" dirty="0">
                <a:latin typeface="Calibri" pitchFamily="34" charset="0"/>
                <a:cs typeface="Calibri" pitchFamily="34" charset="0"/>
              </a:rPr>
              <a:t>er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end capacitances</a:t>
            </a:r>
          </a:p>
        </p:txBody>
      </p:sp>
    </p:spTree>
    <p:extLst>
      <p:ext uri="{BB962C8B-B14F-4D97-AF65-F5344CB8AC3E}">
        <p14:creationId xmlns:p14="http://schemas.microsoft.com/office/powerpoint/2010/main" val="411897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1880" y="146050"/>
            <a:ext cx="8652029" cy="398463"/>
          </a:xfrm>
        </p:spPr>
        <p:txBody>
          <a:bodyPr/>
          <a:lstStyle/>
          <a:p>
            <a:r>
              <a:rPr lang="en-US" dirty="0"/>
              <a:t>III-V high-power transmitters, low-noise receivers</a:t>
            </a: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60" y="3732580"/>
            <a:ext cx="1973270" cy="197327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80" y="1835205"/>
            <a:ext cx="2486025" cy="18383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3670" y="848570"/>
            <a:ext cx="290231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Cell phones &amp; WiFi: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GaAs PAs, LNAs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77807" y="848570"/>
            <a:ext cx="37947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mm-wave links need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 transmit power, 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 receiver noise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806" y="1876842"/>
            <a:ext cx="2200955" cy="19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54657" y="2502260"/>
            <a:ext cx="214336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0.47 W @86GHz</a:t>
            </a:r>
          </a:p>
        </p:txBody>
      </p:sp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806" y="3926007"/>
            <a:ext cx="2200955" cy="19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54656" y="4229587"/>
            <a:ext cx="2295149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0.18 W @220GHz</a:t>
            </a:r>
          </a:p>
        </p:txBody>
      </p:sp>
      <p:pic>
        <p:nvPicPr>
          <p:cNvPr id="12" name="Picture 33" descr="Picture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6105" y="6051067"/>
            <a:ext cx="2200955" cy="5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54656" y="6022248"/>
            <a:ext cx="2295149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1.9mW @585GHz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848850" y="6354647"/>
            <a:ext cx="197327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200" b="0" dirty="0">
                <a:latin typeface="Calibri" pitchFamily="34" charset="0"/>
                <a:ea typeface="ＭＳ Ｐゴシック" charset="-128"/>
                <a:cs typeface="Arial" charset="0"/>
              </a:rPr>
              <a:t>M Seo, TSC, IMS 2013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772955" y="4533167"/>
            <a:ext cx="197327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200" b="0" dirty="0">
                <a:latin typeface="Calibri" pitchFamily="34" charset="0"/>
                <a:ea typeface="ＭＳ Ｐゴシック" charset="-128"/>
                <a:cs typeface="Arial" charset="0"/>
              </a:rPr>
              <a:t>T Reed, UCSB, CSICS 2013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72955" y="2869843"/>
            <a:ext cx="197327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200" b="0" dirty="0">
                <a:latin typeface="Calibri" pitchFamily="34" charset="0"/>
                <a:ea typeface="ＭＳ Ｐゴシック" charset="-128"/>
                <a:cs typeface="Arial" charset="0"/>
              </a:rPr>
              <a:t>H Park, UCSB, IMS 2014</a:t>
            </a:r>
          </a:p>
        </p:txBody>
      </p:sp>
    </p:spTree>
    <p:extLst>
      <p:ext uri="{BB962C8B-B14F-4D97-AF65-F5344CB8AC3E}">
        <p14:creationId xmlns:p14="http://schemas.microsoft.com/office/powerpoint/2010/main" val="197213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130nm / 1.1THz InP HBT Technology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86" y="3429001"/>
            <a:ext cx="4206029" cy="333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22376" y="854656"/>
            <a:ext cx="334123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1" dirty="0" smtClean="0">
                <a:latin typeface="Calibri" pitchFamily="34" charset="0"/>
              </a:rPr>
              <a:t>Teledyne: M</a:t>
            </a:r>
            <a:r>
              <a:rPr lang="en-US" sz="1600" b="1" dirty="0">
                <a:latin typeface="Calibri" pitchFamily="34" charset="0"/>
              </a:rPr>
              <a:t>. Urteaga </a:t>
            </a:r>
            <a:r>
              <a:rPr lang="en-US" sz="1600" b="1" i="1" dirty="0">
                <a:latin typeface="Calibri" pitchFamily="34" charset="0"/>
              </a:rPr>
              <a:t>et al</a:t>
            </a:r>
            <a:r>
              <a:rPr lang="en-US" sz="1600" b="1" dirty="0">
                <a:latin typeface="Calibri" pitchFamily="34" charset="0"/>
              </a:rPr>
              <a:t>: 2011 </a:t>
            </a:r>
            <a:r>
              <a:rPr lang="en-US" sz="1600" b="1" dirty="0" smtClean="0">
                <a:latin typeface="Calibri" pitchFamily="34" charset="0"/>
              </a:rPr>
              <a:t>DRC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1" y="1228045"/>
            <a:ext cx="3056255" cy="209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64J-R4C5-E10B45L3-Vce_2.00V-Ib_600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101" y="3802459"/>
            <a:ext cx="3297461" cy="2824686"/>
          </a:xfrm>
          <a:prstGeom prst="rect">
            <a:avLst/>
          </a:prstGeom>
        </p:spPr>
      </p:pic>
      <p:pic>
        <p:nvPicPr>
          <p:cNvPr id="15" name="Picture 14" descr="64J-R4C5-E10B45L4-4.jpg"/>
          <p:cNvPicPr>
            <a:picLocks noChangeAspect="1"/>
          </p:cNvPicPr>
          <p:nvPr/>
        </p:nvPicPr>
        <p:blipFill>
          <a:blip r:embed="rId5" cstate="print"/>
          <a:srcRect t="2413" r="3639" b="4627"/>
          <a:stretch>
            <a:fillRect/>
          </a:stretch>
        </p:blipFill>
        <p:spPr>
          <a:xfrm>
            <a:off x="5879743" y="1238236"/>
            <a:ext cx="1868466" cy="234255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47895" y="846123"/>
            <a:ext cx="318759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Rode (UCSB), </a:t>
            </a:r>
            <a:r>
              <a:rPr lang="en-US" sz="1600" dirty="0">
                <a:latin typeface="Calibri" pitchFamily="34" charset="0"/>
                <a:cs typeface="Arial" pitchFamily="34" charset="0"/>
                <a:sym typeface="Symbol" pitchFamily="18" charset="2"/>
              </a:rPr>
              <a:t>IEEE  TED, 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2015</a:t>
            </a:r>
            <a:endParaRPr lang="en-US" sz="16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91570" y="1993081"/>
            <a:ext cx="1669690" cy="221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3.5 V breakdown</a:t>
            </a:r>
            <a:endParaRPr lang="en-US" sz="16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947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130nm / 1.1THz InP HBT: IC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9" y="5243021"/>
            <a:ext cx="4041081" cy="130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05" y="5119758"/>
            <a:ext cx="4165732" cy="1496832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0090" y="4801196"/>
            <a:ext cx="462959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Teledyne: M</a:t>
            </a:r>
            <a:r>
              <a:rPr lang="en-US" sz="1600" b="0" dirty="0">
                <a:latin typeface="Calibri" pitchFamily="34" charset="0"/>
              </a:rPr>
              <a:t>. Urteaga </a:t>
            </a:r>
            <a:r>
              <a:rPr lang="en-US" sz="1600" b="0" i="1" dirty="0">
                <a:latin typeface="Calibri" pitchFamily="34" charset="0"/>
              </a:rPr>
              <a:t>et al</a:t>
            </a:r>
            <a:r>
              <a:rPr lang="en-US" sz="1600" b="0" dirty="0">
                <a:latin typeface="Calibri" pitchFamily="34" charset="0"/>
              </a:rPr>
              <a:t>: </a:t>
            </a:r>
            <a:r>
              <a:rPr lang="en-US" sz="1600" b="0" dirty="0" smtClean="0">
                <a:latin typeface="Calibri" pitchFamily="34" charset="0"/>
              </a:rPr>
              <a:t>2017 IEEE Proceedings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0090" y="4462711"/>
            <a:ext cx="462959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1" dirty="0" smtClean="0">
                <a:latin typeface="Calibri" pitchFamily="34" charset="0"/>
              </a:rPr>
              <a:t>Integrated ~600GHz transmitter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0091" y="848570"/>
            <a:ext cx="409833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1" dirty="0" smtClean="0">
                <a:latin typeface="Calibri" pitchFamily="34" charset="0"/>
              </a:rPr>
              <a:t>220 GHz 0.18W power amplifier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0090" y="1228045"/>
            <a:ext cx="462959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UCSB/Teledyne: T. Reed </a:t>
            </a:r>
            <a:r>
              <a:rPr lang="en-US" sz="1600" b="0" i="1" dirty="0">
                <a:latin typeface="Calibri" pitchFamily="34" charset="0"/>
              </a:rPr>
              <a:t>et al</a:t>
            </a:r>
            <a:r>
              <a:rPr lang="en-US" sz="1600" b="0" dirty="0">
                <a:latin typeface="Calibri" pitchFamily="34" charset="0"/>
              </a:rPr>
              <a:t>: </a:t>
            </a:r>
            <a:r>
              <a:rPr lang="en-US" sz="1600" b="0" dirty="0" smtClean="0">
                <a:latin typeface="Calibri" pitchFamily="34" charset="0"/>
              </a:rPr>
              <a:t>2013 CSICS</a:t>
            </a:r>
            <a:endParaRPr lang="en-US" sz="1600" b="0" dirty="0">
              <a:latin typeface="Calibri" pitchFamily="34" charset="0"/>
            </a:endParaRPr>
          </a:p>
        </p:txBody>
      </p:sp>
      <p:pic>
        <p:nvPicPr>
          <p:cNvPr id="22" name="Picture 21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44" y="1652908"/>
            <a:ext cx="2663156" cy="234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7895" y="848570"/>
            <a:ext cx="409833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1" dirty="0" smtClean="0">
                <a:latin typeface="Calibri" pitchFamily="34" charset="0"/>
              </a:rPr>
              <a:t>325 GHz power amplifier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88" y="1683415"/>
            <a:ext cx="2280847" cy="2271687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723790" y="1234131"/>
            <a:ext cx="341527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UCSB/Teledyne: (being tested)</a:t>
            </a:r>
            <a:endParaRPr lang="en-US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InP HBT: Towards the 2 THz / 64nm Node</a:t>
            </a:r>
            <a:endParaRPr lang="en-US" sz="3200" dirty="0" smtClean="0"/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21880" y="696780"/>
            <a:ext cx="4495800" cy="2668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Narrow junctions. </a:t>
            </a:r>
            <a:b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Thin semiconductor layers</a:t>
            </a:r>
            <a:b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High current density</a:t>
            </a:r>
            <a:b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Ultra low resistivity contacts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3504895"/>
            <a:ext cx="8156448" cy="3017520"/>
          </a:xfrm>
          <a:prstGeom prst="rect">
            <a:avLst/>
          </a:prstGeom>
        </p:spPr>
      </p:pic>
      <p:pic>
        <p:nvPicPr>
          <p:cNvPr id="8" name="Picture 7" descr="2015_8_25_two_step_base_HB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008" y="772675"/>
            <a:ext cx="2634372" cy="2572367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5460" y="6540695"/>
            <a:ext cx="462959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Yihao Fang, UCSB, unpublished</a:t>
            </a:r>
            <a:endParaRPr lang="en-US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9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Rectangle 3"/>
          <p:cNvSpPr>
            <a:spLocks noChangeArrowheads="1"/>
          </p:cNvSpPr>
          <p:nvPr/>
        </p:nvSpPr>
        <p:spPr bwMode="auto">
          <a:xfrm>
            <a:off x="381000" y="152400"/>
            <a:ext cx="8499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>
              <a:lnSpc>
                <a:spcPct val="87000"/>
              </a:lnSpc>
              <a:spcBef>
                <a:spcPct val="0"/>
              </a:spcBef>
              <a:buClrTx/>
            </a:pPr>
            <a:r>
              <a:rPr lang="en-US" sz="29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HEMTs: </a:t>
            </a:r>
            <a:r>
              <a:rPr lang="en-US" sz="2900" b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</a:t>
            </a:r>
            <a:r>
              <a:rPr lang="en-US" sz="2900" b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2900" b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  <a:r>
              <a:rPr lang="en-US" sz="2900" b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noise</a:t>
            </a:r>
            <a:endParaRPr lang="en-US" sz="29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6611"/>
              </p:ext>
            </p:extLst>
          </p:nvPr>
        </p:nvGraphicFramePr>
        <p:xfrm>
          <a:off x="6317585" y="1123616"/>
          <a:ext cx="2750520" cy="142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0" name="Equation" r:id="rId4" imgW="2311200" imgH="1193760" progId="Equation.3">
                  <p:embed/>
                </p:oleObj>
              </mc:Choice>
              <mc:Fallback>
                <p:oleObj name="Equation" r:id="rId4" imgW="23112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85" y="1123616"/>
                        <a:ext cx="2750520" cy="14221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45269" y="2869199"/>
            <a:ext cx="2378975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Hand-derived modified 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</a:rPr>
              <a:t>Fukui Expression,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fits 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</a:rPr>
              <a:t>CAD simulation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extremely well.</a:t>
            </a:r>
            <a:endParaRPr 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9845"/>
              </p:ext>
            </p:extLst>
          </p:nvPr>
        </p:nvGraphicFramePr>
        <p:xfrm>
          <a:off x="90785" y="772675"/>
          <a:ext cx="6302695" cy="403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1" name="KGPlot" r:id="rId6" imgW="4863960" imgH="3111480" progId="KGraph_Plot">
                  <p:embed/>
                </p:oleObj>
              </mc:Choice>
              <mc:Fallback>
                <p:oleObj name="KGPlot" r:id="rId6" imgW="4863960" imgH="311148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5" y="772675"/>
                        <a:ext cx="6302695" cy="403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5985" y="4918365"/>
            <a:ext cx="882212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2:1 to 4:1 increase in f</a:t>
            </a:r>
            <a:r>
              <a:rPr lang="en-US" sz="2400" i="1" baseline="-25000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 → improved noise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→ less required transmit power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→ easier PAs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less DC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power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or </a:t>
            </a:r>
            <a:r>
              <a:rPr lang="en-US" sz="2400" i="1" smtClean="0">
                <a:solidFill>
                  <a:srgbClr val="FF0000"/>
                </a:solidFill>
                <a:latin typeface="Calibri" pitchFamily="34" charset="0"/>
              </a:rPr>
              <a:t>enable higher-frequency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systems </a:t>
            </a:r>
          </a:p>
        </p:txBody>
      </p:sp>
    </p:spTree>
    <p:extLst>
      <p:ext uri="{BB962C8B-B14F-4D97-AF65-F5344CB8AC3E}">
        <p14:creationId xmlns:p14="http://schemas.microsoft.com/office/powerpoint/2010/main" val="340065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381000" y="152400"/>
            <a:ext cx="8499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 eaLnBrk="0" hangingPunct="0">
              <a:lnSpc>
                <a:spcPct val="87000"/>
              </a:lnSpc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HEMTs: State of the art</a:t>
            </a:r>
            <a:endParaRPr lang="en-US" sz="32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2013_1_2_feb_THz_HBT_HEMT_dra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992" y="2801777"/>
            <a:ext cx="2648793" cy="29799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5985" y="1620853"/>
            <a:ext cx="56162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Xiaobing Mei, et al, IEEE EDL, April 2015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(Northrop-Grumman)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630" y="2745065"/>
            <a:ext cx="4208562" cy="31590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70090" y="1000360"/>
            <a:ext cx="52367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First Demonstration of Amplification at 1 THz Using 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25-nm InP High Electron Mobility Transistor Process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4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140-340 GHz 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properties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0090" y="3201315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12" descr="Picture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20" y="3618429"/>
            <a:ext cx="3061171" cy="1442005"/>
          </a:xfrm>
          <a:prstGeom prst="rect">
            <a:avLst/>
          </a:prstGeom>
        </p:spPr>
      </p:pic>
      <p:pic>
        <p:nvPicPr>
          <p:cNvPr id="15" name="Picture 14" descr="Picture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9664" y="3564021"/>
            <a:ext cx="2308448" cy="1474018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670" y="3429000"/>
            <a:ext cx="2759818" cy="16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381000" y="152400"/>
            <a:ext cx="84994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 eaLnBrk="0" hangingPunct="0">
              <a:lnSpc>
                <a:spcPct val="87000"/>
              </a:lnSpc>
            </a:pPr>
            <a:r>
              <a:rPr lang="en-US" sz="32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Towards faster HEMTs</a:t>
            </a:r>
            <a:endParaRPr lang="en-US" sz="32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0830" y="3808475"/>
            <a:ext cx="7589499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Gate barrier: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400" b="0" dirty="0" smtClean="0">
                <a:latin typeface="Calibri" pitchFamily="34" charset="0"/>
              </a:rPr>
              <a:t>Key scaling limit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Solution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400" b="0" dirty="0" smtClean="0">
                <a:latin typeface="Calibri" pitchFamily="34" charset="0"/>
              </a:rPr>
              <a:t>replace InAlAs barrier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with high-K dielectric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Target ~10nm node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en-US" sz="2400" b="0" dirty="0" smtClean="0">
                <a:latin typeface="Calibri" pitchFamily="34" charset="0"/>
              </a:rPr>
              <a:t>~0.5nm EOT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b="0" dirty="0" smtClean="0">
                <a:latin typeface="Calibri" pitchFamily="34" charset="0"/>
              </a:rPr>
              <a:t>~1.5 THz </a:t>
            </a:r>
            <a:r>
              <a:rPr lang="en-US" sz="2400" b="0" i="1" dirty="0" smtClean="0">
                <a:latin typeface="Calibri" pitchFamily="34" charset="0"/>
              </a:rPr>
              <a:t>f</a:t>
            </a:r>
            <a:r>
              <a:rPr lang="en-US" sz="2400" b="0" baseline="-25000" dirty="0" smtClean="0">
                <a:latin typeface="Symbol" panose="05050102010706020507" pitchFamily="18" charset="2"/>
              </a:rPr>
              <a:t>t</a:t>
            </a:r>
            <a:r>
              <a:rPr lang="en-US" sz="2400" dirty="0" smtClean="0">
                <a:latin typeface="Calibri" pitchFamily="34" charset="0"/>
              </a:rPr>
              <a:t>. 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861" y="4094044"/>
            <a:ext cx="2386623" cy="240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96" y="763788"/>
            <a:ext cx="5524208" cy="304468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0425" y="6540695"/>
            <a:ext cx="2808115" cy="2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Jun Wu, UCSB</a:t>
            </a:r>
            <a:r>
              <a:rPr lang="en-US" sz="1600" b="0" smtClean="0">
                <a:latin typeface="Calibri" pitchFamily="34" charset="0"/>
              </a:rPr>
              <a:t>, unpublished</a:t>
            </a:r>
            <a:endParaRPr lang="en-US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5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Systems &amp; Packages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0090" y="2821840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7" y="2979593"/>
            <a:ext cx="2980113" cy="165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1" y="2991452"/>
            <a:ext cx="3205771" cy="18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3670" y="4415635"/>
            <a:ext cx="81207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Pure digital beamforming: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massive dynamic range throughout signal chain</a:t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massive computational complexity</a:t>
            </a:r>
          </a:p>
          <a:p>
            <a:r>
              <a:rPr lang="en-US" sz="2000" dirty="0">
                <a:latin typeface="Calibri" pitchFamily="34" charset="0"/>
              </a:rPr>
              <a:t>Pure </a:t>
            </a:r>
            <a:r>
              <a:rPr lang="en-US" sz="2000" dirty="0" smtClean="0">
                <a:latin typeface="Calibri" pitchFamily="34" charset="0"/>
              </a:rPr>
              <a:t>RF beamforming</a:t>
            </a:r>
            <a:r>
              <a:rPr lang="en-US" sz="2000" dirty="0">
                <a:latin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</a:rPr>
              <a:t>(focal plane, Butler matrixes, RF beamforming)</a:t>
            </a: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Physically complex. Component precision. Lack of adaptation.</a:t>
            </a:r>
          </a:p>
          <a:p>
            <a:r>
              <a:rPr lang="en-US" sz="2000" dirty="0" smtClean="0">
                <a:latin typeface="Calibri" pitchFamily="34" charset="0"/>
              </a:rPr>
              <a:t>Likely best approach is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tiled</a:t>
            </a: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Butler or RF beamforming in the tile.  Analog or digital in overall array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Beamforming </a:t>
            </a:r>
            <a:r>
              <a:rPr lang="en-US" sz="3200" dirty="0">
                <a:solidFill>
                  <a:srgbClr val="000000"/>
                </a:solidFill>
              </a:rPr>
              <a:t>for </a:t>
            </a:r>
            <a:r>
              <a:rPr lang="en-US" sz="3200" dirty="0" smtClean="0">
                <a:solidFill>
                  <a:srgbClr val="000000"/>
                </a:solidFill>
              </a:rPr>
              <a:t>massive spatial </a:t>
            </a:r>
            <a:r>
              <a:rPr lang="en-US" sz="3200" dirty="0">
                <a:solidFill>
                  <a:srgbClr val="000000"/>
                </a:solidFill>
              </a:rPr>
              <a:t>multiplexing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2739"/>
            <a:ext cx="8312727" cy="34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200" dirty="0" smtClean="0"/>
              <a:t>Sectoral phased arrays for size, dynamic range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1" y="750507"/>
            <a:ext cx="5709510" cy="601787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147" y="4440868"/>
            <a:ext cx="4889053" cy="2175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At a given beamwidth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and a given angular steering range,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as we increase the # of sectors,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we increase the element size (and array size),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and reduce the # of beams per sector.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mm-wave arrays become easier to construct</a:t>
            </a:r>
            <a:b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Dynamic range is vastly improved.</a:t>
            </a:r>
          </a:p>
        </p:txBody>
      </p:sp>
    </p:spTree>
    <p:extLst>
      <p:ext uri="{BB962C8B-B14F-4D97-AF65-F5344CB8AC3E}">
        <p14:creationId xmlns:p14="http://schemas.microsoft.com/office/powerpoint/2010/main" val="388004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The mm-wave module design problem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0999" y="914400"/>
            <a:ext cx="8365225" cy="4422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How to make the IC electronics fit ?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 100+ GHz arrays:  </a:t>
            </a:r>
            <a:r>
              <a:rPr lang="en-US" sz="2000" b="0" dirty="0" smtClean="0">
                <a:latin typeface="Symbol" panose="05050102010706020507" pitchFamily="18" charset="2"/>
                <a:cs typeface="Calibri" pitchFamily="34" charset="0"/>
              </a:rPr>
              <a:t>l</a:t>
            </a:r>
            <a:r>
              <a:rPr lang="en-US" sz="2000" b="0" baseline="-25000" dirty="0" smtClean="0">
                <a:latin typeface="Symbol" panose="05050102010706020507" pitchFamily="18" charset="2"/>
                <a:cs typeface="Calibri" pitchFamily="34" charset="0"/>
              </a:rPr>
              <a:t>0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/2 element spacing is very small. 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 Antennas on or above IC → IC channel spacing = antenna spacing 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 →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limited IC area to place circuits </a:t>
            </a:r>
          </a:p>
          <a:p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How to avoid catastrophic signal distribution losses ?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 long-range, high-gain arrays: array size can be large. 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 ICs beside array → very long wires between beam former and antenna 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 →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potential for very high signal distribution losses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remove the heat ?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latin typeface="Calibri" pitchFamily="34" charset="0"/>
                <a:cs typeface="Calibri" pitchFamily="34" charset="0"/>
              </a:rPr>
              <a:t>     100+ GHz arrays: element spacing is very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small.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If antenna spacing = IC channel spacing, then power density is very large</a:t>
            </a:r>
            <a:endParaRPr lang="en-US" sz="2000" i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  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29" y="5056296"/>
            <a:ext cx="3205771" cy="1649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01632"/>
            <a:ext cx="2453301" cy="1489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58" y="4724400"/>
            <a:ext cx="2428242" cy="19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background: split-block waveguides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69176" y="4976898"/>
            <a:ext cx="8746224" cy="790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Waveguides are manufactured (milled or die cast) from a set of pieces </a:t>
            </a:r>
          </a:p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Precision pins aid alignment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5679219" cy="3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6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Concept: Tile for mm-wave arrays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98888" y="4724400"/>
            <a:ext cx="8746224" cy="1652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b="0" smtClean="0">
                <a:latin typeface="Calibri" pitchFamily="34" charset="0"/>
                <a:cs typeface="Calibri" pitchFamily="34" charset="0"/>
              </a:rPr>
              <a:t>Split-block assembly.   Modules tile into larger array</a:t>
            </a:r>
          </a:p>
          <a:p>
            <a:r>
              <a:rPr lang="en-US" sz="2000" b="0" smtClean="0">
                <a:latin typeface="Calibri" pitchFamily="34" charset="0"/>
                <a:cs typeface="Calibri" pitchFamily="34" charset="0"/>
              </a:rPr>
              <a:t>IC area can be much larger than antenna area→ electronics can fit</a:t>
            </a:r>
            <a:endParaRPr lang="en-US" sz="2000" b="0">
              <a:latin typeface="Calibri" pitchFamily="34" charset="0"/>
              <a:cs typeface="Calibri" pitchFamily="34" charset="0"/>
            </a:endParaRPr>
          </a:p>
          <a:p>
            <a:r>
              <a:rPr lang="en-US" sz="2000" b="0" smtClean="0">
                <a:latin typeface="Calibri" pitchFamily="34" charset="0"/>
                <a:cs typeface="Calibri" pitchFamily="34" charset="0"/>
              </a:rPr>
              <a:t>Low-loss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waveguide feeds, efficient waveguide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horn antennas</a:t>
            </a:r>
            <a:endParaRPr lang="en-US" sz="2000" b="0">
              <a:latin typeface="Calibri" pitchFamily="34" charset="0"/>
              <a:cs typeface="Calibri" pitchFamily="34" charset="0"/>
            </a:endParaRPr>
          </a:p>
          <a:p>
            <a:r>
              <a:rPr lang="en-US" sz="2000" b="0" smtClean="0">
                <a:latin typeface="Calibri" pitchFamily="34" charset="0"/>
                <a:cs typeface="Calibri" pitchFamily="34" charset="0"/>
              </a:rPr>
              <a:t>Efficient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heat-sinking: permits W-level GaN, InP, SiGe PAs for  long range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000360"/>
            <a:ext cx="8312727" cy="33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Wireless Above 100 GHz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0090" y="3201315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0" y="3492551"/>
            <a:ext cx="3224515" cy="1421268"/>
          </a:xfrm>
          <a:prstGeom prst="rect">
            <a:avLst/>
          </a:prstGeom>
        </p:spPr>
      </p:pic>
      <p:pic>
        <p:nvPicPr>
          <p:cNvPr id="12" name="Picture 7" descr="VS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3" y="3431996"/>
            <a:ext cx="1721882" cy="166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5" y="3299793"/>
            <a:ext cx="2654254" cy="19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34938"/>
            <a:ext cx="8243888" cy="466725"/>
          </a:xfrm>
        </p:spPr>
        <p:txBody>
          <a:bodyPr/>
          <a:lstStyle/>
          <a:p>
            <a:r>
              <a:rPr lang="en-US" dirty="0" smtClean="0"/>
              <a:t>Wireless above 100 GHz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775" y="1232017"/>
            <a:ext cx="8633880" cy="46256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 capacities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 available bandwidths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multiplexing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base stations and point-point links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short range: few 100 meters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short wavelength, high atmospheric losses.  Easily-blocked beams.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Technology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All-silicon for short ranges below 250 GHz.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LNAs and PAs for longer-range links.  Just like cell phones today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frequency extenders for 340GHz and beyond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challenges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 multiplexing: computational complexity, dynamic range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packaging: fitting signal channels in very small areas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</a:rPr>
              <a:t>(backup slides follow)</a:t>
            </a:r>
          </a:p>
        </p:txBody>
      </p:sp>
    </p:spTree>
    <p:extLst>
      <p:ext uri="{BB962C8B-B14F-4D97-AF65-F5344CB8AC3E}">
        <p14:creationId xmlns:p14="http://schemas.microsoft.com/office/powerpoint/2010/main" val="226240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140-340 GHz: benefits &amp; challenges</a:t>
            </a:r>
            <a:endParaRPr lang="en-US" dirty="0"/>
          </a:p>
        </p:txBody>
      </p:sp>
      <p:pic>
        <p:nvPicPr>
          <p:cNvPr id="7" name="Picture 6" descr="Pic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0860" y="3872170"/>
            <a:ext cx="3888945" cy="259263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7895" y="924902"/>
            <a:ext cx="425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Massive # parallel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channels</a:t>
            </a:r>
            <a:endParaRPr lang="en-US" sz="200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20" name="Picture 19" descr="Picture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7872" y="1379835"/>
            <a:ext cx="2308448" cy="1474018"/>
          </a:xfrm>
          <a:prstGeom prst="rect">
            <a:avLst/>
          </a:prstGeom>
        </p:spPr>
      </p:pic>
      <p:pic>
        <p:nvPicPr>
          <p:cNvPr id="23" name="Picture 22" descr="Picture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859" y="3947762"/>
            <a:ext cx="4029456" cy="2365248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47895" y="3486359"/>
            <a:ext cx="3847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Need mesh networks</a:t>
            </a:r>
            <a:endParaRPr lang="en-US" sz="200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1880" y="3485922"/>
            <a:ext cx="3847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Need phased arrays 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(overcome high attenuation)</a:t>
            </a:r>
            <a:endParaRPr lang="en-US" sz="120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2" name="矩形 13"/>
          <p:cNvSpPr/>
          <p:nvPr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95" y="1349154"/>
            <a:ext cx="3035800" cy="177626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5985" y="924465"/>
            <a:ext cx="3870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Large available spectrum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5314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15672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799685" y="1379835"/>
            <a:ext cx="834845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spatial</a:t>
            </a:r>
            <a:b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multiplexing</a:t>
            </a:r>
            <a:endParaRPr lang="en-US" sz="8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61209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06746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74280" y="3106884"/>
            <a:ext cx="235213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(note high attenuation in foul weather)</a:t>
            </a:r>
            <a:endParaRPr lang="en-US" sz="105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21" y="1228045"/>
            <a:ext cx="2793494" cy="1995799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241690" y="2243359"/>
            <a:ext cx="1289605" cy="1231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line-of-sight MIMO</a:t>
            </a:r>
            <a:endParaRPr lang="en-US" sz="8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722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Talk is 30 min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plus 10 min for questions…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25-30 slides 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4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Spatial Multiplexing: </a:t>
            </a:r>
            <a:r>
              <a:rPr lang="en-US" sz="2800" dirty="0" smtClean="0">
                <a:solidFill>
                  <a:srgbClr val="FF0000"/>
                </a:solidFill>
              </a:rPr>
              <a:t>massive capacity RF networks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Picture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4042" y="848570"/>
            <a:ext cx="3349868" cy="2049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089" y="1143409"/>
            <a:ext cx="6830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multiple independent beams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each carrying different data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each independently aimed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# beams = # array elements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   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</a:rPr>
              <a:t>small: 1000 elements @220 GHz=3 square inches</a:t>
            </a:r>
            <a:endParaRPr lang="en-US" sz="24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090" y="3125420"/>
            <a:ext cx="68305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Hardware: multi-beam phased array ICs</a:t>
            </a:r>
            <a:endParaRPr lang="en-US" sz="2400" b="0" dirty="0">
              <a:latin typeface="Calibri" pitchFamily="34" charset="0"/>
            </a:endParaRPr>
          </a:p>
        </p:txBody>
      </p:sp>
      <p:pic>
        <p:nvPicPr>
          <p:cNvPr id="7" name="Picture 6" descr="2014_11_7_NSF_wireless_prop_fig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85" y="3754305"/>
            <a:ext cx="8670330" cy="24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46050"/>
            <a:ext cx="8518297" cy="3984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mm-Wave LOS MIMO: </a:t>
            </a:r>
            <a:r>
              <a:rPr lang="en-US" sz="2800" dirty="0" smtClean="0">
                <a:solidFill>
                  <a:srgbClr val="FF0000"/>
                </a:solidFill>
              </a:rPr>
              <a:t>multi-channel for high capacity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2991" y="848569"/>
            <a:ext cx="2369258" cy="1745585"/>
          </a:xfrm>
          <a:prstGeom prst="rect">
            <a:avLst/>
          </a:prstGeom>
        </p:spPr>
      </p:pic>
      <p:pic>
        <p:nvPicPr>
          <p:cNvPr id="11" name="Picture 10" descr="Pictu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1165" y="2745945"/>
            <a:ext cx="2357498" cy="17455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93480" y="6009430"/>
            <a:ext cx="27322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latin typeface="Calibri" pitchFamily="34" charset="0"/>
              </a:rPr>
              <a:t>Torklinson : 2006 Allerton Conference</a:t>
            </a:r>
            <a:br>
              <a:rPr lang="en-US" sz="1100" b="0" dirty="0" smtClean="0">
                <a:latin typeface="Calibri" pitchFamily="34" charset="0"/>
              </a:rPr>
            </a:br>
            <a:r>
              <a:rPr lang="en-US" sz="1100" b="0" dirty="0" smtClean="0">
                <a:latin typeface="Calibri" pitchFamily="34" charset="0"/>
              </a:rPr>
              <a:t>Sheldon : 2010 IEEE APS-URSI </a:t>
            </a:r>
            <a:br>
              <a:rPr lang="en-US" sz="1100" b="0" dirty="0" smtClean="0">
                <a:latin typeface="Calibri" pitchFamily="34" charset="0"/>
              </a:rPr>
            </a:br>
            <a:r>
              <a:rPr lang="en-US" sz="1100" b="0" dirty="0" smtClean="0">
                <a:latin typeface="Calibri" pitchFamily="34" charset="0"/>
              </a:rPr>
              <a:t>Torklinson : 2011 IEEE Trans Wireless Comm.</a:t>
            </a:r>
            <a:br>
              <a:rPr lang="en-US" sz="1100" b="0" dirty="0" smtClean="0">
                <a:latin typeface="Calibri" pitchFamily="34" charset="0"/>
              </a:rPr>
            </a:br>
            <a:r>
              <a:rPr lang="en-US" sz="1100" b="0" dirty="0" smtClean="0">
                <a:solidFill>
                  <a:schemeClr val="tx2"/>
                </a:solidFill>
                <a:latin typeface="Calibri" pitchFamily="34" charset="0"/>
              </a:rPr>
              <a:t>2012 IEEE Marconi prize paper award</a:t>
            </a:r>
            <a:endParaRPr lang="en-US" sz="11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7" descr="2014_11_7_NSF_wireless_prop_figu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658" y="4719215"/>
            <a:ext cx="5032975" cy="2033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3" y="728164"/>
            <a:ext cx="4948844" cy="3535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090" y="4263845"/>
            <a:ext cx="68305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Massive capacity wireless; physically small</a:t>
            </a:r>
            <a:endParaRPr lang="en-US" sz="2400" b="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1531625"/>
            <a:ext cx="9144000" cy="2125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64834" y="76200"/>
            <a:ext cx="8609075" cy="609600"/>
          </a:xfrm>
        </p:spPr>
        <p:txBody>
          <a:bodyPr/>
          <a:lstStyle/>
          <a:p>
            <a:r>
              <a:rPr lang="en-US" sz="3200" dirty="0" smtClean="0"/>
              <a:t>140-340GHz imaging: TV-like resolution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94195" y="1531625"/>
            <a:ext cx="2049165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you see in fog</a:t>
            </a:r>
          </a:p>
        </p:txBody>
      </p:sp>
      <p:pic>
        <p:nvPicPr>
          <p:cNvPr id="6" name="Picture 5" descr="Display of RADAR 2.jpg"/>
          <p:cNvPicPr>
            <a:picLocks noChangeAspect="1"/>
          </p:cNvPicPr>
          <p:nvPr/>
        </p:nvPicPr>
        <p:blipFill>
          <a:blip r:embed="rId3" cstate="print"/>
          <a:srcRect l="24734" t="5202" r="23194" b="27168"/>
          <a:stretch>
            <a:fillRect/>
          </a:stretch>
        </p:blipFill>
        <p:spPr>
          <a:xfrm>
            <a:off x="3041870" y="1861238"/>
            <a:ext cx="1530130" cy="1491867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62120" y="1566809"/>
            <a:ext cx="2517040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10GHz radar shows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938110" y="1531625"/>
            <a:ext cx="2276850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you want to see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849710" y="3381541"/>
            <a:ext cx="2896515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200" b="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goal: ~0.2</a:t>
            </a:r>
            <a:r>
              <a:rPr lang="en-US" sz="1200" b="0" i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200" b="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resolution, 10</a:t>
            </a:r>
            <a:r>
              <a:rPr lang="en-US" sz="1200" b="0" i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200" b="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-10</a:t>
            </a:r>
            <a:r>
              <a:rPr lang="en-US" sz="1200" b="0" i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1200" b="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pixels</a:t>
            </a:r>
          </a:p>
        </p:txBody>
      </p:sp>
      <p:pic>
        <p:nvPicPr>
          <p:cNvPr id="20" name="Picture 19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355" y="4339740"/>
            <a:ext cx="1214320" cy="2015771"/>
          </a:xfrm>
          <a:prstGeom prst="rect">
            <a:avLst/>
          </a:prstGeom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21880" y="3960265"/>
            <a:ext cx="2580430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NxN phased array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70090" y="971204"/>
            <a:ext cx="6147495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mm-waves → high resolution from  small antenna apertures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" y="1835205"/>
            <a:ext cx="2242705" cy="1679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3047" y="1835205"/>
            <a:ext cx="2466975" cy="1593795"/>
          </a:xfrm>
          <a:prstGeom prst="rect">
            <a:avLst/>
          </a:prstGeom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257202" y="4666720"/>
            <a:ext cx="6489023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angular resolution = </a:t>
            </a:r>
            <a:r>
              <a:rPr lang="en-US" sz="1800" i="1" dirty="0" smtClean="0">
                <a:solidFill>
                  <a:srgbClr val="000000"/>
                </a:solidFill>
                <a:latin typeface="Symbol" panose="05050102010706020507" pitchFamily="18" charset="2"/>
                <a:ea typeface="Calibri" pitchFamily="34" charset="0"/>
                <a:cs typeface="Calibri" pitchFamily="34" charset="0"/>
              </a:rPr>
              <a:t>l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/D (radians)</a:t>
            </a:r>
            <a:b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340 GHz, 35 cm/14 inch aperture → 0.14 degree resolution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49565" y="5478165"/>
            <a:ext cx="379475" cy="9360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64835" y="5779824"/>
            <a:ext cx="346535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25460" y="4259607"/>
            <a:ext cx="758950" cy="1031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58400" y="4533865"/>
            <a:ext cx="346535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181307" y="5579185"/>
            <a:ext cx="6489023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HDTV-like resolution, yet fits in car, plane, or UAV</a:t>
            </a:r>
          </a:p>
        </p:txBody>
      </p:sp>
    </p:spTree>
    <p:extLst>
      <p:ext uri="{BB962C8B-B14F-4D97-AF65-F5344CB8AC3E}">
        <p14:creationId xmlns:p14="http://schemas.microsoft.com/office/powerpoint/2010/main" val="422167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140-340 GHz 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applications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0090" y="3201315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0" y="3492551"/>
            <a:ext cx="3224515" cy="1421268"/>
          </a:xfrm>
          <a:prstGeom prst="rect">
            <a:avLst/>
          </a:prstGeom>
        </p:spPr>
      </p:pic>
      <p:pic>
        <p:nvPicPr>
          <p:cNvPr id="11" name="Picture 7" descr="VS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73" y="3431996"/>
            <a:ext cx="1721882" cy="166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5" y="3299793"/>
            <a:ext cx="2654254" cy="19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140-340GHz: high-capacity communications</a:t>
            </a: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8" y="1152150"/>
            <a:ext cx="8312727" cy="2016509"/>
          </a:xfrm>
          <a:prstGeom prst="rect">
            <a:avLst/>
          </a:prstGeom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5984" y="799256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Gigabit mobile communication.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5985" y="3277210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Mobile information Access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" y="3732580"/>
            <a:ext cx="8229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4065193"/>
            <a:ext cx="7557025" cy="2171922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45985" y="3960265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Gigabit residential/office communication.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5985" y="6263696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Cellular/internet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onvergence</a:t>
            </a:r>
          </a:p>
        </p:txBody>
      </p:sp>
    </p:spTree>
    <p:extLst>
      <p:ext uri="{BB962C8B-B14F-4D97-AF65-F5344CB8AC3E}">
        <p14:creationId xmlns:p14="http://schemas.microsoft.com/office/powerpoint/2010/main" val="227604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10776</TotalTime>
  <Pages>2</Pages>
  <Words>906</Words>
  <Application>Microsoft Office PowerPoint</Application>
  <PresentationFormat>On-screen Show (4:3)</PresentationFormat>
  <Paragraphs>161</Paragraphs>
  <Slides>40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Impact</vt:lpstr>
      <vt:lpstr>Symbol</vt:lpstr>
      <vt:lpstr>Tahoma</vt:lpstr>
      <vt:lpstr>Times New Roman</vt:lpstr>
      <vt:lpstr>very_thin-text_template</vt:lpstr>
      <vt:lpstr>KGPlot</vt:lpstr>
      <vt:lpstr>Equation</vt:lpstr>
      <vt:lpstr>Wireless Above 100GHz</vt:lpstr>
      <vt:lpstr>Why 100+ GHz wireless ?</vt:lpstr>
      <vt:lpstr>PowerPoint Presentation</vt:lpstr>
      <vt:lpstr>140-340 GHz: benefits &amp; challenges</vt:lpstr>
      <vt:lpstr>Spatial Multiplexing: massive capacity RF networks</vt:lpstr>
      <vt:lpstr>mm-Wave LOS MIMO: multi-channel for high capacity</vt:lpstr>
      <vt:lpstr>140-340GHz imaging: TV-like resolution</vt:lpstr>
      <vt:lpstr>PowerPoint Presentation</vt:lpstr>
      <vt:lpstr>140-340GHz: high-capacity communications</vt:lpstr>
      <vt:lpstr>140-340GHz: automotive applications</vt:lpstr>
      <vt:lpstr>140-340 GHz: sensing and imaging radar</vt:lpstr>
      <vt:lpstr>PowerPoint Presentation</vt:lpstr>
      <vt:lpstr>140/220 GHz spatially multiplexed base station</vt:lpstr>
      <vt:lpstr>140 GHz spatially multiplexed base station</vt:lpstr>
      <vt:lpstr>140/220 GHz femtocells</vt:lpstr>
      <vt:lpstr>340 GHz or 650 GHz backhaul</vt:lpstr>
      <vt:lpstr>340 GHz 640 Gb/s MIMO backhaul</vt:lpstr>
      <vt:lpstr>340 GHz frequency-scanned imaging car radar</vt:lpstr>
      <vt:lpstr>PowerPoint Presentation</vt:lpstr>
      <vt:lpstr>IC Technologies for 100 + GHz systems</vt:lpstr>
      <vt:lpstr>mm-Wave Wireless Transceiver Architecture</vt:lpstr>
      <vt:lpstr>mm-wave CMOS (examples)</vt:lpstr>
      <vt:lpstr>mm-Wave CMOS won't scale much further</vt:lpstr>
      <vt:lpstr>III-V high-power transmitters, low-noise receivers</vt:lpstr>
      <vt:lpstr>130nm / 1.1THz InP HBT Technology</vt:lpstr>
      <vt:lpstr>130nm / 1.1THz InP HBT: IC Examples</vt:lpstr>
      <vt:lpstr>InP HBT: Towards the 2 THz / 64nm Node</vt:lpstr>
      <vt:lpstr>PowerPoint Presentation</vt:lpstr>
      <vt:lpstr>PowerPoint Presentation</vt:lpstr>
      <vt:lpstr>PowerPoint Presentation</vt:lpstr>
      <vt:lpstr>PowerPoint Presentation</vt:lpstr>
      <vt:lpstr>Beamforming for massive spatial multiplexing </vt:lpstr>
      <vt:lpstr>Sectoral phased arrays for size, dynamic range</vt:lpstr>
      <vt:lpstr>The mm-wave module design problem</vt:lpstr>
      <vt:lpstr>background: split-block waveguides</vt:lpstr>
      <vt:lpstr>Concept: Tile for mm-wave arrays</vt:lpstr>
      <vt:lpstr>PowerPoint Presentation</vt:lpstr>
      <vt:lpstr>Wireless above 100 GHz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Watt-Level  mm-Wave and Sub-mm-Wave Solid State Sources</dc:title>
  <dc:creator>mark rodwell</dc:creator>
  <cp:lastModifiedBy>rodwell</cp:lastModifiedBy>
  <cp:revision>362</cp:revision>
  <cp:lastPrinted>2002-08-11T02:20:55Z</cp:lastPrinted>
  <dcterms:created xsi:type="dcterms:W3CDTF">2015-06-16T22:02:43Z</dcterms:created>
  <dcterms:modified xsi:type="dcterms:W3CDTF">2018-10-17T00:35:36Z</dcterms:modified>
</cp:coreProperties>
</file>