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67" r:id="rId2"/>
    <p:sldMasterId id="2147483674" r:id="rId3"/>
  </p:sldMasterIdLst>
  <p:notesMasterIdLst>
    <p:notesMasterId r:id="rId41"/>
  </p:notesMasterIdLst>
  <p:handoutMasterIdLst>
    <p:handoutMasterId r:id="rId42"/>
  </p:handoutMasterIdLst>
  <p:sldIdLst>
    <p:sldId id="275" r:id="rId4"/>
    <p:sldId id="360" r:id="rId5"/>
    <p:sldId id="361" r:id="rId6"/>
    <p:sldId id="303" r:id="rId7"/>
    <p:sldId id="363" r:id="rId8"/>
    <p:sldId id="391" r:id="rId9"/>
    <p:sldId id="364" r:id="rId10"/>
    <p:sldId id="365" r:id="rId11"/>
    <p:sldId id="423" r:id="rId12"/>
    <p:sldId id="418" r:id="rId13"/>
    <p:sldId id="422" r:id="rId14"/>
    <p:sldId id="420" r:id="rId15"/>
    <p:sldId id="421" r:id="rId16"/>
    <p:sldId id="315" r:id="rId17"/>
    <p:sldId id="416" r:id="rId18"/>
    <p:sldId id="370" r:id="rId19"/>
    <p:sldId id="371" r:id="rId20"/>
    <p:sldId id="372" r:id="rId21"/>
    <p:sldId id="373" r:id="rId22"/>
    <p:sldId id="374" r:id="rId23"/>
    <p:sldId id="402" r:id="rId24"/>
    <p:sldId id="403" r:id="rId25"/>
    <p:sldId id="394" r:id="rId26"/>
    <p:sldId id="404" r:id="rId27"/>
    <p:sldId id="405" r:id="rId28"/>
    <p:sldId id="406" r:id="rId29"/>
    <p:sldId id="407" r:id="rId30"/>
    <p:sldId id="377" r:id="rId31"/>
    <p:sldId id="378" r:id="rId32"/>
    <p:sldId id="379" r:id="rId33"/>
    <p:sldId id="419" r:id="rId34"/>
    <p:sldId id="381" r:id="rId35"/>
    <p:sldId id="410" r:id="rId36"/>
    <p:sldId id="411" r:id="rId37"/>
    <p:sldId id="389" r:id="rId38"/>
    <p:sldId id="390" r:id="rId39"/>
    <p:sldId id="359" r:id="rId40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808080"/>
    <a:srgbClr val="DDDDDD"/>
    <a:srgbClr val="969696"/>
    <a:srgbClr val="FFFFCC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524" autoAdjust="0"/>
  </p:normalViewPr>
  <p:slideViewPr>
    <p:cSldViewPr>
      <p:cViewPr varScale="1">
        <p:scale>
          <a:sx n="58" d="100"/>
          <a:sy n="58" d="100"/>
        </p:scale>
        <p:origin x="90" y="17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18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298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591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6773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6328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9785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8626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2782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6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92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8768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501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5352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3754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874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733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5167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8503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181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2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50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969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060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114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2381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30"/>
            <a:ext cx="4156364" cy="543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8991600" cy="193101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 userDrawn="1"/>
        </p:nvSpPr>
        <p:spPr bwMode="auto">
          <a:xfrm>
            <a:off x="3200400" y="4876800"/>
            <a:ext cx="89154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88347" cy="6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835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0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18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30"/>
            <a:ext cx="4156364" cy="543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8991600" cy="193101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 userDrawn="1"/>
        </p:nvSpPr>
        <p:spPr bwMode="auto">
          <a:xfrm>
            <a:off x="3200400" y="4876800"/>
            <a:ext cx="89154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88347" cy="6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9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977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64786-1703-42FF-BC4B-D4D6D64BBE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-158684" y="6600672"/>
            <a:ext cx="54536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66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6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930613" y="17094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76200" y="76199"/>
            <a:ext cx="769518" cy="6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762000" y="215545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930613" y="17094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76200" y="76199"/>
            <a:ext cx="769518" cy="6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762000" y="215545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2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g"/><Relationship Id="rId18" Type="http://schemas.openxmlformats.org/officeDocument/2006/relationships/image" Target="../media/image54.jpg"/><Relationship Id="rId3" Type="http://schemas.openxmlformats.org/officeDocument/2006/relationships/image" Target="../media/image39.jpeg"/><Relationship Id="rId21" Type="http://schemas.openxmlformats.org/officeDocument/2006/relationships/image" Target="../media/image57.jpg"/><Relationship Id="rId7" Type="http://schemas.openxmlformats.org/officeDocument/2006/relationships/image" Target="../media/image43.jpeg"/><Relationship Id="rId12" Type="http://schemas.openxmlformats.org/officeDocument/2006/relationships/image" Target="../media/image48.jpg"/><Relationship Id="rId17" Type="http://schemas.openxmlformats.org/officeDocument/2006/relationships/image" Target="../media/image53.jpg"/><Relationship Id="rId2" Type="http://schemas.openxmlformats.org/officeDocument/2006/relationships/image" Target="../media/image38.jpeg"/><Relationship Id="rId16" Type="http://schemas.openxmlformats.org/officeDocument/2006/relationships/image" Target="../media/image52.jpg"/><Relationship Id="rId20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11" Type="http://schemas.openxmlformats.org/officeDocument/2006/relationships/image" Target="../media/image47.jpeg"/><Relationship Id="rId24" Type="http://schemas.openxmlformats.org/officeDocument/2006/relationships/image" Target="../media/image60.jpeg"/><Relationship Id="rId5" Type="http://schemas.openxmlformats.org/officeDocument/2006/relationships/image" Target="../media/image41.jpg"/><Relationship Id="rId15" Type="http://schemas.openxmlformats.org/officeDocument/2006/relationships/image" Target="../media/image51.jpeg"/><Relationship Id="rId23" Type="http://schemas.openxmlformats.org/officeDocument/2006/relationships/image" Target="../media/image59.jpg"/><Relationship Id="rId10" Type="http://schemas.openxmlformats.org/officeDocument/2006/relationships/image" Target="../media/image46.jpeg"/><Relationship Id="rId19" Type="http://schemas.openxmlformats.org/officeDocument/2006/relationships/image" Target="../media/image55.jp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7.jpe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37.jpeg"/><Relationship Id="rId2" Type="http://schemas.openxmlformats.org/officeDocument/2006/relationships/image" Target="../media/image35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7.jpeg"/><Relationship Id="rId7" Type="http://schemas.openxmlformats.org/officeDocument/2006/relationships/image" Target="../media/image82.jpeg"/><Relationship Id="rId12" Type="http://schemas.openxmlformats.org/officeDocument/2006/relationships/image" Target="../media/image3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jpeg"/><Relationship Id="rId11" Type="http://schemas.openxmlformats.org/officeDocument/2006/relationships/image" Target="../media/image85.jpg"/><Relationship Id="rId5" Type="http://schemas.openxmlformats.org/officeDocument/2006/relationships/image" Target="../media/image80.jpeg"/><Relationship Id="rId10" Type="http://schemas.openxmlformats.org/officeDocument/2006/relationships/image" Target="../media/image84.jpeg"/><Relationship Id="rId4" Type="http://schemas.openxmlformats.org/officeDocument/2006/relationships/image" Target="../media/image79.jpe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5.jp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7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9.wmf"/><Relationship Id="rId5" Type="http://schemas.openxmlformats.org/officeDocument/2006/relationships/image" Target="../media/image13.jpeg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2.jpeg"/><Relationship Id="rId9" Type="http://schemas.openxmlformats.org/officeDocument/2006/relationships/image" Target="../media/image8.wmf"/><Relationship Id="rId1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88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9.jpeg"/><Relationship Id="rId10" Type="http://schemas.openxmlformats.org/officeDocument/2006/relationships/image" Target="../media/image116.jpeg"/><Relationship Id="rId4" Type="http://schemas.openxmlformats.org/officeDocument/2006/relationships/image" Target="../media/image115.png"/><Relationship Id="rId9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29.wmf"/><Relationship Id="rId5" Type="http://schemas.openxmlformats.org/officeDocument/2006/relationships/image" Target="../media/image123.jpe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15.png"/><Relationship Id="rId9" Type="http://schemas.openxmlformats.org/officeDocument/2006/relationships/image" Target="../media/image1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emf"/><Relationship Id="rId4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8.wmf"/><Relationship Id="rId17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9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8.wmf"/><Relationship Id="rId4" Type="http://schemas.openxmlformats.org/officeDocument/2006/relationships/image" Target="../media/image13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11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IC, Package, and System Technologies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140GHz MIMO hubs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210/280GHz MIMO backhaul links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57600"/>
            <a:ext cx="10363200" cy="1723549"/>
          </a:xfrm>
        </p:spPr>
        <p:txBody>
          <a:bodyPr/>
          <a:lstStyle/>
          <a:p>
            <a:r>
              <a:rPr lang="en-US" dirty="0"/>
              <a:t>Mark Rodwell, Ahmed Ahmed, Ali Farid, Utku Solyu,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University of California, Santa Barbara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Munkyo </a:t>
            </a:r>
            <a:r>
              <a:rPr lang="en-US" dirty="0" smtClean="0">
                <a:solidFill>
                  <a:srgbClr val="FF0000"/>
                </a:solidFill>
              </a:rPr>
              <a:t>Seo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Sungkyunkwan University </a:t>
            </a:r>
            <a:r>
              <a:rPr lang="en-US" dirty="0" smtClean="0"/>
              <a:t>(on sabbatical at UCSB)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856869"/>
            <a:ext cx="10058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Monolithic Integrated Circuits in RF Systems (</a:t>
            </a: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SiRF2021), San Diego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CA,  21 January 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4140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11137"/>
            <a:ext cx="7234728" cy="398463"/>
          </a:xfrm>
        </p:spPr>
        <p:txBody>
          <a:bodyPr/>
          <a:lstStyle/>
          <a:p>
            <a:r>
              <a:rPr lang="en-US" dirty="0" smtClean="0"/>
              <a:t>ComSenTer: Wireless Research</a:t>
            </a:r>
            <a:endParaRPr lang="en-US" dirty="0"/>
          </a:p>
        </p:txBody>
      </p:sp>
      <p:grpSp>
        <p:nvGrpSpPr>
          <p:cNvPr id="98" name="Group 97"/>
          <p:cNvGrpSpPr/>
          <p:nvPr/>
        </p:nvGrpSpPr>
        <p:grpSpPr>
          <a:xfrm>
            <a:off x="5891470" y="2671046"/>
            <a:ext cx="1465164" cy="655348"/>
            <a:chOff x="149230" y="3366149"/>
            <a:chExt cx="1465164" cy="655348"/>
          </a:xfrm>
        </p:grpSpPr>
        <p:sp>
          <p:nvSpPr>
            <p:cNvPr id="99" name="Rectangle 98"/>
            <p:cNvSpPr/>
            <p:nvPr/>
          </p:nvSpPr>
          <p:spPr bwMode="auto">
            <a:xfrm>
              <a:off x="149230" y="3373083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2" t="10500" r="17437" b="25556"/>
            <a:stretch/>
          </p:blipFill>
          <p:spPr>
            <a:xfrm>
              <a:off x="151530" y="3366149"/>
              <a:ext cx="446717" cy="612113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46007" y="3621387"/>
              <a:ext cx="1068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Elad Alon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Berkeley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52400" y="1914992"/>
            <a:ext cx="1670178" cy="613398"/>
            <a:chOff x="1642606" y="2725852"/>
            <a:chExt cx="1670178" cy="613398"/>
          </a:xfrm>
        </p:grpSpPr>
        <p:sp>
          <p:nvSpPr>
            <p:cNvPr id="104" name="Rectangle 103"/>
            <p:cNvSpPr/>
            <p:nvPr/>
          </p:nvSpPr>
          <p:spPr bwMode="auto">
            <a:xfrm>
              <a:off x="1642606" y="2725852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6665" r="23333" b="18535"/>
            <a:stretch/>
          </p:blipFill>
          <p:spPr>
            <a:xfrm>
              <a:off x="1642606" y="2740592"/>
              <a:ext cx="449113" cy="59281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2036999" y="2769863"/>
              <a:ext cx="1275785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Upamanyu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Madhow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149798" y="1915823"/>
            <a:ext cx="1464880" cy="641950"/>
            <a:chOff x="339725" y="3257693"/>
            <a:chExt cx="1464880" cy="641950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339725" y="3257693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10001" r="23334" b="16196"/>
            <a:stretch/>
          </p:blipFill>
          <p:spPr>
            <a:xfrm>
              <a:off x="339726" y="3267218"/>
              <a:ext cx="449113" cy="621494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736218" y="3330256"/>
              <a:ext cx="106838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James Buckwalter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74746" y="824318"/>
            <a:ext cx="15254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95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Systems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2897605" y="4962992"/>
            <a:ext cx="1450369" cy="643954"/>
            <a:chOff x="143349" y="1705979"/>
            <a:chExt cx="1450369" cy="643954"/>
          </a:xfrm>
        </p:grpSpPr>
        <p:sp>
          <p:nvSpPr>
            <p:cNvPr id="116" name="Rectangle 115"/>
            <p:cNvSpPr/>
            <p:nvPr/>
          </p:nvSpPr>
          <p:spPr bwMode="auto">
            <a:xfrm>
              <a:off x="143349" y="1705979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t="7143" r="18000" b="27458"/>
            <a:stretch/>
          </p:blipFill>
          <p:spPr>
            <a:xfrm>
              <a:off x="143864" y="1705979"/>
              <a:ext cx="447600" cy="602667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525331" y="1949823"/>
              <a:ext cx="1068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Borivoje Nikolic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UC Berkeley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428377"/>
            <a:ext cx="1450369" cy="653093"/>
            <a:chOff x="144711" y="2349120"/>
            <a:chExt cx="1450369" cy="653093"/>
          </a:xfrm>
        </p:grpSpPr>
        <p:sp>
          <p:nvSpPr>
            <p:cNvPr id="120" name="Rectangle 119"/>
            <p:cNvSpPr/>
            <p:nvPr/>
          </p:nvSpPr>
          <p:spPr bwMode="auto">
            <a:xfrm>
              <a:off x="146487" y="234912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6" t="11308" r="25000" b="29168"/>
            <a:stretch/>
          </p:blipFill>
          <p:spPr>
            <a:xfrm>
              <a:off x="144711" y="2349667"/>
              <a:ext cx="434882" cy="621260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23219" y="2432826"/>
              <a:ext cx="882139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Vladimir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Stojanovic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Berkeley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149798" y="1168508"/>
            <a:ext cx="1463149" cy="658476"/>
            <a:chOff x="455613" y="2514601"/>
            <a:chExt cx="1463149" cy="658476"/>
          </a:xfrm>
        </p:grpSpPr>
        <p:sp>
          <p:nvSpPr>
            <p:cNvPr id="157" name="Rectangle 156"/>
            <p:cNvSpPr/>
            <p:nvPr/>
          </p:nvSpPr>
          <p:spPr bwMode="auto">
            <a:xfrm>
              <a:off x="455613" y="2514601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9" t="6457" r="5281" b="16401"/>
            <a:stretch/>
          </p:blipFill>
          <p:spPr>
            <a:xfrm>
              <a:off x="459185" y="2522719"/>
              <a:ext cx="445542" cy="601482"/>
            </a:xfrm>
            <a:prstGeom prst="rect">
              <a:avLst/>
            </a:prstGeom>
          </p:spPr>
        </p:pic>
        <p:sp>
          <p:nvSpPr>
            <p:cNvPr id="159" name="TextBox 158"/>
            <p:cNvSpPr txBox="1"/>
            <p:nvPr/>
          </p:nvSpPr>
          <p:spPr>
            <a:xfrm>
              <a:off x="851962" y="2772967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Tahoma" panose="020B0604030504040204" pitchFamily="34" charset="0"/>
                  <a:cs typeface="Tahoma" panose="020B0604030504040204" pitchFamily="34" charset="0"/>
                </a:rPr>
                <a:t>Ali Niknejad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Tahoma" panose="020B0604030504040204" pitchFamily="34" charset="0"/>
                  <a:cs typeface="Tahoma" panose="020B0604030504040204" pitchFamily="34" charset="0"/>
                </a:rPr>
                <a:t>UC Berkeley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7609666" y="5257800"/>
            <a:ext cx="1543875" cy="647231"/>
            <a:chOff x="1808925" y="1240969"/>
            <a:chExt cx="1543875" cy="647231"/>
          </a:xfrm>
        </p:grpSpPr>
        <p:sp>
          <p:nvSpPr>
            <p:cNvPr id="161" name="Rectangle 160"/>
            <p:cNvSpPr/>
            <p:nvPr/>
          </p:nvSpPr>
          <p:spPr bwMode="auto">
            <a:xfrm>
              <a:off x="1808925" y="1240969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0" b="20662"/>
            <a:stretch/>
          </p:blipFill>
          <p:spPr>
            <a:xfrm>
              <a:off x="1808925" y="1240969"/>
              <a:ext cx="457200" cy="6096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63" name="TextBox 162"/>
            <p:cNvSpPr txBox="1"/>
            <p:nvPr/>
          </p:nvSpPr>
          <p:spPr>
            <a:xfrm>
              <a:off x="2209006" y="1488090"/>
              <a:ext cx="1143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Mark Rodwell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UC Santa Barbara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9084988" y="1142512"/>
            <a:ext cx="1448593" cy="641483"/>
            <a:chOff x="347762" y="2667297"/>
            <a:chExt cx="1448593" cy="641483"/>
          </a:xfrm>
        </p:grpSpPr>
        <p:sp>
          <p:nvSpPr>
            <p:cNvPr id="165" name="Rectangle 164"/>
            <p:cNvSpPr/>
            <p:nvPr/>
          </p:nvSpPr>
          <p:spPr bwMode="auto">
            <a:xfrm>
              <a:off x="347762" y="2667297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18076" r="40000" b="21831"/>
            <a:stretch/>
          </p:blipFill>
          <p:spPr>
            <a:xfrm>
              <a:off x="347762" y="2673681"/>
              <a:ext cx="441077" cy="588103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735389" y="2908670"/>
              <a:ext cx="1053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Umesh Mishra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067800" y="3438992"/>
            <a:ext cx="1482122" cy="664944"/>
            <a:chOff x="133978" y="3023144"/>
            <a:chExt cx="1482122" cy="664944"/>
          </a:xfrm>
        </p:grpSpPr>
        <p:sp>
          <p:nvSpPr>
            <p:cNvPr id="169" name="Rectangle 168"/>
            <p:cNvSpPr/>
            <p:nvPr/>
          </p:nvSpPr>
          <p:spPr bwMode="auto">
            <a:xfrm>
              <a:off x="135787" y="3024605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10000" r="20433" b="31111"/>
            <a:stretch/>
          </p:blipFill>
          <p:spPr>
            <a:xfrm>
              <a:off x="133978" y="3023144"/>
              <a:ext cx="453058" cy="615694"/>
            </a:xfrm>
            <a:prstGeom prst="rect">
              <a:avLst/>
            </a:prstGeom>
          </p:spPr>
        </p:pic>
        <p:sp>
          <p:nvSpPr>
            <p:cNvPr id="171" name="TextBox 170"/>
            <p:cNvSpPr txBox="1"/>
            <p:nvPr/>
          </p:nvSpPr>
          <p:spPr>
            <a:xfrm>
              <a:off x="547713" y="3118701"/>
              <a:ext cx="106838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Srabanti Chowdhury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Davis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5866204" y="1155572"/>
            <a:ext cx="1448593" cy="655300"/>
            <a:chOff x="135252" y="2379916"/>
            <a:chExt cx="1448593" cy="655300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135252" y="2382686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82" t="11112" r="33368" b="51110"/>
            <a:stretch/>
          </p:blipFill>
          <p:spPr>
            <a:xfrm>
              <a:off x="135252" y="2379916"/>
              <a:ext cx="441077" cy="599865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502766" y="2635106"/>
              <a:ext cx="1068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Gabriel Rebeiz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 Diego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52400" y="1152992"/>
            <a:ext cx="1482121" cy="636568"/>
            <a:chOff x="7535920" y="4592950"/>
            <a:chExt cx="1482121" cy="636568"/>
          </a:xfrm>
        </p:grpSpPr>
        <p:sp>
          <p:nvSpPr>
            <p:cNvPr id="180" name="Rectangle 179"/>
            <p:cNvSpPr/>
            <p:nvPr/>
          </p:nvSpPr>
          <p:spPr bwMode="auto">
            <a:xfrm>
              <a:off x="7537707" y="459295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6667" r="23333" b="25259"/>
            <a:stretch/>
          </p:blipFill>
          <p:spPr>
            <a:xfrm>
              <a:off x="7535920" y="4592950"/>
              <a:ext cx="476581" cy="608304"/>
            </a:xfrm>
            <a:prstGeom prst="rect">
              <a:avLst/>
            </a:prstGeom>
          </p:spPr>
        </p:pic>
        <p:sp>
          <p:nvSpPr>
            <p:cNvPr id="182" name="TextBox 181"/>
            <p:cNvSpPr txBox="1"/>
            <p:nvPr/>
          </p:nvSpPr>
          <p:spPr>
            <a:xfrm>
              <a:off x="7949654" y="4798631"/>
              <a:ext cx="10683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Sundeep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Rangan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9067800" y="4200992"/>
            <a:ext cx="1524000" cy="632808"/>
            <a:chOff x="3200400" y="5208288"/>
            <a:chExt cx="1524000" cy="632808"/>
          </a:xfrm>
        </p:grpSpPr>
        <p:sp>
          <p:nvSpPr>
            <p:cNvPr id="201" name="Rectangle 200"/>
            <p:cNvSpPr/>
            <p:nvPr/>
          </p:nvSpPr>
          <p:spPr bwMode="auto">
            <a:xfrm>
              <a:off x="3200400" y="521487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656013" y="5257800"/>
              <a:ext cx="106838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Susanne Stemmer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882" y="5208288"/>
              <a:ext cx="488165" cy="632808"/>
            </a:xfrm>
            <a:prstGeom prst="rect">
              <a:avLst/>
            </a:prstGeom>
          </p:spPr>
        </p:pic>
      </p:grpSp>
      <p:sp>
        <p:nvSpPr>
          <p:cNvPr id="204" name="TextBox 203"/>
          <p:cNvSpPr txBox="1"/>
          <p:nvPr/>
        </p:nvSpPr>
        <p:spPr>
          <a:xfrm>
            <a:off x="3048000" y="833836"/>
            <a:ext cx="15254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95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ICs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8915400" y="831347"/>
            <a:ext cx="15254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95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Transistors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0515600" y="1076792"/>
            <a:ext cx="1525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N-polar GaN HEMTs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140, 210GHz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0515600" y="1838792"/>
            <a:ext cx="1525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AlN/GaN HEMTs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140, 210GHz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515600" y="2633260"/>
            <a:ext cx="1024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 HEMTs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Si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10515600" y="3362792"/>
            <a:ext cx="13311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Diamond cooling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GaN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1600200" y="1152992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Networks, Applications,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MIMO, Power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1600200" y="1871260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 algorithms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Imaging algorithms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Compressive imaging 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600200" y="2619461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 algorithms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VLSI MIMO processors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4572000" y="1076792"/>
            <a:ext cx="174160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CMOS: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hub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arrays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MIMO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7273357" y="1066800"/>
            <a:ext cx="186684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CMOS: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handset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arrays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4572000" y="1871260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efficient  PAs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III-V arrays</a:t>
            </a:r>
          </a:p>
        </p:txBody>
      </p:sp>
      <p:grpSp>
        <p:nvGrpSpPr>
          <p:cNvPr id="225" name="Group 224"/>
          <p:cNvGrpSpPr/>
          <p:nvPr/>
        </p:nvGrpSpPr>
        <p:grpSpPr>
          <a:xfrm>
            <a:off x="3124200" y="2676992"/>
            <a:ext cx="1450369" cy="644452"/>
            <a:chOff x="6922044" y="5763150"/>
            <a:chExt cx="1450369" cy="644452"/>
          </a:xfrm>
        </p:grpSpPr>
        <p:sp>
          <p:nvSpPr>
            <p:cNvPr id="221" name="Rectangle 220"/>
            <p:cNvSpPr/>
            <p:nvPr/>
          </p:nvSpPr>
          <p:spPr bwMode="auto">
            <a:xfrm>
              <a:off x="6922044" y="5780576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7423550" y="6024420"/>
              <a:ext cx="948863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Kenneth 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UT Dallas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224" name="Picture 22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9" t="6764" r="30756" b="34516"/>
            <a:stretch/>
          </p:blipFill>
          <p:spPr>
            <a:xfrm>
              <a:off x="6926802" y="5763150"/>
              <a:ext cx="496748" cy="627941"/>
            </a:xfrm>
            <a:prstGeom prst="rect">
              <a:avLst/>
            </a:prstGeom>
          </p:spPr>
        </p:pic>
      </p:grpSp>
      <p:grpSp>
        <p:nvGrpSpPr>
          <p:cNvPr id="245" name="Group 244"/>
          <p:cNvGrpSpPr/>
          <p:nvPr/>
        </p:nvGrpSpPr>
        <p:grpSpPr>
          <a:xfrm>
            <a:off x="152400" y="4200992"/>
            <a:ext cx="1480102" cy="616499"/>
            <a:chOff x="304800" y="4114800"/>
            <a:chExt cx="1480102" cy="616499"/>
          </a:xfrm>
        </p:grpSpPr>
        <p:sp>
          <p:nvSpPr>
            <p:cNvPr id="136" name="Rectangle 135"/>
            <p:cNvSpPr/>
            <p:nvPr/>
          </p:nvSpPr>
          <p:spPr bwMode="auto">
            <a:xfrm>
              <a:off x="304800" y="411480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4" t="13325" r="30780" b="30244"/>
            <a:stretch/>
          </p:blipFill>
          <p:spPr>
            <a:xfrm>
              <a:off x="305593" y="4114801"/>
              <a:ext cx="475813" cy="616498"/>
            </a:xfrm>
            <a:prstGeom prst="rect">
              <a:avLst/>
            </a:prstGeom>
          </p:spPr>
        </p:pic>
        <p:sp>
          <p:nvSpPr>
            <p:cNvPr id="228" name="TextBox 227"/>
            <p:cNvSpPr txBox="1"/>
            <p:nvPr/>
          </p:nvSpPr>
          <p:spPr>
            <a:xfrm>
              <a:off x="768401" y="4323485"/>
              <a:ext cx="1016501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Dina Katabi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3124200" y="3438992"/>
            <a:ext cx="1468403" cy="623399"/>
            <a:chOff x="4986374" y="5066941"/>
            <a:chExt cx="1468403" cy="623399"/>
          </a:xfrm>
        </p:grpSpPr>
        <p:sp>
          <p:nvSpPr>
            <p:cNvPr id="232" name="Rectangle 231"/>
            <p:cNvSpPr/>
            <p:nvPr/>
          </p:nvSpPr>
          <p:spPr bwMode="auto">
            <a:xfrm>
              <a:off x="4986374" y="508074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184" y="5066941"/>
              <a:ext cx="463497" cy="619676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5438276" y="5117230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Harish Krishnaswamy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Columbia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5877735" y="1897127"/>
            <a:ext cx="1451727" cy="632144"/>
            <a:chOff x="6888291" y="4161657"/>
            <a:chExt cx="1451727" cy="632144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6891425" y="4161657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7333" r="31334" b="55334"/>
            <a:stretch/>
          </p:blipFill>
          <p:spPr>
            <a:xfrm>
              <a:off x="6888291" y="4168467"/>
              <a:ext cx="446667" cy="625334"/>
            </a:xfrm>
            <a:prstGeom prst="rect">
              <a:avLst/>
            </a:prstGeom>
          </p:spPr>
        </p:pic>
        <p:sp>
          <p:nvSpPr>
            <p:cNvPr id="235" name="TextBox 234"/>
            <p:cNvSpPr txBox="1"/>
            <p:nvPr/>
          </p:nvSpPr>
          <p:spPr>
            <a:xfrm>
              <a:off x="7315200" y="4181384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Alyosha Molnar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9101252" y="2676992"/>
            <a:ext cx="1514995" cy="609600"/>
            <a:chOff x="9026506" y="2590800"/>
            <a:chExt cx="1514995" cy="609600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9027403" y="259080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9" t="5733" r="18696" b="54638"/>
            <a:stretch/>
          </p:blipFill>
          <p:spPr>
            <a:xfrm>
              <a:off x="9026506" y="2595327"/>
              <a:ext cx="495676" cy="605073"/>
            </a:xfrm>
            <a:prstGeom prst="rect">
              <a:avLst/>
            </a:prstGeom>
          </p:spPr>
        </p:pic>
        <p:sp>
          <p:nvSpPr>
            <p:cNvPr id="237" name="TextBox 236"/>
            <p:cNvSpPr txBox="1"/>
            <p:nvPr/>
          </p:nvSpPr>
          <p:spPr>
            <a:xfrm>
              <a:off x="9525000" y="2817218"/>
              <a:ext cx="1016501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Debdeep Jena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9090641" y="1914992"/>
            <a:ext cx="1507694" cy="612116"/>
            <a:chOff x="9015895" y="1828800"/>
            <a:chExt cx="1507694" cy="612116"/>
          </a:xfrm>
        </p:grpSpPr>
        <p:grpSp>
          <p:nvGrpSpPr>
            <p:cNvPr id="144" name="Group 143"/>
            <p:cNvGrpSpPr/>
            <p:nvPr/>
          </p:nvGrpSpPr>
          <p:grpSpPr>
            <a:xfrm>
              <a:off x="9015895" y="1828800"/>
              <a:ext cx="1449422" cy="612116"/>
              <a:chOff x="4978432" y="1277560"/>
              <a:chExt cx="1449422" cy="612116"/>
            </a:xfrm>
          </p:grpSpPr>
          <p:sp>
            <p:nvSpPr>
              <p:cNvPr id="146" name="Rectangle 145"/>
              <p:cNvSpPr/>
              <p:nvPr/>
            </p:nvSpPr>
            <p:spPr bwMode="auto">
              <a:xfrm>
                <a:off x="4979261" y="1280076"/>
                <a:ext cx="1448593" cy="6096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74" t="8260" r="25652" b="47682"/>
              <a:stretch/>
            </p:blipFill>
            <p:spPr>
              <a:xfrm>
                <a:off x="4978432" y="1277560"/>
                <a:ext cx="479730" cy="607658"/>
              </a:xfrm>
              <a:prstGeom prst="rect">
                <a:avLst/>
              </a:prstGeom>
            </p:spPr>
          </p:pic>
        </p:grpSp>
        <p:sp>
          <p:nvSpPr>
            <p:cNvPr id="238" name="TextBox 237"/>
            <p:cNvSpPr txBox="1"/>
            <p:nvPr/>
          </p:nvSpPr>
          <p:spPr>
            <a:xfrm>
              <a:off x="9507088" y="1865713"/>
              <a:ext cx="101650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Huili (Grace) Xing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152400" y="2676992"/>
            <a:ext cx="1524000" cy="652359"/>
            <a:chOff x="304800" y="2590800"/>
            <a:chExt cx="1524000" cy="652359"/>
          </a:xfrm>
        </p:grpSpPr>
        <p:sp>
          <p:nvSpPr>
            <p:cNvPr id="189" name="Rectangle 188"/>
            <p:cNvSpPr/>
            <p:nvPr/>
          </p:nvSpPr>
          <p:spPr bwMode="auto">
            <a:xfrm>
              <a:off x="350155" y="2604205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590800"/>
              <a:ext cx="499421" cy="652359"/>
            </a:xfrm>
            <a:prstGeom prst="rect">
              <a:avLst/>
            </a:prstGeom>
          </p:spPr>
        </p:pic>
        <p:sp>
          <p:nvSpPr>
            <p:cNvPr id="243" name="TextBox 242"/>
            <p:cNvSpPr txBox="1"/>
            <p:nvPr/>
          </p:nvSpPr>
          <p:spPr>
            <a:xfrm>
              <a:off x="812299" y="2664869"/>
              <a:ext cx="101650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Christoph Studer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894877" y="5791200"/>
            <a:ext cx="1458857" cy="609600"/>
            <a:chOff x="2529444" y="4194780"/>
            <a:chExt cx="1458857" cy="609600"/>
          </a:xfrm>
        </p:grpSpPr>
        <p:sp>
          <p:nvSpPr>
            <p:cNvPr id="124" name="Rectangle 123"/>
            <p:cNvSpPr/>
            <p:nvPr/>
          </p:nvSpPr>
          <p:spPr bwMode="auto">
            <a:xfrm>
              <a:off x="2530715" y="419478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48" t="2439" r="28788" b="39024"/>
            <a:stretch/>
          </p:blipFill>
          <p:spPr>
            <a:xfrm>
              <a:off x="2529444" y="4194780"/>
              <a:ext cx="457200" cy="609600"/>
            </a:xfrm>
            <a:prstGeom prst="rect">
              <a:avLst/>
            </a:prstGeom>
          </p:spPr>
        </p:pic>
        <p:sp>
          <p:nvSpPr>
            <p:cNvPr id="244" name="TextBox 243"/>
            <p:cNvSpPr txBox="1"/>
            <p:nvPr/>
          </p:nvSpPr>
          <p:spPr>
            <a:xfrm>
              <a:off x="2971800" y="4400490"/>
              <a:ext cx="10165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Amin Arbabian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Stanford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166181" y="3443360"/>
            <a:ext cx="1536120" cy="616364"/>
            <a:chOff x="318581" y="3357168"/>
            <a:chExt cx="1536120" cy="616364"/>
          </a:xfrm>
        </p:grpSpPr>
        <p:sp>
          <p:nvSpPr>
            <p:cNvPr id="184" name="Rectangle 183"/>
            <p:cNvSpPr/>
            <p:nvPr/>
          </p:nvSpPr>
          <p:spPr bwMode="auto">
            <a:xfrm>
              <a:off x="362778" y="3363932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81" y="3357168"/>
              <a:ext cx="516712" cy="616364"/>
            </a:xfrm>
            <a:prstGeom prst="rect">
              <a:avLst/>
            </a:prstGeom>
          </p:spPr>
        </p:pic>
        <p:sp>
          <p:nvSpPr>
            <p:cNvPr id="246" name="TextBox 245"/>
            <p:cNvSpPr txBox="1"/>
            <p:nvPr/>
          </p:nvSpPr>
          <p:spPr>
            <a:xfrm>
              <a:off x="838200" y="3393013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Andreas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</a:b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Molisch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5867400" y="4200992"/>
            <a:ext cx="1508941" cy="649173"/>
            <a:chOff x="2488536" y="5611832"/>
            <a:chExt cx="1508941" cy="649173"/>
          </a:xfrm>
        </p:grpSpPr>
        <p:sp>
          <p:nvSpPr>
            <p:cNvPr id="197" name="Rectangle 196"/>
            <p:cNvSpPr/>
            <p:nvPr/>
          </p:nvSpPr>
          <p:spPr bwMode="auto">
            <a:xfrm>
              <a:off x="2529444" y="5611832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536" y="5621193"/>
              <a:ext cx="476322" cy="613723"/>
            </a:xfrm>
            <a:prstGeom prst="rect">
              <a:avLst/>
            </a:prstGeom>
          </p:spPr>
        </p:pic>
        <p:sp>
          <p:nvSpPr>
            <p:cNvPr id="249" name="TextBox 248"/>
            <p:cNvSpPr txBox="1"/>
            <p:nvPr/>
          </p:nvSpPr>
          <p:spPr>
            <a:xfrm>
              <a:off x="2980976" y="5691618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Hossein Hashemi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7315200" y="1838792"/>
            <a:ext cx="186684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N-path mixers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ADCs 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4572000" y="2633260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200-300GHz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passive CMOS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7315200" y="2601848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automation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equalizers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7315200" y="3362792"/>
            <a:ext cx="1600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photonic links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515600" y="4124792"/>
            <a:ext cx="13311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transistors in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novel materials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9029893" y="5272871"/>
            <a:ext cx="2286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THz HBTs for PAs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THz HEMTs for LNAs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1598746" y="3381461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100-300GHz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propagation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measurements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598746" y="4200992"/>
            <a:ext cx="1525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Applications: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VR, cars, …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4572000" y="3395260"/>
            <a:ext cx="9907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Novel MIMO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7315200" y="4171060"/>
            <a:ext cx="1600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acoustic filters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4277534" y="4919260"/>
            <a:ext cx="18184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VLSI design automation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VLSI MIMO processors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4277534" y="5747468"/>
            <a:ext cx="18184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radar chipsets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arrays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2279779" y="4933060"/>
            <a:ext cx="8444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Massive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demo.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1961482" y="5761268"/>
            <a:ext cx="10206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Compressive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5791200" y="5267792"/>
            <a:ext cx="18184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140/210/290GHz arrays for demos.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90600" y="1023068"/>
            <a:ext cx="15891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3516257" y="1023068"/>
            <a:ext cx="48657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10069457" y="1023068"/>
            <a:ext cx="15891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152400" y="4946101"/>
            <a:ext cx="1480102" cy="626522"/>
            <a:chOff x="152400" y="4946101"/>
            <a:chExt cx="1480102" cy="626522"/>
          </a:xfrm>
        </p:grpSpPr>
        <p:sp>
          <p:nvSpPr>
            <p:cNvPr id="130" name="Rectangle 129"/>
            <p:cNvSpPr/>
            <p:nvPr/>
          </p:nvSpPr>
          <p:spPr bwMode="auto">
            <a:xfrm>
              <a:off x="152400" y="4946101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16001" y="5154786"/>
              <a:ext cx="1016501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Danijela Cabric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UCLA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953000"/>
              <a:ext cx="462370" cy="619623"/>
            </a:xfrm>
            <a:prstGeom prst="rect">
              <a:avLst/>
            </a:prstGeom>
          </p:spPr>
        </p:pic>
      </p:grpSp>
      <p:sp>
        <p:nvSpPr>
          <p:cNvPr id="134" name="TextBox 133"/>
          <p:cNvSpPr txBox="1"/>
          <p:nvPr/>
        </p:nvSpPr>
        <p:spPr>
          <a:xfrm>
            <a:off x="152400" y="5595068"/>
            <a:ext cx="152545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algorithms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24200" y="1116032"/>
            <a:ext cx="2667000" cy="712768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76200" y="1116032"/>
            <a:ext cx="2667000" cy="71276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8991600" y="1116032"/>
            <a:ext cx="2897054" cy="71276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795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61974"/>
            <a:ext cx="7620000" cy="398463"/>
          </a:xfrm>
        </p:spPr>
        <p:txBody>
          <a:bodyPr/>
          <a:lstStyle/>
          <a:p>
            <a:r>
              <a:rPr lang="en-US" dirty="0" smtClean="0"/>
              <a:t>ComSenTer Research: Systems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79368"/>
            <a:ext cx="10668000" cy="324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3-4 bit ADC/DACs required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3dB above average power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(Madhow)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(Alon, Madhow, Niknejad,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beamspace algorithm=complexity ~N× log(N)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Studer, Molnar)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estimation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fast beamspace algorithm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true-time-delay problem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"rainbow" FFT algorithm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Cabric)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06136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beamforming: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648200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issues:	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55816"/>
            <a:ext cx="10668000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Propagation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 and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Blockage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probability, mesh networks, network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protocols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724400"/>
            <a:ext cx="3456709" cy="1752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7772400" y="3352800"/>
            <a:ext cx="3276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049000" y="3352800"/>
            <a:ext cx="0" cy="1295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017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0" y="4701540"/>
            <a:ext cx="2598420" cy="1318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276600"/>
            <a:ext cx="1648691" cy="1579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2741083"/>
            <a:ext cx="2119233" cy="119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ComSenTer </a:t>
            </a:r>
            <a:r>
              <a:rPr lang="en-US" dirty="0" smtClean="0"/>
              <a:t>Research: ICs 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9964" y="818964"/>
            <a:ext cx="1731245" cy="196482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71018" y="980764"/>
            <a:ext cx="3639582" cy="24468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8-element handset TRX, RCVR arrays and PAs 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Rebeiz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1680865" cy="75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34" y="914400"/>
            <a:ext cx="1685445" cy="76028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369304" y="2954832"/>
            <a:ext cx="236333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280GHz CMOS upconvert mixers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420 GHz CMOS receiver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94346" y="2462111"/>
            <a:ext cx="1728010" cy="5493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210GHz InP transceivers and arrays,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210, 280GHz PAs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Seo/Rodwell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607" y="2295488"/>
            <a:ext cx="1283505" cy="265991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11834" y="3073031"/>
            <a:ext cx="2424286" cy="397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Hydra digital processor (beamformer)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Nikolic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4618" y="4662420"/>
            <a:ext cx="2306182" cy="36677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Beamspace digital beamformer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Studer/Molnar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25" y="2999270"/>
            <a:ext cx="3213925" cy="185471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95600" y="2971800"/>
            <a:ext cx="1756857" cy="50783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60GHz CMOS channel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aggregation transceiver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Krishnaswamy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1461441" cy="16987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31" y="838200"/>
            <a:ext cx="1307869" cy="842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9673" y="1645049"/>
            <a:ext cx="897683" cy="10167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40350" y="4043324"/>
            <a:ext cx="846750" cy="91335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52400" y="1000452"/>
            <a:ext cx="1607585" cy="397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Record-PAE Class B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PAs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Buckwalter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76400" y="909766"/>
            <a:ext cx="1371600" cy="5493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Record-PAE Class A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100-200mW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PAs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Rodwell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63475" y="905739"/>
            <a:ext cx="1637125" cy="397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 CMOS handset ICs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Rodwell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56393"/>
            <a:ext cx="2323078" cy="131498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51" y="1072940"/>
            <a:ext cx="1612165" cy="10763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97990" y="3998223"/>
            <a:ext cx="757028" cy="9979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895600" y="5505271"/>
            <a:ext cx="48768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shown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140GHz, 210GHz outphasing transmitters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Buckwalter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N-path mixers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Molnar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 active circulators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Krishnaswamy</a:t>
            </a:r>
            <a:b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GaN PAs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Buckwalter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26116" y="5272438"/>
            <a:ext cx="1528914" cy="150936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298173" y="5175740"/>
            <a:ext cx="1756857" cy="35548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75GHz MIMO front-ends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Niknejad, Alon, Nikolic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71323" y="4114800"/>
            <a:ext cx="1291677" cy="12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1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ComSenTer </a:t>
            </a:r>
            <a:r>
              <a:rPr lang="en-US" dirty="0" smtClean="0"/>
              <a:t>Research: Demos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30201"/>
            <a:ext cx="796955" cy="16515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" y="4648200"/>
            <a:ext cx="169150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Hydra digital processor </a:t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Nikolic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62773" y="2637570"/>
            <a:ext cx="3492896" cy="2862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MIMO hub modules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UCSB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48463" y="4996675"/>
            <a:ext cx="2171537" cy="4247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ICs for 210GHz Demo 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Rodwell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8737" y="914400"/>
            <a:ext cx="4491583" cy="7848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BWRC Testbed: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RF: 75GHz BWRC &amp; 140GHz UCSB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Digital: FPGA, COTS Hydra, ASIC Hydra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64990" y="879008"/>
            <a:ext cx="4491583" cy="7294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NYU Testbed: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RF: 60GHz SDR (NYU) &amp; 140GHz UCSB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Digital: FPGA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334000" y="914400"/>
            <a:ext cx="0" cy="5638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486400" y="4953000"/>
            <a:ext cx="6400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H="1">
            <a:off x="5486400" y="2590800"/>
            <a:ext cx="6400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107" y="5208373"/>
            <a:ext cx="1263565" cy="1247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37" y="5131368"/>
            <a:ext cx="1869816" cy="157121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37495" y="4648200"/>
            <a:ext cx="169150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75GHz MIMO Module </a:t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Niknejad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35747" y="4648200"/>
            <a:ext cx="169150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75GHz MIMO IC </a:t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Niknejad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40882" y="779319"/>
            <a:ext cx="1593273" cy="1711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880" y="2971800"/>
            <a:ext cx="5684520" cy="441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3399667"/>
            <a:ext cx="1919478" cy="1408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3505200"/>
            <a:ext cx="1551710" cy="900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6328" y="5253697"/>
            <a:ext cx="2564272" cy="1441946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 bwMode="auto">
          <a:xfrm>
            <a:off x="9067800" y="4996675"/>
            <a:ext cx="0" cy="17089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484" y="4949951"/>
            <a:ext cx="887786" cy="78799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067800" y="4996675"/>
            <a:ext cx="16075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120GHz MIMO link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Niknejad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588534" y="6357068"/>
            <a:ext cx="16075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130GHz MIMO link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Arbabian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87" y="5623516"/>
            <a:ext cx="1238895" cy="1158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694" y="1676400"/>
            <a:ext cx="4886706" cy="27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46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140GHz ICs and Modules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5" b="13803"/>
          <a:stretch/>
        </p:blipFill>
        <p:spPr>
          <a:xfrm>
            <a:off x="1143000" y="3276600"/>
            <a:ext cx="3268981" cy="1765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77" y="3296171"/>
            <a:ext cx="3513223" cy="1733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9472" y="2716357"/>
            <a:ext cx="1752600" cy="28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80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sz="3600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995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hub: packaging challenges</a:t>
            </a:r>
            <a:endParaRPr lang="en-US" sz="39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67200" y="975086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2487361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7200" y="3856029"/>
            <a:ext cx="4962352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81616" y="5237764"/>
            <a:ext cx="7757984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38200"/>
            <a:ext cx="1557251" cy="118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869916"/>
            <a:ext cx="2143447" cy="103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191000" cy="36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3443831"/>
            <a:ext cx="2666090" cy="1509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25918"/>
            <a:ext cx="2029779" cy="12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sz="3600" dirty="0" smtClean="0"/>
              <a:t>100-300GHz IC-package connections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65" y="4021870"/>
            <a:ext cx="2143447" cy="103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" y="2945408"/>
            <a:ext cx="2006123" cy="1271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3200447" y="1742721"/>
            <a:ext cx="1991565" cy="12954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4040" y="953016"/>
          <a:ext cx="6309360" cy="5490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1026561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996072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6092742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71922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0437024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heatsinking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698766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micromachined</a:t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waveguide interface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Research.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Cheap one day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78096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mesh bond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Handcrafted.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7964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antennas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superstrate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Straightforward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386688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 stud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flip-chip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 for PA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99131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09563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(ball)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wirebonds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GHz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8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275021" y="1211800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Deal, IEEE Trans THz,</a:t>
            </a:r>
            <a:br>
              <a:rPr lang="en-US" sz="900" b="0" dirty="0" smtClean="0"/>
            </a:br>
            <a:r>
              <a:rPr lang="en-US" sz="900" b="0" dirty="0" smtClean="0"/>
              <a:t> Sept 2011</a:t>
            </a:r>
            <a:endParaRPr lang="en-US" sz="900" b="0" dirty="0"/>
          </a:p>
        </p:txBody>
      </p:sp>
      <p:cxnSp>
        <p:nvCxnSpPr>
          <p:cNvPr id="14" name="Straight Connector 13"/>
          <p:cNvCxnSpPr>
            <a:endCxn id="54" idx="3"/>
          </p:cNvCxnSpPr>
          <p:nvPr/>
        </p:nvCxnSpPr>
        <p:spPr bwMode="auto">
          <a:xfrm flipH="1" flipV="1">
            <a:off x="3048565" y="1396073"/>
            <a:ext cx="2605475" cy="168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7" idx="3"/>
            <a:endCxn id="5" idx="1"/>
          </p:cNvCxnSpPr>
          <p:nvPr/>
        </p:nvCxnSpPr>
        <p:spPr bwMode="auto">
          <a:xfrm>
            <a:off x="2429408" y="3581311"/>
            <a:ext cx="3224632" cy="1170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3"/>
          </p:cNvCxnSpPr>
          <p:nvPr/>
        </p:nvCxnSpPr>
        <p:spPr bwMode="auto">
          <a:xfrm>
            <a:off x="5192012" y="2390422"/>
            <a:ext cx="517595" cy="479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5192012" y="4460575"/>
            <a:ext cx="462028" cy="788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32" y="5758560"/>
            <a:ext cx="239268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41" y="4853116"/>
            <a:ext cx="2103120" cy="1379220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29" idx="3"/>
          </p:cNvCxnSpPr>
          <p:nvPr/>
        </p:nvCxnSpPr>
        <p:spPr bwMode="auto">
          <a:xfrm flipV="1">
            <a:off x="2364061" y="5376019"/>
            <a:ext cx="3345546" cy="16670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7" idx="3"/>
          </p:cNvCxnSpPr>
          <p:nvPr/>
        </p:nvCxnSpPr>
        <p:spPr bwMode="auto">
          <a:xfrm flipV="1">
            <a:off x="5192012" y="6019800"/>
            <a:ext cx="435271" cy="1959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162695" y="3472819"/>
            <a:ext cx="606256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G. Rebeiz</a:t>
            </a:r>
            <a:endParaRPr lang="en-US" sz="900" b="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65" y="828383"/>
            <a:ext cx="25146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sz="3600" dirty="0" smtClean="0"/>
              <a:t>Cu Pillars vs. C4 Solder-bonds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54" y="1068019"/>
            <a:ext cx="3138221" cy="1515466"/>
          </a:xfrm>
          <a:prstGeom prst="rect">
            <a:avLst/>
          </a:prstGeom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28600" y="1102164"/>
            <a:ext cx="8365225" cy="32590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Cu pillars: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geometry: 50 </a:t>
            </a:r>
            <a:r>
              <a:rPr lang="en-US" sz="2400" b="0" dirty="0" smtClean="0">
                <a:latin typeface="Symbol" panose="05050102010706020507" pitchFamily="18" charset="2"/>
                <a:cs typeface="Calibri" pitchFamily="34" charset="0"/>
              </a:rPr>
              <a:t>m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m diameter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Excellent 140GHz characteristics: ~0.7dB loss without tuning.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Requires solder mask with very small openings (&lt;75 </a:t>
            </a:r>
            <a:r>
              <a:rPr lang="en-US" sz="2400" b="0" dirty="0" smtClean="0">
                <a:latin typeface="Symbol" panose="05050102010706020507" pitchFamily="18" charset="2"/>
                <a:cs typeface="Calibri" pitchFamily="34" charset="0"/>
              </a:rPr>
              <a:t>m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m).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Requires tight lithographic resolution on interposer.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C4 bonds: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Readily handled by LTCC and PCB board and assembly firms.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140GHz parasitics require impedance-tuning on LTCC carriers.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0.5dB loss feasible after tuning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84" y="4079782"/>
            <a:ext cx="3225394" cy="2427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257800"/>
            <a:ext cx="4867984" cy="137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13550"/>
            <a:ext cx="1258773" cy="6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435ED-32CA-48E8-9A53-D0505823B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60750"/>
            <a:ext cx="6629400" cy="217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C129C-5C9F-4035-9623-B0D7354D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3185"/>
            <a:ext cx="9334500" cy="398463"/>
          </a:xfrm>
        </p:spPr>
        <p:txBody>
          <a:bodyPr/>
          <a:lstStyle/>
          <a:p>
            <a:r>
              <a:rPr lang="en-US" sz="3600" dirty="0" smtClean="0"/>
              <a:t>140GHz massive MIMO hub modules</a:t>
            </a:r>
            <a:endParaRPr lang="en-US" sz="36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6794" y="2764455"/>
            <a:ext cx="2232757" cy="1010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766793" y="1661622"/>
            <a:ext cx="2221959" cy="10040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4800" y="4156350"/>
            <a:ext cx="3886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LTCC-based array tile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7800" y="5336182"/>
            <a:ext cx="190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Kyocera LTCC carrier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000" y="5336182"/>
            <a:ext cx="2667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connector interface board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53415" y="1330658"/>
            <a:ext cx="223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 CMOS ICs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53601" y="2330332"/>
            <a:ext cx="838200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53600" y="3394900"/>
            <a:ext cx="838200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65863" y="1321164"/>
            <a:ext cx="223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 InP PAs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5593296" y="4017451"/>
            <a:ext cx="1078497" cy="53765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5773722" y="4040783"/>
            <a:ext cx="867375" cy="5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6400463" y="4040783"/>
            <a:ext cx="258112" cy="58171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6549346" y="4040783"/>
            <a:ext cx="109566" cy="5803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6629063" y="3888382"/>
            <a:ext cx="190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8 CMOS ICs, 8 InP PAs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991600" y="5336182"/>
            <a:ext cx="2667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connector interface board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24" y="1575810"/>
            <a:ext cx="2206752" cy="1420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8" y="4568086"/>
            <a:ext cx="5175504" cy="768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82" y="4537350"/>
            <a:ext cx="5175504" cy="7680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597" y="2980496"/>
            <a:ext cx="1062881" cy="5701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44" y="1861550"/>
            <a:ext cx="1143219" cy="57018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00" y="2482732"/>
            <a:ext cx="1003794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~100mW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858732" y="4098219"/>
            <a:ext cx="5716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4858732" y="5050551"/>
            <a:ext cx="5716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328271"/>
            <a:ext cx="2883408" cy="14752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55030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702705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/>
              <a:t>Beyond-5G Wireless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4623534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30" y="3903457"/>
            <a:ext cx="1268563" cy="1201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745468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ComSenTer:  100-300GHz 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742237" y="502011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7" name="Equation" r:id="rId8" imgW="660240" imgH="177480" progId="Equation.DSMT4">
                    <p:embed/>
                  </p:oleObj>
                </mc:Choice>
                <mc:Fallback>
                  <p:oleObj name="Equation" r:id="rId8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602421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8" name="Equation" r:id="rId10" imgW="545760" imgH="164880" progId="Equation.DSMT4">
                    <p:embed/>
                  </p:oleObj>
                </mc:Choice>
                <mc:Fallback>
                  <p:oleObj name="Equation" r:id="rId10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6576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936010"/>
            <a:ext cx="63637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~10-100GHz carriers.</a:t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generation (6G ??): above 100GHz..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multiplexing</a:t>
            </a:r>
          </a:p>
          <a:p>
            <a:r>
              <a:rPr lang="en-US" sz="2000" dirty="0">
                <a:latin typeface="Calibri" pitchFamily="34" charset="0"/>
              </a:rPr>
              <a:t>JUMP Centers</a:t>
            </a:r>
            <a:r>
              <a:rPr lang="en-US" sz="2000" b="0" dirty="0">
                <a:latin typeface="Calibri" pitchFamily="34" charset="0"/>
              </a:rPr>
              <a:t>: research commercialized in 15 years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8382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209800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901362" y="4735513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9" name="Equation" r:id="rId14" imgW="596880" imgH="164880" progId="Equation.DSMT4">
                    <p:embed/>
                  </p:oleObj>
                </mc:Choice>
                <mc:Fallback>
                  <p:oleObj name="Equation" r:id="rId14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39588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sz="3200" dirty="0" smtClean="0"/>
              <a:t>140GHz hub</a:t>
            </a:r>
            <a:r>
              <a:rPr lang="en-US" sz="3200" dirty="0"/>
              <a:t>: </a:t>
            </a:r>
            <a:r>
              <a:rPr lang="en-US" sz="3200" dirty="0" smtClean="0"/>
              <a:t>ICs &amp; Antennas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3" y="886696"/>
            <a:ext cx="1801092" cy="295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381327" y="3852205"/>
            <a:ext cx="2294579" cy="258156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6486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110mW InP Power Amplifier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20.8% PAE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3367439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190mW InP Power Amplifier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16.7% PAE 	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6200" y="1509099"/>
            <a:ext cx="2957428" cy="1336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912298"/>
            <a:ext cx="2971800" cy="1345502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72365" y="864860"/>
            <a:ext cx="332403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CMOS Transmitter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43600" y="335280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Receiver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410" y="2727320"/>
            <a:ext cx="5143709" cy="2537328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12472" y="859360"/>
            <a:ext cx="2584764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LTCC Array module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 bwMode="auto">
          <a:xfrm>
            <a:off x="3104978" y="2362985"/>
            <a:ext cx="633595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7" idx="0"/>
          </p:cNvCxnSpPr>
          <p:nvPr/>
        </p:nvCxnSpPr>
        <p:spPr bwMode="auto">
          <a:xfrm>
            <a:off x="3104978" y="2362985"/>
            <a:ext cx="1314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0"/>
          </p:cNvCxnSpPr>
          <p:nvPr/>
        </p:nvCxnSpPr>
        <p:spPr bwMode="auto">
          <a:xfrm>
            <a:off x="3104978" y="2362985"/>
            <a:ext cx="19242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7" idx="0"/>
          </p:cNvCxnSpPr>
          <p:nvPr/>
        </p:nvCxnSpPr>
        <p:spPr bwMode="auto">
          <a:xfrm>
            <a:off x="3104978" y="2362985"/>
            <a:ext cx="2457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14" idx="3"/>
          </p:cNvCxnSpPr>
          <p:nvPr/>
        </p:nvCxnSpPr>
        <p:spPr bwMode="auto">
          <a:xfrm flipH="1">
            <a:off x="5486400" y="2177298"/>
            <a:ext cx="5298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14" idx="3"/>
          </p:cNvCxnSpPr>
          <p:nvPr/>
        </p:nvCxnSpPr>
        <p:spPr bwMode="auto">
          <a:xfrm flipH="1">
            <a:off x="4876800" y="2177298"/>
            <a:ext cx="11394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14" idx="3"/>
          </p:cNvCxnSpPr>
          <p:nvPr/>
        </p:nvCxnSpPr>
        <p:spPr bwMode="auto">
          <a:xfrm flipH="1">
            <a:off x="4191000" y="2177298"/>
            <a:ext cx="1825200" cy="293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14" idx="3"/>
          </p:cNvCxnSpPr>
          <p:nvPr/>
        </p:nvCxnSpPr>
        <p:spPr bwMode="auto">
          <a:xfrm flipH="1" flipV="1">
            <a:off x="3657600" y="2118698"/>
            <a:ext cx="23586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3276600" y="6263039"/>
            <a:ext cx="253732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797236" y="6166398"/>
            <a:ext cx="473893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1 cm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4582798"/>
            <a:ext cx="1062881" cy="57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2110248"/>
            <a:ext cx="1143219" cy="570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33" y="6308518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  <a:cs typeface="Calibri" pitchFamily="34" charset="0"/>
              </a:rPr>
              <a:t>Teledyne InP HBT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943600" y="5257800"/>
            <a:ext cx="27432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GlobalFoundries 22nm SOI CMOS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3212472" y="6597897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Kyocera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sz="3200" dirty="0"/>
              <a:t>140GHz </a:t>
            </a:r>
            <a:r>
              <a:rPr lang="en-US" sz="3200" dirty="0" smtClean="0"/>
              <a:t>Receiver, GlobalFoundries 22nm SOI CMOS</a:t>
            </a:r>
          </a:p>
        </p:txBody>
      </p:sp>
      <p:pic>
        <p:nvPicPr>
          <p:cNvPr id="30" name="Picture 2" descr="https://dl.boxcloud.com/api/2.0/internal_files/378361905965/versions/402011215427/representations/jpg_paged_2048x2048/content/1.jpg?access_token=1!vm6PjdxfnnUBDfxtSa0fKlpDoooqdgSDX_lTweWnyYTVhvPekbzQjpFQM5dM8Nq6ZiiJgBYVEGjgZqWYX3LbraNjnxDxcnG1jho4fWEwUpD6ErwoYgri6jAahThAPQ-OOlLVrsQv9qS8QrHXECRyzld-R2hESH8jybXK1jZYYFn0TH8Xp_m_lkz__k_sjmYsNPQYOYNZ2dPumMciN_NWGCM2MxLt9JXrXcRGErTKh8c0zGPTf6zyFFDWATcLXSmbjhMVXFouEYxO2eoBihW7-btwDgOciuU4E4IQ_-Eo5kTikF5zLQtfCeExvzPpzu9cNumjJMtQepCl1RzthsqqXdCS6TKiX9jfG8YIB5Nt7HsJvxZAxlCcvVWFjwmUaaEi-sYGdTaypL5l1mu38ulQbyDrSi88iMekYXTyF6h7eHBLk0asx9bPhQR6-AdwoUT-5e0sDdJPCX3kCVdVD6GGVnHRhQsU_3-uM72xXjUT7lcw6EWupHKOQXCHlvOI_khROCRt8shSsnqmj4qPkhNDk6nvGzRpfwaVlZf6aSvknhGIlbamXqSjhDVrpZ3Wzzx9mg..&amp;box_client_name=box-content-preview&amp;box_client_version=1.58.3">
            <a:extLst>
              <a:ext uri="{FF2B5EF4-FFF2-40B4-BE49-F238E27FC236}">
                <a16:creationId xmlns:a16="http://schemas.microsoft.com/office/drawing/2014/main" id="{ADFF2E65-1668-4A0B-B38E-8EB2826C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84666"/>
            <a:ext cx="5715000" cy="286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8831"/>
            <a:ext cx="4809744" cy="31272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DCA794-C8B0-4BEC-B724-009B6237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186788"/>
            <a:ext cx="5737953" cy="231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05482E-5742-4126-A927-9217041DB6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613" y="914400"/>
            <a:ext cx="5303092" cy="240101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2A33D3-9C69-440C-8C58-C25D184D98AD}"/>
              </a:ext>
            </a:extLst>
          </p:cNvPr>
          <p:cNvCxnSpPr>
            <a:cxnSpLocks/>
          </p:cNvCxnSpPr>
          <p:nvPr/>
        </p:nvCxnSpPr>
        <p:spPr>
          <a:xfrm>
            <a:off x="11691191" y="914400"/>
            <a:ext cx="0" cy="24010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46B73E7-DE64-433C-9E70-E3C99F9BCF98}"/>
              </a:ext>
            </a:extLst>
          </p:cNvPr>
          <p:cNvCxnSpPr>
            <a:cxnSpLocks/>
          </p:cNvCxnSpPr>
          <p:nvPr/>
        </p:nvCxnSpPr>
        <p:spPr>
          <a:xfrm>
            <a:off x="6229613" y="3458933"/>
            <a:ext cx="53030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CDFA2BE-910A-4C7A-96AB-09F5BFC478D4}"/>
              </a:ext>
            </a:extLst>
          </p:cNvPr>
          <p:cNvSpPr txBox="1"/>
          <p:nvPr/>
        </p:nvSpPr>
        <p:spPr>
          <a:xfrm>
            <a:off x="8575699" y="3434804"/>
            <a:ext cx="7473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928C5C-CBBF-437F-B0A4-8032AE3E6D35}"/>
              </a:ext>
            </a:extLst>
          </p:cNvPr>
          <p:cNvSpPr txBox="1"/>
          <p:nvPr/>
        </p:nvSpPr>
        <p:spPr>
          <a:xfrm rot="16200000">
            <a:off x="11488438" y="1980509"/>
            <a:ext cx="83869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0.76 mm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228600" y="845201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UCSB,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2019 RFIC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symposium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53600" y="51979"/>
            <a:ext cx="23325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r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~15GHz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bandwidth, 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~8dB Noise Figure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4939"/>
            <a:ext cx="10668000" cy="466725"/>
          </a:xfrm>
        </p:spPr>
        <p:txBody>
          <a:bodyPr/>
          <a:lstStyle/>
          <a:p>
            <a:r>
              <a:rPr lang="en-US" sz="3200" dirty="0"/>
              <a:t>140GHz </a:t>
            </a:r>
            <a:r>
              <a:rPr lang="en-US" sz="3200" dirty="0" smtClean="0"/>
              <a:t>Transmitter, GlobalFoundries 22nm SOI CMOS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F29B111-C1BE-490B-B2E4-816C1002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143169"/>
            <a:ext cx="5964483" cy="16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5CEA92-01D6-4118-8E5A-B8B6073D7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19119" y="914400"/>
            <a:ext cx="5303520" cy="23965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85D182-D330-46DF-966E-3B1D351FB74C}"/>
              </a:ext>
            </a:extLst>
          </p:cNvPr>
          <p:cNvCxnSpPr>
            <a:cxnSpLocks/>
          </p:cNvCxnSpPr>
          <p:nvPr/>
        </p:nvCxnSpPr>
        <p:spPr>
          <a:xfrm>
            <a:off x="11790742" y="920433"/>
            <a:ext cx="0" cy="24010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6347BB-B2AB-409C-AC89-755A5820B59D}"/>
              </a:ext>
            </a:extLst>
          </p:cNvPr>
          <p:cNvCxnSpPr>
            <a:cxnSpLocks/>
          </p:cNvCxnSpPr>
          <p:nvPr/>
        </p:nvCxnSpPr>
        <p:spPr>
          <a:xfrm>
            <a:off x="6329164" y="3464966"/>
            <a:ext cx="53030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A5F2EC-3119-4062-B869-B40A08374364}"/>
              </a:ext>
            </a:extLst>
          </p:cNvPr>
          <p:cNvSpPr txBox="1"/>
          <p:nvPr/>
        </p:nvSpPr>
        <p:spPr>
          <a:xfrm>
            <a:off x="8675250" y="3440837"/>
            <a:ext cx="8274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08BA1D-0898-4CFB-8B74-C41678EC2191}"/>
              </a:ext>
            </a:extLst>
          </p:cNvPr>
          <p:cNvSpPr txBox="1"/>
          <p:nvPr/>
        </p:nvSpPr>
        <p:spPr>
          <a:xfrm rot="16200000">
            <a:off x="11541502" y="1922358"/>
            <a:ext cx="93166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0.76 mm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28600" y="845201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UCSB,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2019 RFIC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symposium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9" name="Picture 4" descr="https://dl.boxcloud.com/api/2.0/internal_files/378726225814/versions/402043447234/representations/jpg_paged_2048x2048/content/1.jpg?access_token=1!Gx96dlQZIW2n9GCrFGPqGRIqBMz_5Lvo65LCZg1LHDpffajkaOLiQ_FtFLKH-jxDVKwu7mofTjtwmKqSN1dslgf6ub-HQ1rPy34_ILHAVl4LAjo68fejZKOU68nEoCmBTFjW0sBOXgVKBPDemWjz85-_fx9ZEUvJBWVaDXlr1Ok_dqbXft1m4-Co12rJ3WnzKCBLvniPJRoUxBQ28DiOogK5cpL4vbd8xE_fPJ9ACRsP97zyz1XWozPVKRwXQkRChYhbkCVMghXxXU5yiQsLFohbMojOWx151FfqjQoc--vaVHLRedi78w5vEtUW-6JqUWSg3-qPLj1d7036HKs0XQFxdSuSfzb3CFt5GsXGlZUA6ldPqCSawxXed5XLmhxj1JUltFC8xmeSqiYA4owOYNmuCkRFpoOzkfWUfAdL0PfOA9VKcJce82gyOR-OH1YvnJDaLJYBV6QTrCyRPgXL8xKRFZ_KNaGTC7EIqqhqqhtH2B9UM4CkFi7WZkFSwEbrkKoZFLRvHq5KsZY3nYU4Ig--07dtjNEwpbQuMobgBafu0J32Cd6dTlkVsQZF4YP3TQ..&amp;box_client_name=box-content-preview&amp;box_client_version=1.58.3">
            <a:extLst>
              <a:ext uri="{FF2B5EF4-FFF2-40B4-BE49-F238E27FC236}">
                <a16:creationId xmlns:a16="http://schemas.microsoft.com/office/drawing/2014/main" id="{7E6DE05F-D4C0-45AA-B307-D8A574B4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3622"/>
            <a:ext cx="5261118" cy="32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dl.boxcloud.com/api/2.0/internal_files/378725218901/versions/401995787192/representations/jpg_paged_2048x2048/content/1.jpg?access_token=1!b37SoyyjcJIPZgTzadnexzp1aH6U2Ez7Kg6rArdAsUxgyKvfbYBUHXmZBQzTaYyXxWnC4VmcDIc5eQnua8zrC0jmfYsOnfsIRGRli0T3uPut8AXgsUZQF6BSRIO1lSiW9qbEc9Vzze29u36vP5vEcGyIUZ_Z6LWzl1rrQcPG9nT2RGT_mVCa2_WclXeSpQe1aal8KH07jmbex1M5LIoOfbQYe4hYbhtS4ERvtnwLc5-BzyQ710HKBqMmlDmFW5JbRWiKZO5M-aoqLt-P-XW44nDebehcQreJAYU8eTXgb-8sL-HmfUX0W_JhOV_T1z4PhqMRu1gqnxeFV9tSTgZ0UBdJd-UgwoYF8Q5oABuUz59czCd1J4RfpFHqgcMz-me4YhWnHE_I5TiSQHWB_WVYq4NZZSzouM0XoOUSUwNpPRcBT4mek1dQ74QjE4HflZTu4Hlsaw42ClzE1kSpoZF7U1jkGtR5idJIx4z1LM3VJvkqIjUv0VTD_Gj5EskASMfyPPfTXl8QV9ndu-t5b_LxdTbSRJeqDTolLaB0r_iYH-LbBLb_DXjft2Jkzf3DUECo_Q..&amp;box_client_name=box-content-preview&amp;box_client_version=1.58.3">
            <a:extLst>
              <a:ext uri="{FF2B5EF4-FFF2-40B4-BE49-F238E27FC236}">
                <a16:creationId xmlns:a16="http://schemas.microsoft.com/office/drawing/2014/main" id="{A79A434A-3100-4029-8B98-D0C2638C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54363"/>
            <a:ext cx="5181600" cy="32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9753600" y="51979"/>
            <a:ext cx="2332595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r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~10GHz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bandwidth, </a:t>
            </a:r>
            <a:b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~2dBm output 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34939"/>
            <a:ext cx="9574212" cy="466725"/>
          </a:xfrm>
        </p:spPr>
        <p:txBody>
          <a:bodyPr/>
          <a:lstStyle/>
          <a:p>
            <a:r>
              <a:rPr lang="en-US" dirty="0" smtClean="0"/>
              <a:t>140GHz InP PA: 20.5dBm, 20.8% PAE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1" y="845201"/>
            <a:ext cx="2590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S. Ahmed UCSB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2020 IMS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19200" y="3124200"/>
            <a:ext cx="4572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95400"/>
            <a:ext cx="2186940" cy="1783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5543" y="327809"/>
            <a:ext cx="2397253" cy="39298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" y="3581400"/>
            <a:ext cx="5356860" cy="3307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797094"/>
            <a:ext cx="4792980" cy="304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936117"/>
            <a:ext cx="4794504" cy="28750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D85C66F-48F4-4ED2-8089-B47CADC9DE38}"/>
              </a:ext>
            </a:extLst>
          </p:cNvPr>
          <p:cNvSpPr/>
          <p:nvPr/>
        </p:nvSpPr>
        <p:spPr>
          <a:xfrm>
            <a:off x="990600" y="3200400"/>
            <a:ext cx="2057400" cy="313932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1.08 mm x 0.63 mm</a:t>
            </a:r>
            <a:endParaRPr lang="en-US" sz="1600" b="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895600" y="838200"/>
            <a:ext cx="2590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Teledyne 250nm InP HBT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257800" y="3131201"/>
            <a:ext cx="25908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Capacitively-degenerated</a:t>
            </a:r>
            <a:r>
              <a:rPr lang="en-US" sz="16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16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common-base stages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220200" y="51979"/>
            <a:ext cx="28659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r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17dBm,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9.7% PAE @ P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1dB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876752" y="974491"/>
            <a:ext cx="2617182" cy="2944517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34939"/>
            <a:ext cx="9574212" cy="466725"/>
          </a:xfrm>
        </p:spPr>
        <p:txBody>
          <a:bodyPr/>
          <a:lstStyle/>
          <a:p>
            <a:r>
              <a:rPr lang="en-US" dirty="0" smtClean="0"/>
              <a:t>140GHz InP PA: 23dBm, 17.8% PAE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1" y="845201"/>
            <a:ext cx="2590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S. Ahmed UCSB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2020 EuMiC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295400"/>
            <a:ext cx="2186940" cy="17830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D85C66F-48F4-4ED2-8089-B47CADC9DE38}"/>
              </a:ext>
            </a:extLst>
          </p:cNvPr>
          <p:cNvSpPr/>
          <p:nvPr/>
        </p:nvSpPr>
        <p:spPr>
          <a:xfrm rot="16200000">
            <a:off x="2862066" y="2379400"/>
            <a:ext cx="2057400" cy="313932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1.23 mm x 1.09 mm</a:t>
            </a:r>
            <a:endParaRPr lang="en-US" sz="1600" b="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971800" y="838200"/>
            <a:ext cx="2590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Teledyne 250nm InP HBT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257800" y="3131201"/>
            <a:ext cx="25908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Capacitively-degenerated</a:t>
            </a:r>
            <a:r>
              <a:rPr lang="en-US" sz="16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16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common-base stages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938332"/>
              </p:ext>
            </p:extLst>
          </p:nvPr>
        </p:nvGraphicFramePr>
        <p:xfrm>
          <a:off x="7494469" y="914400"/>
          <a:ext cx="4328590" cy="276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KGPlot" r:id="rId6" imgW="4804397" imgH="3180654" progId="KGraph_Plot">
                  <p:embed/>
                </p:oleObj>
              </mc:Choice>
              <mc:Fallback>
                <p:oleObj name="KGPlot" r:id="rId6" imgW="4804397" imgH="3180654" progId="KGraph_Plo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4469" y="914400"/>
                        <a:ext cx="4328590" cy="2760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774082"/>
              </p:ext>
            </p:extLst>
          </p:nvPr>
        </p:nvGraphicFramePr>
        <p:xfrm>
          <a:off x="239924" y="3832860"/>
          <a:ext cx="4780047" cy="3101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KGPlot" r:id="rId8" imgW="4899660" imgH="3224784" progId="KGraph_Plot">
                  <p:embed/>
                </p:oleObj>
              </mc:Choice>
              <mc:Fallback>
                <p:oleObj name="KGPlot" r:id="rId8" imgW="4899660" imgH="3224784" progId="KGraph_Plo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24" y="3832860"/>
                        <a:ext cx="4780047" cy="31013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47310"/>
              </p:ext>
            </p:extLst>
          </p:nvPr>
        </p:nvGraphicFramePr>
        <p:xfrm>
          <a:off x="6553200" y="3965304"/>
          <a:ext cx="4499748" cy="289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KGPlot" r:id="rId10" imgW="4852416" imgH="3112008" progId="KGraph_Plot">
                  <p:embed/>
                </p:oleObj>
              </mc:Choice>
              <mc:Fallback>
                <p:oleObj name="KGPlot" r:id="rId10" imgW="4852416" imgH="3112008" progId="KGraph_Plot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965304"/>
                        <a:ext cx="4499748" cy="28926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220200" y="51979"/>
            <a:ext cx="28659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r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20.2dBm,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9.4% PAE @ P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1dB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77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353799" cy="466725"/>
          </a:xfrm>
        </p:spPr>
        <p:txBody>
          <a:bodyPr/>
          <a:lstStyle/>
          <a:p>
            <a:r>
              <a:rPr lang="en-US" dirty="0" smtClean="0"/>
              <a:t>140GHz Single-Channel CMOS-Only Transmitter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77" y="1353427"/>
            <a:ext cx="4425696" cy="255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054" r="4927"/>
          <a:stretch/>
        </p:blipFill>
        <p:spPr>
          <a:xfrm>
            <a:off x="5821680" y="952500"/>
            <a:ext cx="6370320" cy="54483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1377" y="852896"/>
            <a:ext cx="4343400" cy="2492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Farid, A. S. Ahmed, UCSB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results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review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233949"/>
            <a:ext cx="2491047" cy="24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353799" cy="466725"/>
          </a:xfrm>
        </p:spPr>
        <p:txBody>
          <a:bodyPr/>
          <a:lstStyle/>
          <a:p>
            <a:r>
              <a:rPr lang="en-US" dirty="0" smtClean="0"/>
              <a:t>140GHz Single-Channel CMOS+InP Transmitter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828312"/>
            <a:ext cx="4800600" cy="2492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Farid, A. S. Ahmed, UCSB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modules being tested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5273040" cy="5471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672590"/>
            <a:ext cx="6096000" cy="35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353799" cy="466725"/>
          </a:xfrm>
        </p:spPr>
        <p:txBody>
          <a:bodyPr/>
          <a:lstStyle/>
          <a:p>
            <a:r>
              <a:rPr lang="en-US" dirty="0" smtClean="0"/>
              <a:t>140GHz 8-Channel All-CMOS Transmitter Array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1248684"/>
            <a:ext cx="754380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Presently learning how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to assemble complex modules…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93" y="1905000"/>
            <a:ext cx="7505607" cy="39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smtClean="0">
                <a:solidFill>
                  <a:srgbClr val="000000"/>
                </a:solidFill>
                <a:latin typeface="Calibri" pitchFamily="34" charset="0"/>
              </a:rPr>
              <a:t>210GHz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 ICs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Modules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40361"/>
            <a:ext cx="3755094" cy="2112639"/>
          </a:xfrm>
          <a:prstGeom prst="rect">
            <a:avLst/>
          </a:prstGeom>
        </p:spPr>
      </p:pic>
      <p:pic>
        <p:nvPicPr>
          <p:cNvPr id="8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74" y="2819400"/>
            <a:ext cx="3614223" cy="208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246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210 GHz MIMO backhaul demo</a:t>
            </a:r>
            <a:endParaRPr lang="en-US" sz="36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41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666" y="4572000"/>
            <a:ext cx="2517334" cy="1949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6283"/>
            <a:ext cx="2247336" cy="21293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6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7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8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791200" y="6488113"/>
            <a:ext cx="1062038" cy="293687"/>
            <a:chOff x="5791200" y="6488113"/>
            <a:chExt cx="1062038" cy="29368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9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8862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2" y="4495800"/>
            <a:ext cx="2883408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1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129C-5C9F-4035-9623-B0D7354D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3185"/>
            <a:ext cx="9334500" cy="398463"/>
          </a:xfrm>
        </p:spPr>
        <p:txBody>
          <a:bodyPr/>
          <a:lstStyle/>
          <a:p>
            <a:r>
              <a:rPr lang="en-US" sz="3600" dirty="0" smtClean="0"/>
              <a:t>InP ICs for 210GHz Point-Point MIMO 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95" y="838200"/>
            <a:ext cx="3686305" cy="18861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8" y="2803143"/>
            <a:ext cx="3623594" cy="36235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6200" y="780669"/>
            <a:ext cx="2971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Transceivers &amp; Arrays</a:t>
            </a:r>
            <a:b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210GHz MIMO links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8522" y="1461416"/>
            <a:ext cx="4692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2/2020 tapeout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TX front-end w/ +20 dBm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Psat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TX front-end w/ +2 dBm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Psat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RX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front-end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280GHz PAs  and LNAs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200" y="2971800"/>
            <a:ext cx="4692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5/2020 tapeout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210, 280GHz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LNAs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transmitters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receivers using these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2x2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transmitter array with superstrate antenna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2x2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receiver array with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superstrate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4708929"/>
            <a:ext cx="3877949" cy="90184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429000" y="6477000"/>
            <a:ext cx="85344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Seo, UCSB &amp; Sungkyunkwan Univ.; Ahmed, Solyu, Rodwell, UCSB; </a:t>
            </a:r>
            <a:r>
              <a:rPr lang="it-IT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Li, Zhang, 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Rebeiz, UCSD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2708" y="1639872"/>
            <a:ext cx="40396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InP IC bonding to patch antenna arrays on quartz.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plan: ribbon bonds using wedge bonder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15108" y="856869"/>
            <a:ext cx="35672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Planned packaging approaches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48600" y="3593169"/>
            <a:ext cx="380690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2x2 array with UCSD SiO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antenna superstrate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simple, expensive in die area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limits array size to 2x2 (or 2x4). 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92" y="4422056"/>
            <a:ext cx="2023953" cy="1188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84" y="4294469"/>
            <a:ext cx="1720516" cy="1407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8524035" y="2133599"/>
            <a:ext cx="1991565" cy="129540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6019800" y="3593169"/>
            <a:ext cx="1842908" cy="140631"/>
          </a:xfrm>
          <a:prstGeom prst="straightConnector1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2700000" algn="ctr" rotWithShape="0">
              <a:srgbClr val="FFFF00"/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553200" y="3722032"/>
            <a:ext cx="1309508" cy="849968"/>
          </a:xfrm>
          <a:prstGeom prst="straightConnector1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2700000" algn="ctr" rotWithShape="0">
              <a:srgbClr val="FFFF00"/>
            </a:outerShdw>
          </a:effectLst>
        </p:spPr>
      </p:cxnSp>
    </p:spTree>
    <p:extLst>
      <p:ext uri="{BB962C8B-B14F-4D97-AF65-F5344CB8AC3E}">
        <p14:creationId xmlns:p14="http://schemas.microsoft.com/office/powerpoint/2010/main" val="154336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129C-5C9F-4035-9623-B0D7354D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3185"/>
            <a:ext cx="9334500" cy="398463"/>
          </a:xfrm>
        </p:spPr>
        <p:txBody>
          <a:bodyPr/>
          <a:lstStyle/>
          <a:p>
            <a:r>
              <a:rPr lang="en-US" sz="3600" dirty="0" smtClean="0"/>
              <a:t>InP ICs for 210GHz Point-Point MIMO 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95" y="838200"/>
            <a:ext cx="3686305" cy="18861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8" y="2803143"/>
            <a:ext cx="3623594" cy="36235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6200" y="780669"/>
            <a:ext cx="2971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Transceivers &amp; Arrays</a:t>
            </a:r>
            <a:b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210GHz MIMO links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8522" y="1461416"/>
            <a:ext cx="4692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2/2020 tapeout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TX front-end w/ +20 dBm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Psat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TX front-end w/ +2 dBm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Psat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RX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front-end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280GHz PAs  and LNAs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200" y="2971800"/>
            <a:ext cx="4692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5/2020 tapeout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210, 280GHz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LNAs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transmitters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receivers using these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2x2 transmitter array with superstrate antenna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2x2 receiver array with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superstrate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4708929"/>
            <a:ext cx="3877949" cy="90184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429000" y="6477000"/>
            <a:ext cx="85344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Seo, UCSB &amp; Sungkyunkwan Univ.; Ahmed, Solyu, Rodwell, UCSB; </a:t>
            </a:r>
            <a:r>
              <a:rPr lang="it-IT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Li, Zhang, 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Rebeiz, UCSD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2708" y="1639872"/>
            <a:ext cx="40396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InP IC bonding to patch antenna arrays on quartz.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plan: ribbon bonds using wedge bonder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15108" y="856869"/>
            <a:ext cx="35672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Planned packaging approaches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48600" y="3593169"/>
            <a:ext cx="380690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2x2 array with UCSD SiO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antenna superstrate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simple, expensive in die area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limits array size to 2x2 (or 2x4). 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92" y="4422056"/>
            <a:ext cx="2023953" cy="1188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84" y="4294469"/>
            <a:ext cx="1720516" cy="1407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8524035" y="2133599"/>
            <a:ext cx="1991565" cy="129540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6019800" y="3593169"/>
            <a:ext cx="1842908" cy="140631"/>
          </a:xfrm>
          <a:prstGeom prst="straightConnector1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2700000" algn="ctr" rotWithShape="0">
              <a:srgbClr val="FFFF00"/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553200" y="3722032"/>
            <a:ext cx="1309508" cy="849968"/>
          </a:xfrm>
          <a:prstGeom prst="straightConnector1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>
            <a:outerShdw blurRad="50800" dist="50800" dir="2700000" algn="ctr" rotWithShape="0">
              <a:srgbClr val="FFFF00"/>
            </a:outerShdw>
          </a:effectLst>
        </p:spPr>
      </p:cxnSp>
      <p:sp>
        <p:nvSpPr>
          <p:cNvPr id="19" name="Rectangle 18"/>
          <p:cNvSpPr/>
          <p:nvPr/>
        </p:nvSpPr>
        <p:spPr bwMode="auto">
          <a:xfrm>
            <a:off x="76200" y="780669"/>
            <a:ext cx="7786508" cy="1995205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99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8540"/>
            <a:ext cx="10713720" cy="6027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210 GHz MIMO </a:t>
            </a:r>
            <a:r>
              <a:rPr lang="en-US" dirty="0" smtClean="0">
                <a:solidFill>
                  <a:srgbClr val="000000"/>
                </a:solidFill>
              </a:rPr>
              <a:t>backhaul: ICs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51877" y="5802989"/>
            <a:ext cx="273449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Transmitter without PA: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1800" b="0" dirty="0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29291" y="1747637"/>
            <a:ext cx="1376276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PA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313060" y="1581567"/>
            <a:ext cx="129540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Receiver:</a:t>
            </a:r>
            <a:r>
              <a:rPr lang="en-US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529568" y="4572000"/>
            <a:ext cx="304800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Transmitter </a:t>
            </a:r>
            <a:r>
              <a:rPr lang="en-US" sz="1800" u="sng" dirty="0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PA: </a:t>
            </a:r>
            <a:r>
              <a:rPr lang="en-US" sz="1600" dirty="0">
                <a:solidFill>
                  <a:srgbClr val="FF0000"/>
                </a:solidFill>
              </a:rPr>
              <a:t>✘</a:t>
            </a:r>
            <a:endParaRPr lang="en-US" sz="1800" b="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 rot="16200000">
            <a:off x="-1789902" y="3694902"/>
            <a:ext cx="5131145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0" dirty="0">
                <a:latin typeface="Calibri" pitchFamily="34" charset="0"/>
                <a:cs typeface="Calibri" pitchFamily="34" charset="0"/>
              </a:rPr>
              <a:t>Teledyne 250nm (650GHz) InP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HBT.  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29568" y="131701"/>
            <a:ext cx="4510032" cy="498598"/>
          </a:xfrm>
          <a:prstGeom prst="rect">
            <a:avLst/>
          </a:prstGeom>
          <a:solidFill>
            <a:srgbClr val="FFFF00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IC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s being tested;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some to be submitted, others need re-design.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77000" y="914400"/>
            <a:ext cx="68580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LNA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1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353799" cy="466725"/>
          </a:xfrm>
        </p:spPr>
        <p:txBody>
          <a:bodyPr/>
          <a:lstStyle/>
          <a:p>
            <a:r>
              <a:rPr lang="en-US" dirty="0" smtClean="0"/>
              <a:t>210GHz Power Amplifier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6324600" cy="18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Design goal: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high PAE @ 1dB gain compression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Teledyne 250nm InP HBT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 S. Ahmed, UCSB, results in review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52399"/>
            <a:ext cx="5410200" cy="6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353799" cy="466725"/>
          </a:xfrm>
        </p:spPr>
        <p:txBody>
          <a:bodyPr/>
          <a:lstStyle/>
          <a:p>
            <a:r>
              <a:rPr lang="en-US" dirty="0" smtClean="0"/>
              <a:t>300GHz Power Amplifier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6324600" cy="343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Design goal: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high PAE @ 1dB gain compression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Teledyne 250nm InP HBT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Measured S-parameters on target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Large-signal (power)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data pending.</a:t>
            </a: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aseline="0" dirty="0" smtClean="0">
                <a:solidFill>
                  <a:srgbClr val="000000"/>
                </a:solidFill>
                <a:latin typeface="Calibri" pitchFamily="34" charset="0"/>
              </a:rPr>
              <a:t>280GHz design also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being tested.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 S. Ahmed,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UCSB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94" y="240326"/>
            <a:ext cx="5793115" cy="62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9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34939"/>
            <a:ext cx="9574212" cy="466725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10668000" cy="5290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All-CMOS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 short ranges below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SiGe, GaN,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frequency extenders for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220GHz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digital beamformer computational 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39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GHz: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766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6" y="3581374"/>
            <a:ext cx="1440717" cy="154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8" y="3720807"/>
            <a:ext cx="2590641" cy="1315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9" y="3352496"/>
            <a:ext cx="26082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3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/>
              <a:t>100-300GHz: Demonstration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1752600"/>
            <a:ext cx="3901664" cy="171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46" y="1560666"/>
            <a:ext cx="2109354" cy="225731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48768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MIMO hub: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140GHz</a:t>
            </a:r>
            <a:r>
              <a:rPr lang="en-US" sz="2000" b="0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68755" y="832247"/>
            <a:ext cx="5394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Point-point MIMO: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210, 280GHz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847" y="4188023"/>
            <a:ext cx="59739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Cross-linear-array imaging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: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210, 280GHz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1" y="6324600"/>
            <a:ext cx="11582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UCSB FCC permit: 137 </a:t>
            </a:r>
            <a:r>
              <a:rPr lang="en-US" sz="2400" b="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+/- 15 GHz, </a:t>
            </a:r>
            <a:r>
              <a:rPr lang="en-US" sz="2400" b="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210 </a:t>
            </a:r>
            <a:r>
              <a:rPr lang="en-US" sz="2400" b="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+/- 15 GHz, </a:t>
            </a:r>
            <a:r>
              <a:rPr lang="en-US" sz="2400" b="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280 </a:t>
            </a:r>
            <a:r>
              <a:rPr lang="en-US" sz="2400" b="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+/- 15 GHz 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23" y="4800316"/>
            <a:ext cx="1268563" cy="120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" y="4755407"/>
            <a:ext cx="2883408" cy="1475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3994799"/>
            <a:ext cx="3134960" cy="2253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219"/>
            <a:ext cx="2031917" cy="16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59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4474"/>
            <a:ext cx="9558873" cy="300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massive MIMO hub</a:t>
            </a:r>
            <a:endParaRPr lang="en-US" sz="39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953000"/>
            <a:ext cx="9601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0.5-5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Tb/s spatially-multiplexed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140GHz base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station 		</a:t>
            </a:r>
            <a:b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128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users/face, 4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faces.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512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total users @ 1 user/beam,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Gb/s/beam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;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230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9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</a:t>
            </a:r>
            <a:r>
              <a:rPr lang="en-US" sz="3900" dirty="0" smtClean="0">
                <a:solidFill>
                  <a:srgbClr val="FF0000"/>
                </a:solidFill>
              </a:rPr>
              <a:t>moderate</a:t>
            </a:r>
            <a:r>
              <a:rPr lang="en-US" sz="3900" dirty="0" smtClean="0"/>
              <a:t>-MIMO hub</a:t>
            </a:r>
            <a:endParaRPr lang="en-US" sz="39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468606"/>
            <a:ext cx="1174713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varies as (# hub elements)</a:t>
            </a:r>
            <a:r>
              <a:rPr lang="en-US" sz="2800" b="0" baseline="30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→  (Service area/element) is constant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69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210 GHz, </a:t>
            </a:r>
            <a:r>
              <a:rPr lang="en-US" sz="3600" dirty="0">
                <a:solidFill>
                  <a:srgbClr val="000000"/>
                </a:solidFill>
              </a:rPr>
              <a:t>640 Gb/s MIMO </a:t>
            </a:r>
            <a:r>
              <a:rPr lang="en-US" sz="3600" dirty="0" smtClean="0">
                <a:solidFill>
                  <a:srgbClr val="000000"/>
                </a:solidFill>
              </a:rPr>
              <a:t>Backhaul</a:t>
            </a:r>
            <a:endParaRPr lang="en-US" sz="36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214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Overall ComSenTer Research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32709" y="3706092"/>
            <a:ext cx="2362199" cy="1198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106" y="3159640"/>
            <a:ext cx="4038601" cy="2308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131757"/>
            <a:ext cx="2386132" cy="23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1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2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mSenTer_template_wide.pptx" id="{5878D06A-A658-4A5D-83F2-F9FC129BC42E}" vid="{A3556DFC-B4FF-4E82-9042-E52A0464D54B}"/>
    </a:ext>
  </a:extLst>
</a:theme>
</file>

<file path=ppt/theme/theme3.xml><?xml version="1.0" encoding="utf-8"?>
<a:theme xmlns:a="http://schemas.openxmlformats.org/drawingml/2006/main" name="2_very_thin-text_template">
  <a:themeElements>
    <a:clrScheme name="Custom 8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0000FF"/>
      </a:hlink>
      <a:folHlink>
        <a:srgbClr val="6565FF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UMP_template_wide_2018_4_20.pptx" id="{96A266E9-601E-45E4-95F8-C6F02C0EBDDA}" vid="{52CC944E-CF07-4F56-AA91-00B95BA83069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powerpoint_wide</Template>
  <TotalTime>463</TotalTime>
  <Pages>2</Pages>
  <Words>2284</Words>
  <Application>Microsoft Office PowerPoint</Application>
  <PresentationFormat>Widescreen</PresentationFormat>
  <Paragraphs>294</Paragraphs>
  <Slides>37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Malgun Gothic</vt:lpstr>
      <vt:lpstr>SimSun</vt:lpstr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very_thin-text_template</vt:lpstr>
      <vt:lpstr>1_very_thin-text_template</vt:lpstr>
      <vt:lpstr>2_very_thin-text_template</vt:lpstr>
      <vt:lpstr>Equation</vt:lpstr>
      <vt:lpstr>KGPlot</vt:lpstr>
      <vt:lpstr>IC, Package, and System Technologies  for 140GHz MIMO hubs  and 210/280GHz MIMO backhaul links</vt:lpstr>
      <vt:lpstr>Beyond-5G Wireless</vt:lpstr>
      <vt:lpstr>Benefits of Short Wavelengths</vt:lpstr>
      <vt:lpstr>PowerPoint Presentation</vt:lpstr>
      <vt:lpstr>100-300GHz: Demonstration Systems</vt:lpstr>
      <vt:lpstr>140GHz massive MIMO hub</vt:lpstr>
      <vt:lpstr>140GHz moderate-MIMO hub</vt:lpstr>
      <vt:lpstr>210 GHz, 640 Gb/s MIMO Backhaul</vt:lpstr>
      <vt:lpstr>PowerPoint Presentation</vt:lpstr>
      <vt:lpstr>ComSenTer: Wireless Research</vt:lpstr>
      <vt:lpstr>ComSenTer Research: Systems </vt:lpstr>
      <vt:lpstr>ComSenTer Research: ICs </vt:lpstr>
      <vt:lpstr>ComSenTer Research: Demos</vt:lpstr>
      <vt:lpstr>PowerPoint Presentation</vt:lpstr>
      <vt:lpstr>The mm-wave module design problem</vt:lpstr>
      <vt:lpstr>140GHz hub: packaging challenges</vt:lpstr>
      <vt:lpstr>100-300GHz IC-package connections</vt:lpstr>
      <vt:lpstr>Cu Pillars vs. C4 Solder-bonds</vt:lpstr>
      <vt:lpstr>140GHz massive MIMO hub modules</vt:lpstr>
      <vt:lpstr>140GHz hub: ICs &amp; Antennas</vt:lpstr>
      <vt:lpstr>140GHz Receiver, GlobalFoundries 22nm SOI CMOS</vt:lpstr>
      <vt:lpstr>140GHz Transmitter, GlobalFoundries 22nm SOI CMOS</vt:lpstr>
      <vt:lpstr>140GHz InP PA: 20.5dBm, 20.8% PAE</vt:lpstr>
      <vt:lpstr>140GHz InP PA: 23dBm, 17.8% PAE</vt:lpstr>
      <vt:lpstr>140GHz Single-Channel CMOS-Only Transmitter </vt:lpstr>
      <vt:lpstr>140GHz Single-Channel CMOS+InP Transmitter </vt:lpstr>
      <vt:lpstr>140GHz 8-Channel All-CMOS Transmitter Array</vt:lpstr>
      <vt:lpstr>PowerPoint Presentation</vt:lpstr>
      <vt:lpstr>210 GHz MIMO backhaul demo</vt:lpstr>
      <vt:lpstr>InP ICs for 210GHz Point-Point MIMO </vt:lpstr>
      <vt:lpstr>InP ICs for 210GHz Point-Point MIMO </vt:lpstr>
      <vt:lpstr>210 GHz MIMO backhaul: ICs</vt:lpstr>
      <vt:lpstr>210GHz Power Amplifier</vt:lpstr>
      <vt:lpstr>300GHz Power Amplifier</vt:lpstr>
      <vt:lpstr>PowerPoint Presentation</vt:lpstr>
      <vt:lpstr>Wireless above 100 GHz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rodwell</dc:creator>
  <cp:lastModifiedBy>rodwell</cp:lastModifiedBy>
  <cp:revision>43</cp:revision>
  <cp:lastPrinted>2002-08-11T02:20:55Z</cp:lastPrinted>
  <dcterms:created xsi:type="dcterms:W3CDTF">2021-01-04T23:40:32Z</dcterms:created>
  <dcterms:modified xsi:type="dcterms:W3CDTF">2021-01-28T01:27:53Z</dcterms:modified>
</cp:coreProperties>
</file>