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5"/>
  </p:notesMasterIdLst>
  <p:handoutMasterIdLst>
    <p:handoutMasterId r:id="rId26"/>
  </p:handoutMasterIdLst>
  <p:sldIdLst>
    <p:sldId id="361" r:id="rId2"/>
    <p:sldId id="370" r:id="rId3"/>
    <p:sldId id="392" r:id="rId4"/>
    <p:sldId id="395" r:id="rId5"/>
    <p:sldId id="411" r:id="rId6"/>
    <p:sldId id="380" r:id="rId7"/>
    <p:sldId id="391" r:id="rId8"/>
    <p:sldId id="373" r:id="rId9"/>
    <p:sldId id="396" r:id="rId10"/>
    <p:sldId id="414" r:id="rId11"/>
    <p:sldId id="413" r:id="rId12"/>
    <p:sldId id="385" r:id="rId13"/>
    <p:sldId id="410" r:id="rId14"/>
    <p:sldId id="406" r:id="rId15"/>
    <p:sldId id="405" r:id="rId16"/>
    <p:sldId id="403" r:id="rId17"/>
    <p:sldId id="404" r:id="rId18"/>
    <p:sldId id="383" r:id="rId19"/>
    <p:sldId id="387" r:id="rId20"/>
    <p:sldId id="384" r:id="rId21"/>
    <p:sldId id="394" r:id="rId22"/>
    <p:sldId id="393" r:id="rId23"/>
    <p:sldId id="412" r:id="rId24"/>
  </p:sldIdLst>
  <p:sldSz cx="12192000" cy="6858000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805" userDrawn="1">
          <p15:clr>
            <a:srgbClr val="A4A3A4"/>
          </p15:clr>
        </p15:guide>
        <p15:guide id="3" orient="horz" pos="1067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  <p15:guide id="3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, Katie (SEA-CRE)" initials="JK(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009999"/>
    <a:srgbClr val="DF7400"/>
    <a:srgbClr val="F89F1F"/>
    <a:srgbClr val="F8901F"/>
    <a:srgbClr val="C66919"/>
    <a:srgbClr val="FFC600"/>
    <a:srgbClr val="FF8604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6" autoAdjust="0"/>
    <p:restoredTop sz="65092" autoAdjust="0"/>
  </p:normalViewPr>
  <p:slideViewPr>
    <p:cSldViewPr snapToGrid="0">
      <p:cViewPr>
        <p:scale>
          <a:sx n="75" d="100"/>
          <a:sy n="75" d="100"/>
        </p:scale>
        <p:origin x="1104" y="293"/>
      </p:cViewPr>
      <p:guideLst>
        <p:guide orient="horz" pos="2160"/>
        <p:guide orient="horz" pos="3805"/>
        <p:guide orient="horz" pos="1067"/>
        <p:guide pos="3840"/>
      </p:guideLst>
    </p:cSldViewPr>
  </p:slideViewPr>
  <p:outlineViewPr>
    <p:cViewPr>
      <p:scale>
        <a:sx n="33" d="100"/>
        <a:sy n="33" d="100"/>
      </p:scale>
      <p:origin x="0" y="63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2"/>
      </p:cViewPr>
      <p:guideLst>
        <p:guide orient="horz" pos="2909"/>
        <p:guide pos="2189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20E8A7-10C0-4A3F-8A5F-C23C99458661}" type="datetimeFigureOut">
              <a:rPr lang="en-US"/>
              <a:pPr>
                <a:defRPr/>
              </a:pPr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772668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BDA8F0-F90F-480B-81BF-DD12E634F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2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981E3B-E2FD-4482-B46D-D6CD1BE21990}" type="datetimeFigureOut">
              <a:rPr lang="en-US"/>
              <a:pPr>
                <a:defRPr/>
              </a:pPr>
              <a:t>5/1/2021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7912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8" tIns="46229" rIns="92458" bIns="4622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2458" tIns="46229" rIns="92458" bIns="4622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772668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2FC391-0479-4A70-8AC8-8F764AAA7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93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77516" y="659220"/>
            <a:ext cx="11049802" cy="26831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0"/>
            </a:lvl1pPr>
            <a:lvl2pPr marL="347472" indent="0">
              <a:buNone/>
              <a:defRPr/>
            </a:lvl2pPr>
            <a:lvl3pPr marL="694944" indent="0">
              <a:buNone/>
              <a:defRPr/>
            </a:lvl3pPr>
          </a:lstStyle>
          <a:p>
            <a:pPr lvl="0"/>
            <a:r>
              <a:rPr lang="en-US" dirty="0"/>
              <a:t>&lt;Title of Presentation&gt;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516" y="3342373"/>
            <a:ext cx="11049802" cy="1441383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&lt;Author Names&gt;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29"/>
          <p:cNvSpPr>
            <a:spLocks noGrp="1"/>
          </p:cNvSpPr>
          <p:nvPr>
            <p:ph sz="quarter" idx="15" hasCustomPrompt="1"/>
          </p:nvPr>
        </p:nvSpPr>
        <p:spPr>
          <a:xfrm>
            <a:off x="577516" y="4783756"/>
            <a:ext cx="11049802" cy="1780673"/>
          </a:xfrm>
        </p:spPr>
        <p:txBody>
          <a:bodyPr>
            <a:normAutofit/>
          </a:bodyPr>
          <a:lstStyle>
            <a:lvl1pPr marL="0" indent="0" algn="ctr">
              <a:buNone/>
              <a:defRPr sz="3200" b="0"/>
            </a:lvl1pPr>
          </a:lstStyle>
          <a:p>
            <a:pPr lvl="0"/>
            <a:r>
              <a:rPr lang="en-US" dirty="0"/>
              <a:t>&lt;Affiliations&gt;</a:t>
            </a:r>
          </a:p>
        </p:txBody>
      </p:sp>
    </p:spTree>
    <p:extLst>
      <p:ext uri="{BB962C8B-B14F-4D97-AF65-F5344CB8AC3E}">
        <p14:creationId xmlns:p14="http://schemas.microsoft.com/office/powerpoint/2010/main" val="183763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BCDC2EA-BFE5-41AD-865F-F964C9DBE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369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80159"/>
            <a:ext cx="5384800" cy="490798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80159"/>
            <a:ext cx="5384800" cy="490798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24255AF-6A10-49B7-8938-6D2DA2AE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06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1862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7472" indent="0">
              <a:buNone/>
              <a:defRPr sz="1520" b="1"/>
            </a:lvl2pPr>
            <a:lvl3pPr marL="694944" indent="0">
              <a:buNone/>
              <a:defRPr sz="1368" b="1"/>
            </a:lvl3pPr>
            <a:lvl4pPr marL="1042416" indent="0">
              <a:buNone/>
              <a:defRPr sz="1216" b="1"/>
            </a:lvl4pPr>
            <a:lvl5pPr marL="1389888" indent="0">
              <a:buNone/>
              <a:defRPr sz="1216" b="1"/>
            </a:lvl5pPr>
            <a:lvl6pPr marL="1737360" indent="0">
              <a:buNone/>
              <a:defRPr sz="1216" b="1"/>
            </a:lvl6pPr>
            <a:lvl7pPr marL="2084832" indent="0">
              <a:buNone/>
              <a:defRPr sz="1216" b="1"/>
            </a:lvl7pPr>
            <a:lvl8pPr marL="2432304" indent="0">
              <a:buNone/>
              <a:defRPr sz="1216" b="1"/>
            </a:lvl8pPr>
            <a:lvl9pPr marL="2779776" indent="0">
              <a:buNone/>
              <a:defRPr sz="121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01625"/>
            <a:ext cx="5386917" cy="41971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216"/>
            </a:lvl6pPr>
            <a:lvl7pPr>
              <a:defRPr sz="1216"/>
            </a:lvl7pPr>
            <a:lvl8pPr>
              <a:defRPr sz="1216"/>
            </a:lvl8pPr>
            <a:lvl9pPr>
              <a:defRPr sz="1216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361862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7472" indent="0">
              <a:buNone/>
              <a:defRPr sz="1520" b="1"/>
            </a:lvl2pPr>
            <a:lvl3pPr marL="694944" indent="0">
              <a:buNone/>
              <a:defRPr sz="1368" b="1"/>
            </a:lvl3pPr>
            <a:lvl4pPr marL="1042416" indent="0">
              <a:buNone/>
              <a:defRPr sz="1216" b="1"/>
            </a:lvl4pPr>
            <a:lvl5pPr marL="1389888" indent="0">
              <a:buNone/>
              <a:defRPr sz="1216" b="1"/>
            </a:lvl5pPr>
            <a:lvl6pPr marL="1737360" indent="0">
              <a:buNone/>
              <a:defRPr sz="1216" b="1"/>
            </a:lvl6pPr>
            <a:lvl7pPr marL="2084832" indent="0">
              <a:buNone/>
              <a:defRPr sz="1216" b="1"/>
            </a:lvl7pPr>
            <a:lvl8pPr marL="2432304" indent="0">
              <a:buNone/>
              <a:defRPr sz="1216" b="1"/>
            </a:lvl8pPr>
            <a:lvl9pPr marL="2779776" indent="0">
              <a:buNone/>
              <a:defRPr sz="121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001625"/>
            <a:ext cx="5389033" cy="41971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216"/>
            </a:lvl6pPr>
            <a:lvl7pPr>
              <a:defRPr sz="1216"/>
            </a:lvl7pPr>
            <a:lvl8pPr>
              <a:defRPr sz="1216"/>
            </a:lvl8pPr>
            <a:lvl9pPr>
              <a:defRPr sz="1216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F934AB2-FFD0-4147-9464-C44B3C46D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665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F21204A-FC81-4FD4-ADBC-1BDD2F3E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195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23C0F9-6A21-4D2E-81FF-6BBE16DAD5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E7A6AC4-E533-4D0B-B9DD-E16BAB3974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516" y="659220"/>
            <a:ext cx="11049802" cy="26831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0"/>
            </a:lvl1pPr>
            <a:lvl2pPr marL="347472" indent="0">
              <a:buNone/>
              <a:defRPr/>
            </a:lvl2pPr>
            <a:lvl3pPr marL="694944" indent="0">
              <a:buNone/>
              <a:defRPr/>
            </a:lvl3pPr>
          </a:lstStyle>
          <a:p>
            <a:pPr lvl="0"/>
            <a:r>
              <a:rPr lang="en-US" dirty="0"/>
              <a:t>&lt;Title of Presentation&gt;</a:t>
            </a:r>
          </a:p>
        </p:txBody>
      </p:sp>
    </p:spTree>
    <p:extLst>
      <p:ext uri="{BB962C8B-B14F-4D97-AF65-F5344CB8AC3E}">
        <p14:creationId xmlns:p14="http://schemas.microsoft.com/office/powerpoint/2010/main" val="88127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s-inner.jp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302" b="36927"/>
          <a:stretch/>
        </p:blipFill>
        <p:spPr>
          <a:xfrm>
            <a:off x="-198" y="6567686"/>
            <a:ext cx="12192000" cy="2826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5485" y="75023"/>
            <a:ext cx="1048746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57645"/>
            <a:ext cx="10972800" cy="4941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1417" y="6558016"/>
            <a:ext cx="941531" cy="282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-9426" y="6545167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Tu02F_3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2E6C9E7-A0FB-0441-A778-5E136858973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" y="5022"/>
            <a:ext cx="972812" cy="919997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EF8B9D5A-67CE-E84F-BB16-10CD8C15AE2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458" y="6483351"/>
            <a:ext cx="1966998" cy="388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093" y="-1"/>
            <a:ext cx="508907" cy="1103586"/>
          </a:xfrm>
          <a:prstGeom prst="rect">
            <a:avLst/>
          </a:prstGeom>
        </p:spPr>
      </p:pic>
      <p:pic>
        <p:nvPicPr>
          <p:cNvPr id="1026" name="Picture 2" descr="IEEE Solid-State Circuits Society (SSCS) | IEEE BioCAS 2020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66" y="6558016"/>
            <a:ext cx="361504" cy="3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83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8" r:id="rId3"/>
    <p:sldLayoutId id="2147483709" r:id="rId4"/>
    <p:sldLayoutId id="2147483710" r:id="rId5"/>
    <p:sldLayoutId id="2147483711" r:id="rId6"/>
  </p:sldLayoutIdLst>
  <p:hf hdr="0" dt="0"/>
  <p:txStyles>
    <p:titleStyle>
      <a:lvl1pPr algn="l" defTabSz="694944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260604" indent="-260604" algn="l" defTabSz="6949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564642" indent="-217170" algn="l" defTabSz="6949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868680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216152" indent="-173736" algn="l" defTabSz="6949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1563624" indent="-173736" algn="l" defTabSz="69494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1911096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258568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06040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2953512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1pPr>
      <a:lvl2pPr marL="347472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2pPr>
      <a:lvl3pPr marL="694944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3pPr>
      <a:lvl4pPr marL="1042416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4pPr>
      <a:lvl5pPr marL="1389888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7pPr>
      <a:lvl8pPr marL="2432304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8pPr>
      <a:lvl9pPr marL="2779776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_s_ahmed@ucsb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27.w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png"/><Relationship Id="rId11" Type="http://schemas.openxmlformats.org/officeDocument/2006/relationships/image" Target="../media/image12.png"/><Relationship Id="rId5" Type="http://schemas.openxmlformats.org/officeDocument/2006/relationships/image" Target="../media/image32.png"/><Relationship Id="rId10" Type="http://schemas.openxmlformats.org/officeDocument/2006/relationships/image" Target="../media/image29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7516" y="548276"/>
            <a:ext cx="11049802" cy="2683154"/>
          </a:xfrm>
        </p:spPr>
        <p:txBody>
          <a:bodyPr>
            <a:noAutofit/>
          </a:bodyPr>
          <a:lstStyle/>
          <a:p>
            <a:r>
              <a:rPr lang="en-US" dirty="0"/>
              <a:t>A compact H-band Power Amplifier with High Output Power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577516" y="2836063"/>
            <a:ext cx="11049802" cy="144138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0000FF"/>
                </a:solidFill>
              </a:rPr>
              <a:t>A. Ahmed</a:t>
            </a:r>
            <a:r>
              <a:rPr lang="en-US" baseline="30000" dirty="0">
                <a:solidFill>
                  <a:srgbClr val="0000FF"/>
                </a:solidFill>
              </a:rPr>
              <a:t>1,2</a:t>
            </a:r>
            <a:r>
              <a:rPr lang="en-US" dirty="0"/>
              <a:t>, U. Soylu</a:t>
            </a:r>
            <a:r>
              <a:rPr lang="en-US" baseline="30000" dirty="0"/>
              <a:t>2</a:t>
            </a:r>
            <a:r>
              <a:rPr lang="en-US" dirty="0"/>
              <a:t>, M. Seo</a:t>
            </a:r>
            <a:r>
              <a:rPr lang="en-US" baseline="30000" dirty="0"/>
              <a:t>3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M. Urteaga</a:t>
            </a:r>
            <a:r>
              <a:rPr lang="en-US" baseline="30000" dirty="0"/>
              <a:t>4</a:t>
            </a:r>
            <a:r>
              <a:rPr lang="en-US" dirty="0"/>
              <a:t>, and M. Rodwell</a:t>
            </a:r>
            <a:r>
              <a:rPr lang="en-US" baseline="30000" dirty="0"/>
              <a:t>2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sz="quarter" idx="15"/>
          </p:nvPr>
        </p:nvSpPr>
        <p:spPr>
          <a:xfrm>
            <a:off x="525300" y="4813866"/>
            <a:ext cx="11049802" cy="178067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en-US" baseline="30000" dirty="0"/>
              <a:t>1</a:t>
            </a:r>
            <a:r>
              <a:rPr lang="en-US" dirty="0"/>
              <a:t>Marki Microwave Inc., CA</a:t>
            </a:r>
          </a:p>
          <a:p>
            <a:pPr>
              <a:spcBef>
                <a:spcPts val="600"/>
              </a:spcBef>
            </a:pPr>
            <a:r>
              <a:rPr lang="en-US" dirty="0"/>
              <a:t> </a:t>
            </a:r>
            <a:r>
              <a:rPr lang="en-US" baseline="30000" dirty="0"/>
              <a:t>2</a:t>
            </a:r>
            <a:r>
              <a:rPr lang="en-US" dirty="0"/>
              <a:t>ECE, University of California, Santa Barbara, USA</a:t>
            </a:r>
          </a:p>
          <a:p>
            <a:pPr>
              <a:spcBef>
                <a:spcPts val="600"/>
              </a:spcBef>
            </a:pPr>
            <a:r>
              <a:rPr lang="en-US" baseline="30000" dirty="0"/>
              <a:t>3</a:t>
            </a:r>
            <a:r>
              <a:rPr lang="en-US" dirty="0"/>
              <a:t>ECE, Sungkyunkwan University, South Korea</a:t>
            </a:r>
          </a:p>
          <a:p>
            <a:pPr>
              <a:spcBef>
                <a:spcPts val="600"/>
              </a:spcBef>
            </a:pPr>
            <a:r>
              <a:rPr lang="en-US" baseline="30000" dirty="0"/>
              <a:t>4</a:t>
            </a:r>
            <a:r>
              <a:rPr lang="en-US" dirty="0"/>
              <a:t>Teledyne Scientific Company, Thousand Oaks, CA, USA</a:t>
            </a:r>
          </a:p>
        </p:txBody>
      </p:sp>
      <p:sp>
        <p:nvSpPr>
          <p:cNvPr id="2" name="Rectangle 1"/>
          <p:cNvSpPr/>
          <p:nvPr/>
        </p:nvSpPr>
        <p:spPr>
          <a:xfrm>
            <a:off x="4594736" y="4147641"/>
            <a:ext cx="3990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2"/>
              </a:rPr>
              <a:t>a_s_ahmed@ucsb.edu</a:t>
            </a:r>
            <a:r>
              <a:rPr lang="en-US" sz="2800" dirty="0"/>
              <a:t>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3D017D8-531B-4557-8C04-82B91BB26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43196" y="108875"/>
            <a:ext cx="1652934" cy="11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700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1710A0D-045A-4B8E-BD24-BF61993D09A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sz="2400" dirty="0"/>
                  <a:t>Proposed combiner</a:t>
                </a:r>
              </a:p>
              <a:p>
                <a:pPr lvl="1"/>
                <a:r>
                  <a:rPr lang="en-US" sz="2000" dirty="0">
                    <a:solidFill>
                      <a:srgbClr val="0000FF"/>
                    </a:solidFill>
                  </a:rPr>
                  <a:t>Single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section-&gt;very compact</a:t>
                </a:r>
              </a:p>
              <a:p>
                <a:pPr lvl="1"/>
                <a:r>
                  <a:rPr lang="en-US" sz="2000" dirty="0">
                    <a:solidFill>
                      <a:srgbClr val="0000FF"/>
                    </a:solidFill>
                  </a:rPr>
                  <a:t> Low loss </a:t>
                </a:r>
              </a:p>
              <a:p>
                <a:pPr lvl="1"/>
                <a:r>
                  <a:rPr lang="en-US" sz="2000" dirty="0">
                    <a:solidFill>
                      <a:srgbClr val="0000FF"/>
                    </a:solidFill>
                  </a:rPr>
                  <a:t>Works with non 50</a:t>
                </a:r>
                <a:r>
                  <a:rPr lang="en-US" sz="2000" dirty="0">
                    <a:solidFill>
                      <a:srgbClr val="0000FF"/>
                    </a:solidFill>
                    <a:latin typeface="Symbol" panose="05050102010706020507" pitchFamily="18" charset="2"/>
                  </a:rPr>
                  <a:t>W</a:t>
                </a:r>
                <a:r>
                  <a:rPr lang="en-US" sz="2000" dirty="0">
                    <a:solidFill>
                      <a:srgbClr val="0000FF"/>
                    </a:solidFill>
                  </a:rPr>
                  <a:t> cells</a:t>
                </a:r>
              </a:p>
              <a:p>
                <a:pPr lvl="1"/>
                <a:r>
                  <a:rPr lang="en-US" sz="2000" dirty="0">
                    <a:solidFill>
                      <a:srgbClr val="FF0000"/>
                    </a:solidFill>
                  </a:rPr>
                  <a:t>Smaller BW compared to Wilkinson</a:t>
                </a:r>
                <a:endParaRPr lang="en-US" sz="20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1710A0D-045A-4B8E-BD24-BF61993D09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586" t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149437E-2625-43A5-BFF7-78E71CE0E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2A65CF-9022-47A1-A5F8-411C2D94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Combiner Design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5C88C1-2159-4280-9FA6-2FD9BA14E8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2"/>
          <a:stretch/>
        </p:blipFill>
        <p:spPr>
          <a:xfrm>
            <a:off x="7338266" y="3601085"/>
            <a:ext cx="3412283" cy="234978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9DEAB4C-A968-42F0-A8A9-887979CAACF8}"/>
              </a:ext>
            </a:extLst>
          </p:cNvPr>
          <p:cNvSpPr/>
          <p:nvPr/>
        </p:nvSpPr>
        <p:spPr>
          <a:xfrm>
            <a:off x="7764899" y="6060825"/>
            <a:ext cx="3576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Proposed combiner</a:t>
            </a:r>
            <a:endParaRPr lang="en-US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CC45B5-9306-414C-9EE0-219CA169D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224279" y="3510081"/>
            <a:ext cx="3561274" cy="17512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AC46E9B-2051-418B-8076-4756EC1C9B0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Wilkinson </a:t>
                </a:r>
              </a:p>
              <a:p>
                <a:pPr lvl="1"/>
                <a:r>
                  <a:rPr lang="en-US" sz="2000" dirty="0">
                    <a:solidFill>
                      <a:srgbClr val="FF0000"/>
                    </a:solidFill>
                  </a:rPr>
                  <a:t>Two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sections-&gt; Bulky</a:t>
                </a:r>
              </a:p>
              <a:p>
                <a:pPr lvl="1"/>
                <a:r>
                  <a:rPr lang="en-US" sz="2000" dirty="0">
                    <a:solidFill>
                      <a:srgbClr val="FF0000"/>
                    </a:solidFill>
                  </a:rPr>
                  <a:t>High loss and skinny line</a:t>
                </a:r>
              </a:p>
              <a:p>
                <a:pPr lvl="1"/>
                <a:r>
                  <a:rPr lang="en-US" sz="2000" dirty="0">
                    <a:solidFill>
                      <a:srgbClr val="FF0000"/>
                    </a:solidFill>
                  </a:rPr>
                  <a:t>Works only with 50</a:t>
                </a:r>
                <a:r>
                  <a:rPr lang="en-US" sz="2000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W </a:t>
                </a:r>
                <a:r>
                  <a:rPr lang="en-US" sz="2000" dirty="0">
                    <a:solidFill>
                      <a:srgbClr val="FF0000"/>
                    </a:solidFill>
                  </a:rPr>
                  <a:t>cells</a:t>
                </a:r>
              </a:p>
              <a:p>
                <a:pPr lvl="1"/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00FF"/>
                    </a:solidFill>
                  </a:rPr>
                  <a:t>Higher BW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AC46E9B-2051-418B-8076-4756EC1C9B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5"/>
                <a:stretch>
                  <a:fillRect l="-1472" t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21093BF-926A-4D14-80EB-D835121AC7A5}"/>
              </a:ext>
            </a:extLst>
          </p:cNvPr>
          <p:cNvSpPr/>
          <p:nvPr/>
        </p:nvSpPr>
        <p:spPr>
          <a:xfrm>
            <a:off x="2637445" y="6070047"/>
            <a:ext cx="32392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Wilkinson combiner</a:t>
            </a:r>
            <a:endParaRPr lang="en-US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857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AC46E9B-2051-418B-8076-4756EC1C9B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Low loss 4:1 transmission line combiner.</a:t>
                </a:r>
              </a:p>
              <a:p>
                <a:r>
                  <a:rPr lang="en-US" sz="2400" dirty="0"/>
                  <a:t>Transforms 50</a:t>
                </a:r>
                <a:r>
                  <a:rPr lang="en-US" sz="2400" dirty="0">
                    <a:latin typeface="Symbol" panose="05050102010706020507" pitchFamily="18" charset="2"/>
                  </a:rPr>
                  <a:t>W</a:t>
                </a:r>
                <a:r>
                  <a:rPr lang="en-US" sz="2400" dirty="0"/>
                  <a:t> to the required loadline impedance for each cell using a single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/4 transmission line. </a:t>
                </a:r>
              </a:p>
              <a:p>
                <a:r>
                  <a:rPr lang="en-US" sz="2400" dirty="0"/>
                  <a:t>Each two cells are combined by a TL with negligible electrical length.</a:t>
                </a:r>
              </a:p>
              <a:p>
                <a:r>
                  <a:rPr lang="en-US" sz="2400" dirty="0"/>
                  <a:t>The required impedance for the two combined cells is 18/2</a:t>
                </a:r>
                <a:r>
                  <a:rPr lang="en-US" sz="2400" dirty="0">
                    <a:latin typeface="Symbol" panose="05050102010706020507" pitchFamily="18" charset="2"/>
                  </a:rPr>
                  <a:t>W.</a:t>
                </a:r>
              </a:p>
              <a:p>
                <a:r>
                  <a:rPr lang="en-US" sz="2400" dirty="0"/>
                  <a:t>The quarter line’s impedance is chosen to transform 100</a:t>
                </a:r>
                <a:r>
                  <a:rPr lang="en-US" sz="2400" dirty="0">
                    <a:latin typeface="Symbol" panose="05050102010706020507" pitchFamily="18" charset="2"/>
                  </a:rPr>
                  <a:t>W </a:t>
                </a:r>
                <a:r>
                  <a:rPr lang="en-US" sz="2400" dirty="0"/>
                  <a:t>to 18/2</a:t>
                </a:r>
                <a:r>
                  <a:rPr lang="en-US" sz="2400" dirty="0">
                    <a:latin typeface="Symbol" panose="05050102010706020507" pitchFamily="18" charset="2"/>
                  </a:rPr>
                  <a:t>W.</a:t>
                </a:r>
                <a:r>
                  <a:rPr lang="en-US" sz="2400" dirty="0"/>
                  <a:t>  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AC46E9B-2051-418B-8076-4756EC1C9B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E62A65CF-9022-47A1-A5F8-411C2D94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Combiner Design 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149437E-2625-43A5-BFF7-78E71CE0E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</p:spPr>
        <p:txBody>
          <a:bodyPr/>
          <a:lstStyle/>
          <a:p>
            <a:fld id="{093EF114-BD19-4E49-AF11-C346593B86D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23E2F2-57D0-42EF-A86F-3CF268AE50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39"/>
          <a:stretch/>
        </p:blipFill>
        <p:spPr>
          <a:xfrm>
            <a:off x="1847567" y="4054445"/>
            <a:ext cx="2880431" cy="19094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2E9663-589B-4922-90B8-C5D069ECC772}"/>
              </a:ext>
            </a:extLst>
          </p:cNvPr>
          <p:cNvSpPr/>
          <p:nvPr/>
        </p:nvSpPr>
        <p:spPr>
          <a:xfrm>
            <a:off x="6285940" y="5967610"/>
            <a:ext cx="4690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Chip micrograph of the proposed combiner </a:t>
            </a:r>
            <a:endParaRPr lang="en-US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AD0202-04F6-40EB-9480-27C2C1C8FF81}"/>
              </a:ext>
            </a:extLst>
          </p:cNvPr>
          <p:cNvSpPr/>
          <p:nvPr/>
        </p:nvSpPr>
        <p:spPr>
          <a:xfrm>
            <a:off x="989481" y="5967610"/>
            <a:ext cx="4690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Chip micrograph of the proposed combiner </a:t>
            </a:r>
            <a:endParaRPr lang="en-US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E6D0E7-6B83-4E4A-8E97-C8CDD656B6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9" t="7645" r="10630" b="73968"/>
          <a:stretch/>
        </p:blipFill>
        <p:spPr bwMode="auto">
          <a:xfrm>
            <a:off x="6181193" y="4146257"/>
            <a:ext cx="4448118" cy="18176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0191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46E9B-2051-418B-8076-4756EC1C9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Setup:  PNA with 220-325GHz Oleson extender modules.</a:t>
            </a:r>
          </a:p>
          <a:p>
            <a:r>
              <a:rPr lang="en-US" sz="2000" dirty="0"/>
              <a:t>Measured 3-dB bandwidth=</a:t>
            </a:r>
            <a:r>
              <a:rPr lang="en-US" sz="2000" dirty="0">
                <a:solidFill>
                  <a:srgbClr val="0000FF"/>
                </a:solidFill>
              </a:rPr>
              <a:t>48GHz.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D9574-B512-4F03-92F8-6F891651B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2A65CF-9022-47A1-A5F8-411C2D94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Results: s-parameters 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F2E75BF-7CB4-476A-B59D-11FD842DB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CFD51F8-0841-436B-94D2-CD595EF559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222545"/>
              </p:ext>
            </p:extLst>
          </p:nvPr>
        </p:nvGraphicFramePr>
        <p:xfrm>
          <a:off x="6096000" y="2903241"/>
          <a:ext cx="5505830" cy="3685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KGPlot" r:id="rId3" imgW="4797177" imgH="3187468" progId="KGraph_Plot">
                  <p:embed/>
                </p:oleObj>
              </mc:Choice>
              <mc:Fallback>
                <p:oleObj name="KGPlot" r:id="rId3" imgW="4797177" imgH="3187468" progId="KGraph_Plo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903241"/>
                        <a:ext cx="5505830" cy="36851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F1F2AEF-2320-4686-9563-031002CAC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33362"/>
              </p:ext>
            </p:extLst>
          </p:nvPr>
        </p:nvGraphicFramePr>
        <p:xfrm>
          <a:off x="7009862" y="1639805"/>
          <a:ext cx="4450617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1141685">
                  <a:extLst>
                    <a:ext uri="{9D8B030D-6E8A-4147-A177-3AD203B41FA5}">
                      <a16:colId xmlns:a16="http://schemas.microsoft.com/office/drawing/2014/main" val="69617592"/>
                    </a:ext>
                  </a:extLst>
                </a:gridCol>
                <a:gridCol w="1001774">
                  <a:extLst>
                    <a:ext uri="{9D8B030D-6E8A-4147-A177-3AD203B41FA5}">
                      <a16:colId xmlns:a16="http://schemas.microsoft.com/office/drawing/2014/main" val="147988726"/>
                    </a:ext>
                  </a:extLst>
                </a:gridCol>
                <a:gridCol w="1211642">
                  <a:extLst>
                    <a:ext uri="{9D8B030D-6E8A-4147-A177-3AD203B41FA5}">
                      <a16:colId xmlns:a16="http://schemas.microsoft.com/office/drawing/2014/main" val="4290387363"/>
                    </a:ext>
                  </a:extLst>
                </a:gridCol>
                <a:gridCol w="1095516">
                  <a:extLst>
                    <a:ext uri="{9D8B030D-6E8A-4147-A177-3AD203B41FA5}">
                      <a16:colId xmlns:a16="http://schemas.microsoft.com/office/drawing/2014/main" val="1286166895"/>
                    </a:ext>
                  </a:extLst>
                </a:gridCol>
              </a:tblGrid>
              <a:tr h="20210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1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CCPA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1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BBPA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18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CCdriver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18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BBdriver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797774"/>
                  </a:ext>
                </a:extLst>
              </a:tr>
              <a:tr h="20210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2.2V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2.3V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2.5V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2.1V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935012"/>
                  </a:ext>
                </a:extLst>
              </a:tr>
              <a:tr h="20210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CCPA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BBPA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CCdriver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BBdriver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687164"/>
                  </a:ext>
                </a:extLst>
              </a:tr>
              <a:tr h="20210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275.5mA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41835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D6A8E4C-CB50-4926-94C8-BFE2B50B30A2}"/>
              </a:ext>
            </a:extLst>
          </p:cNvPr>
          <p:cNvSpPr/>
          <p:nvPr/>
        </p:nvSpPr>
        <p:spPr>
          <a:xfrm>
            <a:off x="9759605" y="6179845"/>
            <a:ext cx="32392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S-parameters</a:t>
            </a:r>
            <a:endParaRPr lang="en-US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61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46E9B-2051-418B-8076-4756EC1C9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110-170GHz VDI+ </a:t>
            </a:r>
            <a:r>
              <a:rPr lang="en-US" sz="2400" dirty="0" err="1"/>
              <a:t>doupler</a:t>
            </a:r>
            <a:r>
              <a:rPr lang="en-US" sz="2400" dirty="0"/>
              <a:t>-&gt;270-290GHz-&gt; coupler</a:t>
            </a:r>
          </a:p>
          <a:p>
            <a:r>
              <a:rPr lang="en-US" sz="2400" dirty="0"/>
              <a:t>Input power is sensed by the coupler and monitored by the spectrum analyzer</a:t>
            </a:r>
          </a:p>
          <a:p>
            <a:r>
              <a:rPr lang="en-US" sz="2400" dirty="0"/>
              <a:t>Power is varied by changing the signal generator power.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D9574-B512-4F03-92F8-6F891651B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2A65CF-9022-47A1-A5F8-411C2D94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Measurement: setup 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F2E75BF-7CB4-476A-B59D-11FD842DB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810DBE-362D-4CE8-B284-057FE53921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95"/>
          <a:stretch/>
        </p:blipFill>
        <p:spPr bwMode="auto">
          <a:xfrm>
            <a:off x="855017" y="2966720"/>
            <a:ext cx="8875187" cy="3073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649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46E9B-2051-418B-8076-4756EC1C9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Correction factor=power difference between the power meter and spectrum analyzer readings.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D9574-B512-4F03-92F8-6F891651B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2A65CF-9022-47A1-A5F8-411C2D94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phase 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F2E75BF-7CB4-476A-B59D-11FD842DB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7CBEBA-B7A8-4E38-8513-4F0CBE3EE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14"/>
          <a:stretch/>
        </p:blipFill>
        <p:spPr bwMode="auto">
          <a:xfrm>
            <a:off x="387658" y="2583771"/>
            <a:ext cx="9223702" cy="35464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FEB0970-FF17-4D47-9B25-06D94DDBF410}"/>
              </a:ext>
            </a:extLst>
          </p:cNvPr>
          <p:cNvSpPr/>
          <p:nvPr/>
        </p:nvSpPr>
        <p:spPr>
          <a:xfrm>
            <a:off x="4999509" y="5730140"/>
            <a:ext cx="1654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Calibration</a:t>
            </a:r>
            <a:endParaRPr lang="en-US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638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46E9B-2051-418B-8076-4756EC1C9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Sweep the signal generator power.</a:t>
            </a:r>
          </a:p>
          <a:p>
            <a:r>
              <a:rPr lang="en-US" sz="2400" dirty="0"/>
              <a:t>Report the spectrum analyzer readings + correction factors=input power. </a:t>
            </a:r>
          </a:p>
          <a:p>
            <a:r>
              <a:rPr lang="en-US" sz="2400" dirty="0"/>
              <a:t>Report the power meter reading.</a:t>
            </a:r>
          </a:p>
          <a:p>
            <a:r>
              <a:rPr lang="en-US" sz="2400" dirty="0"/>
              <a:t>The power meter readings +probe losses= amplifier output power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D9574-B512-4F03-92F8-6F891651B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2A65CF-9022-47A1-A5F8-411C2D94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Phase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F2E75BF-7CB4-476A-B59D-11FD842DB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69E448-38A0-498D-8CAF-1432FEBF46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14"/>
          <a:stretch/>
        </p:blipFill>
        <p:spPr bwMode="auto">
          <a:xfrm>
            <a:off x="2062480" y="3265444"/>
            <a:ext cx="8036559" cy="309002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5902FAB-F2CC-490E-83A0-85B667DB9176}"/>
              </a:ext>
            </a:extLst>
          </p:cNvPr>
          <p:cNvSpPr/>
          <p:nvPr/>
        </p:nvSpPr>
        <p:spPr>
          <a:xfrm>
            <a:off x="5696216" y="6033705"/>
            <a:ext cx="24850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Measurement</a:t>
            </a:r>
            <a:endParaRPr lang="en-US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21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46E9B-2051-418B-8076-4756EC1C9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Many points are recorded at different frequencies.</a:t>
            </a:r>
          </a:p>
          <a:p>
            <a:r>
              <a:rPr lang="en-US" sz="2400" dirty="0"/>
              <a:t>At 270GHz: P</a:t>
            </a:r>
            <a:r>
              <a:rPr lang="en-US" sz="2400" baseline="-25000" dirty="0"/>
              <a:t>out</a:t>
            </a:r>
            <a:r>
              <a:rPr lang="en-US" sz="2400" dirty="0"/>
              <a:t>=16.8dBm, 4%PAE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No heatsink was used.</a:t>
            </a:r>
          </a:p>
          <a:p>
            <a:endParaRPr lang="en-US" sz="2400" dirty="0"/>
          </a:p>
          <a:p>
            <a:r>
              <a:rPr lang="en-US" sz="2400" dirty="0"/>
              <a:t>Better performance is expected</a:t>
            </a:r>
            <a:br>
              <a:rPr lang="en-US" sz="2400" dirty="0"/>
            </a:br>
            <a:r>
              <a:rPr lang="en-US" sz="2400" dirty="0"/>
              <a:t>with proper heatsinking. </a:t>
            </a:r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D9574-B512-4F03-92F8-6F891651B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2A65CF-9022-47A1-A5F8-411C2D94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Measurement Results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F2E75BF-7CB4-476A-B59D-11FD842DB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8FD0062-FADA-4B6C-8F8D-C376AC5AF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0F11BDE-1A39-4E79-BAD0-5D2B90F10D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13071"/>
              </p:ext>
            </p:extLst>
          </p:nvPr>
        </p:nvGraphicFramePr>
        <p:xfrm>
          <a:off x="6096000" y="2858136"/>
          <a:ext cx="5129413" cy="3377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KGPlot" r:id="rId3" imgW="4961495" imgH="3225504" progId="KGraph_Plot">
                  <p:embed/>
                </p:oleObj>
              </mc:Choice>
              <mc:Fallback>
                <p:oleObj name="KGPlot" r:id="rId3" imgW="4961495" imgH="3225504" progId="KGraph_Plo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858136"/>
                        <a:ext cx="5129413" cy="3377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D6009AB-DAB4-4C6B-8950-41ED61EA3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382163"/>
              </p:ext>
            </p:extLst>
          </p:nvPr>
        </p:nvGraphicFramePr>
        <p:xfrm>
          <a:off x="6938742" y="1760856"/>
          <a:ext cx="4286671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1099629">
                  <a:extLst>
                    <a:ext uri="{9D8B030D-6E8A-4147-A177-3AD203B41FA5}">
                      <a16:colId xmlns:a16="http://schemas.microsoft.com/office/drawing/2014/main" val="69617592"/>
                    </a:ext>
                  </a:extLst>
                </a:gridCol>
                <a:gridCol w="964872">
                  <a:extLst>
                    <a:ext uri="{9D8B030D-6E8A-4147-A177-3AD203B41FA5}">
                      <a16:colId xmlns:a16="http://schemas.microsoft.com/office/drawing/2014/main" val="147988726"/>
                    </a:ext>
                  </a:extLst>
                </a:gridCol>
                <a:gridCol w="1167009">
                  <a:extLst>
                    <a:ext uri="{9D8B030D-6E8A-4147-A177-3AD203B41FA5}">
                      <a16:colId xmlns:a16="http://schemas.microsoft.com/office/drawing/2014/main" val="4290387363"/>
                    </a:ext>
                  </a:extLst>
                </a:gridCol>
                <a:gridCol w="1055161">
                  <a:extLst>
                    <a:ext uri="{9D8B030D-6E8A-4147-A177-3AD203B41FA5}">
                      <a16:colId xmlns:a16="http://schemas.microsoft.com/office/drawing/2014/main" val="1286166895"/>
                    </a:ext>
                  </a:extLst>
                </a:gridCol>
              </a:tblGrid>
              <a:tr h="17082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1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CCPA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1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BBPA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18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CCdriver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18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BBdriver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797774"/>
                  </a:ext>
                </a:extLst>
              </a:tr>
              <a:tr h="15726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2.2V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NewRoman"/>
                        </a:rPr>
                        <a:t>2.5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NewRoman"/>
                        </a:rPr>
                        <a:t>2.4V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NewRoman"/>
                        </a:rPr>
                        <a:t>2.2V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935012"/>
                  </a:ext>
                </a:extLst>
              </a:tr>
              <a:tr h="15726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CCPA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BBPA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CCdriver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BBdriver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687164"/>
                  </a:ext>
                </a:extLst>
              </a:tr>
              <a:tr h="17082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NewRoman"/>
                        </a:rPr>
                        <a:t>173.3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NewRoman"/>
                        </a:rPr>
                        <a:t>10.8mA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NewRoman"/>
                        </a:rPr>
                        <a:t>274.8mA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NewRoman"/>
                        </a:rPr>
                        <a:t>16.2mA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418351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164116B0-C3E6-46C6-922E-357800EE2400}"/>
              </a:ext>
            </a:extLst>
          </p:cNvPr>
          <p:cNvSpPr/>
          <p:nvPr/>
        </p:nvSpPr>
        <p:spPr>
          <a:xfrm>
            <a:off x="6542231" y="6105565"/>
            <a:ext cx="5571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Pout, Gain, and PAE vs Pin at 270GHz</a:t>
            </a:r>
            <a:endParaRPr lang="en-US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97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46E9B-2051-418B-8076-4756EC1C9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More points are taken at different frequencies.</a:t>
            </a:r>
          </a:p>
          <a:p>
            <a:r>
              <a:rPr lang="en-US" sz="2400" dirty="0" err="1"/>
              <a:t>P</a:t>
            </a:r>
            <a:r>
              <a:rPr lang="en-US" sz="2400" baseline="-25000" dirty="0" err="1"/>
              <a:t>sat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0000FF"/>
                </a:solidFill>
              </a:rPr>
              <a:t>14-16.8</a:t>
            </a:r>
            <a:r>
              <a:rPr lang="en-US" sz="2400" dirty="0"/>
              <a:t>dB</a:t>
            </a:r>
            <a:r>
              <a:rPr lang="en-US" sz="2400" baseline="-25000" dirty="0"/>
              <a:t>m</a:t>
            </a:r>
            <a:r>
              <a:rPr lang="en-US" sz="2400" dirty="0"/>
              <a:t>, with </a:t>
            </a:r>
            <a:r>
              <a:rPr lang="en-US" sz="2400" dirty="0">
                <a:solidFill>
                  <a:srgbClr val="0000FF"/>
                </a:solidFill>
              </a:rPr>
              <a:t>PAE=</a:t>
            </a:r>
            <a:r>
              <a:rPr lang="en-AU" sz="2400" dirty="0">
                <a:solidFill>
                  <a:srgbClr val="0000FF"/>
                </a:solidFill>
              </a:rPr>
              <a:t>2.2-4</a:t>
            </a:r>
            <a:r>
              <a:rPr lang="en-US" sz="2400" dirty="0">
                <a:solidFill>
                  <a:srgbClr val="0000FF"/>
                </a:solidFill>
              </a:rPr>
              <a:t>% </a:t>
            </a:r>
            <a:r>
              <a:rPr lang="en-US" sz="2400" dirty="0"/>
              <a:t>over </a:t>
            </a:r>
            <a:r>
              <a:rPr lang="en-AU" sz="2400" dirty="0"/>
              <a:t>266-285</a:t>
            </a:r>
            <a:r>
              <a:rPr lang="en-US" sz="2400" dirty="0"/>
              <a:t>GHz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D9574-B512-4F03-92F8-6F891651B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2A65CF-9022-47A1-A5F8-411C2D94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Measurement Results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F2E75BF-7CB4-476A-B59D-11FD842DB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8FD0062-FADA-4B6C-8F8D-C376AC5AF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9A00D10-9439-4727-8B16-6029BFF960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351114"/>
              </p:ext>
            </p:extLst>
          </p:nvPr>
        </p:nvGraphicFramePr>
        <p:xfrm>
          <a:off x="551059" y="2336477"/>
          <a:ext cx="4998752" cy="357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KGPlot" r:id="rId3" imgW="4493514" imgH="3204972" progId="KGraph_Plot">
                  <p:embed/>
                </p:oleObj>
              </mc:Choice>
              <mc:Fallback>
                <p:oleObj name="KGPlot" r:id="rId3" imgW="4493514" imgH="3204972" progId="KGraph_Plo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59" y="2336477"/>
                        <a:ext cx="4998752" cy="3570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AC9EC00-2E90-42AD-BB85-67F1118EE0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001413"/>
              </p:ext>
            </p:extLst>
          </p:nvPr>
        </p:nvGraphicFramePr>
        <p:xfrm>
          <a:off x="6256378" y="2429447"/>
          <a:ext cx="5199228" cy="3491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KGPlot" r:id="rId5" imgW="4609800" imgH="3111480" progId="KGraph_Plot">
                  <p:embed/>
                </p:oleObj>
              </mc:Choice>
              <mc:Fallback>
                <p:oleObj name="KGPlot" r:id="rId5" imgW="4609800" imgH="3111480" progId="KGraph_Plo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78" y="2429447"/>
                        <a:ext cx="5199228" cy="34914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BF83C60-E1B2-426F-83A3-F2DC866C4C5E}"/>
              </a:ext>
            </a:extLst>
          </p:cNvPr>
          <p:cNvSpPr/>
          <p:nvPr/>
        </p:nvSpPr>
        <p:spPr>
          <a:xfrm>
            <a:off x="924022" y="578370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Measured Pout vs Pin at various frequencies.</a:t>
            </a:r>
            <a:endParaRPr lang="en-US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8833C2-8D5F-4F70-89C2-832E0E7CF58A}"/>
              </a:ext>
            </a:extLst>
          </p:cNvPr>
          <p:cNvSpPr/>
          <p:nvPr/>
        </p:nvSpPr>
        <p:spPr>
          <a:xfrm>
            <a:off x="6189814" y="58931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Measured P</a:t>
            </a:r>
            <a:r>
              <a:rPr lang="en-US" baseline="-25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out</a:t>
            </a:r>
            <a:r>
              <a:rPr lang="en-US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with the associated PAE and gain vs. frequency reported at the peak PAE.</a:t>
            </a:r>
          </a:p>
        </p:txBody>
      </p:sp>
    </p:spTree>
    <p:extLst>
      <p:ext uri="{BB962C8B-B14F-4D97-AF65-F5344CB8AC3E}">
        <p14:creationId xmlns:p14="http://schemas.microsoft.com/office/powerpoint/2010/main" val="2554292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46E9B-2051-418B-8076-4756EC1C9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819" y="5941776"/>
            <a:ext cx="10972800" cy="512356"/>
          </a:xfrm>
        </p:spPr>
        <p:txBody>
          <a:bodyPr>
            <a:normAutofit/>
          </a:bodyPr>
          <a:lstStyle/>
          <a:p>
            <a:r>
              <a:rPr lang="en-US" sz="2000" dirty="0"/>
              <a:t>This work shows a record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P</a:t>
            </a:r>
            <a:r>
              <a:rPr lang="en-US" sz="2000" baseline="-25000" dirty="0" err="1">
                <a:solidFill>
                  <a:srgbClr val="0000FF"/>
                </a:solidFill>
              </a:rPr>
              <a:t>sat</a:t>
            </a:r>
            <a:r>
              <a:rPr lang="en-US" sz="2000" dirty="0">
                <a:solidFill>
                  <a:srgbClr val="0000FF"/>
                </a:solidFill>
              </a:rPr>
              <a:t>/mm</a:t>
            </a:r>
            <a:r>
              <a:rPr lang="en-US" sz="2000" baseline="30000" dirty="0">
                <a:solidFill>
                  <a:srgbClr val="0000FF"/>
                </a:solidFill>
              </a:rPr>
              <a:t>2 </a:t>
            </a:r>
            <a:r>
              <a:rPr lang="en-US" sz="2000" dirty="0">
                <a:solidFill>
                  <a:srgbClr val="0000FF"/>
                </a:solidFill>
              </a:rPr>
              <a:t>over 266-285GHz frequency range. 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D9574-B512-4F03-92F8-6F891651B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65568" y="6454132"/>
            <a:ext cx="2772725" cy="402108"/>
          </a:xfrm>
        </p:spPr>
        <p:txBody>
          <a:bodyPr/>
          <a:lstStyle/>
          <a:p>
            <a:fld id="{093EF114-BD19-4E49-AF11-C346593B86D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2A65CF-9022-47A1-A5F8-411C2D94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State-of-the-art results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D13D41-2167-4E6D-B9A7-2DC8F8AABEB6}"/>
              </a:ext>
            </a:extLst>
          </p:cNvPr>
          <p:cNvSpPr/>
          <p:nvPr/>
        </p:nvSpPr>
        <p:spPr>
          <a:xfrm>
            <a:off x="10679836" y="1104899"/>
            <a:ext cx="902563" cy="44338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F7364CE-F151-4CF5-9F77-FC3E0BE1C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136291"/>
              </p:ext>
            </p:extLst>
          </p:nvPr>
        </p:nvGraphicFramePr>
        <p:xfrm>
          <a:off x="396535" y="1104899"/>
          <a:ext cx="11185865" cy="4433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8593">
                  <a:extLst>
                    <a:ext uri="{9D8B030D-6E8A-4147-A177-3AD203B41FA5}">
                      <a16:colId xmlns:a16="http://schemas.microsoft.com/office/drawing/2014/main" val="3490875392"/>
                    </a:ext>
                  </a:extLst>
                </a:gridCol>
                <a:gridCol w="840158">
                  <a:extLst>
                    <a:ext uri="{9D8B030D-6E8A-4147-A177-3AD203B41FA5}">
                      <a16:colId xmlns:a16="http://schemas.microsoft.com/office/drawing/2014/main" val="3502684617"/>
                    </a:ext>
                  </a:extLst>
                </a:gridCol>
                <a:gridCol w="873002">
                  <a:extLst>
                    <a:ext uri="{9D8B030D-6E8A-4147-A177-3AD203B41FA5}">
                      <a16:colId xmlns:a16="http://schemas.microsoft.com/office/drawing/2014/main" val="1796032657"/>
                    </a:ext>
                  </a:extLst>
                </a:gridCol>
                <a:gridCol w="759639">
                  <a:extLst>
                    <a:ext uri="{9D8B030D-6E8A-4147-A177-3AD203B41FA5}">
                      <a16:colId xmlns:a16="http://schemas.microsoft.com/office/drawing/2014/main" val="1446053950"/>
                    </a:ext>
                  </a:extLst>
                </a:gridCol>
                <a:gridCol w="1430283">
                  <a:extLst>
                    <a:ext uri="{9D8B030D-6E8A-4147-A177-3AD203B41FA5}">
                      <a16:colId xmlns:a16="http://schemas.microsoft.com/office/drawing/2014/main" val="2292400809"/>
                    </a:ext>
                  </a:extLst>
                </a:gridCol>
                <a:gridCol w="947165">
                  <a:extLst>
                    <a:ext uri="{9D8B030D-6E8A-4147-A177-3AD203B41FA5}">
                      <a16:colId xmlns:a16="http://schemas.microsoft.com/office/drawing/2014/main" val="3396741711"/>
                    </a:ext>
                  </a:extLst>
                </a:gridCol>
                <a:gridCol w="791422">
                  <a:extLst>
                    <a:ext uri="{9D8B030D-6E8A-4147-A177-3AD203B41FA5}">
                      <a16:colId xmlns:a16="http://schemas.microsoft.com/office/drawing/2014/main" val="3808330719"/>
                    </a:ext>
                  </a:extLst>
                </a:gridCol>
                <a:gridCol w="864526">
                  <a:extLst>
                    <a:ext uri="{9D8B030D-6E8A-4147-A177-3AD203B41FA5}">
                      <a16:colId xmlns:a16="http://schemas.microsoft.com/office/drawing/2014/main" val="735148164"/>
                    </a:ext>
                  </a:extLst>
                </a:gridCol>
                <a:gridCol w="905845">
                  <a:extLst>
                    <a:ext uri="{9D8B030D-6E8A-4147-A177-3AD203B41FA5}">
                      <a16:colId xmlns:a16="http://schemas.microsoft.com/office/drawing/2014/main" val="513242893"/>
                    </a:ext>
                  </a:extLst>
                </a:gridCol>
                <a:gridCol w="905845">
                  <a:extLst>
                    <a:ext uri="{9D8B030D-6E8A-4147-A177-3AD203B41FA5}">
                      <a16:colId xmlns:a16="http://schemas.microsoft.com/office/drawing/2014/main" val="696359068"/>
                    </a:ext>
                  </a:extLst>
                </a:gridCol>
                <a:gridCol w="798839">
                  <a:extLst>
                    <a:ext uri="{9D8B030D-6E8A-4147-A177-3AD203B41FA5}">
                      <a16:colId xmlns:a16="http://schemas.microsoft.com/office/drawing/2014/main" val="2409960696"/>
                    </a:ext>
                  </a:extLst>
                </a:gridCol>
                <a:gridCol w="900548">
                  <a:extLst>
                    <a:ext uri="{9D8B030D-6E8A-4147-A177-3AD203B41FA5}">
                      <a16:colId xmlns:a16="http://schemas.microsoft.com/office/drawing/2014/main" val="3267622689"/>
                    </a:ext>
                  </a:extLst>
                </a:gridCol>
              </a:tblGrid>
              <a:tr h="3779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[5]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[7]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[8]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[2]</a:t>
                      </a:r>
                      <a:r>
                        <a:rPr lang="en-AU" sz="14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[10]</a:t>
                      </a:r>
                      <a:r>
                        <a:rPr lang="en-AU" sz="14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[9]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[4]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[6]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[11]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[3]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work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435353"/>
                  </a:ext>
                </a:extLst>
              </a:tr>
              <a:tr h="4770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Freq, GHz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185-255</a:t>
                      </a:r>
                      <a:b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275-320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300-305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290-307.5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280-328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266-285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104116"/>
                  </a:ext>
                </a:extLst>
              </a:tr>
              <a:tr h="3779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AU" sz="1400" baseline="-25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</a:t>
                      </a: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dBm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&gt;10.8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20-23.9</a:t>
                      </a:r>
                      <a:b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2.7-4.8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9.5-9.8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7.8-10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9.6-13.7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14-16.8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800060"/>
                  </a:ext>
                </a:extLst>
              </a:tr>
              <a:tr h="3902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 at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AU" sz="1400" baseline="-25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</a:t>
                      </a: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(dB)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12.2-17</a:t>
                      </a:r>
                      <a:b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13.5-15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7.5-7.8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11.5-13.8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9.6-10.9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383175"/>
                  </a:ext>
                </a:extLst>
              </a:tr>
              <a:tr h="3902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PAE at P</a:t>
                      </a:r>
                      <a:r>
                        <a:rPr lang="en-AU" sz="1400" baseline="-25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</a:t>
                      </a: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  <a:b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r>
                        <a:rPr lang="en-AU" sz="14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0.8-2.4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2.2-4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054297"/>
                  </a:ext>
                </a:extLst>
              </a:tr>
              <a:tr h="3312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</a:t>
                      </a:r>
                      <a:r>
                        <a:rPr lang="en-AU" sz="1400" baseline="-25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3dB</a:t>
                      </a: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GHz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r>
                        <a:rPr lang="en-AU" sz="14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~100</a:t>
                      </a:r>
                      <a:r>
                        <a:rPr lang="en-AU" sz="14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AU" sz="14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lang="en-AU" sz="14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745468"/>
                  </a:ext>
                </a:extLst>
              </a:tr>
              <a:tr h="4903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Chip Size (mmxmm)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1.5x0.75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2.14x1.58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0.98x1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0.5x1.35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2x0.75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0.55x0.55</a:t>
                      </a:r>
                      <a:r>
                        <a:rPr lang="en-AU" sz="14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2x0.75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1.45x0.44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0.67x0.68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0.6x1.3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1.08x0.77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316098"/>
                  </a:ext>
                </a:extLst>
              </a:tr>
              <a:tr h="2013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AU" sz="1400" baseline="-25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(W)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0.129</a:t>
                      </a:r>
                      <a:r>
                        <a:rPr lang="en-AU" sz="14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949672"/>
                  </a:ext>
                </a:extLst>
              </a:tr>
              <a:tr h="3902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AU" sz="1400" baseline="-25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</a:t>
                      </a: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/Area</a:t>
                      </a:r>
                      <a:b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mW/mm</a:t>
                      </a:r>
                      <a:r>
                        <a:rPr lang="en-AU" sz="14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72.5</a:t>
                      </a:r>
                      <a:b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57.6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249246"/>
                  </a:ext>
                </a:extLst>
              </a:tr>
              <a:tr h="795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nm GaAs mHEMT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250-nm InP HBT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130-nm InP HBT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nm InAlAs/InGaAs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nm InP HEMT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250-nm InP HBT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nm InGaAs mHEMT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250-nm InP HBT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250-nm InP HBT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nm InGaAs mHEMT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250-nm InP HBT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93691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9188E47-49C4-47AE-93EA-A3927C92F58D}"/>
              </a:ext>
            </a:extLst>
          </p:cNvPr>
          <p:cNvSpPr/>
          <p:nvPr/>
        </p:nvSpPr>
        <p:spPr>
          <a:xfrm>
            <a:off x="9193373" y="701880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err="1">
                <a:latin typeface="TimesNewRoman"/>
              </a:rPr>
              <a:t>a</a:t>
            </a:r>
            <a:r>
              <a:rPr lang="en-US" dirty="0" err="1">
                <a:latin typeface="TimesNewRoman"/>
              </a:rPr>
              <a:t>module</a:t>
            </a:r>
            <a:r>
              <a:rPr lang="en-US" dirty="0">
                <a:latin typeface="TimesNewRoman"/>
              </a:rPr>
              <a:t>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24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AFEB9A-3A7F-4979-8C44-7CB92AC16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Record </a:t>
            </a:r>
            <a:r>
              <a:rPr lang="en-US" dirty="0" err="1"/>
              <a:t>P</a:t>
            </a:r>
            <a:r>
              <a:rPr lang="en-US" baseline="-25000" dirty="0" err="1"/>
              <a:t>sat</a:t>
            </a:r>
            <a:r>
              <a:rPr lang="en-US" dirty="0"/>
              <a:t>/area at H-band</a:t>
            </a:r>
          </a:p>
          <a:p>
            <a:r>
              <a:rPr lang="en-US" dirty="0"/>
              <a:t>Common base cell with finite base impedance shows a good performance at </a:t>
            </a:r>
            <a:r>
              <a:rPr lang="en-US" dirty="0" err="1"/>
              <a:t>subTHz</a:t>
            </a:r>
            <a:r>
              <a:rPr lang="en-US" dirty="0"/>
              <a:t> frequency.</a:t>
            </a:r>
          </a:p>
          <a:p>
            <a:r>
              <a:rPr lang="en-US" dirty="0"/>
              <a:t>Transmission line combiner are compact and have low losses</a:t>
            </a:r>
          </a:p>
          <a:p>
            <a:r>
              <a:rPr lang="en-US" dirty="0"/>
              <a:t>Careful EM simulation is necessary to get accurate results</a:t>
            </a:r>
          </a:p>
          <a:p>
            <a:r>
              <a:rPr lang="en-US" dirty="0"/>
              <a:t>Millimeter wave communication becomes more feasible.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99F09-49CA-49DC-BC78-38156F59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8DB19F-9771-485C-A9FD-019C7C20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400975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BF7061-714F-476E-92BA-C2F6AF20D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 for sub-THz frequencies. </a:t>
            </a:r>
          </a:p>
          <a:p>
            <a:r>
              <a:rPr lang="en-US" dirty="0"/>
              <a:t>Prior work at H-band. </a:t>
            </a:r>
          </a:p>
          <a:p>
            <a:r>
              <a:rPr lang="en-US" dirty="0"/>
              <a:t>Potential applications for the amplifier.</a:t>
            </a:r>
          </a:p>
          <a:p>
            <a:r>
              <a:rPr lang="en-US" dirty="0"/>
              <a:t>Amplifier design</a:t>
            </a:r>
          </a:p>
          <a:p>
            <a:pPr lvl="1"/>
            <a:r>
              <a:rPr lang="en-US" sz="3200" dirty="0"/>
              <a:t> unit cell and low-loss compact combiner</a:t>
            </a:r>
            <a:endParaRPr lang="en-US" dirty="0"/>
          </a:p>
          <a:p>
            <a:r>
              <a:rPr lang="en-US" dirty="0"/>
              <a:t>Measurement results </a:t>
            </a:r>
          </a:p>
          <a:p>
            <a:r>
              <a:rPr lang="en-US" dirty="0"/>
              <a:t>Summary and conclusion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232A78-6AA4-4E01-BFB2-431B83B34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C35484-F155-4215-BE65-1B9BB602F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20981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AFEB9A-3A7F-4979-8C44-7CB92AC16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6147"/>
            <a:ext cx="10972800" cy="4941136"/>
          </a:xfrm>
        </p:spPr>
        <p:txBody>
          <a:bodyPr/>
          <a:lstStyle/>
          <a:p>
            <a:r>
              <a:rPr lang="en-US" dirty="0"/>
              <a:t>This work was supported in part by the Semiconductor Research Corporation and DARPA under the JUMP program.  </a:t>
            </a:r>
          </a:p>
          <a:p>
            <a:endParaRPr lang="en-US" dirty="0"/>
          </a:p>
          <a:p>
            <a:r>
              <a:rPr lang="en-US" dirty="0"/>
              <a:t>The authors thank Teledyne Scientific &amp; Imaging for the IC fabrication.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99F09-49CA-49DC-BC78-38156F59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8DB19F-9771-485C-A9FD-019C7C20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  </a:t>
            </a:r>
          </a:p>
        </p:txBody>
      </p:sp>
    </p:spTree>
    <p:extLst>
      <p:ext uri="{BB962C8B-B14F-4D97-AF65-F5344CB8AC3E}">
        <p14:creationId xmlns:p14="http://schemas.microsoft.com/office/powerpoint/2010/main" val="442686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BF7061-714F-476E-92BA-C2F6AF20D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232A78-6AA4-4E01-BFB2-431B83B34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76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AFEB9A-3A7F-4979-8C44-7CB92AC16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7644"/>
            <a:ext cx="10972800" cy="51934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000" dirty="0"/>
              <a:t>[1] O. </a:t>
            </a:r>
            <a:r>
              <a:rPr lang="en-US" sz="1000" dirty="0" err="1"/>
              <a:t>Momeni</a:t>
            </a:r>
            <a:r>
              <a:rPr lang="en-US" sz="1000" dirty="0"/>
              <a:t>, "A 260GHz amplifier with 9.2dB gain and −3.9dBm saturated power in 65nm CMOS," 2013 IEEE ISSCC Digest of Technical Papers, San Francisco, CA, 2013, pp. 140-141.</a:t>
            </a:r>
          </a:p>
          <a:p>
            <a:pPr marL="0" indent="0">
              <a:buNone/>
            </a:pPr>
            <a:r>
              <a:rPr lang="en-US" sz="1000" dirty="0"/>
              <a:t>[2] A. </a:t>
            </a:r>
            <a:r>
              <a:rPr lang="en-US" sz="1000" dirty="0" err="1"/>
              <a:t>Tessmann</a:t>
            </a:r>
            <a:r>
              <a:rPr lang="en-US" sz="1000" dirty="0"/>
              <a:t> et al., “A broadband 220–320 GHz medium power amplifier module,” in Proc. IEEE Comp. </a:t>
            </a:r>
            <a:r>
              <a:rPr lang="en-US" sz="1000" dirty="0" err="1"/>
              <a:t>Semicond</a:t>
            </a:r>
            <a:r>
              <a:rPr lang="en-US" sz="1000" dirty="0"/>
              <a:t>. </a:t>
            </a:r>
            <a:r>
              <a:rPr lang="en-US" sz="1000" dirty="0" err="1"/>
              <a:t>Integr</a:t>
            </a:r>
            <a:r>
              <a:rPr lang="en-US" sz="1000" dirty="0"/>
              <a:t>. </a:t>
            </a:r>
            <a:r>
              <a:rPr lang="en-US" sz="1000" dirty="0" err="1"/>
              <a:t>Symp</a:t>
            </a:r>
            <a:r>
              <a:rPr lang="en-US" sz="1000" dirty="0"/>
              <a:t>., La Jolla, CA, USA, Dec. 2014, pp. 1–4.</a:t>
            </a:r>
          </a:p>
          <a:p>
            <a:pPr marL="0" indent="0">
              <a:buNone/>
            </a:pPr>
            <a:r>
              <a:rPr lang="en-US" sz="1000" dirty="0"/>
              <a:t>[3] L. John et al., "Broadband 300-GHz Power Amplifier MMICs in </a:t>
            </a:r>
            <a:r>
              <a:rPr lang="en-US" sz="1000" dirty="0" err="1"/>
              <a:t>InGaAs</a:t>
            </a:r>
            <a:r>
              <a:rPr lang="en-US" sz="1000" dirty="0"/>
              <a:t> </a:t>
            </a:r>
            <a:r>
              <a:rPr lang="en-US" sz="1000" dirty="0" err="1"/>
              <a:t>mHEMT</a:t>
            </a:r>
            <a:r>
              <a:rPr lang="en-US" sz="1000" dirty="0"/>
              <a:t> Technology," in IEEE Transactions on Terahertz Science and Technology, vol. 10, no. 3, pp. 309-320, May 2020.</a:t>
            </a:r>
          </a:p>
          <a:p>
            <a:pPr marL="0" indent="0">
              <a:buNone/>
            </a:pPr>
            <a:r>
              <a:rPr lang="en-US" sz="1000" dirty="0"/>
              <a:t>[4] B. Schoch, A. </a:t>
            </a:r>
            <a:r>
              <a:rPr lang="en-US" sz="1000" dirty="0" err="1"/>
              <a:t>Tessmann</a:t>
            </a:r>
            <a:r>
              <a:rPr lang="en-US" sz="1000" dirty="0"/>
              <a:t>, A. </a:t>
            </a:r>
            <a:r>
              <a:rPr lang="en-US" sz="1000" dirty="0" err="1"/>
              <a:t>Leuther</a:t>
            </a:r>
            <a:r>
              <a:rPr lang="en-US" sz="1000" dirty="0"/>
              <a:t>, S. Wagner and I. </a:t>
            </a:r>
            <a:r>
              <a:rPr lang="en-US" sz="1000" dirty="0" err="1"/>
              <a:t>Kallfass</a:t>
            </a:r>
            <a:r>
              <a:rPr lang="en-US" sz="1000" dirty="0"/>
              <a:t>, "300 GHz broadband power amplifier with 508 GHz gain-bandwidth product and 8 dBm output power," 2019 IEEE MTT-S International Microwave Symposium (IMS), Boston, MA, USA, 2019, pp. 1249-1252</a:t>
            </a:r>
          </a:p>
          <a:p>
            <a:pPr marL="0" indent="0">
              <a:buNone/>
            </a:pPr>
            <a:r>
              <a:rPr lang="en-US" sz="1000" dirty="0"/>
              <a:t>[5] A. B. Amado-Rey et al., "Analysis and Development of Submillimeter-Wave Stacked-FET Power Amplifier MMICs in 35-nm </a:t>
            </a:r>
            <a:r>
              <a:rPr lang="en-US" sz="1000" dirty="0" err="1"/>
              <a:t>mHEMT</a:t>
            </a:r>
            <a:r>
              <a:rPr lang="en-US" sz="1000" dirty="0"/>
              <a:t> Technology," in IEEE Transactions on Terahertz Science and Technology, vol. 8, no. 3, pp. 357-364, May 2018</a:t>
            </a:r>
          </a:p>
          <a:p>
            <a:pPr marL="0" indent="0">
              <a:buNone/>
            </a:pPr>
            <a:r>
              <a:rPr lang="en-US" sz="1000" dirty="0"/>
              <a:t>[6] Z. Griffith, M. </a:t>
            </a:r>
            <a:r>
              <a:rPr lang="en-US" sz="1000" dirty="0" err="1"/>
              <a:t>Urteaga</a:t>
            </a:r>
            <a:r>
              <a:rPr lang="en-US" sz="1000" dirty="0"/>
              <a:t>, P. Rowell and R. Pierson, "A 6–10 </a:t>
            </a:r>
            <a:r>
              <a:rPr lang="en-US" sz="1000" dirty="0" err="1"/>
              <a:t>mW</a:t>
            </a:r>
            <a:r>
              <a:rPr lang="en-US" sz="1000" dirty="0"/>
              <a:t> Power Amplifier at 290–307.5 GHz in 250 nm InP HBT," in IEEE MWCL, vol. 25, no. 9, pp. 597-599, Sept. 2015.</a:t>
            </a:r>
          </a:p>
          <a:p>
            <a:pPr marL="0" indent="0">
              <a:buNone/>
            </a:pPr>
            <a:r>
              <a:rPr lang="en-US" sz="1000" dirty="0"/>
              <a:t>[7] Z. Griffith, M. </a:t>
            </a:r>
            <a:r>
              <a:rPr lang="en-US" sz="1000" dirty="0" err="1"/>
              <a:t>Urteaga</a:t>
            </a:r>
            <a:r>
              <a:rPr lang="en-US" sz="1000" dirty="0"/>
              <a:t> and P. Rowell, "180–265 GHz, 17–24 dBm output power broadband, high-gain power amplifiers in InP HBT," 2017 IEEE MTT-S International Microwave Symposium (IMS), </a:t>
            </a:r>
            <a:r>
              <a:rPr lang="en-US" sz="1000" dirty="0" err="1"/>
              <a:t>Honololu</a:t>
            </a:r>
            <a:r>
              <a:rPr lang="en-US" sz="1000" dirty="0"/>
              <a:t>, HI, 2017, pp. 973-976.</a:t>
            </a:r>
          </a:p>
          <a:p>
            <a:pPr marL="0" indent="0">
              <a:buNone/>
            </a:pPr>
            <a:r>
              <a:rPr lang="en-US" sz="1000" dirty="0"/>
              <a:t>[8] A. S. H. Ahmed, A. </a:t>
            </a:r>
            <a:r>
              <a:rPr lang="en-US" sz="1000" dirty="0" err="1"/>
              <a:t>Simsek</a:t>
            </a:r>
            <a:r>
              <a:rPr lang="en-US" sz="1000" dirty="0"/>
              <a:t>, M. </a:t>
            </a:r>
            <a:r>
              <a:rPr lang="en-US" sz="1000" dirty="0" err="1"/>
              <a:t>Urteaga</a:t>
            </a:r>
            <a:r>
              <a:rPr lang="en-US" sz="1000" dirty="0"/>
              <a:t> and M. J. W. Rodwell, "8.6-13.6 </a:t>
            </a:r>
            <a:r>
              <a:rPr lang="en-US" sz="1000" dirty="0" err="1"/>
              <a:t>mW</a:t>
            </a:r>
            <a:r>
              <a:rPr lang="en-US" sz="1000" dirty="0"/>
              <a:t> Series-Connected Power Amplifiers Designed at 325 GHz Using 130 nm InP HBT Technology," 2018 IEEE </a:t>
            </a:r>
            <a:r>
              <a:rPr lang="en-US" sz="1000" dirty="0" err="1"/>
              <a:t>BiCMOS</a:t>
            </a:r>
            <a:r>
              <a:rPr lang="en-US" sz="1000" dirty="0"/>
              <a:t> and Compound Semiconductor Integrated Circuits and Technology Symposium (BCICTS), San Diego, CA, 2018, pp. 164-167</a:t>
            </a:r>
          </a:p>
          <a:p>
            <a:pPr marL="0" indent="0">
              <a:buNone/>
            </a:pPr>
            <a:r>
              <a:rPr lang="en-US" sz="1000" dirty="0"/>
              <a:t>[9] H. G. Yu, S. H. Choi, S. Jeon, and M. Kim, “300 GHz InP HBT amplifier with 10 </a:t>
            </a:r>
            <a:r>
              <a:rPr lang="en-US" sz="1000" dirty="0" err="1"/>
              <a:t>mW</a:t>
            </a:r>
            <a:r>
              <a:rPr lang="en-US" sz="1000" dirty="0"/>
              <a:t> output power,” Electron. Lett., vol. 50, no. 5, pp.</a:t>
            </a:r>
          </a:p>
          <a:p>
            <a:pPr marL="0" indent="0">
              <a:buNone/>
            </a:pPr>
            <a:r>
              <a:rPr lang="en-US" sz="1000" dirty="0"/>
              <a:t>377–379.</a:t>
            </a:r>
          </a:p>
          <a:p>
            <a:pPr marL="0" indent="0">
              <a:buNone/>
            </a:pPr>
            <a:r>
              <a:rPr lang="en-US" sz="1000" dirty="0"/>
              <a:t>[10] V. Radisic et al., "A 10-mW Submillimeter-Wave Solid-State Power-Amplifier Module," in IEEE Transactions on Microwave Theory and Techniques, vol. 58, no. 7, pp. 1903-1909, July 2010</a:t>
            </a:r>
          </a:p>
          <a:p>
            <a:pPr marL="0" indent="0">
              <a:buNone/>
            </a:pPr>
            <a:r>
              <a:rPr lang="en-US" sz="1000" dirty="0"/>
              <a:t>Fig. 9. Measured output power with the associated PAE and compressed gain vs. frequency reported at the peak PAE.</a:t>
            </a:r>
          </a:p>
          <a:p>
            <a:pPr marL="0" indent="0">
              <a:buNone/>
            </a:pPr>
            <a:r>
              <a:rPr lang="en-US" sz="1000" dirty="0"/>
              <a:t>[11] J. Kim, S. Jeon, M. Kim, M. </a:t>
            </a:r>
            <a:r>
              <a:rPr lang="en-US" sz="1000" dirty="0" err="1"/>
              <a:t>Urteaga</a:t>
            </a:r>
            <a:r>
              <a:rPr lang="en-US" sz="1000" dirty="0"/>
              <a:t> and J. </a:t>
            </a:r>
            <a:r>
              <a:rPr lang="en-US" sz="1000" dirty="0" err="1"/>
              <a:t>Jeong</a:t>
            </a:r>
            <a:r>
              <a:rPr lang="en-US" sz="1000" dirty="0"/>
              <a:t>, "H-Band Power Amplifier Integrated Circuits Using 250-nm InP HBT Technology," in IEEE Transactions on Terahertz Science and Technology, vol. 5, no. 2, pp. 215-222, March 2015.</a:t>
            </a:r>
          </a:p>
          <a:p>
            <a:pPr marL="0" indent="0">
              <a:buNone/>
            </a:pPr>
            <a:r>
              <a:rPr lang="en-US" sz="1000" dirty="0"/>
              <a:t>[12]  M. </a:t>
            </a:r>
            <a:r>
              <a:rPr lang="en-US" sz="1000" dirty="0" err="1"/>
              <a:t>Urteaga</a:t>
            </a:r>
            <a:r>
              <a:rPr lang="en-US" sz="1000" dirty="0"/>
              <a:t>, et al., “InP HBT Technologies for THz Integrated Circuits”, Proc. of the IEEE, vol. 105, no. 6, pp 1051-1067, June 2017.</a:t>
            </a:r>
          </a:p>
          <a:p>
            <a:pPr marL="0" indent="0">
              <a:buNone/>
            </a:pPr>
            <a:r>
              <a:rPr lang="en-US" sz="1000" dirty="0"/>
              <a:t>[13] A. S. H. Ahmed, M. </a:t>
            </a:r>
            <a:r>
              <a:rPr lang="en-US" sz="1000" dirty="0" err="1"/>
              <a:t>Seo</a:t>
            </a:r>
            <a:r>
              <a:rPr lang="en-US" sz="1000" dirty="0"/>
              <a:t>, A. A. Farid, M. </a:t>
            </a:r>
            <a:r>
              <a:rPr lang="en-US" sz="1000" dirty="0" err="1"/>
              <a:t>Urteaga</a:t>
            </a:r>
            <a:r>
              <a:rPr lang="en-US" sz="1000" dirty="0"/>
              <a:t>, J. F. Buckwalter and M. J. W. Rodwell, "A 140GHz power amplifier with 20.5dBm output power and 20.8% PAE in 250-nm InP HBT technology," 2020 IEEE/MTT-S International Microwave Symposium (IMS), Los Angeles, CA, USA, 2020, pp. 492-495.</a:t>
            </a:r>
          </a:p>
          <a:p>
            <a:pPr marL="0" indent="0">
              <a:buNone/>
            </a:pPr>
            <a:r>
              <a:rPr lang="en-US" sz="1000" dirty="0"/>
              <a:t>[14] A. S. H. Ahmed, M. </a:t>
            </a:r>
            <a:r>
              <a:rPr lang="en-US" sz="1000" dirty="0" err="1"/>
              <a:t>Seo</a:t>
            </a:r>
            <a:r>
              <a:rPr lang="en-US" sz="1000" dirty="0"/>
              <a:t>, A. A. Farid, M. </a:t>
            </a:r>
            <a:r>
              <a:rPr lang="en-US" sz="1000" dirty="0" err="1"/>
              <a:t>Urteaga</a:t>
            </a:r>
            <a:r>
              <a:rPr lang="en-US" sz="1000" dirty="0"/>
              <a:t>, J. F. Buckwalter and M. J. W. Rodwell, "A 200mW D-band Power Amplifier with 17.8% PAE in 250-nm InP HBT Technology," 2020 15th European Microwave Integrated Circuits Conference (</a:t>
            </a:r>
            <a:r>
              <a:rPr lang="en-US" sz="1000" dirty="0" err="1"/>
              <a:t>EuMIC</a:t>
            </a:r>
            <a:r>
              <a:rPr lang="en-US" sz="1000" dirty="0"/>
              <a:t>), Utrecht, Netherlands, 2021, pp. 1-4.</a:t>
            </a:r>
          </a:p>
          <a:p>
            <a:pPr marL="0" indent="0">
              <a:buNone/>
            </a:pPr>
            <a:r>
              <a:rPr lang="en-US" sz="1000" dirty="0"/>
              <a:t>[15] A. S. H. Ahmed, U. </a:t>
            </a:r>
            <a:r>
              <a:rPr lang="en-US" sz="1000" dirty="0" err="1"/>
              <a:t>Soylu</a:t>
            </a:r>
            <a:r>
              <a:rPr lang="en-US" sz="1000" dirty="0"/>
              <a:t>, M. </a:t>
            </a:r>
            <a:r>
              <a:rPr lang="en-US" sz="1000" dirty="0" err="1"/>
              <a:t>Seo</a:t>
            </a:r>
            <a:r>
              <a:rPr lang="en-US" sz="1000" dirty="0"/>
              <a:t>, M. </a:t>
            </a:r>
            <a:r>
              <a:rPr lang="en-US" sz="1000" dirty="0" err="1"/>
              <a:t>Urteaga</a:t>
            </a:r>
            <a:r>
              <a:rPr lang="en-US" sz="1000" dirty="0"/>
              <a:t>, J. F. Buckwalter and M. J. W. Rodwell., " A 190-210GHz Power Amplifier with 17.7-18.5dBm Output Power and 6.9-8.5% PAE.," in press, Proc. IMS2021.</a:t>
            </a:r>
          </a:p>
          <a:p>
            <a:pPr marL="0" indent="0">
              <a:buNone/>
            </a:pPr>
            <a:r>
              <a:rPr lang="en-US" sz="1000" dirty="0"/>
              <a:t>[16] A. S. H. Ahmed, et al., "204GHz Stacked-Power Amplifiers Designed by a Novel Two-Port Technique," 2018 13th European Microwave Integrated Circuits Conference (</a:t>
            </a:r>
            <a:r>
              <a:rPr lang="en-US" sz="1000" dirty="0" err="1"/>
              <a:t>EuMIC</a:t>
            </a:r>
            <a:r>
              <a:rPr lang="en-US" sz="1000" dirty="0"/>
              <a:t>), Madrid, 2018, pp. 29-32.</a:t>
            </a:r>
          </a:p>
          <a:p>
            <a:pPr marL="0" indent="0">
              <a:buNone/>
            </a:pPr>
            <a:r>
              <a:rPr lang="en-US" sz="1000" dirty="0"/>
              <a:t>[17] H. </a:t>
            </a:r>
            <a:r>
              <a:rPr lang="en-US" sz="1000" dirty="0" err="1"/>
              <a:t>Dabag</a:t>
            </a:r>
            <a:r>
              <a:rPr lang="en-US" sz="1000" dirty="0"/>
              <a:t>, et al., "Analysis and Design of Stacked-FET Millimeter-Wave Power Amplifiers," in IEEE Transactions on Microwave Theory and Techniques, vol. 61, no. 4, pp. 1543-1556, April 2013</a:t>
            </a:r>
          </a:p>
          <a:p>
            <a:pPr marL="0" indent="0">
              <a:buNone/>
            </a:pPr>
            <a:r>
              <a:rPr lang="en-US" sz="1000" dirty="0"/>
              <a:t>[18] A. Davidson, E. Strid and K. Jones, "Achieving greater on-wafer S-parameter accuracy with the LRM calibration technique," 34th ARFTG Conference Digest, Ft. Lauderdale, FL, USA, 1989, pp. 61-66.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99F09-49CA-49DC-BC78-38156F59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8DB19F-9771-485C-A9FD-019C7C20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170711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99F09-49CA-49DC-BC78-38156F59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8DB19F-9771-485C-A9FD-019C7C20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Details: power amplifier family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C8AA59-772A-4196-A6FA-8926A2924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642365"/>
            <a:ext cx="2845518" cy="227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24D69C-31BF-4F03-803F-E3D45C3220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15" r="55519" b="19568"/>
          <a:stretch/>
        </p:blipFill>
        <p:spPr>
          <a:xfrm>
            <a:off x="702945" y="1546189"/>
            <a:ext cx="1397588" cy="2270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071ED9-7FA3-4354-8EB5-18FCF40198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454" t="5040" r="23454" b="3916"/>
          <a:stretch/>
        </p:blipFill>
        <p:spPr>
          <a:xfrm rot="16200000">
            <a:off x="3218136" y="1579169"/>
            <a:ext cx="2146273" cy="24147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76906C-78AA-4ED2-BFF8-9ED66FB474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942"/>
          <a:stretch/>
        </p:blipFill>
        <p:spPr>
          <a:xfrm>
            <a:off x="0" y="4564647"/>
            <a:ext cx="2724164" cy="1735482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1513309-F024-4CC5-9948-904219D190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293436"/>
              </p:ext>
            </p:extLst>
          </p:nvPr>
        </p:nvGraphicFramePr>
        <p:xfrm>
          <a:off x="3101735" y="4637552"/>
          <a:ext cx="2592203" cy="1662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" name="KGPlot" r:id="rId7" imgW="4863960" imgH="3111480" progId="KGraph_Plot">
                  <p:embed/>
                </p:oleObj>
              </mc:Choice>
              <mc:Fallback>
                <p:oleObj name="KGPlot" r:id="rId7" imgW="4863960" imgH="3111480" progId="KGraph_Plot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627F30F-FB45-417D-9B4F-53E24F98D7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735" y="4637552"/>
                        <a:ext cx="2592203" cy="16625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4B33EE4-592B-48C8-9D7C-2EAD0ED980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418944"/>
              </p:ext>
            </p:extLst>
          </p:nvPr>
        </p:nvGraphicFramePr>
        <p:xfrm>
          <a:off x="6222657" y="4564647"/>
          <a:ext cx="2592203" cy="1702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3" name="KGPlot" r:id="rId9" imgW="4744212" imgH="3113532" progId="KGraph_Plot">
                  <p:embed/>
                </p:oleObj>
              </mc:Choice>
              <mc:Fallback>
                <p:oleObj name="KGPlot" r:id="rId9" imgW="4744212" imgH="3113532" progId="KGraph_Plo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3331F63-D661-4735-AF5B-4722749F16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2657" y="4564647"/>
                        <a:ext cx="2592203" cy="17027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426CA2E-C386-4597-97A5-23E8D4078AD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" b="5409"/>
          <a:stretch/>
        </p:blipFill>
        <p:spPr bwMode="auto">
          <a:xfrm>
            <a:off x="9505182" y="1500756"/>
            <a:ext cx="1784078" cy="2422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1BB728A-501C-4D4E-BC78-4901FE99C3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975353"/>
              </p:ext>
            </p:extLst>
          </p:nvPr>
        </p:nvGraphicFramePr>
        <p:xfrm>
          <a:off x="9245925" y="4623085"/>
          <a:ext cx="2448532" cy="1644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4" name="KGPlot" r:id="rId12" imgW="4609800" imgH="3111480" progId="KGraph_Plot">
                  <p:embed/>
                </p:oleObj>
              </mc:Choice>
              <mc:Fallback>
                <p:oleObj name="KGPlot" r:id="rId12" imgW="4609800" imgH="3111480" progId="KGraph_Plot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AC9EC00-2E90-42AD-BB85-67F1118EE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5925" y="4623085"/>
                        <a:ext cx="2448532" cy="16442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6C6D5ADB-5DA2-43DD-81B2-3FE625691AAD}"/>
              </a:ext>
            </a:extLst>
          </p:cNvPr>
          <p:cNvSpPr/>
          <p:nvPr/>
        </p:nvSpPr>
        <p:spPr>
          <a:xfrm>
            <a:off x="3082151" y="3922916"/>
            <a:ext cx="271350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/>
              <a:t>[14] 130GHz, 200mW, 17.8%PAE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684752-A55A-4A49-819F-66DB09D1EE3A}"/>
              </a:ext>
            </a:extLst>
          </p:cNvPr>
          <p:cNvSpPr/>
          <p:nvPr/>
        </p:nvSpPr>
        <p:spPr>
          <a:xfrm>
            <a:off x="230177" y="3924048"/>
            <a:ext cx="286213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/>
              <a:t>[13] 140GHz, 20.5dBm, 20.8% PAE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23BDE7-75BC-46F7-BFD9-C25C96269452}"/>
              </a:ext>
            </a:extLst>
          </p:cNvPr>
          <p:cNvSpPr/>
          <p:nvPr/>
        </p:nvSpPr>
        <p:spPr>
          <a:xfrm>
            <a:off x="10095248" y="3922916"/>
            <a:ext cx="89960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/>
              <a:t>This work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D3066F-6BBB-47D2-94DD-5E87DAD4F82A}"/>
              </a:ext>
            </a:extLst>
          </p:cNvPr>
          <p:cNvSpPr/>
          <p:nvPr/>
        </p:nvSpPr>
        <p:spPr>
          <a:xfrm>
            <a:off x="6187145" y="3922916"/>
            <a:ext cx="272266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/>
              <a:t>[15] 194GHz, 17.4dBm, 8.5%PAE 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ACA0E516-68C0-43AB-A46F-AD9C8079F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84925"/>
            <a:ext cx="10972800" cy="4941136"/>
          </a:xfrm>
        </p:spPr>
        <p:txBody>
          <a:bodyPr>
            <a:normAutofit/>
          </a:bodyPr>
          <a:lstStyle/>
          <a:p>
            <a:r>
              <a:rPr lang="en-US" sz="2400" dirty="0"/>
              <a:t>Record output power and efficiency (125-285GHz) 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4252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E35E64B-1B0D-4273-AC14-DF09B8A6A5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/>
                  <a:t>Objective: support high data rates. </a:t>
                </a:r>
              </a:p>
              <a:p>
                <a:r>
                  <a:rPr lang="en-US" sz="2400" dirty="0"/>
                  <a:t>Sub THz (~300GHz)</a:t>
                </a:r>
              </a:p>
              <a:p>
                <a:pPr lvl="1"/>
                <a:r>
                  <a:rPr lang="en-US" sz="2400" dirty="0"/>
                  <a:t>More available spectrum-&gt; high data rates.</a:t>
                </a:r>
              </a:p>
              <a:p>
                <a:pPr lvl="1"/>
                <a:r>
                  <a:rPr lang="en-US" sz="2400" dirty="0"/>
                  <a:t>Shorter 𝜆: more channels for the same array size.</a:t>
                </a:r>
              </a:p>
              <a:p>
                <a:r>
                  <a:rPr lang="en-US" sz="2400" dirty="0"/>
                  <a:t>Main challenge: high losses (path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l-GR" sz="2400" i="1" dirty="0">
                        <a:latin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l-GR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l-GR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l-GR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400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l-GR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l-GR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l-GR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sz="2400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l-GR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l-GR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+interconnect)</a:t>
                </a:r>
              </a:p>
              <a:p>
                <a:r>
                  <a:rPr lang="en-US" sz="2400" dirty="0"/>
                  <a:t>Solution: </a:t>
                </a:r>
              </a:p>
              <a:p>
                <a:pPr lvl="1"/>
                <a:r>
                  <a:rPr lang="en-US" sz="2400" dirty="0"/>
                  <a:t>Phased arrays increase the directivity, the transmission range.</a:t>
                </a:r>
              </a:p>
              <a:p>
                <a:pPr lvl="1"/>
                <a:endParaRPr lang="en-US" sz="2400" dirty="0"/>
              </a:p>
              <a:p>
                <a:pPr marL="347472" lvl="1" indent="0">
                  <a:buNone/>
                </a:pPr>
                <a:endParaRPr lang="en-US" sz="2400" dirty="0"/>
              </a:p>
              <a:p>
                <a:pPr lvl="1"/>
                <a:r>
                  <a:rPr lang="en-US" sz="2400" dirty="0"/>
                  <a:t>Use III-V technologies to produce more output power per element.</a:t>
                </a:r>
                <a:br>
                  <a:rPr lang="en-US" sz="2400" dirty="0"/>
                </a:br>
                <a:r>
                  <a:rPr lang="en-US" sz="2400" dirty="0"/>
                  <a:t> 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br>
                  <a:rPr lang="en-US" sz="2400" dirty="0"/>
                </a:br>
                <a:r>
                  <a:rPr lang="en-US" sz="2400" dirty="0"/>
                  <a:t>      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E35E64B-1B0D-4273-AC14-DF09B8A6A5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22" t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BA220E-A9F8-4506-9FA5-B1E57C46B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8521" y="6417852"/>
            <a:ext cx="2844800" cy="365125"/>
          </a:xfrm>
        </p:spPr>
        <p:txBody>
          <a:bodyPr/>
          <a:lstStyle/>
          <a:p>
            <a:fld id="{093EF114-BD19-4E49-AF11-C346593B86D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2D353E-8D49-4A82-9CCA-763E158A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9896915" cy="914400"/>
          </a:xfrm>
        </p:spPr>
        <p:txBody>
          <a:bodyPr/>
          <a:lstStyle/>
          <a:p>
            <a:r>
              <a:rPr lang="en-US" sz="4000" dirty="0"/>
              <a:t>Motivation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1BE7731-3182-4ACF-8222-53500B5CD3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119057"/>
              </p:ext>
            </p:extLst>
          </p:nvPr>
        </p:nvGraphicFramePr>
        <p:xfrm>
          <a:off x="3241732" y="4727611"/>
          <a:ext cx="44973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r:id="rId4" imgW="2286036" imgH="241311" progId="">
                  <p:embed/>
                </p:oleObj>
              </mc:Choice>
              <mc:Fallback>
                <p:oleObj r:id="rId4" imgW="2286036" imgH="241311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732" y="4727611"/>
                        <a:ext cx="4497387" cy="4508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31B0D8CB-D65F-4C0E-883F-CB21331756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5343" y="3550487"/>
            <a:ext cx="1851156" cy="20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3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35E64B-1B0D-4273-AC14-DF09B8A6A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CMOS shows </a:t>
            </a:r>
            <a:r>
              <a:rPr lang="en-US" sz="2400" dirty="0">
                <a:solidFill>
                  <a:srgbClr val="FF0000"/>
                </a:solidFill>
              </a:rPr>
              <a:t>-3.9</a:t>
            </a:r>
            <a:r>
              <a:rPr lang="en-US" sz="2400" dirty="0"/>
              <a:t>dBm at 257GHz [1].</a:t>
            </a:r>
          </a:p>
          <a:p>
            <a:r>
              <a:rPr lang="en-US" sz="2400" dirty="0"/>
              <a:t>III-V technologies show better performance, though power and efficiency are still low.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0000FF"/>
                </a:solidFill>
              </a:rPr>
              <a:t>Compact, low –loss combiner and high-efficiency power cell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   -&gt; increase the efficiency and </a:t>
            </a:r>
            <a:r>
              <a:rPr lang="en-US" sz="2400" dirty="0" err="1">
                <a:solidFill>
                  <a:srgbClr val="0000FF"/>
                </a:solidFill>
              </a:rPr>
              <a:t>P</a:t>
            </a:r>
            <a:r>
              <a:rPr lang="en-US" sz="2400" baseline="-25000" dirty="0" err="1">
                <a:solidFill>
                  <a:srgbClr val="0000FF"/>
                </a:solidFill>
              </a:rPr>
              <a:t>sat</a:t>
            </a:r>
            <a:r>
              <a:rPr lang="en-US" sz="2400" dirty="0">
                <a:solidFill>
                  <a:srgbClr val="0000FF"/>
                </a:solidFill>
              </a:rPr>
              <a:t>/area.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BA220E-A9F8-4506-9FA5-B1E57C46B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2D353E-8D49-4A82-9CCA-763E158A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9896915" cy="914400"/>
          </a:xfrm>
        </p:spPr>
        <p:txBody>
          <a:bodyPr/>
          <a:lstStyle/>
          <a:p>
            <a:r>
              <a:rPr lang="en-US" dirty="0"/>
              <a:t>Prior Work at H-band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E3A731A-273E-4246-B68F-5676CC97D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08560"/>
              </p:ext>
            </p:extLst>
          </p:nvPr>
        </p:nvGraphicFramePr>
        <p:xfrm>
          <a:off x="751841" y="2663065"/>
          <a:ext cx="10830559" cy="2406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7616">
                  <a:extLst>
                    <a:ext uri="{9D8B030D-6E8A-4147-A177-3AD203B41FA5}">
                      <a16:colId xmlns:a16="http://schemas.microsoft.com/office/drawing/2014/main" val="3490875392"/>
                    </a:ext>
                  </a:extLst>
                </a:gridCol>
                <a:gridCol w="817887">
                  <a:extLst>
                    <a:ext uri="{9D8B030D-6E8A-4147-A177-3AD203B41FA5}">
                      <a16:colId xmlns:a16="http://schemas.microsoft.com/office/drawing/2014/main" val="2491402612"/>
                    </a:ext>
                  </a:extLst>
                </a:gridCol>
                <a:gridCol w="817887">
                  <a:extLst>
                    <a:ext uri="{9D8B030D-6E8A-4147-A177-3AD203B41FA5}">
                      <a16:colId xmlns:a16="http://schemas.microsoft.com/office/drawing/2014/main" val="3502684617"/>
                    </a:ext>
                  </a:extLst>
                </a:gridCol>
                <a:gridCol w="849860">
                  <a:extLst>
                    <a:ext uri="{9D8B030D-6E8A-4147-A177-3AD203B41FA5}">
                      <a16:colId xmlns:a16="http://schemas.microsoft.com/office/drawing/2014/main" val="1796032657"/>
                    </a:ext>
                  </a:extLst>
                </a:gridCol>
                <a:gridCol w="739503">
                  <a:extLst>
                    <a:ext uri="{9D8B030D-6E8A-4147-A177-3AD203B41FA5}">
                      <a16:colId xmlns:a16="http://schemas.microsoft.com/office/drawing/2014/main" val="1446053950"/>
                    </a:ext>
                  </a:extLst>
                </a:gridCol>
                <a:gridCol w="1392369">
                  <a:extLst>
                    <a:ext uri="{9D8B030D-6E8A-4147-A177-3AD203B41FA5}">
                      <a16:colId xmlns:a16="http://schemas.microsoft.com/office/drawing/2014/main" val="2292400809"/>
                    </a:ext>
                  </a:extLst>
                </a:gridCol>
                <a:gridCol w="922058">
                  <a:extLst>
                    <a:ext uri="{9D8B030D-6E8A-4147-A177-3AD203B41FA5}">
                      <a16:colId xmlns:a16="http://schemas.microsoft.com/office/drawing/2014/main" val="3396741711"/>
                    </a:ext>
                  </a:extLst>
                </a:gridCol>
                <a:gridCol w="770443">
                  <a:extLst>
                    <a:ext uri="{9D8B030D-6E8A-4147-A177-3AD203B41FA5}">
                      <a16:colId xmlns:a16="http://schemas.microsoft.com/office/drawing/2014/main" val="3808330719"/>
                    </a:ext>
                  </a:extLst>
                </a:gridCol>
                <a:gridCol w="841609">
                  <a:extLst>
                    <a:ext uri="{9D8B030D-6E8A-4147-A177-3AD203B41FA5}">
                      <a16:colId xmlns:a16="http://schemas.microsoft.com/office/drawing/2014/main" val="735148164"/>
                    </a:ext>
                  </a:extLst>
                </a:gridCol>
                <a:gridCol w="881832">
                  <a:extLst>
                    <a:ext uri="{9D8B030D-6E8A-4147-A177-3AD203B41FA5}">
                      <a16:colId xmlns:a16="http://schemas.microsoft.com/office/drawing/2014/main" val="513242893"/>
                    </a:ext>
                  </a:extLst>
                </a:gridCol>
                <a:gridCol w="881832">
                  <a:extLst>
                    <a:ext uri="{9D8B030D-6E8A-4147-A177-3AD203B41FA5}">
                      <a16:colId xmlns:a16="http://schemas.microsoft.com/office/drawing/2014/main" val="696359068"/>
                    </a:ext>
                  </a:extLst>
                </a:gridCol>
                <a:gridCol w="777663">
                  <a:extLst>
                    <a:ext uri="{9D8B030D-6E8A-4147-A177-3AD203B41FA5}">
                      <a16:colId xmlns:a16="http://schemas.microsoft.com/office/drawing/2014/main" val="2409960696"/>
                    </a:ext>
                  </a:extLst>
                </a:gridCol>
              </a:tblGrid>
              <a:tr h="3556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[1]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[5]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[7]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[8]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[2]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[10]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[9]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[4]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[6]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[11]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[3]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435353"/>
                  </a:ext>
                </a:extLst>
              </a:tr>
              <a:tr h="4489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Freq, GHz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257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185-255</a:t>
                      </a:r>
                      <a:b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275-320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300-305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290-307.5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280-328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104116"/>
                  </a:ext>
                </a:extLst>
              </a:tr>
              <a:tr h="4015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AU" sz="1400" baseline="-25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</a:t>
                      </a: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dBm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-3.9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&gt;10.8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20-23.9</a:t>
                      </a:r>
                      <a:b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2.7-4.8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9.5-9.8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7.8-10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9.6-13.7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800060"/>
                  </a:ext>
                </a:extLst>
              </a:tr>
              <a:tr h="4015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PAE at </a:t>
                      </a:r>
                      <a:r>
                        <a:rPr lang="en-AU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AU" sz="1400" baseline="-25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</a:t>
                      </a: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1.35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  <a:b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0.8-2.4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054297"/>
                  </a:ext>
                </a:extLst>
              </a:tr>
              <a:tr h="7482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65nm CMOS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nm GaAs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mHEMT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250-nm InP HBT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130-nm InP HBT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nm </a:t>
                      </a:r>
                      <a:r>
                        <a:rPr lang="en-AU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InAlAs</a:t>
                      </a: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AU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InGaAs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nm InP HEMT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250-nm InP HBT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nm InGaAs mHEMT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250-nm InP HBT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250-nm InP HBT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nm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InGaAs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mHEMT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936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57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35E64B-1B0D-4273-AC14-DF09B8A6A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Target ~ 17dBm output power with 4%PAE.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</a:rPr>
              <a:t>out</a:t>
            </a:r>
            <a:r>
              <a:rPr lang="en-US" sz="2400" dirty="0">
                <a:solidFill>
                  <a:srgbClr val="0000FF"/>
                </a:solidFill>
              </a:rPr>
              <a:t>~17dBm</a:t>
            </a:r>
            <a:r>
              <a:rPr lang="en-US" sz="2400" dirty="0"/>
              <a:t> output power per element extends the link range to ~</a:t>
            </a:r>
            <a:r>
              <a:rPr lang="en-US" sz="2400" dirty="0">
                <a:solidFill>
                  <a:srgbClr val="0000FF"/>
                </a:solidFill>
              </a:rPr>
              <a:t>50m*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/>
              <a:t>(8x8 array, vertical and horizontal beam angles=7</a:t>
            </a:r>
            <a:r>
              <a:rPr lang="en-US" sz="2400" baseline="30000" dirty="0"/>
              <a:t>o</a:t>
            </a:r>
            <a:r>
              <a:rPr lang="en-US" sz="2400" dirty="0"/>
              <a:t>)* </a:t>
            </a:r>
          </a:p>
          <a:p>
            <a:r>
              <a:rPr lang="en-US" sz="2400" dirty="0"/>
              <a:t>Candidate PA for </a:t>
            </a:r>
            <a:r>
              <a:rPr lang="en-US" sz="2400" dirty="0" err="1"/>
              <a:t>subTHz</a:t>
            </a:r>
            <a:r>
              <a:rPr lang="en-US" sz="2400" dirty="0"/>
              <a:t> transmitters for long-range applications</a:t>
            </a:r>
          </a:p>
          <a:p>
            <a:r>
              <a:rPr lang="en-US" sz="2400" dirty="0"/>
              <a:t>Drivers could be designed in InP or low-cost technologies.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Measuring equipment-&gt;boost the output power of the sources.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BA220E-A9F8-4506-9FA5-B1E57C46B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2D353E-8D49-4A82-9CCA-763E158A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9896915" cy="914400"/>
          </a:xfrm>
        </p:spPr>
        <p:txBody>
          <a:bodyPr/>
          <a:lstStyle/>
          <a:p>
            <a:r>
              <a:rPr lang="en-US" dirty="0"/>
              <a:t>This Work and Potential Applications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096013-2E61-41A9-A35B-E6D36632C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570" y="3496105"/>
            <a:ext cx="1849552" cy="20475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49CD0F-D4DC-40A4-B339-39D3C6F31E49}"/>
              </a:ext>
            </a:extLst>
          </p:cNvPr>
          <p:cNvSpPr/>
          <p:nvPr/>
        </p:nvSpPr>
        <p:spPr>
          <a:xfrm>
            <a:off x="609600" y="6041384"/>
            <a:ext cx="810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*https://web.ece.ucsb.edu/Faculty/rodwell/Classes/ece218c/ECE218c.htm</a:t>
            </a:r>
          </a:p>
        </p:txBody>
      </p:sp>
    </p:spTree>
    <p:extLst>
      <p:ext uri="{BB962C8B-B14F-4D97-AF65-F5344CB8AC3E}">
        <p14:creationId xmlns:p14="http://schemas.microsoft.com/office/powerpoint/2010/main" val="100766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35E64B-1B0D-4273-AC14-DF09B8A6A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subTHz</a:t>
            </a:r>
            <a:r>
              <a:rPr lang="en-US" sz="2800" dirty="0"/>
              <a:t> amplifier requires fast technologies.  </a:t>
            </a:r>
          </a:p>
          <a:p>
            <a:r>
              <a:rPr lang="en-US" sz="2800" dirty="0"/>
              <a:t>f</a:t>
            </a:r>
            <a:r>
              <a:rPr lang="en-US" sz="2800" baseline="-25000" dirty="0"/>
              <a:t>max</a:t>
            </a:r>
            <a:r>
              <a:rPr lang="en-US" sz="2800" dirty="0"/>
              <a:t>=650GHz.</a:t>
            </a:r>
            <a:endParaRPr lang="en-US" dirty="0"/>
          </a:p>
          <a:p>
            <a:r>
              <a:rPr lang="en-US" sz="2800" dirty="0" err="1"/>
              <a:t>BV</a:t>
            </a:r>
            <a:r>
              <a:rPr lang="en-US" sz="2800" baseline="-25000" dirty="0" err="1"/>
              <a:t>CEo</a:t>
            </a:r>
            <a:r>
              <a:rPr lang="en-US" sz="2800" dirty="0"/>
              <a:t>=4.5V.</a:t>
            </a:r>
          </a:p>
          <a:p>
            <a:r>
              <a:rPr lang="en-US" sz="2800" dirty="0" err="1"/>
              <a:t>J</a:t>
            </a:r>
            <a:r>
              <a:rPr lang="en-US" sz="2800" baseline="-25000" dirty="0" err="1"/>
              <a:t>max</a:t>
            </a:r>
            <a:r>
              <a:rPr lang="en-US" sz="2800" dirty="0"/>
              <a:t>=3mA/µm.</a:t>
            </a:r>
          </a:p>
          <a:p>
            <a:r>
              <a:rPr lang="en-US" sz="2800" dirty="0"/>
              <a:t>Four Au interconnect.</a:t>
            </a:r>
          </a:p>
          <a:p>
            <a:r>
              <a:rPr lang="en-US" sz="2800" dirty="0"/>
              <a:t>MIM cap (0.3fF/µm2).</a:t>
            </a:r>
          </a:p>
          <a:p>
            <a:r>
              <a:rPr lang="en-US" sz="2800" dirty="0"/>
              <a:t>TFR (50</a:t>
            </a:r>
            <a:r>
              <a:rPr lang="el-GR" sz="2800" dirty="0"/>
              <a:t>Ω/</a:t>
            </a:r>
            <a:r>
              <a:rPr lang="en-US" sz="2800" dirty="0"/>
              <a:t>square).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BA220E-A9F8-4506-9FA5-B1E57C46B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2D353E-8D49-4A82-9CCA-763E158A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9896915" cy="914400"/>
          </a:xfrm>
        </p:spPr>
        <p:txBody>
          <a:bodyPr/>
          <a:lstStyle/>
          <a:p>
            <a:r>
              <a:rPr lang="en-US" dirty="0"/>
              <a:t>250nm InP HBT Process, Teledyne</a:t>
            </a:r>
            <a:r>
              <a:rPr lang="en-US" baseline="30000" dirty="0"/>
              <a:t> </a:t>
            </a:r>
            <a:r>
              <a:rPr lang="en-US" dirty="0"/>
              <a:t>[12]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8E3FA-428D-4B68-9F94-AB695FF48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39" y="1838070"/>
            <a:ext cx="3768710" cy="39938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CD11A06-5A3E-4737-B185-B089D4519F0E}"/>
              </a:ext>
            </a:extLst>
          </p:cNvPr>
          <p:cNvSpPr/>
          <p:nvPr/>
        </p:nvSpPr>
        <p:spPr>
          <a:xfrm>
            <a:off x="5618680" y="5676773"/>
            <a:ext cx="448341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Cross section of TSC250 IC</a:t>
            </a:r>
            <a:endParaRPr lang="en-US" sz="16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E7F6AF-FAB7-4F26-ACEA-548A9C8E7D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Four-stage amplifier.</a:t>
            </a:r>
          </a:p>
          <a:p>
            <a:r>
              <a:rPr lang="en-US" sz="2400" dirty="0"/>
              <a:t>Combine four power cells.</a:t>
            </a:r>
          </a:p>
          <a:p>
            <a:r>
              <a:rPr lang="en-US" sz="2400" dirty="0"/>
              <a:t>Driver scaling sustains good PAE.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30C584-A122-434B-A604-F466948480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Power combining techniques </a:t>
            </a:r>
          </a:p>
          <a:p>
            <a:pPr lvl="1"/>
            <a:r>
              <a:rPr lang="en-US" dirty="0"/>
              <a:t>Parallel combining: 4:1 transmission line combiner.</a:t>
            </a:r>
          </a:p>
          <a:p>
            <a:pPr lvl="1"/>
            <a:r>
              <a:rPr lang="en-US" dirty="0"/>
              <a:t>Series combiner: stacked unit cell.</a:t>
            </a:r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6204B-6E21-4667-80BB-AAB6CA7F8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2CAED9-8048-4618-8556-765BC11F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Amplifier Design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D8FDB6-154B-47DB-9C47-A2E186172F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" b="5409"/>
          <a:stretch/>
        </p:blipFill>
        <p:spPr bwMode="auto">
          <a:xfrm>
            <a:off x="2237173" y="2590053"/>
            <a:ext cx="2601157" cy="35314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D431E6-7353-426C-8126-B39F2DD2F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481" y="3126652"/>
            <a:ext cx="3873734" cy="29948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0F3551-6991-41A7-9624-B454BDE224D2}"/>
              </a:ext>
            </a:extLst>
          </p:cNvPr>
          <p:cNvSpPr/>
          <p:nvPr/>
        </p:nvSpPr>
        <p:spPr>
          <a:xfrm>
            <a:off x="1560698" y="6140330"/>
            <a:ext cx="36818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Chip micrograph of the amplifier </a:t>
            </a:r>
            <a:endParaRPr lang="en-US" sz="16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BA38FF-342C-4FAA-AEF6-DCD57B22E994}"/>
              </a:ext>
            </a:extLst>
          </p:cNvPr>
          <p:cNvSpPr/>
          <p:nvPr/>
        </p:nvSpPr>
        <p:spPr>
          <a:xfrm>
            <a:off x="7320481" y="6140330"/>
            <a:ext cx="34228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Block diagram of the amplifier</a:t>
            </a:r>
            <a:endParaRPr lang="en-US" sz="16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71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E7F6AF-FAB7-4F26-ACEA-548A9C8E7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Comparison between CE, grounded CB </a:t>
            </a:r>
            <a:br>
              <a:rPr lang="en-US" sz="2000" dirty="0"/>
            </a:br>
            <a:r>
              <a:rPr lang="en-US" sz="2000" dirty="0"/>
              <a:t>and </a:t>
            </a:r>
            <a:r>
              <a:rPr lang="en-US" sz="2000" dirty="0">
                <a:solidFill>
                  <a:srgbClr val="0000FF"/>
                </a:solidFill>
              </a:rPr>
              <a:t>CB with base capacitor</a:t>
            </a:r>
          </a:p>
          <a:p>
            <a:r>
              <a:rPr lang="en-US" sz="2000" dirty="0"/>
              <a:t>Simulation under same bias condition</a:t>
            </a:r>
          </a:p>
          <a:p>
            <a:r>
              <a:rPr lang="en-US" sz="2000" dirty="0"/>
              <a:t>Large signal simulation is more relevant </a:t>
            </a:r>
            <a:br>
              <a:rPr lang="en-US" sz="2000" dirty="0"/>
            </a:br>
            <a:r>
              <a:rPr lang="en-US" sz="2000" dirty="0"/>
              <a:t>in power amplifier </a:t>
            </a:r>
          </a:p>
          <a:p>
            <a:r>
              <a:rPr lang="en-US" sz="2000" dirty="0">
                <a:solidFill>
                  <a:srgbClr val="0000FF"/>
                </a:solidFill>
              </a:rPr>
              <a:t>CB with base capacitor shows the highest 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0000FF"/>
                </a:solidFill>
              </a:rPr>
              <a:t>OP</a:t>
            </a:r>
            <a:r>
              <a:rPr lang="en-US" sz="2000" baseline="-25000" dirty="0">
                <a:solidFill>
                  <a:srgbClr val="0000FF"/>
                </a:solidFill>
              </a:rPr>
              <a:t>1dB </a:t>
            </a:r>
            <a:r>
              <a:rPr lang="en-US" sz="2000" dirty="0">
                <a:solidFill>
                  <a:srgbClr val="0000FF"/>
                </a:solidFill>
              </a:rPr>
              <a:t>with associated PAE</a:t>
            </a:r>
            <a:r>
              <a:rPr lang="en-US" sz="2000" baseline="-25000" dirty="0">
                <a:solidFill>
                  <a:srgbClr val="0000FF"/>
                </a:solidFill>
              </a:rPr>
              <a:t>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Design is still challenging. </a:t>
            </a:r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6204B-6E21-4667-80BB-AAB6CA7F8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2CAED9-8048-4618-8556-765BC11F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Cell Comparison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1608DFE-A24D-47DE-A2AC-27E278892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D1734A84-EC6C-43F9-B28C-93F15EF52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436570"/>
              </p:ext>
            </p:extLst>
          </p:nvPr>
        </p:nvGraphicFramePr>
        <p:xfrm>
          <a:off x="570252" y="4325721"/>
          <a:ext cx="652872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6584">
                  <a:extLst>
                    <a:ext uri="{9D8B030D-6E8A-4147-A177-3AD203B41FA5}">
                      <a16:colId xmlns:a16="http://schemas.microsoft.com/office/drawing/2014/main" val="2322873938"/>
                    </a:ext>
                  </a:extLst>
                </a:gridCol>
                <a:gridCol w="1269567">
                  <a:extLst>
                    <a:ext uri="{9D8B030D-6E8A-4147-A177-3AD203B41FA5}">
                      <a16:colId xmlns:a16="http://schemas.microsoft.com/office/drawing/2014/main" val="1755411016"/>
                    </a:ext>
                  </a:extLst>
                </a:gridCol>
                <a:gridCol w="1549425">
                  <a:extLst>
                    <a:ext uri="{9D8B030D-6E8A-4147-A177-3AD203B41FA5}">
                      <a16:colId xmlns:a16="http://schemas.microsoft.com/office/drawing/2014/main" val="373360116"/>
                    </a:ext>
                  </a:extLst>
                </a:gridCol>
                <a:gridCol w="1663153">
                  <a:extLst>
                    <a:ext uri="{9D8B030D-6E8A-4147-A177-3AD203B41FA5}">
                      <a16:colId xmlns:a16="http://schemas.microsoft.com/office/drawing/2014/main" val="3420239443"/>
                    </a:ext>
                  </a:extLst>
                </a:gridCol>
              </a:tblGrid>
              <a:tr h="424343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Gain*, dB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PAE @</a:t>
                      </a:r>
                      <a:b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</a:t>
                      </a:r>
                      <a:r>
                        <a:rPr lang="en-US" sz="1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1dB</a:t>
                      </a:r>
                      <a:r>
                        <a:rPr lang="en-US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</a:t>
                      </a:r>
                      <a:r>
                        <a:rPr lang="en-US" sz="1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1dB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dB</a:t>
                      </a:r>
                      <a:r>
                        <a:rPr lang="en-US" sz="1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2040886"/>
                  </a:ext>
                </a:extLst>
              </a:tr>
              <a:tr h="2368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13.6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0773237"/>
                  </a:ext>
                </a:extLst>
              </a:tr>
              <a:tr h="2368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Grounded CB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5121644"/>
                  </a:ext>
                </a:extLst>
              </a:tr>
              <a:tr h="2368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 with 208f cap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1534785"/>
                  </a:ext>
                </a:extLst>
              </a:tr>
            </a:tbl>
          </a:graphicData>
        </a:graphic>
      </p:graphicFrame>
      <p:sp>
        <p:nvSpPr>
          <p:cNvPr id="11" name="TextBox 7">
            <a:extLst>
              <a:ext uri="{FF2B5EF4-FFF2-40B4-BE49-F238E27FC236}">
                <a16:creationId xmlns:a16="http://schemas.microsoft.com/office/drawing/2014/main" id="{24C36250-61F0-48E8-9AAF-F96BF43B3A42}"/>
              </a:ext>
            </a:extLst>
          </p:cNvPr>
          <p:cNvSpPr txBox="1"/>
          <p:nvPr/>
        </p:nvSpPr>
        <p:spPr>
          <a:xfrm>
            <a:off x="8926267" y="3341779"/>
            <a:ext cx="168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270GHz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5D32ED-845E-4388-8BE8-B32F0AA83CCC}"/>
              </a:ext>
            </a:extLst>
          </p:cNvPr>
          <p:cNvSpPr/>
          <p:nvPr/>
        </p:nvSpPr>
        <p:spPr>
          <a:xfrm>
            <a:off x="1377528" y="6099447"/>
            <a:ext cx="4414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*under opt load line condition without compression </a:t>
            </a:r>
            <a:endParaRPr 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83FD56-37FA-4A0B-85A7-54E47109686D}"/>
              </a:ext>
            </a:extLst>
          </p:cNvPr>
          <p:cNvSpPr/>
          <p:nvPr/>
        </p:nvSpPr>
        <p:spPr>
          <a:xfrm>
            <a:off x="7689530" y="5708220"/>
            <a:ext cx="4483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</a:t>
            </a:r>
            <a:r>
              <a:rPr lang="en-US" sz="1600" baseline="-25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out</a:t>
            </a: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gain, and PAE for CE, grounded CB, and CB with base capacitor. </a:t>
            </a:r>
            <a:endParaRPr lang="en-US" sz="16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BFB350-FD09-4A1C-AD92-8CAC3D6F60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1158" y="1037110"/>
            <a:ext cx="4877871" cy="2008536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27E7377-F62C-49A5-BA72-384C519E59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240419"/>
              </p:ext>
            </p:extLst>
          </p:nvPr>
        </p:nvGraphicFramePr>
        <p:xfrm>
          <a:off x="7752396" y="3166510"/>
          <a:ext cx="3830004" cy="255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KGPlot" r:id="rId4" imgW="4927320" imgH="3200400" progId="KGraph_Plot">
                  <p:embed/>
                </p:oleObj>
              </mc:Choice>
              <mc:Fallback>
                <p:oleObj name="KGPlot" r:id="rId4" imgW="4927320" imgH="3200400" progId="KGraph_Plo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2396" y="3166510"/>
                        <a:ext cx="3830004" cy="2559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9">
            <a:extLst>
              <a:ext uri="{FF2B5EF4-FFF2-40B4-BE49-F238E27FC236}">
                <a16:creationId xmlns:a16="http://schemas.microsoft.com/office/drawing/2014/main" id="{32E37115-B549-4F2A-822D-3D5BCCF82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4685" y="3471709"/>
            <a:ext cx="493712" cy="184150"/>
          </a:xfrm>
          <a:prstGeom prst="ellips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58" name="AutoShape 10">
            <a:extLst>
              <a:ext uri="{FF2B5EF4-FFF2-40B4-BE49-F238E27FC236}">
                <a16:creationId xmlns:a16="http://schemas.microsoft.com/office/drawing/2014/main" id="{41B33BB2-2D1C-40FD-A2B0-EEB16002FFE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081947" y="3559021"/>
            <a:ext cx="320675" cy="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Oval 11">
            <a:extLst>
              <a:ext uri="{FF2B5EF4-FFF2-40B4-BE49-F238E27FC236}">
                <a16:creationId xmlns:a16="http://schemas.microsoft.com/office/drawing/2014/main" id="{19BD01B3-A21D-4101-8B47-7D5F94AD3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6200" y="3801197"/>
            <a:ext cx="616689" cy="251142"/>
          </a:xfrm>
          <a:prstGeom prst="ellips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60" name="AutoShape 12">
            <a:extLst>
              <a:ext uri="{FF2B5EF4-FFF2-40B4-BE49-F238E27FC236}">
                <a16:creationId xmlns:a16="http://schemas.microsoft.com/office/drawing/2014/main" id="{DAF13927-6BFD-4AD2-94F8-2743B333D8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852889" y="3961852"/>
            <a:ext cx="201613" cy="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Oval 13">
            <a:extLst>
              <a:ext uri="{FF2B5EF4-FFF2-40B4-BE49-F238E27FC236}">
                <a16:creationId xmlns:a16="http://schemas.microsoft.com/office/drawing/2014/main" id="{FC3F67F9-EEE5-4AFC-8658-B287D40DAD71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9145131" y="4451913"/>
            <a:ext cx="655807" cy="184150"/>
          </a:xfrm>
          <a:prstGeom prst="ellips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62" name="AutoShape 14">
            <a:extLst>
              <a:ext uri="{FF2B5EF4-FFF2-40B4-BE49-F238E27FC236}">
                <a16:creationId xmlns:a16="http://schemas.microsoft.com/office/drawing/2014/main" id="{2CA5FCBA-FC17-4A71-878E-EE49C878718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245600" y="4486448"/>
            <a:ext cx="170493" cy="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08459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E7F6AF-FAB7-4F26-ACEA-548A9C8E7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Shunt inductor: tunes the transistor parasitics.</a:t>
            </a:r>
          </a:p>
          <a:p>
            <a:r>
              <a:rPr lang="en-US" sz="2400" dirty="0"/>
              <a:t>The cell requires resistive load impedance (~18</a:t>
            </a:r>
            <a:r>
              <a:rPr lang="en-US" sz="2400" dirty="0">
                <a:latin typeface="Symbol" panose="05050102010706020507" pitchFamily="18" charset="2"/>
              </a:rPr>
              <a:t>W</a:t>
            </a:r>
            <a:r>
              <a:rPr lang="en-US" sz="2400" dirty="0"/>
              <a:t>).</a:t>
            </a:r>
          </a:p>
          <a:p>
            <a:r>
              <a:rPr lang="en-US" sz="2400" dirty="0"/>
              <a:t>Base capacitance is significantly reduced (~208fF).</a:t>
            </a:r>
          </a:p>
          <a:p>
            <a:pPr lvl="1"/>
            <a:r>
              <a:rPr lang="en-US" sz="2400" dirty="0"/>
              <a:t>Lower parasitic inductance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→</a:t>
            </a:r>
            <a:r>
              <a:rPr lang="en-US" sz="2400" dirty="0"/>
              <a:t> higher self resonance frequency.</a:t>
            </a:r>
          </a:p>
          <a:p>
            <a:pPr lvl="1"/>
            <a:r>
              <a:rPr lang="en-US" sz="2400" dirty="0"/>
              <a:t>Avoid gain uncertainty and stability problems.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6204B-6E21-4667-80BB-AAB6CA7F8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2CAED9-8048-4618-8556-765BC11F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Cell Design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F851B3-CBC3-4748-9C2C-582D6652B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93" y="3613666"/>
            <a:ext cx="4181213" cy="240192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661F6E-2AEA-43A4-9129-2B27050D7887}"/>
              </a:ext>
            </a:extLst>
          </p:cNvPr>
          <p:cNvSpPr/>
          <p:nvPr/>
        </p:nvSpPr>
        <p:spPr>
          <a:xfrm>
            <a:off x="4895207" y="6043186"/>
            <a:ext cx="2844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Schematic of the unit cell</a:t>
            </a:r>
            <a:endParaRPr lang="en-US" sz="16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7D7DBF-F5EC-4D1F-B425-6243D7D6F29A}"/>
              </a:ext>
            </a:extLst>
          </p:cNvPr>
          <p:cNvSpPr/>
          <p:nvPr/>
        </p:nvSpPr>
        <p:spPr>
          <a:xfrm>
            <a:off x="6716969" y="3550588"/>
            <a:ext cx="1023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ZL~18</a:t>
            </a:r>
            <a:r>
              <a:rPr lang="en-US" dirty="0">
                <a:latin typeface="Symbol" panose="05050102010706020507" pitchFamily="18" charset="2"/>
              </a:rPr>
              <a:t>W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885BBF0-56A1-4012-BD92-D3D35B0CF669}"/>
              </a:ext>
            </a:extLst>
          </p:cNvPr>
          <p:cNvCxnSpPr/>
          <p:nvPr/>
        </p:nvCxnSpPr>
        <p:spPr>
          <a:xfrm flipV="1">
            <a:off x="6586784" y="3550588"/>
            <a:ext cx="0" cy="3529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703862"/>
      </p:ext>
    </p:extLst>
  </p:cSld>
  <p:clrMapOvr>
    <a:masterClrMapping/>
  </p:clrMapOvr>
</p:sld>
</file>

<file path=ppt/theme/theme1.xml><?xml version="1.0" encoding="utf-8"?>
<a:theme xmlns:a="http://schemas.openxmlformats.org/drawingml/2006/main" name="IMS2017_OP_r1ac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S2017_OP_r1ac" id="{E254AC6C-FA64-4698-934A-7A976E7E81ED}" vid="{877A9143-CBFC-4C11-BE25-6AA951D0C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16425</TotalTime>
  <Words>2409</Words>
  <Application>Microsoft Office PowerPoint</Application>
  <PresentationFormat>Widescreen</PresentationFormat>
  <Paragraphs>434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Franklin Gothic Book</vt:lpstr>
      <vt:lpstr>Symbol</vt:lpstr>
      <vt:lpstr>TimesNewRoman</vt:lpstr>
      <vt:lpstr>IMS2017_OP_r1ac</vt:lpstr>
      <vt:lpstr>KGPlot</vt:lpstr>
      <vt:lpstr>PowerPoint Presentation</vt:lpstr>
      <vt:lpstr>Outline</vt:lpstr>
      <vt:lpstr>Motivation</vt:lpstr>
      <vt:lpstr>Prior Work at H-band </vt:lpstr>
      <vt:lpstr>This Work and Potential Applications</vt:lpstr>
      <vt:lpstr>250nm InP HBT Process, Teledyne [12]</vt:lpstr>
      <vt:lpstr>Power Amplifier Design</vt:lpstr>
      <vt:lpstr>Unit Cell Comparison</vt:lpstr>
      <vt:lpstr>Unit Cell Design</vt:lpstr>
      <vt:lpstr>Combiner Design </vt:lpstr>
      <vt:lpstr>Combiner Design </vt:lpstr>
      <vt:lpstr>Measurement Results: s-parameters </vt:lpstr>
      <vt:lpstr>Power Measurement: setup </vt:lpstr>
      <vt:lpstr>Calibration phase </vt:lpstr>
      <vt:lpstr>Measurement Phase</vt:lpstr>
      <vt:lpstr>Power Measurement Results</vt:lpstr>
      <vt:lpstr>Power Measurement Results</vt:lpstr>
      <vt:lpstr>State-of-the-art results </vt:lpstr>
      <vt:lpstr>Summary</vt:lpstr>
      <vt:lpstr>Acknowledgement  </vt:lpstr>
      <vt:lpstr>PowerPoint Presentation</vt:lpstr>
      <vt:lpstr>References</vt:lpstr>
      <vt:lpstr>More Details: power amplifier family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sleistner</dc:creator>
  <cp:lastModifiedBy>Ahmed Ahmed</cp:lastModifiedBy>
  <cp:revision>708</cp:revision>
  <cp:lastPrinted>2015-10-12T17:01:40Z</cp:lastPrinted>
  <dcterms:created xsi:type="dcterms:W3CDTF">2011-11-17T21:50:28Z</dcterms:created>
  <dcterms:modified xsi:type="dcterms:W3CDTF">2021-05-01T22:14:13Z</dcterms:modified>
</cp:coreProperties>
</file>