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7"/>
  </p:notesMasterIdLst>
  <p:handoutMasterIdLst>
    <p:handoutMasterId r:id="rId18"/>
  </p:handoutMasterIdLst>
  <p:sldIdLst>
    <p:sldId id="361" r:id="rId2"/>
    <p:sldId id="370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80" r:id="rId11"/>
    <p:sldId id="379" r:id="rId12"/>
    <p:sldId id="381" r:id="rId13"/>
    <p:sldId id="382" r:id="rId14"/>
    <p:sldId id="384" r:id="rId15"/>
    <p:sldId id="383" r:id="rId16"/>
  </p:sldIdLst>
  <p:sldSz cx="12192000" cy="6858000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805" userDrawn="1">
          <p15:clr>
            <a:srgbClr val="A4A3A4"/>
          </p15:clr>
        </p15:guide>
        <p15:guide id="3" orient="horz" pos="1067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  <p15:guide id="3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, Katie (SEA-CRE)" initials="JK(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9A9"/>
    <a:srgbClr val="0000CC"/>
    <a:srgbClr val="F89F1F"/>
    <a:srgbClr val="FFC000"/>
    <a:srgbClr val="00FFFF"/>
    <a:srgbClr val="009999"/>
    <a:srgbClr val="DF7400"/>
    <a:srgbClr val="F8901F"/>
    <a:srgbClr val="C66919"/>
    <a:srgbClr val="FF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65092" autoAdjust="0"/>
  </p:normalViewPr>
  <p:slideViewPr>
    <p:cSldViewPr snapToGrid="0">
      <p:cViewPr varScale="1">
        <p:scale>
          <a:sx n="98" d="100"/>
          <a:sy n="98" d="100"/>
        </p:scale>
        <p:origin x="400" y="80"/>
      </p:cViewPr>
      <p:guideLst>
        <p:guide orient="horz" pos="2160"/>
        <p:guide orient="horz" pos="3805"/>
        <p:guide orient="horz" pos="1067"/>
        <p:guide pos="3840"/>
      </p:guideLst>
    </p:cSldViewPr>
  </p:slideViewPr>
  <p:outlineViewPr>
    <p:cViewPr>
      <p:scale>
        <a:sx n="33" d="100"/>
        <a:sy n="33" d="100"/>
      </p:scale>
      <p:origin x="0" y="6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2"/>
      </p:cViewPr>
      <p:guideLst>
        <p:guide orient="horz" pos="2909"/>
        <p:guide pos="2189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20E8A7-10C0-4A3F-8A5F-C23C99458661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BDA8F0-F90F-480B-81BF-DD12E634F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2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981E3B-E2FD-4482-B46D-D6CD1BE21990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79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8" tIns="46229" rIns="92458" bIns="4622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2458" tIns="46229" rIns="92458" bIns="4622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2FC391-0479-4A70-8AC8-8F764AAA7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93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77516" y="659220"/>
            <a:ext cx="11049802" cy="26831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/>
            </a:lvl1pPr>
            <a:lvl2pPr marL="347472" indent="0">
              <a:buNone/>
              <a:defRPr/>
            </a:lvl2pPr>
            <a:lvl3pPr marL="694944" indent="0">
              <a:buNone/>
              <a:defRPr/>
            </a:lvl3pPr>
          </a:lstStyle>
          <a:p>
            <a:pPr lvl="0"/>
            <a:r>
              <a:rPr lang="en-US" dirty="0"/>
              <a:t>A Packaged 135GHz 22nm FD-SOI Transmitter on an LTCC Carrier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6" y="3342373"/>
            <a:ext cx="11049802" cy="1441383"/>
          </a:xfrm>
        </p:spPr>
        <p:txBody>
          <a:bodyPr/>
          <a:lstStyle>
            <a:lvl1pPr marL="0" indent="0" algn="ctr">
              <a:buNone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Ali A. Farid 1, Ahmed S. H. Ahmed, Arda </a:t>
            </a:r>
            <a:r>
              <a:rPr lang="en-US" dirty="0" err="1"/>
              <a:t>Simsek</a:t>
            </a:r>
            <a:r>
              <a:rPr lang="en-US" dirty="0"/>
              <a:t>, Mark J. W. Rodwell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29"/>
          <p:cNvSpPr>
            <a:spLocks noGrp="1"/>
          </p:cNvSpPr>
          <p:nvPr>
            <p:ph sz="quarter" idx="15" hasCustomPrompt="1"/>
          </p:nvPr>
        </p:nvSpPr>
        <p:spPr>
          <a:xfrm>
            <a:off x="577516" y="4783756"/>
            <a:ext cx="11049802" cy="1780673"/>
          </a:xfrm>
        </p:spPr>
        <p:txBody>
          <a:bodyPr>
            <a:normAutofit/>
          </a:bodyPr>
          <a:lstStyle>
            <a:lvl1pPr marL="0" indent="0" algn="ctr">
              <a:buNone/>
              <a:defRPr sz="3200" b="0"/>
            </a:lvl1pPr>
          </a:lstStyle>
          <a:p>
            <a:pPr lvl="0"/>
            <a:r>
              <a:rPr lang="en-US" dirty="0"/>
              <a:t>&lt;Affiliations&gt;</a:t>
            </a:r>
          </a:p>
        </p:txBody>
      </p:sp>
    </p:spTree>
    <p:extLst>
      <p:ext uri="{BB962C8B-B14F-4D97-AF65-F5344CB8AC3E}">
        <p14:creationId xmlns:p14="http://schemas.microsoft.com/office/powerpoint/2010/main" val="183763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BCDC2EA-BFE5-41AD-865F-F964C9DBE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69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80159"/>
            <a:ext cx="5384800" cy="490798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80159"/>
            <a:ext cx="5384800" cy="490798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24255AF-6A10-49B7-8938-6D2DA2AE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06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1862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7472" indent="0">
              <a:buNone/>
              <a:defRPr sz="1520" b="1"/>
            </a:lvl2pPr>
            <a:lvl3pPr marL="694944" indent="0">
              <a:buNone/>
              <a:defRPr sz="1368" b="1"/>
            </a:lvl3pPr>
            <a:lvl4pPr marL="1042416" indent="0">
              <a:buNone/>
              <a:defRPr sz="1216" b="1"/>
            </a:lvl4pPr>
            <a:lvl5pPr marL="1389888" indent="0">
              <a:buNone/>
              <a:defRPr sz="1216" b="1"/>
            </a:lvl5pPr>
            <a:lvl6pPr marL="1737360" indent="0">
              <a:buNone/>
              <a:defRPr sz="1216" b="1"/>
            </a:lvl6pPr>
            <a:lvl7pPr marL="2084832" indent="0">
              <a:buNone/>
              <a:defRPr sz="1216" b="1"/>
            </a:lvl7pPr>
            <a:lvl8pPr marL="2432304" indent="0">
              <a:buNone/>
              <a:defRPr sz="1216" b="1"/>
            </a:lvl8pPr>
            <a:lvl9pPr marL="2779776" indent="0">
              <a:buNone/>
              <a:defRPr sz="121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01625"/>
            <a:ext cx="5386917" cy="41971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216"/>
            </a:lvl6pPr>
            <a:lvl7pPr>
              <a:defRPr sz="1216"/>
            </a:lvl7pPr>
            <a:lvl8pPr>
              <a:defRPr sz="1216"/>
            </a:lvl8pPr>
            <a:lvl9pPr>
              <a:defRPr sz="1216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361862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7472" indent="0">
              <a:buNone/>
              <a:defRPr sz="1520" b="1"/>
            </a:lvl2pPr>
            <a:lvl3pPr marL="694944" indent="0">
              <a:buNone/>
              <a:defRPr sz="1368" b="1"/>
            </a:lvl3pPr>
            <a:lvl4pPr marL="1042416" indent="0">
              <a:buNone/>
              <a:defRPr sz="1216" b="1"/>
            </a:lvl4pPr>
            <a:lvl5pPr marL="1389888" indent="0">
              <a:buNone/>
              <a:defRPr sz="1216" b="1"/>
            </a:lvl5pPr>
            <a:lvl6pPr marL="1737360" indent="0">
              <a:buNone/>
              <a:defRPr sz="1216" b="1"/>
            </a:lvl6pPr>
            <a:lvl7pPr marL="2084832" indent="0">
              <a:buNone/>
              <a:defRPr sz="1216" b="1"/>
            </a:lvl7pPr>
            <a:lvl8pPr marL="2432304" indent="0">
              <a:buNone/>
              <a:defRPr sz="1216" b="1"/>
            </a:lvl8pPr>
            <a:lvl9pPr marL="2779776" indent="0">
              <a:buNone/>
              <a:defRPr sz="121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001625"/>
            <a:ext cx="5389033" cy="41971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216"/>
            </a:lvl6pPr>
            <a:lvl7pPr>
              <a:defRPr sz="1216"/>
            </a:lvl7pPr>
            <a:lvl8pPr>
              <a:defRPr sz="1216"/>
            </a:lvl8pPr>
            <a:lvl9pPr>
              <a:defRPr sz="1216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F934AB2-FFD0-4147-9464-C44B3C46D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65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F21204A-FC81-4FD4-ADBC-1BDD2F3E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195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23C0F9-6A21-4D2E-81FF-6BBE16DAD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E7A6AC4-E533-4D0B-B9DD-E16BAB3974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516" y="659220"/>
            <a:ext cx="11049802" cy="26831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/>
            </a:lvl1pPr>
            <a:lvl2pPr marL="347472" indent="0">
              <a:buNone/>
              <a:defRPr/>
            </a:lvl2pPr>
            <a:lvl3pPr marL="694944" indent="0">
              <a:buNone/>
              <a:defRPr/>
            </a:lvl3pPr>
          </a:lstStyle>
          <a:p>
            <a:pPr lvl="0"/>
            <a:r>
              <a:rPr lang="en-US" dirty="0"/>
              <a:t>&lt;Title of Presentation&gt;</a:t>
            </a:r>
          </a:p>
        </p:txBody>
      </p:sp>
    </p:spTree>
    <p:extLst>
      <p:ext uri="{BB962C8B-B14F-4D97-AF65-F5344CB8AC3E}">
        <p14:creationId xmlns:p14="http://schemas.microsoft.com/office/powerpoint/2010/main" val="88127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s-inner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302" b="36927"/>
          <a:stretch/>
        </p:blipFill>
        <p:spPr>
          <a:xfrm>
            <a:off x="-198" y="6567686"/>
            <a:ext cx="12192000" cy="2826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57645"/>
            <a:ext cx="10972800" cy="4941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1417" y="6558016"/>
            <a:ext cx="941531" cy="282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-9426" y="6545167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&lt;Th1B&gt;-&lt;3&gt;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2E6C9E7-A0FB-0441-A778-5E136858973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1" y="75023"/>
            <a:ext cx="1176697" cy="1112814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EF8B9D5A-67CE-E84F-BB16-10CD8C15AE2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458" y="6483351"/>
            <a:ext cx="1966998" cy="3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3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  <p:sldLayoutId id="2147483709" r:id="rId4"/>
    <p:sldLayoutId id="2147483710" r:id="rId5"/>
    <p:sldLayoutId id="2147483711" r:id="rId6"/>
  </p:sldLayoutIdLst>
  <p:hf hdr="0" dt="0"/>
  <p:txStyles>
    <p:titleStyle>
      <a:lvl1pPr algn="l" defTabSz="694944" rtl="0" eaLnBrk="1" latinLnBrk="0" hangingPunct="1">
        <a:spcBef>
          <a:spcPct val="0"/>
        </a:spcBef>
        <a:buNone/>
        <a:defRPr sz="4000" b="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260604" indent="-260604" algn="l" defTabSz="6949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564642" indent="-217170" algn="l" defTabSz="6949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868680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216152" indent="-173736" algn="l" defTabSz="6949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1563624" indent="-173736" algn="l" defTabSz="6949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1911096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258568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06040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2953512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1pPr>
      <a:lvl2pPr marL="347472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3pPr>
      <a:lvl4pPr marL="1042416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4pPr>
      <a:lvl5pPr marL="1389888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7pPr>
      <a:lvl8pPr marL="2432304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8pPr>
      <a:lvl9pPr marL="2779776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A Packaged 135GHz 22nm FD-SOI Transmitter on an LTCC Carrier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873607" y="3342373"/>
            <a:ext cx="9968564" cy="144138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00CC"/>
                </a:solidFill>
              </a:rPr>
              <a:t>Ali A. Farid</a:t>
            </a:r>
            <a:r>
              <a:rPr lang="en-US" baseline="30000" dirty="0">
                <a:solidFill>
                  <a:srgbClr val="0000CC"/>
                </a:solidFill>
              </a:rPr>
              <a:t>1</a:t>
            </a:r>
            <a:r>
              <a:rPr lang="en-US" dirty="0"/>
              <a:t>, Ahmed S. H. Ahmed</a:t>
            </a:r>
            <a:r>
              <a:rPr lang="en-US" baseline="30000" dirty="0"/>
              <a:t>1,2</a:t>
            </a:r>
            <a:r>
              <a:rPr lang="en-US" dirty="0"/>
              <a:t>, Arda Simsek</a:t>
            </a:r>
            <a:r>
              <a:rPr lang="en-US" baseline="30000" dirty="0"/>
              <a:t>1,3</a:t>
            </a:r>
            <a:r>
              <a:rPr lang="en-US" dirty="0"/>
              <a:t>, Mark J. W. Rodwell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sz="quarter" idx="15"/>
          </p:nvPr>
        </p:nvSpPr>
        <p:spPr>
          <a:xfrm>
            <a:off x="510138" y="4455692"/>
            <a:ext cx="11049802" cy="178067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3000" baseline="30000" dirty="0"/>
              <a:t>1</a:t>
            </a:r>
            <a:r>
              <a:rPr lang="en-US" sz="3000" dirty="0"/>
              <a:t>University of California Santa Barbara, CA, USA</a:t>
            </a:r>
          </a:p>
          <a:p>
            <a:pPr>
              <a:spcBef>
                <a:spcPts val="600"/>
              </a:spcBef>
            </a:pPr>
            <a:r>
              <a:rPr lang="en-US" sz="3000" baseline="30000" dirty="0"/>
              <a:t>2</a:t>
            </a:r>
            <a:r>
              <a:rPr lang="en-US" sz="3000" dirty="0"/>
              <a:t>Marki Microwave Inc., USA, </a:t>
            </a:r>
            <a:r>
              <a:rPr lang="en-US" sz="3000" baseline="30000" dirty="0"/>
              <a:t>3</a:t>
            </a:r>
            <a:r>
              <a:rPr lang="en-US" sz="3000" dirty="0"/>
              <a:t>Movandi Inc., USA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E6750-9647-47F3-892E-DFF00797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963" y="186286"/>
            <a:ext cx="2292416" cy="94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0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76CDFD-8297-48C6-B8BE-138F3F111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765502-2164-4B74-B8DD-049EEE49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Transmitter module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351244E-259F-46EC-A659-CF32A3B25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970088"/>
              </p:ext>
            </p:extLst>
          </p:nvPr>
        </p:nvGraphicFramePr>
        <p:xfrm>
          <a:off x="1265265" y="1010087"/>
          <a:ext cx="4403514" cy="2949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KGPlot" r:id="rId3" imgW="4849368" imgH="3319272" progId="KGraph_Plot">
                  <p:embed/>
                </p:oleObj>
              </mc:Choice>
              <mc:Fallback>
                <p:oleObj name="KGPlot" r:id="rId3" imgW="4849368" imgH="3319272" progId="KGraph_Plot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6A34234-B021-4098-8E9A-8BE4FF946D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65" y="1010087"/>
                        <a:ext cx="4403514" cy="29497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083A786-9B3A-45C4-86C4-2C1E9CFA02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099550"/>
              </p:ext>
            </p:extLst>
          </p:nvPr>
        </p:nvGraphicFramePr>
        <p:xfrm>
          <a:off x="6375987" y="1039255"/>
          <a:ext cx="4246381" cy="28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KGPlot" r:id="rId5" imgW="4849368" imgH="3319272" progId="KGraph_Plot">
                  <p:embed/>
                </p:oleObj>
              </mc:Choice>
              <mc:Fallback>
                <p:oleObj name="KGPlot" r:id="rId5" imgW="4849368" imgH="3319272" progId="KGraph_Plot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AC1C040-A307-413C-85DB-F41938BA5D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987" y="1039255"/>
                        <a:ext cx="4246381" cy="2844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73144D8-B9E1-42D9-BE36-731B7889493D}"/>
              </a:ext>
            </a:extLst>
          </p:cNvPr>
          <p:cNvSpPr txBox="1"/>
          <p:nvPr/>
        </p:nvSpPr>
        <p:spPr>
          <a:xfrm>
            <a:off x="650053" y="4386606"/>
            <a:ext cx="11237148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94944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Module has 6GHz 3-dB modulation BW</a:t>
            </a:r>
          </a:p>
          <a:p>
            <a:pPr marL="342900" indent="-342900" defTabSz="694944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Conversion gain=24dB</a:t>
            </a:r>
          </a:p>
          <a:p>
            <a:pPr marL="342900" indent="-342900" defTabSz="694944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EIRP at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Psat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=12.8dB / EIRP at P1dB=8.4dB</a:t>
            </a:r>
          </a:p>
        </p:txBody>
      </p:sp>
    </p:spTree>
    <p:extLst>
      <p:ext uri="{BB962C8B-B14F-4D97-AF65-F5344CB8AC3E}">
        <p14:creationId xmlns:p14="http://schemas.microsoft.com/office/powerpoint/2010/main" val="13013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0604D7-E0E7-4028-BBBF-A4E8C647B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110AB4-AFF3-451C-BC78-E82F5A00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Link Measurement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793DECC-5D17-470B-8537-6D0790643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654632"/>
              </p:ext>
            </p:extLst>
          </p:nvPr>
        </p:nvGraphicFramePr>
        <p:xfrm>
          <a:off x="152401" y="3649089"/>
          <a:ext cx="5486399" cy="2725045"/>
        </p:xfrm>
        <a:graphic>
          <a:graphicData uri="http://schemas.openxmlformats.org/drawingml/2006/table">
            <a:tbl>
              <a:tblPr firstRow="1" firstCol="1" bandRow="1"/>
              <a:tblGrid>
                <a:gridCol w="2787459">
                  <a:extLst>
                    <a:ext uri="{9D8B030D-6E8A-4147-A177-3AD203B41FA5}">
                      <a16:colId xmlns:a16="http://schemas.microsoft.com/office/drawing/2014/main" val="2483732186"/>
                    </a:ext>
                  </a:extLst>
                </a:gridCol>
                <a:gridCol w="2698940">
                  <a:extLst>
                    <a:ext uri="{9D8B030D-6E8A-4147-A177-3AD203B41FA5}">
                      <a16:colId xmlns:a16="http://schemas.microsoft.com/office/drawing/2014/main" val="2039238141"/>
                    </a:ext>
                  </a:extLst>
                </a:gridCol>
              </a:tblGrid>
              <a:tr h="395748"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16QAM (6dB-BO)</a:t>
                      </a:r>
                    </a:p>
                  </a:txBody>
                  <a:tcPr marL="202256" marR="20225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02256" marR="20225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996752"/>
                  </a:ext>
                </a:extLst>
              </a:tr>
              <a:tr h="32446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1GBaud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2256" marR="20225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4GBaud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2256" marR="20225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161060"/>
                  </a:ext>
                </a:extLst>
              </a:tr>
              <a:tr h="159777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02256" marR="20225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02256" marR="20225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81713"/>
                  </a:ext>
                </a:extLst>
              </a:tr>
              <a:tr h="3470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5.44% RMS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2256" marR="20225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9.2% RMS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2256" marR="20225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26983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5C04A18-2F51-43E5-B472-3854928A92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1349" y="4424446"/>
            <a:ext cx="1961670" cy="152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97E585-5CC8-4A83-93CF-41A1714245A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14122" y="4424446"/>
            <a:ext cx="1961670" cy="152400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54E3ADB-6238-47F3-9698-F41CF2D1C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33987"/>
              </p:ext>
            </p:extLst>
          </p:nvPr>
        </p:nvGraphicFramePr>
        <p:xfrm>
          <a:off x="6379903" y="3645724"/>
          <a:ext cx="5419437" cy="2731325"/>
        </p:xfrm>
        <a:graphic>
          <a:graphicData uri="http://schemas.openxmlformats.org/drawingml/2006/table">
            <a:tbl>
              <a:tblPr firstRow="1" firstCol="1" bandRow="1"/>
              <a:tblGrid>
                <a:gridCol w="2813559">
                  <a:extLst>
                    <a:ext uri="{9D8B030D-6E8A-4147-A177-3AD203B41FA5}">
                      <a16:colId xmlns:a16="http://schemas.microsoft.com/office/drawing/2014/main" val="2483732186"/>
                    </a:ext>
                  </a:extLst>
                </a:gridCol>
                <a:gridCol w="2605878">
                  <a:extLst>
                    <a:ext uri="{9D8B030D-6E8A-4147-A177-3AD203B41FA5}">
                      <a16:colId xmlns:a16="http://schemas.microsoft.com/office/drawing/2014/main" val="2039238141"/>
                    </a:ext>
                  </a:extLst>
                </a:gridCol>
              </a:tblGrid>
              <a:tr h="389281"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64QAM (8dB-BO)</a:t>
                      </a:r>
                    </a:p>
                  </a:txBody>
                  <a:tcPr marL="202256" marR="20225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02256" marR="20225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996752"/>
                  </a:ext>
                </a:extLst>
              </a:tr>
              <a:tr h="34412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1GBaud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2256" marR="20225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2GBaud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2256" marR="20225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161060"/>
                  </a:ext>
                </a:extLst>
              </a:tr>
              <a:tr h="161052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02256" marR="20225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02256" marR="20225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81713"/>
                  </a:ext>
                </a:extLst>
              </a:tr>
              <a:tr h="3266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5.6% RMS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2256" marR="20225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7.4% RMS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02256" marR="20225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26983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5BA9844-DC7A-4273-ACCA-317AF558B964}"/>
              </a:ext>
            </a:extLst>
          </p:cNvPr>
          <p:cNvSpPr/>
          <p:nvPr/>
        </p:nvSpPr>
        <p:spPr bwMode="auto">
          <a:xfrm>
            <a:off x="889639" y="4564666"/>
            <a:ext cx="762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1B5FB4-116E-4248-B131-78CBC25D548A}"/>
              </a:ext>
            </a:extLst>
          </p:cNvPr>
          <p:cNvSpPr/>
          <p:nvPr/>
        </p:nvSpPr>
        <p:spPr bwMode="auto">
          <a:xfrm>
            <a:off x="3532957" y="4535586"/>
            <a:ext cx="762000" cy="1385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A2B141-1877-46EB-B592-7F366BE6ACDA}"/>
              </a:ext>
            </a:extLst>
          </p:cNvPr>
          <p:cNvSpPr/>
          <p:nvPr/>
        </p:nvSpPr>
        <p:spPr bwMode="auto">
          <a:xfrm>
            <a:off x="6934200" y="4655561"/>
            <a:ext cx="762000" cy="1385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EBD12C-2CC8-4CA1-BB32-3FEBA62F672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74453" y="4526378"/>
            <a:ext cx="1959151" cy="14220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DDE090-D779-4D0C-A531-943D47DAA9B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588136" y="4526378"/>
            <a:ext cx="1527810" cy="133998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149FE1A-0817-4CF9-A459-87698309EDF2}"/>
              </a:ext>
            </a:extLst>
          </p:cNvPr>
          <p:cNvSpPr/>
          <p:nvPr/>
        </p:nvSpPr>
        <p:spPr bwMode="auto">
          <a:xfrm>
            <a:off x="7095107" y="4646451"/>
            <a:ext cx="762000" cy="1040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8E3F83-EBD4-41A2-9D95-B4B17DD098C3}"/>
              </a:ext>
            </a:extLst>
          </p:cNvPr>
          <p:cNvSpPr txBox="1"/>
          <p:nvPr/>
        </p:nvSpPr>
        <p:spPr>
          <a:xfrm>
            <a:off x="516143" y="1129643"/>
            <a:ext cx="5863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804863">
              <a:buFont typeface="Wingdings" panose="05000000000000000000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Transmitter (I,Q) data driven by AWG at 2GHz IF</a:t>
            </a:r>
          </a:p>
          <a:p>
            <a:pPr marL="285750" indent="-285750" defTabSz="804863">
              <a:buFont typeface="Wingdings" panose="05000000000000000000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EVM measurements with equalization at DSO.</a:t>
            </a:r>
          </a:p>
          <a:p>
            <a:pPr marL="285750" indent="-285750" defTabSz="804863">
              <a:buFont typeface="Wingdings" panose="05000000000000000000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6E0F03-5DE6-4EEB-9B22-4BDF02B9A21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07" y="778748"/>
            <a:ext cx="4361138" cy="266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1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BB1EFA-71F9-4E14-884A-F369B9966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08A808-1150-4E58-9364-4FD491A8A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state of the art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B3833C-0D72-4874-AB5C-B4548CE31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161089"/>
              </p:ext>
            </p:extLst>
          </p:nvPr>
        </p:nvGraphicFramePr>
        <p:xfrm>
          <a:off x="957943" y="989422"/>
          <a:ext cx="9823266" cy="5352539"/>
        </p:xfrm>
        <a:graphic>
          <a:graphicData uri="http://schemas.openxmlformats.org/drawingml/2006/table">
            <a:tbl>
              <a:tblPr firstRow="1" firstCol="1" bandRow="1"/>
              <a:tblGrid>
                <a:gridCol w="2143259">
                  <a:extLst>
                    <a:ext uri="{9D8B030D-6E8A-4147-A177-3AD203B41FA5}">
                      <a16:colId xmlns:a16="http://schemas.microsoft.com/office/drawing/2014/main" val="599765315"/>
                    </a:ext>
                  </a:extLst>
                </a:gridCol>
                <a:gridCol w="1964653">
                  <a:extLst>
                    <a:ext uri="{9D8B030D-6E8A-4147-A177-3AD203B41FA5}">
                      <a16:colId xmlns:a16="http://schemas.microsoft.com/office/drawing/2014/main" val="3004045052"/>
                    </a:ext>
                  </a:extLst>
                </a:gridCol>
                <a:gridCol w="2179676">
                  <a:extLst>
                    <a:ext uri="{9D8B030D-6E8A-4147-A177-3AD203B41FA5}">
                      <a16:colId xmlns:a16="http://schemas.microsoft.com/office/drawing/2014/main" val="2206543458"/>
                    </a:ext>
                  </a:extLst>
                </a:gridCol>
                <a:gridCol w="1749630">
                  <a:extLst>
                    <a:ext uri="{9D8B030D-6E8A-4147-A177-3AD203B41FA5}">
                      <a16:colId xmlns:a16="http://schemas.microsoft.com/office/drawing/2014/main" val="266440003"/>
                    </a:ext>
                  </a:extLst>
                </a:gridCol>
                <a:gridCol w="1786048">
                  <a:extLst>
                    <a:ext uri="{9D8B030D-6E8A-4147-A177-3AD203B41FA5}">
                      <a16:colId xmlns:a16="http://schemas.microsoft.com/office/drawing/2014/main" val="3150444861"/>
                    </a:ext>
                  </a:extLst>
                </a:gridCol>
              </a:tblGrid>
              <a:tr h="41418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Sawaby</a:t>
                      </a:r>
                      <a:endParaRPr lang="en-AU" sz="18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[SSCL 2018]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Singh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[RFIC 2020]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Simsek</a:t>
                      </a:r>
                      <a:endParaRPr lang="en-AU" sz="18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[RWS2020]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This Work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698414"/>
                  </a:ext>
                </a:extLst>
              </a:tr>
              <a:tr h="4141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Package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RO4350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Radio on Glass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Astra MT77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LTCC GL771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79743"/>
                  </a:ext>
                </a:extLst>
              </a:tr>
              <a:tr h="672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IC Tech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55nm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SiGe</a:t>
                      </a: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HBT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0.13</a:t>
                      </a:r>
                      <a:r>
                        <a:rPr lang="el-GR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SiGe</a:t>
                      </a: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-BICMOS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45nm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CMOS SOI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22nm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FDSOI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175966"/>
                  </a:ext>
                </a:extLst>
              </a:tr>
              <a:tr h="6212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Antenna Integration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Yes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Yes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269256"/>
                  </a:ext>
                </a:extLst>
              </a:tr>
              <a:tr h="4141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Frequency (GHz)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110-150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115-155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135-170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142-147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131-137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481866"/>
                  </a:ext>
                </a:extLst>
              </a:tr>
              <a:tr h="4141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EIRP at Psat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14dBm/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channel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13dBm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372568"/>
                  </a:ext>
                </a:extLst>
              </a:tr>
              <a:tr h="4141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Tx-Psat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-0.5dBm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13dBm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2dBm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1.95dBm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32381"/>
                  </a:ext>
                </a:extLst>
              </a:tr>
              <a:tr h="4141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Tx Pdc (mW)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220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1350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2100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210</a:t>
                      </a:r>
                      <a:endParaRPr lang="en-US" sz="18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790262"/>
                  </a:ext>
                </a:extLst>
              </a:tr>
              <a:tr h="4141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Package Loss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3dB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1dB</a:t>
                      </a:r>
                      <a:endParaRPr lang="en-US" sz="18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2.5dB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0.85~1.1dB</a:t>
                      </a:r>
                      <a:endParaRPr lang="en-US" sz="18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516878"/>
                  </a:ext>
                </a:extLst>
              </a:tr>
              <a:tr h="6212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Supported Modulation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QPSK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256QAM</a:t>
                      </a:r>
                      <a:endParaRPr lang="en-US" sz="18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BPSK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64QAM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3547" marR="10354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0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58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7FB460-6896-4A4C-8751-21A641016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performance package with loss transition loss &lt;1dB at 135GHz</a:t>
            </a:r>
          </a:p>
          <a:p>
            <a:r>
              <a:rPr lang="en-US" dirty="0"/>
              <a:t>Transmitter module has 6GHz 3-dB BW limited by series fed patch antenna BW</a:t>
            </a:r>
          </a:p>
          <a:p>
            <a:r>
              <a:rPr lang="en-US" dirty="0"/>
              <a:t>EIRP at </a:t>
            </a:r>
            <a:r>
              <a:rPr lang="en-US" dirty="0" err="1"/>
              <a:t>psat</a:t>
            </a:r>
            <a:r>
              <a:rPr lang="en-US" dirty="0"/>
              <a:t>=13dBm (limited by the CMOS TX output power of 2dBm)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DB06F7-C121-442A-9168-C8E1AA0BC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2255A6-1A84-4620-A9DA-5731C24E8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0349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FEDB45-367E-4BC6-8279-8C1036547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Kyocera Japan for LTCC carrier fabrication</a:t>
            </a:r>
          </a:p>
          <a:p>
            <a:r>
              <a:rPr lang="en-US" dirty="0"/>
              <a:t>Kyocera San Diego for module assembly</a:t>
            </a:r>
          </a:p>
          <a:p>
            <a:r>
              <a:rPr lang="en-US" dirty="0"/>
              <a:t>GF for free access to 22FDX technology and free access to GF advanced copper pillars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B18E20-526C-4C38-B75E-EB01DBF04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F4DD1D-CB83-4199-96CD-5C150095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</a:t>
            </a:r>
          </a:p>
        </p:txBody>
      </p:sp>
    </p:spTree>
    <p:extLst>
      <p:ext uri="{BB962C8B-B14F-4D97-AF65-F5344CB8AC3E}">
        <p14:creationId xmlns:p14="http://schemas.microsoft.com/office/powerpoint/2010/main" val="1370836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1A3E94-E49A-4228-BA6F-DD9C1FEC3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94" y="2438398"/>
            <a:ext cx="10972800" cy="13933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800" b="1" dirty="0">
                <a:solidFill>
                  <a:srgbClr val="3999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D63D5F-4BBB-4D6C-81D9-77ED35499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3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BF7061-714F-476E-92BA-C2F6AF20D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</a:t>
            </a:r>
          </a:p>
          <a:p>
            <a:r>
              <a:rPr lang="en-US" dirty="0"/>
              <a:t>Ceramic interposer design/ transition loss</a:t>
            </a:r>
          </a:p>
          <a:p>
            <a:r>
              <a:rPr lang="en-US" dirty="0"/>
              <a:t>On package Antenna design</a:t>
            </a:r>
          </a:p>
          <a:p>
            <a:r>
              <a:rPr lang="en-US" dirty="0"/>
              <a:t>Integrated Transmitter module on an LTCC carrier</a:t>
            </a:r>
          </a:p>
          <a:p>
            <a:r>
              <a:rPr lang="en-US" dirty="0"/>
              <a:t>Link measurement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232A78-6AA4-4E01-BFB2-431B83B34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C35484-F155-4215-BE65-1B9BB602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2098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8DED5E-1482-4241-899E-412D04769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CBF733-2CDC-4BCE-869D-90F32A2DD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228" y="66314"/>
            <a:ext cx="10506515" cy="914400"/>
          </a:xfrm>
        </p:spPr>
        <p:txBody>
          <a:bodyPr/>
          <a:lstStyle/>
          <a:p>
            <a:r>
              <a:rPr lang="en-US" sz="3800" dirty="0"/>
              <a:t>Packaging technologies at sub-THz frequencies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17FAA6-BFE1-4D63-966B-F9CA427B89C8}"/>
              </a:ext>
            </a:extLst>
          </p:cNvPr>
          <p:cNvCxnSpPr/>
          <p:nvPr/>
        </p:nvCxnSpPr>
        <p:spPr>
          <a:xfrm>
            <a:off x="5741363" y="1326716"/>
            <a:ext cx="0" cy="5155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D923178-E7E1-4510-831C-615FACE6B89B}"/>
              </a:ext>
            </a:extLst>
          </p:cNvPr>
          <p:cNvSpPr txBox="1"/>
          <p:nvPr/>
        </p:nvSpPr>
        <p:spPr>
          <a:xfrm>
            <a:off x="1668898" y="1147968"/>
            <a:ext cx="266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IC technologies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8FA466-143C-4561-9B94-C1AFADE9AB7A}"/>
              </a:ext>
            </a:extLst>
          </p:cNvPr>
          <p:cNvSpPr txBox="1"/>
          <p:nvPr/>
        </p:nvSpPr>
        <p:spPr>
          <a:xfrm>
            <a:off x="6810208" y="110218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Packaging technologies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34337C-C503-4DBF-9140-4FA06B2CD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81" y="1995467"/>
            <a:ext cx="2483145" cy="11191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BA2223-B4CB-4FF2-9272-D6D6523532C3}"/>
              </a:ext>
            </a:extLst>
          </p:cNvPr>
          <p:cNvSpPr txBox="1"/>
          <p:nvPr/>
        </p:nvSpPr>
        <p:spPr>
          <a:xfrm>
            <a:off x="685880" y="317034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[Farid et. al.]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737293-F3D4-44B0-A0A7-3281D1E53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071" y="1945964"/>
            <a:ext cx="2436679" cy="11647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E26F78-EB83-4ED5-A4AD-948374FB9BA1}"/>
              </a:ext>
            </a:extLst>
          </p:cNvPr>
          <p:cNvSpPr txBox="1"/>
          <p:nvPr/>
        </p:nvSpPr>
        <p:spPr>
          <a:xfrm>
            <a:off x="3535735" y="316579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Siwei</a:t>
            </a:r>
            <a:r>
              <a:rPr lang="en-US" dirty="0"/>
              <a:t> et. al.]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878EDA-8D2C-4A42-918E-FBABBD560D87}"/>
              </a:ext>
            </a:extLst>
          </p:cNvPr>
          <p:cNvSpPr txBox="1"/>
          <p:nvPr/>
        </p:nvSpPr>
        <p:spPr>
          <a:xfrm>
            <a:off x="846180" y="2394905"/>
            <a:ext cx="1146468" cy="369332"/>
          </a:xfrm>
          <a:prstGeom prst="rect">
            <a:avLst/>
          </a:prstGeom>
          <a:solidFill>
            <a:schemeClr val="bg1"/>
          </a:solidFill>
          <a:ln w="3492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22FDSOI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51B98D-8578-41AB-AC50-0EB00B62365F}"/>
              </a:ext>
            </a:extLst>
          </p:cNvPr>
          <p:cNvSpPr txBox="1"/>
          <p:nvPr/>
        </p:nvSpPr>
        <p:spPr>
          <a:xfrm>
            <a:off x="3981169" y="2379851"/>
            <a:ext cx="838691" cy="369332"/>
          </a:xfrm>
          <a:prstGeom prst="rect">
            <a:avLst/>
          </a:prstGeom>
          <a:solidFill>
            <a:schemeClr val="bg1"/>
          </a:solidFill>
          <a:ln w="3492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45SOI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D6C1A8-708C-4619-AE26-89F26D5FA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80" y="3719789"/>
            <a:ext cx="2483145" cy="12542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E91BC9-32A2-44B6-AA96-2E5CEDAEEC7F}"/>
              </a:ext>
            </a:extLst>
          </p:cNvPr>
          <p:cNvSpPr txBox="1"/>
          <p:nvPr/>
        </p:nvSpPr>
        <p:spPr>
          <a:xfrm>
            <a:off x="609584" y="4974087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[Sawaby et. al.]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BA074A-68B9-4ED2-9EB9-800EE7CB4571}"/>
              </a:ext>
            </a:extLst>
          </p:cNvPr>
          <p:cNvSpPr txBox="1"/>
          <p:nvPr/>
        </p:nvSpPr>
        <p:spPr>
          <a:xfrm>
            <a:off x="821181" y="4190148"/>
            <a:ext cx="1338828" cy="369332"/>
          </a:xfrm>
          <a:prstGeom prst="rect">
            <a:avLst/>
          </a:prstGeom>
          <a:solidFill>
            <a:schemeClr val="bg1"/>
          </a:solidFill>
          <a:ln w="3492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55nm SiGe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313F26-E0B2-4788-9433-37E7D30384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9" t="5179" r="3739" b="6065"/>
          <a:stretch/>
        </p:blipFill>
        <p:spPr>
          <a:xfrm>
            <a:off x="3119384" y="3721915"/>
            <a:ext cx="2455248" cy="12606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3285B2D-1E11-402F-89EC-ECC4AB20CF5A}"/>
              </a:ext>
            </a:extLst>
          </p:cNvPr>
          <p:cNvSpPr txBox="1"/>
          <p:nvPr/>
        </p:nvSpPr>
        <p:spPr>
          <a:xfrm>
            <a:off x="3710138" y="497847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[Ito et. al.]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374F81-0BC7-4298-B557-6CAD6ECFB3E5}"/>
              </a:ext>
            </a:extLst>
          </p:cNvPr>
          <p:cNvSpPr txBox="1"/>
          <p:nvPr/>
        </p:nvSpPr>
        <p:spPr>
          <a:xfrm>
            <a:off x="3763753" y="4200148"/>
            <a:ext cx="1479892" cy="369332"/>
          </a:xfrm>
          <a:prstGeom prst="rect">
            <a:avLst/>
          </a:prstGeom>
          <a:solidFill>
            <a:schemeClr val="bg1"/>
          </a:solidFill>
          <a:ln w="3492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GaAs HEMT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6EA600D-59E7-410D-B562-49273869B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8095" y="1696885"/>
            <a:ext cx="2571361" cy="175045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33CA946-D32F-4FDE-BD29-F9CEE65807E6}"/>
              </a:ext>
            </a:extLst>
          </p:cNvPr>
          <p:cNvSpPr txBox="1"/>
          <p:nvPr/>
        </p:nvSpPr>
        <p:spPr>
          <a:xfrm>
            <a:off x="6408093" y="3426021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Simsek</a:t>
            </a:r>
            <a:r>
              <a:rPr lang="en-US" dirty="0"/>
              <a:t> et. al.]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3CCDCB-9E12-490F-B9C0-EE82015E7321}"/>
              </a:ext>
            </a:extLst>
          </p:cNvPr>
          <p:cNvSpPr txBox="1"/>
          <p:nvPr/>
        </p:nvSpPr>
        <p:spPr>
          <a:xfrm>
            <a:off x="8479456" y="1945964"/>
            <a:ext cx="38651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High performance laminate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IL= 2.5dB @140GHz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EFBABED-D297-409B-B49F-F99843D1FE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830" y="3795353"/>
            <a:ext cx="1610426" cy="241178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722C1F4-9FC6-4784-A5D8-20A38F55EE02}"/>
              </a:ext>
            </a:extLst>
          </p:cNvPr>
          <p:cNvSpPr txBox="1"/>
          <p:nvPr/>
        </p:nvSpPr>
        <p:spPr>
          <a:xfrm>
            <a:off x="6450638" y="614282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[Singh et. al.]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BA4485-F6E7-4C28-845E-05CAF1299B70}"/>
              </a:ext>
            </a:extLst>
          </p:cNvPr>
          <p:cNvSpPr txBox="1"/>
          <p:nvPr/>
        </p:nvSpPr>
        <p:spPr>
          <a:xfrm>
            <a:off x="8479456" y="4412592"/>
            <a:ext cx="2855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Radio on Glass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IL= 1dB @140GHz</a:t>
            </a:r>
          </a:p>
        </p:txBody>
      </p:sp>
    </p:spTree>
    <p:extLst>
      <p:ext uri="{BB962C8B-B14F-4D97-AF65-F5344CB8AC3E}">
        <p14:creationId xmlns:p14="http://schemas.microsoft.com/office/powerpoint/2010/main" val="216773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9D0E26-9159-4C45-96E2-02EA178B0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A8827C-F3D8-44C1-9EB3-7D25C3FB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Transmitter IC design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415C0F-D3DD-4616-BC00-CE16A1E15D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2548" y="866491"/>
            <a:ext cx="2971800" cy="13455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253E08-108B-4921-BBFC-D2FDFF0541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97" t="6300" r="5759" b="7378"/>
          <a:stretch/>
        </p:blipFill>
        <p:spPr>
          <a:xfrm>
            <a:off x="9016012" y="4367304"/>
            <a:ext cx="3104446" cy="18810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7951F0-1F28-4F47-9B41-5976695C2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560" y="2725957"/>
            <a:ext cx="2363292" cy="21688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2DBC8C-6202-42E4-A74D-6740B587E111}"/>
              </a:ext>
            </a:extLst>
          </p:cNvPr>
          <p:cNvSpPr txBox="1"/>
          <p:nvPr/>
        </p:nvSpPr>
        <p:spPr>
          <a:xfrm>
            <a:off x="9701651" y="2223437"/>
            <a:ext cx="1733167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22FDX Chip micrograph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BBDCD2-6D7D-49E1-ACF5-95894F476594}"/>
              </a:ext>
            </a:extLst>
          </p:cNvPr>
          <p:cNvSpPr txBox="1"/>
          <p:nvPr/>
        </p:nvSpPr>
        <p:spPr>
          <a:xfrm>
            <a:off x="9552872" y="3966175"/>
            <a:ext cx="221246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22FDX Chip with Copper pillars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7C8B9F-6642-4219-BD32-B78CF7E0C545}"/>
              </a:ext>
            </a:extLst>
          </p:cNvPr>
          <p:cNvSpPr txBox="1"/>
          <p:nvPr/>
        </p:nvSpPr>
        <p:spPr>
          <a:xfrm>
            <a:off x="9830992" y="6261732"/>
            <a:ext cx="165622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PCB with copper pads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160B888-60F9-4362-A143-F6A4A0DD04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62" t="8591" r="15049" b="21285"/>
          <a:stretch/>
        </p:blipFill>
        <p:spPr>
          <a:xfrm rot="16200000">
            <a:off x="9826048" y="1761209"/>
            <a:ext cx="1353982" cy="2962617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6F4A7055-B9D9-44BA-8D93-78A52D718A2E}"/>
              </a:ext>
            </a:extLst>
          </p:cNvPr>
          <p:cNvSpPr/>
          <p:nvPr/>
        </p:nvSpPr>
        <p:spPr bwMode="auto">
          <a:xfrm rot="5400000">
            <a:off x="11222311" y="2200175"/>
            <a:ext cx="753412" cy="332639"/>
          </a:xfrm>
          <a:prstGeom prst="rightArrow">
            <a:avLst/>
          </a:prstGeom>
          <a:solidFill>
            <a:srgbClr val="7F7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A82334-A6CC-4548-95A0-A7DFC94A32DC}"/>
              </a:ext>
            </a:extLst>
          </p:cNvPr>
          <p:cNvSpPr txBox="1"/>
          <p:nvPr/>
        </p:nvSpPr>
        <p:spPr>
          <a:xfrm>
            <a:off x="399247" y="1148902"/>
            <a:ext cx="85879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Direct conversation transmitter using GF 22FDSOI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Tx chip is </a:t>
            </a:r>
            <a:r>
              <a:rPr lang="en-US" sz="2400" dirty="0" err="1"/>
              <a:t>flipchip</a:t>
            </a:r>
            <a:r>
              <a:rPr lang="en-US" sz="2400" dirty="0"/>
              <a:t> bonded to LTCC interposer using 50μm diameter copper pillar 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AF33F85-0EA0-4AC2-89A8-F9616453D5CF}"/>
              </a:ext>
            </a:extLst>
          </p:cNvPr>
          <p:cNvSpPr/>
          <p:nvPr/>
        </p:nvSpPr>
        <p:spPr bwMode="auto">
          <a:xfrm rot="5400000">
            <a:off x="11251143" y="4076885"/>
            <a:ext cx="753412" cy="332639"/>
          </a:xfrm>
          <a:prstGeom prst="rightArrow">
            <a:avLst/>
          </a:prstGeom>
          <a:solidFill>
            <a:srgbClr val="7F7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B0D30B-6857-4581-97AB-38D8A7F221D6}"/>
              </a:ext>
            </a:extLst>
          </p:cNvPr>
          <p:cNvSpPr/>
          <p:nvPr/>
        </p:nvSpPr>
        <p:spPr>
          <a:xfrm>
            <a:off x="399247" y="4950157"/>
            <a:ext cx="771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Copper pillars are equally spaced at 175μm distance</a:t>
            </a:r>
          </a:p>
        </p:txBody>
      </p:sp>
    </p:spTree>
    <p:extLst>
      <p:ext uri="{BB962C8B-B14F-4D97-AF65-F5344CB8AC3E}">
        <p14:creationId xmlns:p14="http://schemas.microsoft.com/office/powerpoint/2010/main" val="226386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8D74CF-38FD-42E3-9870-5079558E4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2B75FF-0F1E-4C0F-B708-96556439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Ceramic Interposer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ED25F1-C2C5-411D-AA8C-24DD75CF19D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754" y="1148902"/>
            <a:ext cx="5858684" cy="25002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9F540-87D1-4194-9A80-E5923BDC4815}"/>
              </a:ext>
            </a:extLst>
          </p:cNvPr>
          <p:cNvSpPr txBox="1"/>
          <p:nvPr/>
        </p:nvSpPr>
        <p:spPr>
          <a:xfrm>
            <a:off x="751122" y="1148902"/>
            <a:ext cx="5632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3 dielectric layers of Kyocera GL771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4 metal layers (ME3 for I/Q routing and LO signal)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70C19-EF85-466E-8D75-227B95BC42DC}"/>
              </a:ext>
            </a:extLst>
          </p:cNvPr>
          <p:cNvSpPr txBox="1"/>
          <p:nvPr/>
        </p:nvSpPr>
        <p:spPr>
          <a:xfrm>
            <a:off x="751120" y="4111135"/>
            <a:ext cx="87763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to secure landing copper pillars precisely?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Ceramic coat with 75μm opening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SOP on the ceramic carrier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107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EEB747-5C98-4C4A-A8C0-D2A1DFF02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852631-0F52-4709-8AEE-C4A22C75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CMOS/Interposer transition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EB8C15-A3DC-4D1B-9385-17D26DE4DFCD}"/>
              </a:ext>
            </a:extLst>
          </p:cNvPr>
          <p:cNvPicPr/>
          <p:nvPr/>
        </p:nvPicPr>
        <p:blipFill rotWithShape="1">
          <a:blip r:embed="rId3"/>
          <a:srcRect t="1" b="131"/>
          <a:stretch/>
        </p:blipFill>
        <p:spPr bwMode="auto">
          <a:xfrm>
            <a:off x="5730420" y="989423"/>
            <a:ext cx="2645819" cy="2143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ECAFC29-37A4-416F-AE63-69282969E6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328532"/>
              </p:ext>
            </p:extLst>
          </p:nvPr>
        </p:nvGraphicFramePr>
        <p:xfrm>
          <a:off x="8550410" y="989423"/>
          <a:ext cx="3370218" cy="224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KGPlot" r:id="rId4" imgW="5038344" imgH="3313176" progId="KGraph_Plot">
                  <p:embed/>
                </p:oleObj>
              </mc:Choice>
              <mc:Fallback>
                <p:oleObj name="KGPlot" r:id="rId4" imgW="5038344" imgH="3313176" progId="KGraph_Plo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0410" y="989423"/>
                        <a:ext cx="3370218" cy="22417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86E8F90-F838-4166-AAA4-E23250D9AE8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1" b="-1026"/>
          <a:stretch/>
        </p:blipFill>
        <p:spPr bwMode="auto">
          <a:xfrm>
            <a:off x="5773962" y="3857896"/>
            <a:ext cx="2645819" cy="2101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487AD24-9258-4E21-BB87-06C4BA1A55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69718"/>
              </p:ext>
            </p:extLst>
          </p:nvPr>
        </p:nvGraphicFramePr>
        <p:xfrm>
          <a:off x="8662717" y="3749179"/>
          <a:ext cx="3370218" cy="2293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KGPlot" r:id="rId7" imgW="4861560" imgH="3395472" progId="KGraph_Plot">
                  <p:embed/>
                </p:oleObj>
              </mc:Choice>
              <mc:Fallback>
                <p:oleObj name="KGPlot" r:id="rId7" imgW="4861560" imgH="3395472" progId="KGraph_Plo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2717" y="3749179"/>
                        <a:ext cx="3370218" cy="22936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637CE65-14C3-49FD-821C-C7DD1CF6248A}"/>
              </a:ext>
            </a:extLst>
          </p:cNvPr>
          <p:cNvSpPr txBox="1"/>
          <p:nvPr/>
        </p:nvSpPr>
        <p:spPr>
          <a:xfrm>
            <a:off x="6870699" y="276343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Ansys-HFSS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206F19-31F2-4FD2-9E12-4FE7580E9EE0}"/>
              </a:ext>
            </a:extLst>
          </p:cNvPr>
          <p:cNvCxnSpPr/>
          <p:nvPr/>
        </p:nvCxnSpPr>
        <p:spPr>
          <a:xfrm>
            <a:off x="6870699" y="2072640"/>
            <a:ext cx="565015" cy="200297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B78AB14-EE18-4B49-876E-EA0FBBB23749}"/>
              </a:ext>
            </a:extLst>
          </p:cNvPr>
          <p:cNvSpPr txBox="1"/>
          <p:nvPr/>
        </p:nvSpPr>
        <p:spPr>
          <a:xfrm rot="1174612">
            <a:off x="6728822" y="2152350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220</a:t>
            </a:r>
            <a:r>
              <a:rPr lang="el-GR" sz="1400" dirty="0"/>
              <a:t>μ</a:t>
            </a:r>
            <a:r>
              <a:rPr lang="en-US" sz="1400" dirty="0"/>
              <a:t>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885297-C8F9-4947-A50C-404D2D842849}"/>
              </a:ext>
            </a:extLst>
          </p:cNvPr>
          <p:cNvSpPr txBox="1"/>
          <p:nvPr/>
        </p:nvSpPr>
        <p:spPr>
          <a:xfrm>
            <a:off x="747541" y="1183933"/>
            <a:ext cx="5025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Simulated transition loss=1.15dB at 135GHz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Transition loss includes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Copper pillar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220μm CPW section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933AA8-3CA5-46A8-823E-FE7000C3D872}"/>
              </a:ext>
            </a:extLst>
          </p:cNvPr>
          <p:cNvSpPr txBox="1"/>
          <p:nvPr/>
        </p:nvSpPr>
        <p:spPr>
          <a:xfrm>
            <a:off x="657772" y="3857896"/>
            <a:ext cx="5205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Measured transition loss~=0.85dB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375CDA-FE35-4141-B069-9D498886F31E}"/>
              </a:ext>
            </a:extLst>
          </p:cNvPr>
          <p:cNvSpPr txBox="1"/>
          <p:nvPr/>
        </p:nvSpPr>
        <p:spPr>
          <a:xfrm>
            <a:off x="7601141" y="3179096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Simulated transition loss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94997F-AEE7-42E4-85A1-CC18A77AA2DC}"/>
              </a:ext>
            </a:extLst>
          </p:cNvPr>
          <p:cNvSpPr txBox="1"/>
          <p:nvPr/>
        </p:nvSpPr>
        <p:spPr>
          <a:xfrm>
            <a:off x="7623469" y="6092813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measured transition loss</a:t>
            </a:r>
          </a:p>
        </p:txBody>
      </p:sp>
    </p:spTree>
    <p:extLst>
      <p:ext uri="{BB962C8B-B14F-4D97-AF65-F5344CB8AC3E}">
        <p14:creationId xmlns:p14="http://schemas.microsoft.com/office/powerpoint/2010/main" val="109145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4C90CB-2C45-4066-8951-665AF7B4B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60A817-4FAA-419F-8270-9476F465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Fed Patch Antenna on LTCC carrier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69752-51E4-4A24-B098-A94502E618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89" y="1017485"/>
            <a:ext cx="5693954" cy="320617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773218-CEBF-406B-8440-BD3F20863698}"/>
                  </a:ext>
                </a:extLst>
              </p:cNvPr>
              <p:cNvSpPr txBox="1"/>
              <p:nvPr/>
            </p:nvSpPr>
            <p:spPr>
              <a:xfrm>
                <a:off x="643038" y="1196046"/>
                <a:ext cx="5540048" cy="3174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defTabSz="694944">
                  <a:spcBef>
                    <a:spcPct val="20000"/>
                  </a:spcBef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8-elements series fed patch antenna</a:t>
                </a:r>
              </a:p>
              <a:p>
                <a:pPr defTabSz="694944">
                  <a:spcBef>
                    <a:spcPct val="20000"/>
                  </a:spcBef>
                </a:pPr>
                <a:endParaRPr lang="en-US" sz="2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pPr marL="342900" indent="-342900" defTabSz="694944">
                  <a:spcBef>
                    <a:spcPct val="2000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λ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transmission line matches antenna to the transmitter 50</a:t>
                </a:r>
                <a:r>
                  <a:rPr lang="el-GR" sz="2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Ω</a:t>
                </a:r>
                <a:r>
                  <a:rPr lang="en-US" sz="2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impedance</a:t>
                </a:r>
              </a:p>
              <a:p>
                <a:pPr marL="342900" indent="-342900" defTabSz="694944">
                  <a:spcBef>
                    <a:spcPct val="20000"/>
                  </a:spcBef>
                  <a:buFont typeface="Wingdings" panose="05000000000000000000" pitchFamily="2" charset="2"/>
                  <a:buChar char="§"/>
                </a:pPr>
                <a:endParaRPr lang="en-US" sz="2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pPr marL="342900" indent="-342900" defTabSz="694944">
                  <a:spcBef>
                    <a:spcPct val="20000"/>
                  </a:spcBef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Copper pillar transition is part of the impedance matching network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773218-CEBF-406B-8440-BD3F20863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38" y="1196046"/>
                <a:ext cx="5540048" cy="3174587"/>
              </a:xfrm>
              <a:prstGeom prst="rect">
                <a:avLst/>
              </a:prstGeom>
              <a:blipFill>
                <a:blip r:embed="rId3"/>
                <a:stretch>
                  <a:fillRect l="-1430" t="-1344" r="-1210" b="-3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06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DB84A-8D53-4488-8A6C-0B3574EB0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94AED4-23B8-4B3F-8F8D-2B143684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Measured Antenna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B4FD0-1BDB-4A41-8D7D-B65ECAC085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53215" y="931110"/>
            <a:ext cx="4004430" cy="2104938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B039A1F-4F17-47F8-B55F-8555AB8A45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608230"/>
              </p:ext>
            </p:extLst>
          </p:nvPr>
        </p:nvGraphicFramePr>
        <p:xfrm>
          <a:off x="1388407" y="3093995"/>
          <a:ext cx="3902047" cy="26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KGPlot" r:id="rId4" imgW="4937760" imgH="3281172" progId="KGraph_Plot">
                  <p:embed/>
                </p:oleObj>
              </mc:Choice>
              <mc:Fallback>
                <p:oleObj name="KGPlot" r:id="rId4" imgW="4937760" imgH="3281172" progId="KGraph_Plo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407" y="3093995"/>
                        <a:ext cx="3902047" cy="2606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1B41DB6-EAB8-4C4A-84B0-698144E671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595306"/>
              </p:ext>
            </p:extLst>
          </p:nvPr>
        </p:nvGraphicFramePr>
        <p:xfrm>
          <a:off x="6468480" y="3093995"/>
          <a:ext cx="4005943" cy="248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KGPlot" r:id="rId6" imgW="5103114" imgH="3192018" progId="KGraph_Plot">
                  <p:embed/>
                </p:oleObj>
              </mc:Choice>
              <mc:Fallback>
                <p:oleObj name="KGPlot" r:id="rId6" imgW="5103114" imgH="3192018" progId="KGraph_Plo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8480" y="3093995"/>
                        <a:ext cx="4005943" cy="2487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F4A430B8-29A4-40E4-9C0A-6C60F6292AF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196" r="34375" b="16654"/>
          <a:stretch/>
        </p:blipFill>
        <p:spPr>
          <a:xfrm>
            <a:off x="6992983" y="807926"/>
            <a:ext cx="2825555" cy="22281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2E722D-A77E-4E02-9270-2C8C5FF9BC4D}"/>
              </a:ext>
            </a:extLst>
          </p:cNvPr>
          <p:cNvSpPr/>
          <p:nvPr/>
        </p:nvSpPr>
        <p:spPr>
          <a:xfrm>
            <a:off x="1182704" y="5758830"/>
            <a:ext cx="457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04863">
              <a:buFont typeface="Wingdings" panose="05000000000000000000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11dB gain, 5.5GHz bandwidth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34DC1-7481-41D1-992F-E0FA5AF09634}"/>
              </a:ext>
            </a:extLst>
          </p:cNvPr>
          <p:cNvSpPr/>
          <p:nvPr/>
        </p:nvSpPr>
        <p:spPr>
          <a:xfrm>
            <a:off x="6434456" y="5758830"/>
            <a:ext cx="5234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04863">
              <a:buFont typeface="Wingdings" panose="05000000000000000000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12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E-plane 3-dB beam width</a:t>
            </a:r>
          </a:p>
          <a:p>
            <a:pPr marL="285750" indent="-285750" defTabSz="804863">
              <a:buFont typeface="Wingdings" panose="05000000000000000000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Sidelobes suppressed by 12-dB</a:t>
            </a:r>
          </a:p>
        </p:txBody>
      </p:sp>
    </p:spTree>
    <p:extLst>
      <p:ext uri="{BB962C8B-B14F-4D97-AF65-F5344CB8AC3E}">
        <p14:creationId xmlns:p14="http://schemas.microsoft.com/office/powerpoint/2010/main" val="158227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89BCB-8231-40E2-AE90-4C5134DA0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B392FE-8BEE-490C-B5D0-3AD7CFA9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Transmitter module testing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5AE717-D7B8-42F1-A62C-4996F0A824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00546" y="1099672"/>
            <a:ext cx="3878390" cy="2400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61B3FF-33CA-426C-BCF8-B8A5A34F2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3" t="13484" r="38643" b="32157"/>
          <a:stretch/>
        </p:blipFill>
        <p:spPr>
          <a:xfrm>
            <a:off x="6064125" y="953202"/>
            <a:ext cx="3878389" cy="287161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49ED28-2AA2-484E-99FB-24F259FDB13B}"/>
              </a:ext>
            </a:extLst>
          </p:cNvPr>
          <p:cNvSpPr/>
          <p:nvPr/>
        </p:nvSpPr>
        <p:spPr>
          <a:xfrm>
            <a:off x="7762850" y="2082262"/>
            <a:ext cx="480938" cy="435429"/>
          </a:xfrm>
          <a:prstGeom prst="roundRect">
            <a:avLst/>
          </a:prstGeom>
          <a:noFill/>
          <a:ln>
            <a:solidFill>
              <a:srgbClr val="F89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3EFEBE-01F6-418F-AAC9-9CA2BAF2A5CA}"/>
              </a:ext>
            </a:extLst>
          </p:cNvPr>
          <p:cNvSpPr/>
          <p:nvPr/>
        </p:nvSpPr>
        <p:spPr>
          <a:xfrm>
            <a:off x="7701471" y="1371862"/>
            <a:ext cx="505650" cy="435429"/>
          </a:xfrm>
          <a:prstGeom prst="roundRect">
            <a:avLst/>
          </a:prstGeom>
          <a:noFill/>
          <a:ln>
            <a:solidFill>
              <a:srgbClr val="F89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E2AE68-3872-4C30-9ACC-BF34C831746D}"/>
              </a:ext>
            </a:extLst>
          </p:cNvPr>
          <p:cNvCxnSpPr>
            <a:cxnSpLocks/>
          </p:cNvCxnSpPr>
          <p:nvPr/>
        </p:nvCxnSpPr>
        <p:spPr>
          <a:xfrm>
            <a:off x="5176815" y="2133600"/>
            <a:ext cx="2524656" cy="166376"/>
          </a:xfrm>
          <a:prstGeom prst="straightConnector1">
            <a:avLst/>
          </a:prstGeom>
          <a:ln w="25400">
            <a:solidFill>
              <a:srgbClr val="F89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659048-816B-4F7D-9BEA-46D29CB719BF}"/>
              </a:ext>
            </a:extLst>
          </p:cNvPr>
          <p:cNvCxnSpPr>
            <a:cxnSpLocks/>
          </p:cNvCxnSpPr>
          <p:nvPr/>
        </p:nvCxnSpPr>
        <p:spPr>
          <a:xfrm>
            <a:off x="5176815" y="1420761"/>
            <a:ext cx="2433353" cy="168815"/>
          </a:xfrm>
          <a:prstGeom prst="straightConnector1">
            <a:avLst/>
          </a:prstGeom>
          <a:ln w="25400">
            <a:solidFill>
              <a:srgbClr val="F89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B49366E-D7D2-41F6-AA20-000902B8697D}"/>
              </a:ext>
            </a:extLst>
          </p:cNvPr>
          <p:cNvSpPr txBox="1"/>
          <p:nvPr/>
        </p:nvSpPr>
        <p:spPr>
          <a:xfrm>
            <a:off x="650053" y="4386606"/>
            <a:ext cx="11237148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94944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Tx Input signal swept from 0.1G to 10GHz (either I or Q)</a:t>
            </a:r>
          </a:p>
          <a:p>
            <a:pPr marL="342900" indent="-342900" defTabSz="694944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 signal fixed at 135GHz</a:t>
            </a:r>
          </a:p>
          <a:p>
            <a:pPr marL="342900" indent="-342900" defTabSz="694944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Tx upper sideband captured using Harmonic mixer and spectrum analyzer</a:t>
            </a:r>
          </a:p>
        </p:txBody>
      </p:sp>
    </p:spTree>
    <p:extLst>
      <p:ext uri="{BB962C8B-B14F-4D97-AF65-F5344CB8AC3E}">
        <p14:creationId xmlns:p14="http://schemas.microsoft.com/office/powerpoint/2010/main" val="369219047"/>
      </p:ext>
    </p:extLst>
  </p:cSld>
  <p:clrMapOvr>
    <a:masterClrMapping/>
  </p:clrMapOvr>
</p:sld>
</file>

<file path=ppt/theme/theme1.xml><?xml version="1.0" encoding="utf-8"?>
<a:theme xmlns:a="http://schemas.openxmlformats.org/drawingml/2006/main" name="IMS2017_OP_r1ac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S2017_OP_r1ac" id="{E254AC6C-FA64-4698-934A-7A976E7E81ED}" vid="{877A9143-CBFC-4C11-BE25-6AA951D0C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15732</TotalTime>
  <Words>595</Words>
  <Application>Microsoft Office PowerPoint</Application>
  <PresentationFormat>Widescreen</PresentationFormat>
  <Paragraphs>168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Cambria Math</vt:lpstr>
      <vt:lpstr>Franklin Gothic Book</vt:lpstr>
      <vt:lpstr>Times New Roman</vt:lpstr>
      <vt:lpstr>Wingdings</vt:lpstr>
      <vt:lpstr>IMS2017_OP_r1ac</vt:lpstr>
      <vt:lpstr>KGPlot</vt:lpstr>
      <vt:lpstr>PowerPoint Presentation</vt:lpstr>
      <vt:lpstr>Outline</vt:lpstr>
      <vt:lpstr>Packaging technologies at sub-THz frequencies </vt:lpstr>
      <vt:lpstr>Transmitter IC design</vt:lpstr>
      <vt:lpstr>Ceramic Interposer design</vt:lpstr>
      <vt:lpstr>CMOS/Interposer transition</vt:lpstr>
      <vt:lpstr>Series Fed Patch Antenna on LTCC carrier</vt:lpstr>
      <vt:lpstr>Measured Antenna performance</vt:lpstr>
      <vt:lpstr>Integrated Transmitter module testing</vt:lpstr>
      <vt:lpstr>Integrated Transmitter module</vt:lpstr>
      <vt:lpstr>Module Link Measurement</vt:lpstr>
      <vt:lpstr>Comparison with state of the art</vt:lpstr>
      <vt:lpstr>Conclusion</vt:lpstr>
      <vt:lpstr>Acknowledge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sleistner</dc:creator>
  <cp:lastModifiedBy>Ali Farid</cp:lastModifiedBy>
  <cp:revision>645</cp:revision>
  <cp:lastPrinted>2015-10-12T17:01:40Z</cp:lastPrinted>
  <dcterms:created xsi:type="dcterms:W3CDTF">2011-11-17T21:50:28Z</dcterms:created>
  <dcterms:modified xsi:type="dcterms:W3CDTF">2021-04-19T08:39:56Z</dcterms:modified>
</cp:coreProperties>
</file>