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2" r:id="rId1"/>
  </p:sldMasterIdLst>
  <p:notesMasterIdLst>
    <p:notesMasterId r:id="rId51"/>
  </p:notesMasterIdLst>
  <p:handoutMasterIdLst>
    <p:handoutMasterId r:id="rId52"/>
  </p:handoutMasterIdLst>
  <p:sldIdLst>
    <p:sldId id="705" r:id="rId2"/>
    <p:sldId id="697" r:id="rId3"/>
    <p:sldId id="664" r:id="rId4"/>
    <p:sldId id="625" r:id="rId5"/>
    <p:sldId id="665" r:id="rId6"/>
    <p:sldId id="628" r:id="rId7"/>
    <p:sldId id="629" r:id="rId8"/>
    <p:sldId id="667" r:id="rId9"/>
    <p:sldId id="668" r:id="rId10"/>
    <p:sldId id="645" r:id="rId11"/>
    <p:sldId id="704" r:id="rId12"/>
    <p:sldId id="646" r:id="rId13"/>
    <p:sldId id="706" r:id="rId14"/>
    <p:sldId id="707" r:id="rId15"/>
    <p:sldId id="722" r:id="rId16"/>
    <p:sldId id="720" r:id="rId17"/>
    <p:sldId id="721" r:id="rId18"/>
    <p:sldId id="672" r:id="rId19"/>
    <p:sldId id="719" r:id="rId20"/>
    <p:sldId id="718" r:id="rId21"/>
    <p:sldId id="708" r:id="rId22"/>
    <p:sldId id="709" r:id="rId23"/>
    <p:sldId id="710" r:id="rId24"/>
    <p:sldId id="711" r:id="rId25"/>
    <p:sldId id="712" r:id="rId26"/>
    <p:sldId id="713" r:id="rId27"/>
    <p:sldId id="714" r:id="rId28"/>
    <p:sldId id="715" r:id="rId29"/>
    <p:sldId id="716" r:id="rId30"/>
    <p:sldId id="717" r:id="rId31"/>
    <p:sldId id="699" r:id="rId32"/>
    <p:sldId id="698" r:id="rId33"/>
    <p:sldId id="630" r:id="rId34"/>
    <p:sldId id="691" r:id="rId35"/>
    <p:sldId id="694" r:id="rId36"/>
    <p:sldId id="631" r:id="rId37"/>
    <p:sldId id="632" r:id="rId38"/>
    <p:sldId id="634" r:id="rId39"/>
    <p:sldId id="683" r:id="rId40"/>
    <p:sldId id="675" r:id="rId41"/>
    <p:sldId id="676" r:id="rId42"/>
    <p:sldId id="685" r:id="rId43"/>
    <p:sldId id="687" r:id="rId44"/>
    <p:sldId id="680" r:id="rId45"/>
    <p:sldId id="681" r:id="rId46"/>
    <p:sldId id="723" r:id="rId47"/>
    <p:sldId id="724" r:id="rId48"/>
    <p:sldId id="576" r:id="rId49"/>
    <p:sldId id="580" r:id="rId50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210"/>
    <a:srgbClr val="FFFFFF"/>
    <a:srgbClr val="FFFFCC"/>
    <a:srgbClr val="808080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853" autoAdjust="0"/>
  </p:normalViewPr>
  <p:slideViewPr>
    <p:cSldViewPr>
      <p:cViewPr varScale="1">
        <p:scale>
          <a:sx n="116" d="100"/>
          <a:sy n="116" d="100"/>
        </p:scale>
        <p:origin x="102" y="4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37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9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Relationship Id="rId4" Type="http://schemas.openxmlformats.org/officeDocument/2006/relationships/image" Target="../media/image1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464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02531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11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866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207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430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203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787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8691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128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62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29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7044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427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23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039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607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562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14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674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343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003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206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4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8621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8621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D26D88B-0C54-0641-9766-660188C86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4315"/>
            <a:ext cx="12190471" cy="68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A195D-103A-EE4E-903E-8A36E320C8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63453"/>
            <a:ext cx="12192000" cy="1099140"/>
          </a:xfrm>
          <a:prstGeom prst="rect">
            <a:avLst/>
          </a:prstGeom>
        </p:spPr>
      </p:pic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47305B3-1D9A-3F43-BCE0-4B88D41DCA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2692" y="4537972"/>
            <a:ext cx="10515600" cy="1211725"/>
          </a:xfrm>
        </p:spPr>
        <p:txBody>
          <a:bodyPr>
            <a:noAutofit/>
          </a:bodyPr>
          <a:lstStyle>
            <a:lvl1pPr marL="0" indent="0">
              <a:buNone/>
              <a:defRPr sz="2400" b="0" i="1">
                <a:solidFill>
                  <a:schemeClr val="bg1"/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Rajkumar Kubendran</a:t>
            </a:r>
            <a:br>
              <a:rPr lang="en-US" dirty="0"/>
            </a:br>
            <a:r>
              <a:rPr lang="en-US" dirty="0"/>
              <a:t>Assistant Professor, Department of ECE</a:t>
            </a:r>
            <a:br>
              <a:rPr lang="en-US" dirty="0"/>
            </a:br>
            <a:r>
              <a:rPr lang="en-US" dirty="0"/>
              <a:t>University of Pittsburgh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89C18854-3151-5246-AFFC-59784F3F5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694" y="2488982"/>
            <a:ext cx="10378948" cy="1920809"/>
          </a:xfrm>
        </p:spPr>
        <p:txBody>
          <a:bodyPr anchor="b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 256x256 6.3pJ/pixel-event Query-driven Dynamic Vision Sensor with Energy-conserving Row-parallel Event Scanning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183657-B1E0-7045-8D22-1FF0C1391B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961" y="6275696"/>
            <a:ext cx="1049681" cy="3061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B6D54-0141-EA41-82AD-F17FF5A1E8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229" y="6188143"/>
            <a:ext cx="3316816" cy="452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77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354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531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709" indent="0">
              <a:buFontTx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April </a:t>
            </a:r>
            <a:r>
              <a:rPr lang="en-US" smtClean="0"/>
              <a:t>24, 2022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355B0-75CF-E94E-A576-79AC872210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792" y="854649"/>
            <a:ext cx="5521289" cy="1620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E5C1FA-8C24-984E-A671-53622E74F2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84731" y="6172050"/>
            <a:ext cx="2401920" cy="53111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E59ACA-04F8-6949-A0FA-0DA65106FC69}"/>
              </a:ext>
            </a:extLst>
          </p:cNvPr>
          <p:cNvCxnSpPr/>
          <p:nvPr userDrawn="1"/>
        </p:nvCxnSpPr>
        <p:spPr>
          <a:xfrm>
            <a:off x="10503108" y="6172050"/>
            <a:ext cx="0" cy="5311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0449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" y="0"/>
            <a:ext cx="121996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>
                <a:solidFill>
                  <a:srgbClr val="186210"/>
                </a:solidFill>
              </a:defRPr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B355B0-75CF-E94E-A576-79AC87221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0578" y="685800"/>
            <a:ext cx="4140967" cy="12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0FD319D-2530-DF4C-887A-BFDF2AD095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80079" y="6377864"/>
            <a:ext cx="648879" cy="365125"/>
          </a:xfrm>
          <a:prstGeom prst="rect">
            <a:avLst/>
          </a:prstGeom>
        </p:spPr>
        <p:txBody>
          <a:bodyPr/>
          <a:lstStyle>
            <a:lvl1pPr>
              <a:defRPr sz="1467">
                <a:solidFill>
                  <a:schemeClr val="bg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CE56CBA4-FF9C-4500-9E7B-F7D3680338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3490" y="236931"/>
            <a:ext cx="7985025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7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036409"/>
            <a:ext cx="12192000" cy="82159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5" r:id="rId4"/>
    <p:sldLayoutId id="2147483697" r:id="rId5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rgbClr val="186210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4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1.wmf"/><Relationship Id="rId11" Type="http://schemas.openxmlformats.org/officeDocument/2006/relationships/image" Target="../media/image88.jpeg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90.jpeg"/><Relationship Id="rId10" Type="http://schemas.openxmlformats.org/officeDocument/2006/relationships/image" Target="../media/image87.jpeg"/><Relationship Id="rId4" Type="http://schemas.openxmlformats.org/officeDocument/2006/relationships/image" Target="../media/image83.jpeg"/><Relationship Id="rId9" Type="http://schemas.openxmlformats.org/officeDocument/2006/relationships/image" Target="../media/image86.jpeg"/><Relationship Id="rId14" Type="http://schemas.openxmlformats.org/officeDocument/2006/relationships/image" Target="../media/image8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4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3.png"/><Relationship Id="rId2" Type="http://schemas.openxmlformats.org/officeDocument/2006/relationships/image" Target="../media/image9.png"/><Relationship Id="rId16" Type="http://schemas.openxmlformats.org/officeDocument/2006/relationships/image" Target="NULL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tif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image" Target="../media/image97.jpeg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4.wmf"/><Relationship Id="rId4" Type="http://schemas.openxmlformats.org/officeDocument/2006/relationships/image" Target="../media/image96.jpe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4.jpeg"/><Relationship Id="rId5" Type="http://schemas.openxmlformats.org/officeDocument/2006/relationships/image" Target="../media/image91.jpeg"/><Relationship Id="rId10" Type="http://schemas.openxmlformats.org/officeDocument/2006/relationships/image" Target="../media/image122.wmf"/><Relationship Id="rId4" Type="http://schemas.openxmlformats.org/officeDocument/2006/relationships/image" Target="../media/image123.jpeg"/><Relationship Id="rId9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0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5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11" Type="http://schemas.openxmlformats.org/officeDocument/2006/relationships/image" Target="../media/image34.jpg"/><Relationship Id="rId5" Type="http://schemas.openxmlformats.org/officeDocument/2006/relationships/image" Target="../media/image32.png"/><Relationship Id="rId15" Type="http://schemas.openxmlformats.org/officeDocument/2006/relationships/image" Target="../media/image36.jpeg"/><Relationship Id="rId10" Type="http://schemas.openxmlformats.org/officeDocument/2006/relationships/image" Target="../media/image28.wmf"/><Relationship Id="rId4" Type="http://schemas.openxmlformats.org/officeDocument/2006/relationships/image" Target="../media/image31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3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3.jpeg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39.png"/><Relationship Id="rId3" Type="http://schemas.openxmlformats.org/officeDocument/2006/relationships/image" Target="../media/image30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8.wmf"/><Relationship Id="rId1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8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7.wmf"/><Relationship Id="rId4" Type="http://schemas.openxmlformats.org/officeDocument/2006/relationships/image" Target="../media/image31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oleObject" Target="../embeddings/oleObject24.bin"/><Relationship Id="rId3" Type="http://schemas.openxmlformats.org/officeDocument/2006/relationships/image" Target="../media/image173.jpeg"/><Relationship Id="rId7" Type="http://schemas.openxmlformats.org/officeDocument/2006/relationships/image" Target="../media/image169.wmf"/><Relationship Id="rId12" Type="http://schemas.openxmlformats.org/officeDocument/2006/relationships/image" Target="../media/image17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175.jpeg"/><Relationship Id="rId10" Type="http://schemas.openxmlformats.org/officeDocument/2006/relationships/image" Target="../media/image170.wmf"/><Relationship Id="rId4" Type="http://schemas.openxmlformats.org/officeDocument/2006/relationships/image" Target="../media/image174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172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22692" y="4191000"/>
            <a:ext cx="10515600" cy="1211725"/>
          </a:xfrm>
        </p:spPr>
        <p:txBody>
          <a:bodyPr/>
          <a:lstStyle/>
          <a:p>
            <a:r>
              <a:rPr lang="en-US"/>
              <a:t>M. J. W.  Rodwell</a:t>
            </a:r>
            <a:r>
              <a:rPr lang="en-US" baseline="30000"/>
              <a:t>1</a:t>
            </a:r>
            <a:r>
              <a:rPr lang="en-US"/>
              <a:t>, Ali A. Farid</a:t>
            </a:r>
            <a:r>
              <a:rPr lang="en-US" baseline="30000"/>
              <a:t>1</a:t>
            </a:r>
            <a:r>
              <a:rPr lang="en-US"/>
              <a:t>, A. S. H. Ahmed</a:t>
            </a:r>
            <a:r>
              <a:rPr lang="en-US" baseline="30000"/>
              <a:t>1</a:t>
            </a:r>
            <a:r>
              <a:rPr lang="en-US"/>
              <a:t>, M. Seo</a:t>
            </a:r>
            <a:r>
              <a:rPr lang="en-US" baseline="30000"/>
              <a:t>2</a:t>
            </a:r>
            <a:r>
              <a:rPr lang="en-US"/>
              <a:t>, </a:t>
            </a:r>
            <a:br>
              <a:rPr lang="en-US"/>
            </a:br>
            <a:r>
              <a:rPr lang="en-US"/>
              <a:t>U. Soylu</a:t>
            </a:r>
            <a:r>
              <a:rPr lang="en-US" baseline="30000"/>
              <a:t>1</a:t>
            </a:r>
            <a:r>
              <a:rPr lang="en-US"/>
              <a:t>, A. Alizadeh</a:t>
            </a:r>
            <a:r>
              <a:rPr lang="en-US" baseline="30000"/>
              <a:t>1</a:t>
            </a:r>
            <a:r>
              <a:rPr lang="en-US"/>
              <a:t>, N. Hosseinzadeh</a:t>
            </a:r>
            <a:r>
              <a:rPr lang="en-US" baseline="30000"/>
              <a:t>1</a:t>
            </a:r>
            <a:r>
              <a:rPr lang="en-US"/>
              <a:t> </a:t>
            </a:r>
            <a:br>
              <a:rPr lang="en-US"/>
            </a:br>
            <a:r>
              <a:rPr lang="en-US" baseline="30000"/>
              <a:t>1</a:t>
            </a:r>
            <a:r>
              <a:rPr lang="en-US"/>
              <a:t>University of California, Santa Barbara</a:t>
            </a:r>
            <a:br>
              <a:rPr lang="en-US"/>
            </a:br>
            <a:r>
              <a:rPr lang="en-US" baseline="30000"/>
              <a:t>2</a:t>
            </a:r>
            <a:r>
              <a:rPr lang="en-US"/>
              <a:t>Sungkyunkwan </a:t>
            </a:r>
            <a:r>
              <a:rPr lang="en-US" smtClean="0"/>
              <a:t>University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694" y="2667000"/>
            <a:ext cx="10378948" cy="1168618"/>
          </a:xfrm>
        </p:spPr>
        <p:txBody>
          <a:bodyPr/>
          <a:lstStyle/>
          <a:p>
            <a:r>
              <a:rPr lang="en-US"/>
              <a:t>IC and Array Technologies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for </a:t>
            </a:r>
            <a:r>
              <a:rPr lang="en-US"/>
              <a:t>100-300GHz Wireless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6156168"/>
            <a:ext cx="6096000" cy="3970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Calibri" pitchFamily="34" charset="0"/>
              </a:rPr>
              <a:t>April </a:t>
            </a:r>
            <a:r>
              <a:rPr lang="en-US" sz="2200" smtClean="0">
                <a:solidFill>
                  <a:schemeClr val="bg1"/>
                </a:solidFill>
                <a:latin typeface="Calibri" pitchFamily="34" charset="0"/>
              </a:rPr>
              <a:t>25, </a:t>
            </a:r>
            <a:r>
              <a:rPr lang="en-US" sz="2200" smtClean="0">
                <a:solidFill>
                  <a:schemeClr val="bg1"/>
                </a:solidFill>
                <a:latin typeface="Calibri" pitchFamily="34" charset="0"/>
              </a:rPr>
              <a:t>2022</a:t>
            </a: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08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1097280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Transistors for 100-300GHz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7550052" y="570945"/>
          <a:ext cx="4019550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2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0052" y="570945"/>
                        <a:ext cx="4019550" cy="2813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7536947" y="3376326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3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36947" y="3376326"/>
                        <a:ext cx="4019917" cy="281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059947" y="3203975"/>
          <a:ext cx="4019917" cy="281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4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9947" y="3203975"/>
                        <a:ext cx="4019917" cy="281289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00345" y="5908071"/>
            <a:ext cx="3657600" cy="19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5350" y="990600"/>
            <a:ext cx="6718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good power &amp; noise up to ~150GHz. Not much beyond.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65-22nm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100-300GHz PAs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out-performs CMOS above 200GHz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spcBef>
                <a:spcPts val="9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HEMT: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5414994"/>
            <a:ext cx="1752600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with low power but high PAE, or low PAE but high power, are not shown</a:t>
            </a:r>
            <a:endParaRPr lang="en-US" sz="105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42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9220200" cy="398463"/>
          </a:xfrm>
        </p:spPr>
        <p:txBody>
          <a:bodyPr/>
          <a:lstStyle/>
          <a:p>
            <a:r>
              <a:rPr lang="en-US" altLang="fr-FR" b="1">
                <a:latin typeface="Calibri" panose="020F0502020204030204" pitchFamily="34" charset="0"/>
                <a:cs typeface="Calibri" panose="020F0502020204030204" pitchFamily="34" charset="0"/>
              </a:rPr>
              <a:t>Summary: InP </a:t>
            </a:r>
            <a:r>
              <a:rPr lang="en-US" alt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t>Transistors </a:t>
            </a:r>
            <a:r>
              <a:rPr lang="en-US" altLang="fr-FR" b="1">
                <a:latin typeface="Calibri" panose="020F0502020204030204" pitchFamily="34" charset="0"/>
                <a:cs typeface="Calibri" panose="020F0502020204030204" pitchFamily="34" charset="0"/>
              </a:rPr>
              <a:t>&amp; ICs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1115" y="1043735"/>
            <a:ext cx="1784841" cy="13397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45350" y="113374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HEMTs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1.0THz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87045" y="1463013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W. Deal </a:t>
            </a:r>
            <a:r>
              <a:rPr lang="en-US" sz="1200" b="0" dirty="0">
                <a:latin typeface="Calibri" pitchFamily="34" charset="0"/>
              </a:rPr>
              <a:t>et al, </a:t>
            </a:r>
            <a:r>
              <a:rPr lang="en-US" sz="1200" b="0" dirty="0" smtClean="0">
                <a:latin typeface="Calibri" pitchFamily="34" charset="0"/>
              </a:rPr>
              <a:t>2016 IEDM (</a:t>
            </a:r>
            <a:r>
              <a:rPr lang="en-US" sz="1200" b="0" dirty="0" smtClean="0">
                <a:solidFill>
                  <a:schemeClr val="tx2"/>
                </a:solidFill>
                <a:latin typeface="Calibri" pitchFamily="34" charset="0"/>
              </a:rPr>
              <a:t>Northrop-Grumman</a:t>
            </a:r>
            <a:r>
              <a:rPr lang="en-US" sz="1200" b="0" dirty="0">
                <a:solidFill>
                  <a:schemeClr val="tx2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5350" y="2249578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1.1THz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3.5V.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670 GHz amplifiers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9201" y="257390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937" y="2843085"/>
            <a:ext cx="3337386" cy="7697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2209800"/>
            <a:ext cx="2632391" cy="198719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350" y="4222829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250nm InP HBTs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650GHz </a:t>
            </a:r>
            <a:r>
              <a:rPr lang="en-US" sz="20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4.5V. 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59201" y="4547156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anose="020F0502020204030204" pitchFamily="34" charset="0"/>
                <a:cs typeface="Calibri" panose="020F0502020204030204" pitchFamily="34" charset="0"/>
              </a:rPr>
              <a:t>Z. Griffith et al, 2007 </a:t>
            </a:r>
            <a:r>
              <a:rPr lang="en-US" sz="12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IPRM conference (UCSB)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41" y="4172030"/>
            <a:ext cx="2667859" cy="19808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370294"/>
            <a:ext cx="2481223" cy="1763306"/>
          </a:xfrm>
          <a:prstGeom prst="rect">
            <a:avLst/>
          </a:prstGeom>
        </p:spPr>
      </p:pic>
      <p:pic>
        <p:nvPicPr>
          <p:cNvPr id="43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363718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43"/>
          <p:cNvSpPr/>
          <p:nvPr/>
        </p:nvSpPr>
        <p:spPr>
          <a:xfrm>
            <a:off x="6173180" y="5724255"/>
            <a:ext cx="225025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dirty="0">
                <a:latin typeface="Calibri" pitchFamily="34" charset="0"/>
              </a:rPr>
              <a:t>204 GHz static </a:t>
            </a:r>
            <a:r>
              <a:rPr lang="en-US" sz="1050" b="0" dirty="0" smtClean="0">
                <a:latin typeface="Calibri" pitchFamily="34" charset="0"/>
              </a:rPr>
              <a:t>frequency </a:t>
            </a:r>
            <a:r>
              <a:rPr lang="en-US" sz="1050" b="0" dirty="0">
                <a:latin typeface="Calibri" pitchFamily="34" charset="0"/>
              </a:rPr>
              <a:t>divider</a:t>
            </a:r>
            <a:br>
              <a:rPr lang="en-US" sz="1050" b="0" dirty="0">
                <a:latin typeface="Calibri" pitchFamily="34" charset="0"/>
              </a:rPr>
            </a:br>
            <a:r>
              <a:rPr lang="en-US" sz="1050" b="0" dirty="0">
                <a:latin typeface="Calibri" pitchFamily="34" charset="0"/>
              </a:rPr>
              <a:t>Z. </a:t>
            </a:r>
            <a:r>
              <a:rPr lang="en-US" sz="1050" b="0" dirty="0" smtClean="0">
                <a:latin typeface="Calibri" pitchFamily="34" charset="0"/>
              </a:rPr>
              <a:t>Griffith et al, 2010 IEEE CSICS </a:t>
            </a:r>
            <a:endParaRPr lang="en-US" sz="1050" b="0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47576" y="4824155"/>
            <a:ext cx="493892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</a:rPr>
              <a:t>M</a:t>
            </a:r>
            <a:r>
              <a:rPr lang="en-US" sz="1200" b="0" dirty="0">
                <a:latin typeface="Calibri" pitchFamily="34" charset="0"/>
              </a:rPr>
              <a:t>. Urteaga, </a:t>
            </a:r>
            <a:r>
              <a:rPr lang="en-US" sz="1200" b="0" dirty="0" smtClean="0">
                <a:latin typeface="Calibri" pitchFamily="34" charset="0"/>
              </a:rPr>
              <a:t>et al, IEEE </a:t>
            </a:r>
            <a:r>
              <a:rPr lang="en-US" sz="1200" b="0" dirty="0">
                <a:latin typeface="Calibri" pitchFamily="34" charset="0"/>
              </a:rPr>
              <a:t>Proceedings </a:t>
            </a:r>
            <a:r>
              <a:rPr lang="en-US" sz="1200" b="0" dirty="0" smtClean="0">
                <a:latin typeface="Calibri" pitchFamily="34" charset="0"/>
              </a:rPr>
              <a:t>June 2017 (Teledyne)</a:t>
            </a:r>
            <a:endParaRPr lang="en-US" sz="1200" b="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29603" y="138113"/>
            <a:ext cx="11000397" cy="547687"/>
          </a:xfrm>
        </p:spPr>
        <p:txBody>
          <a:bodyPr/>
          <a:lstStyle/>
          <a:p>
            <a:pPr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Wireless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Transistor Requirements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Transmitters need: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power-added efficiency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𝑃𝐴𝐸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𝑜𝑢𝑡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𝑖𝑛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)/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𝐷𝐶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high added power density (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out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en-US" sz="2400" b="0" i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en-US" sz="2400" b="0" baseline="-2500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)/(gate width, emitter length)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Receivers need</a:t>
                </a:r>
                <a:r>
                  <a:rPr lang="en-US" sz="24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low cascaded noise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𝑐𝑎𝑠𝑐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𝐹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𝐺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f>
                      <m:fPr>
                        <m:type m:val="lin"/>
                        <m:ctrlP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(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𝐹</m:t>
                        </m:r>
                        <m:r>
                          <a:rPr lang="en-US" sz="2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−1)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+…</m:t>
                        </m:r>
                      </m:den>
                    </m:f>
                  </m:oMath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Need reasonable gain/stage</a:t>
                </a: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die area, power,</a:t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accumulated gain compression</a:t>
                </a:r>
              </a:p>
              <a:p>
                <a:pPr>
                  <a:buClr>
                    <a:srgbClr val="FF0000"/>
                  </a:buClr>
                </a:pP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(gain in PAs, LNAs is less than MAG/MSG, U, ... 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0" y="1143000"/>
                <a:ext cx="8515475" cy="4967514"/>
              </a:xfrm>
              <a:prstGeom prst="rect">
                <a:avLst/>
              </a:prstGeom>
              <a:blipFill>
                <a:blip r:embed="rId3"/>
                <a:stretch>
                  <a:fillRect l="-1145" t="-983" b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84" y="1586949"/>
            <a:ext cx="3153341" cy="1643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875" y="3731789"/>
            <a:ext cx="3128150" cy="1677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420" y="4622694"/>
            <a:ext cx="3331780" cy="743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433286"/>
            <a:ext cx="1939492" cy="48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11150600" cy="398463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Where the IC designer can't help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30" y="1148680"/>
            <a:ext cx="10948220" cy="248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mm-wave transistor gain is low: gain-boosting is common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Common-source vs. common-gate. 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Capacitive neutralization.  Unconditionally stable positive feedback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(Singhakowinta, Int. J. Electronics, 1966)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circuits don't improve the parameters that matter the most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circuit* doesn't change the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minimum cascaded noise figure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(Haus, Adler, Proc. IRE, 1958)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circuit* doesn't change the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efficiency vs. added power curve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0" y="3758970"/>
            <a:ext cx="3776472" cy="1475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FF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𝑐𝑎𝑠𝑐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=1+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𝐹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𝐺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(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  <m:r>
                            <a:rPr lang="en-US" sz="24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−1)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400" b="0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endParaRPr lang="en-US" sz="2400" b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40" y="5362858"/>
                <a:ext cx="6930770" cy="461729"/>
              </a:xfrm>
              <a:prstGeom prst="rect">
                <a:avLst/>
              </a:prstGeom>
              <a:blipFill>
                <a:blip r:embed="rId4"/>
                <a:stretch>
                  <a:fillRect t="-134667" b="-18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55" y="3713965"/>
            <a:ext cx="3110246" cy="2229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7660" y="5770363"/>
            <a:ext cx="110490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*If lossless, and given the correct source and load impedances.</a:t>
            </a:r>
          </a:p>
        </p:txBody>
      </p:sp>
    </p:spTree>
    <p:extLst>
      <p:ext uri="{BB962C8B-B14F-4D97-AF65-F5344CB8AC3E}">
        <p14:creationId xmlns:p14="http://schemas.microsoft.com/office/powerpoint/2010/main" val="652861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  <a:t>Interconnects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1141"/>
          <a:stretch/>
        </p:blipFill>
        <p:spPr>
          <a:xfrm>
            <a:off x="6228357" y="2297442"/>
            <a:ext cx="5354043" cy="2503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9946"/>
          <a:stretch/>
        </p:blipFill>
        <p:spPr>
          <a:xfrm>
            <a:off x="457200" y="2297442"/>
            <a:ext cx="5484971" cy="25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74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3439591"/>
            <a:ext cx="2049557" cy="2656409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7620000" cy="398463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Normal </a:t>
            </a:r>
            <a:r>
              <a:rPr lang="en-US" alt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t>&amp; Inverted Microstrip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50" y="1133745"/>
            <a:ext cx="400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Normal: PAs, LNAs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 skin-effect losses 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ground-plane holes at transistors</a:t>
            </a:r>
            <a:r>
              <a:rPr lang="en-US" sz="20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141"/>
          <a:stretch/>
        </p:blipFill>
        <p:spPr>
          <a:xfrm>
            <a:off x="6484472" y="2057400"/>
            <a:ext cx="3421528" cy="1599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49946"/>
          <a:stretch/>
        </p:blipFill>
        <p:spPr>
          <a:xfrm>
            <a:off x="41017" y="2065040"/>
            <a:ext cx="3505200" cy="1599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59125" y="1134070"/>
            <a:ext cx="607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Inverted: high-density blocks (mixers, phase shifters,…)</a:t>
            </a:r>
            <a:b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skin-effect losses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✘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ground-plane breaks: better ground integrity</a:t>
            </a:r>
            <a:r>
              <a:rPr lang="en-US" sz="2000" b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92670" y="5685068"/>
            <a:ext cx="477053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529GHz dynamic divider: M. Seo et al, IEICE Electronics Express,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2015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59287" y="3447263"/>
            <a:ext cx="1857768" cy="25253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9130" y="5685068"/>
            <a:ext cx="423047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440"/>
              </a:spcBef>
              <a:buClr>
                <a:srgbClr val="FF0000"/>
              </a:buClr>
            </a:pP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266GHz, 16.8dBm PA: A. Ahmed et. al, 2021 IMS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285" y="4874432"/>
            <a:ext cx="4129240" cy="7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49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7620000" cy="398463"/>
          </a:xfrm>
          <a:noFill/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On-Wafer Interconnect Losses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35" y="1763701"/>
            <a:ext cx="4462577" cy="297876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50395" y="5004175"/>
            <a:ext cx="4545505" cy="855095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91301" y="4869160"/>
            <a:ext cx="5129624" cy="63007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69900" marR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o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50" charset="-128"/>
            </a:endParaRPr>
          </a:p>
        </p:txBody>
      </p:sp>
      <p:graphicFrame>
        <p:nvGraphicFramePr>
          <p:cNvPr id="27" name="Object 12"/>
          <p:cNvGraphicFramePr>
            <a:graphicFrameLocks noChangeAspect="1"/>
          </p:cNvGraphicFramePr>
          <p:nvPr>
            <p:extLst/>
          </p:nvPr>
        </p:nvGraphicFramePr>
        <p:xfrm>
          <a:off x="280677" y="1377950"/>
          <a:ext cx="5275263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8" name="Equation" r:id="rId5" imgW="2933640" imgH="2222280" progId="Equation.DSMT4">
                  <p:embed/>
                </p:oleObj>
              </mc:Choice>
              <mc:Fallback>
                <p:oleObj name="Equation" r:id="rId5" imgW="2933640" imgH="2222280" progId="Equation.DSMT4">
                  <p:embed/>
                  <p:pic>
                    <p:nvPicPr>
                      <p:cNvPr id="27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7" y="1377950"/>
                        <a:ext cx="5275263" cy="4024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8415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  <a:t>Low-Noise Amplifiers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23" y="1982663"/>
            <a:ext cx="3448355" cy="3732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847" y="1982664"/>
            <a:ext cx="4087953" cy="37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37825" y="211137"/>
            <a:ext cx="10458775" cy="398463"/>
          </a:xfrm>
        </p:spPr>
        <p:txBody>
          <a:bodyPr/>
          <a:lstStyle/>
          <a:p>
            <a:pPr eaLnBrk="1" hangingPunct="1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LNA 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Design: Noise Close To Transistor Limits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43735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Goal: low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noise measure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figure</a:t>
            </a:r>
            <a:endParaRPr lang="en-US" sz="18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" y="1396673"/>
            <a:ext cx="2677668" cy="40690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96585" y="1786715"/>
          <a:ext cx="3731281" cy="787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8" name="Equation" r:id="rId5" imgW="3009600" imgH="634680" progId="Equation.DSMT4">
                  <p:embed/>
                </p:oleObj>
              </mc:Choice>
              <mc:Fallback>
                <p:oleObj name="Equation" r:id="rId5" imgW="3009600" imgH="6346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6585" y="1786715"/>
                        <a:ext cx="3731281" cy="787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2400" y="260961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Find bias current density for lowest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measure</a:t>
            </a:r>
            <a:endParaRPr lang="en-US" sz="1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3042793"/>
            <a:ext cx="911272" cy="7485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6639" y="2933945"/>
            <a:ext cx="21207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@210GHz,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4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cascade,min</a:t>
            </a:r>
            <a:r>
              <a:rPr lang="en-US" sz="14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6.57 dB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given: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=0.5 mA/um,</a:t>
            </a:r>
            <a:b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cb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=0.3V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550" y="2934556"/>
            <a:ext cx="1848489" cy="10858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405667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is independent of circuit configuration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pick for high bandwidth or high gain/stage (= low P</a:t>
            </a:r>
            <a:r>
              <a:rPr lang="en-US" sz="18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1" y="4747752"/>
            <a:ext cx="1610714" cy="9988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94185" y="1043735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just like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inductance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common-emitter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allows simultaneous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tuning for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 reflection coefficient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minimum 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0678" y="5814265"/>
            <a:ext cx="54864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*HA Haus, RB </a:t>
            </a: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Adler, Proceedings </a:t>
            </a:r>
            <a:r>
              <a:rPr lang="en-US" sz="11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IRE, 1958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821" y="1102355"/>
            <a:ext cx="1124358" cy="75358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90220" y="203384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Write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ADS Python code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display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source impedance for minimum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0220" y="27826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 transistor size</a:t>
            </a:r>
            <a:r>
              <a:rPr lang="en-US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eliminate series tuning element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Less input tuning→ less noise from passive element loss.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43" y="3531493"/>
            <a:ext cx="3533459" cy="109842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90220" y="473968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7.2-7.4dB LNA noise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given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6.6dB transistor F</a:t>
            </a:r>
            <a:r>
              <a:rPr lang="en-US" sz="1800" b="1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</a:t>
            </a:r>
            <a:r>
              <a:rPr 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40860" y="4879951"/>
            <a:ext cx="278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&lt;-- all give the same minimum M…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75620" y="5184195"/>
            <a:ext cx="313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…but </a:t>
            </a:r>
            <a:r>
              <a:rPr lang="en-US" sz="14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common-base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highest gain (InP HBT @210GHz).</a:t>
            </a:r>
            <a:endParaRPr lang="en-US" sz="14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1355" y="1944172"/>
            <a:ext cx="1259505" cy="906843"/>
          </a:xfrm>
          <a:prstGeom prst="rect">
            <a:avLst/>
          </a:prstGeom>
        </p:spPr>
      </p:pic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9561385" y="5065582"/>
          <a:ext cx="1623575" cy="1108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9" name="KGPlot" r:id="rId13" imgW="5092560" imgH="3492360" progId="KGraph_Plot">
                  <p:embed/>
                </p:oleObj>
              </mc:Choice>
              <mc:Fallback>
                <p:oleObj name="KGPlot" r:id="rId13" imgW="5092560" imgH="3492360" progId="KGraph_Plot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1385" y="5065582"/>
                        <a:ext cx="1623575" cy="11087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6095" y="5094185"/>
            <a:ext cx="1165823" cy="98366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 rot="16200000">
            <a:off x="9999479" y="3854421"/>
            <a:ext cx="3722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 Solyu et. al, to be presented, 2021 EuMIC Conference</a:t>
            </a:r>
            <a:endParaRPr lang="en-US" sz="1800" b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8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219200"/>
            <a:ext cx="12192000" cy="563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23" y="5704181"/>
            <a:ext cx="648880" cy="510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9139728" cy="347775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9" y="840194"/>
            <a:ext cx="9649261" cy="4798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600" y="4327520"/>
            <a:ext cx="3098012" cy="1158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Also:</a:t>
            </a:r>
            <a:br>
              <a:rPr lang="en-US" sz="110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Kyocera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D. </a:t>
            </a:r>
            <a:r>
              <a:rPr lang="en-US" sz="1100" b="0" dirty="0">
                <a:latin typeface="Calibri" pitchFamily="34" charset="0"/>
              </a:rPr>
              <a:t>Kim, </a:t>
            </a:r>
            <a:r>
              <a:rPr lang="en-US" sz="1100" b="0" dirty="0" smtClean="0">
                <a:latin typeface="Calibri" pitchFamily="34" charset="0"/>
              </a:rPr>
              <a:t>H. Horikawa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M. Imayoshi.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Samsung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G. </a:t>
            </a:r>
            <a:r>
              <a:rPr lang="en-US" sz="1100" b="0" dirty="0">
                <a:latin typeface="Calibri" pitchFamily="34" charset="0"/>
              </a:rPr>
              <a:t>Xu, </a:t>
            </a:r>
            <a:r>
              <a:rPr lang="en-US" sz="1100" b="0" dirty="0" smtClean="0">
                <a:latin typeface="Calibri" pitchFamily="34" charset="0"/>
              </a:rPr>
              <a:t>N. Sharma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S. Abu-Surra, W. Choi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 smtClean="0">
                <a:solidFill>
                  <a:schemeClr val="accent1"/>
                </a:solidFill>
                <a:latin typeface="Calibri" pitchFamily="34" charset="0"/>
              </a:rPr>
              <a:t>Pi-Radio</a:t>
            </a:r>
            <a:r>
              <a:rPr lang="en-US" sz="1100" b="0" dirty="0" smtClean="0">
                <a:latin typeface="Calibri" pitchFamily="34" charset="0"/>
              </a:rPr>
              <a:t>: A. Dhananjay</a:t>
            </a:r>
            <a:r>
              <a:rPr lang="en-US" sz="1100" b="0" smtClean="0">
                <a:latin typeface="Calibri" pitchFamily="34" charset="0"/>
              </a:rPr>
              <a:t>, </a:t>
            </a:r>
            <a:br>
              <a:rPr lang="en-US" sz="1100" b="0" smtClean="0">
                <a:latin typeface="Calibri" pitchFamily="34" charset="0"/>
              </a:rPr>
            </a:br>
            <a:r>
              <a:rPr lang="en-US" sz="1100" b="0" smtClean="0">
                <a:solidFill>
                  <a:schemeClr val="accent1"/>
                </a:solidFill>
                <a:latin typeface="Calibri" pitchFamily="34" charset="0"/>
              </a:rPr>
              <a:t>GlobalFoundries</a:t>
            </a:r>
            <a:r>
              <a:rPr lang="en-US" sz="1100" b="0" smtClean="0">
                <a:latin typeface="Calibri" pitchFamily="34" charset="0"/>
              </a:rPr>
              <a:t>:  22nm SOI CMOS ICs</a:t>
            </a:r>
            <a:r>
              <a:rPr lang="en-US" sz="1100" b="0">
                <a:latin typeface="Calibri" pitchFamily="34" charset="0"/>
              </a:rPr>
              <a:t/>
            </a:r>
            <a:br>
              <a:rPr lang="en-US" sz="1100" b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/>
            </a:r>
            <a:br>
              <a:rPr lang="en-US" sz="1100" b="0" dirty="0" smtClean="0">
                <a:latin typeface="Calibri" pitchFamily="34" charset="0"/>
              </a:rPr>
            </a:br>
            <a:endParaRPr lang="en-US" sz="1100" b="0" dirty="0"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772" r="8660" b="12978"/>
          <a:stretch/>
        </p:blipFill>
        <p:spPr>
          <a:xfrm>
            <a:off x="224589" y="6214029"/>
            <a:ext cx="738411" cy="567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8604" r="12302" b="17028"/>
          <a:stretch/>
        </p:blipFill>
        <p:spPr>
          <a:xfrm>
            <a:off x="7779540" y="5647404"/>
            <a:ext cx="983460" cy="567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23530" r="9841" b="23897"/>
          <a:stretch/>
        </p:blipFill>
        <p:spPr>
          <a:xfrm>
            <a:off x="1215189" y="6327582"/>
            <a:ext cx="1236390" cy="340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23" y="5800810"/>
            <a:ext cx="889185" cy="3406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5" y="6339560"/>
            <a:ext cx="1426873" cy="397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2621"/>
          <a:stretch/>
        </p:blipFill>
        <p:spPr>
          <a:xfrm>
            <a:off x="153493" y="5760052"/>
            <a:ext cx="1229578" cy="397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25743" r="22347" b="20753"/>
          <a:stretch/>
        </p:blipFill>
        <p:spPr>
          <a:xfrm>
            <a:off x="2586789" y="6157251"/>
            <a:ext cx="754325" cy="5109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9" y="6384360"/>
            <a:ext cx="1012161" cy="340663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8" y="5623852"/>
            <a:ext cx="620810" cy="624548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7358"/>
          <a:stretch/>
        </p:blipFill>
        <p:spPr>
          <a:xfrm>
            <a:off x="3456271" y="6242416"/>
            <a:ext cx="1003628" cy="510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96" y="6146302"/>
            <a:ext cx="1109394" cy="624548"/>
          </a:xfrm>
          <a:prstGeom prst="rect">
            <a:avLst/>
          </a:prstGeom>
        </p:spPr>
      </p:pic>
      <p:pic>
        <p:nvPicPr>
          <p:cNvPr id="35" name="Graphic 2">
            <a:extLst>
              <a:ext uri="{FF2B5EF4-FFF2-40B4-BE49-F238E27FC236}">
                <a16:creationId xmlns:a16="http://schemas.microsoft.com/office/drawing/2014/main" id="{DCD6F6F8-6FA8-4A79-BA60-83A16DB2B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r="11029"/>
          <a:stretch/>
        </p:blipFill>
        <p:spPr>
          <a:xfrm>
            <a:off x="6095365" y="5676776"/>
            <a:ext cx="1596078" cy="482605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5BE768C6-67BB-4CCA-A166-33825FC5AF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68" y="5694824"/>
            <a:ext cx="1419426" cy="482605"/>
          </a:xfrm>
          <a:prstGeom prst="rect">
            <a:avLst/>
          </a:prstGeom>
        </p:spPr>
      </p:pic>
      <p:pic>
        <p:nvPicPr>
          <p:cNvPr id="37" name="Picture 2" descr="Intel's new logo loses its swirl (and some of its personality) | Creative  Bloq">
            <a:extLst>
              <a:ext uri="{FF2B5EF4-FFF2-40B4-BE49-F238E27FC236}">
                <a16:creationId xmlns:a16="http://schemas.microsoft.com/office/drawing/2014/main" id="{9947DBA2-C600-43E1-8F0D-CF10258F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0825" r="3418" b="8784"/>
          <a:stretch/>
        </p:blipFill>
        <p:spPr bwMode="auto">
          <a:xfrm>
            <a:off x="7751537" y="6327584"/>
            <a:ext cx="943099" cy="4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974682" y="1739587"/>
            <a:ext cx="769518" cy="6226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9829800" y="2476480"/>
            <a:ext cx="1512881" cy="483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10058400" y="3019937"/>
            <a:ext cx="2016258" cy="3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3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35" y="2809668"/>
            <a:ext cx="8667678" cy="22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2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8113"/>
            <a:ext cx="11098315" cy="547687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Current density, finger pitch limit 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output power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790" y="3203975"/>
            <a:ext cx="3122738" cy="1774284"/>
          </a:xfrm>
          <a:prstGeom prst="rect">
            <a:avLst/>
          </a:prstGeom>
        </p:spPr>
      </p:pic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1290646"/>
          <a:ext cx="5275263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2" name="Equation" r:id="rId5" imgW="2933640" imgH="774360" progId="Equation.DSMT4">
                  <p:embed/>
                </p:oleObj>
              </mc:Choice>
              <mc:Fallback>
                <p:oleObj name="Equation" r:id="rId5" imgW="2933640" imgH="774360" progId="Equation.DSMT4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90646"/>
                        <a:ext cx="5275263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523875" y="306896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57200" y="3584584"/>
          <a:ext cx="4979987" cy="124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3" name="Equation" r:id="rId7" imgW="2768400" imgH="685800" progId="Equation.DSMT4">
                  <p:embed/>
                </p:oleObj>
              </mc:Choice>
              <mc:Fallback>
                <p:oleObj name="Equation" r:id="rId7" imgW="2768400" imgH="6858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84584"/>
                        <a:ext cx="4979987" cy="1243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>
            <a:off x="523875" y="4959170"/>
            <a:ext cx="11591925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7200" y="5062500"/>
          <a:ext cx="11079162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4" name="Equation" r:id="rId9" imgW="6159240" imgH="279360" progId="Equation.DSMT4">
                  <p:embed/>
                </p:oleObj>
              </mc:Choice>
              <mc:Fallback>
                <p:oleObj name="Equation" r:id="rId9" imgW="6159240" imgH="2793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62500"/>
                        <a:ext cx="11079162" cy="508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2"/>
          <p:cNvGraphicFramePr>
            <a:graphicFrameLocks noChangeAspect="1"/>
          </p:cNvGraphicFramePr>
          <p:nvPr>
            <p:extLst/>
          </p:nvPr>
        </p:nvGraphicFramePr>
        <p:xfrm>
          <a:off x="550863" y="5748300"/>
          <a:ext cx="104346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65" name="Equation" r:id="rId11" imgW="7721280" imgH="279360" progId="Equation.DSMT4">
                  <p:embed/>
                </p:oleObj>
              </mc:Choice>
              <mc:Fallback>
                <p:oleObj name="Equation" r:id="rId11" imgW="7721280" imgH="279360" progId="Equation.DSMT4">
                  <p:embed/>
                  <p:pic>
                    <p:nvPicPr>
                      <p:cNvPr id="1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3" y="5748300"/>
                        <a:ext cx="10434637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 bwMode="auto">
          <a:xfrm flipH="1" flipV="1">
            <a:off x="10985500" y="59007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11518900" y="5214900"/>
            <a:ext cx="368300" cy="152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0300" y="1053125"/>
            <a:ext cx="1740806" cy="1995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956" y="1046484"/>
            <a:ext cx="2008622" cy="19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93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8113"/>
            <a:ext cx="11098315" cy="547687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Current density, finger pitch limit 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output power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881" y="1133745"/>
            <a:ext cx="6446371" cy="42250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4762" y="5511424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, low </a:t>
            </a:r>
            <a:r>
              <a:rPr lang="de-DE" sz="2000" b="0" i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?  Device sized to drive 50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 might approach </a:t>
            </a:r>
            <a:r>
              <a:rPr lang="de-DE" sz="2000" b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de-DE" sz="2000" b="0" baseline="-25000" smtClean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/4 width. </a:t>
            </a:r>
            <a:b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smtClean="0">
                <a:latin typeface="Calibri" panose="020F0502020204030204" pitchFamily="34" charset="0"/>
                <a:cs typeface="Calibri" panose="020F0502020204030204" pitchFamily="34" charset="0"/>
              </a:rPr>
              <a:t>Small finger pitch is critical; limited by thermal design</a:t>
            </a:r>
            <a:endParaRPr lang="de-DE" sz="20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62" y="1143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(1.6W)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1.67mA/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gates: 30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width, 15 </a:t>
            </a:r>
            <a:r>
              <a:rPr lang="de-DE" sz="2400" b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pitch</a:t>
            </a:r>
            <a:r>
              <a:rPr lang="de-DE" sz="2400" b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4762" y="392405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de-DE" sz="2400" b="1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 cell @ </a:t>
            </a:r>
            <a:r>
              <a:rPr lang="de-DE" sz="24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280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</a:t>
            </a:r>
            <a:r>
              <a:rPr lang="de-DE" sz="2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2400" b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40mW)</a:t>
            </a:r>
            <a: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24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4V 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swing, 3.3mA/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m,</a:t>
            </a:r>
            <a:b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emitters: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length, 6 </a:t>
            </a:r>
            <a:r>
              <a:rPr lang="de-DE" sz="24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sz="2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pitch </a:t>
            </a:r>
            <a:endParaRPr lang="de-DE" sz="24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302" y="3000540"/>
            <a:ext cx="961860" cy="961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937" y="4522179"/>
            <a:ext cx="1053738" cy="10634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10600" y="1066800"/>
            <a:ext cx="350520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FF0000"/>
              </a:buClr>
            </a:pPr>
            <a:r>
              <a:rPr lang="de-DE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Shinohara, Teledyne: GaN HEMT thermal analysis</a:t>
            </a:r>
            <a:endParaRPr lang="de-DE" sz="12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84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61974"/>
            <a:ext cx="10210800" cy="447626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Low-Loss 100-300GHz Corporate Combining 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35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Wilkinson trees are lossy: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passes through *many* 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W, 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lines are long.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70.7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lines are narrow…and lossy→ </a:t>
            </a: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45" y="2585014"/>
            <a:ext cx="4265139" cy="2707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90" y="2475048"/>
            <a:ext cx="3783629" cy="3519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49" y="4267885"/>
            <a:ext cx="2953705" cy="18614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46050" y="1133745"/>
            <a:ext cx="531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Single-(</a:t>
            </a:r>
            <a:r>
              <a:rPr lang="en-US" sz="2000" b="1" dirty="0">
                <a:solidFill>
                  <a:srgbClr val="000000"/>
                </a:solidFill>
                <a:latin typeface="Symbol" panose="05050102010706020507" pitchFamily="18" charset="2"/>
                <a:ea typeface="+mn-ea"/>
              </a:rPr>
              <a:t>l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/4) combiners are much less lossy</a:t>
            </a:r>
            <a:b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design uses a single </a:t>
            </a:r>
            <a:r>
              <a:rPr lang="en-US" sz="2000" b="0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effective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/4 section.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Shorter lines, low-Z</a:t>
            </a:r>
            <a:r>
              <a:rPr lang="en-US" sz="2000" b="0" baseline="-25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lines → lower loss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But, low loss only if transistor cells fit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551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45130"/>
            <a:ext cx="9892825" cy="540670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altLang="fr-FR" b="1" smtClean="0">
                <a:latin typeface="Calibri" panose="020F0502020204030204" pitchFamily="34" charset="0"/>
                <a:cs typeface="Calibri" panose="020F0502020204030204" pitchFamily="34" charset="0"/>
              </a:rPr>
              <a:t>Power combining: what is best 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75" y="1448780"/>
            <a:ext cx="2072441" cy="233051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31" y="1752600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40" y="4488635"/>
            <a:ext cx="3755027" cy="11501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3035" y="1070591"/>
            <a:ext cx="32853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Shifrin: 1992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en-US" sz="12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Wave/mmWave 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Monolithic Circuits Symp.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Raytheon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82435" y="1064669"/>
            <a:ext cx="328536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Cascaded combining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Ahmed  2018 EuMIC, 2021 RFIC 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</a:t>
            </a:r>
            <a:r>
              <a:rPr lang="en-US" sz="1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733800"/>
            <a:ext cx="35918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Active Transformer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Aoki, </a:t>
            </a:r>
            <a:r>
              <a:rPr lang="nl-NL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</a:t>
            </a:r>
            <a:r>
              <a:rPr lang="nl-NL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 MTT, Jan. 2002 </a:t>
            </a:r>
            <a:r>
              <a:rPr lang="nl-NL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(CalTech)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3733800"/>
            <a:ext cx="571500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Clr>
                <a:srgbClr val="FF0000"/>
              </a:buClr>
            </a:pP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series-connected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baluns: Y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Yoshihara,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2008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Asian Solid-State Circuits 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(Toshiba)</a:t>
            </a:r>
            <a:b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2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baluns: H. Park, et al, IEEE JSSC, Oct. 2014 </a:t>
            </a:r>
            <a:r>
              <a:rPr lang="en-US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066800"/>
            <a:ext cx="238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</a:pP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T-line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987" y="1611447"/>
            <a:ext cx="4238727" cy="2064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922" y="2590800"/>
            <a:ext cx="1111678" cy="911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" y="4495800"/>
            <a:ext cx="2099594" cy="13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11137"/>
            <a:ext cx="8153400" cy="398463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Transistor stacking. Why ? Why not ?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6622694"/>
                  </p:ext>
                </p:extLst>
              </p:nvPr>
            </p:nvGraphicFramePr>
            <p:xfrm>
              <a:off x="470375" y="4522515"/>
              <a:ext cx="10881360" cy="14396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6897" r="-108728" b="-64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2993" t="-56897" b="-646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55" y="1088740"/>
            <a:ext cx="11479865" cy="34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0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00526"/>
            <a:ext cx="9372600" cy="409074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Series 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combining using sub-</a:t>
            </a:r>
            <a:r>
              <a:rPr lang="en-US" b="1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/4 baluns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006" y="1178750"/>
            <a:ext cx="4341194" cy="393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5361" y="5062137"/>
            <a:ext cx="28803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81GHz, 17 dB Gain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470 mW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="0" baseline="-25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23% PAE</a:t>
            </a:r>
            <a:br>
              <a:rPr lang="en-US" sz="16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Teledyne 250 nm InP HBT</a:t>
            </a:r>
            <a:b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stages, </a:t>
            </a:r>
            <a:r>
              <a:rPr lang="en-US" sz="16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1.0 mm</a:t>
            </a:r>
            <a:r>
              <a:rPr lang="en-US" sz="1600" b="0" baseline="30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(incl pads)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45" y="4133465"/>
            <a:ext cx="7115216" cy="2011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61" y="2033847"/>
            <a:ext cx="6047509" cy="18523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0855" y="1245241"/>
            <a:ext cx="702520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/4 </a:t>
            </a:r>
            <a:r>
              <a:rPr lang="en-US" sz="1600" b="0">
                <a:latin typeface="Calibri" panose="020F0502020204030204" pitchFamily="34" charset="0"/>
                <a:cs typeface="Calibri" panose="020F0502020204030204" pitchFamily="34" charset="0"/>
              </a:rPr>
              <a:t>baluns: </a:t>
            </a: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Y. Yoshihara, 2008 IEEE Asian Solid-State Circuits Conference </a:t>
            </a:r>
            <a:r>
              <a:rPr 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(Toshiba</a:t>
            </a:r>
            <a:r>
              <a:rPr lang="en-US" sz="1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sz="1600" b="0" smtClean="0">
                <a:latin typeface="Symbol" panose="05050102010706020507" pitchFamily="18" charset="2"/>
                <a:cs typeface="Symap" panose="00000400000000000000" pitchFamily="2" charset="0"/>
              </a:rPr>
              <a:t>l</a:t>
            </a:r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/4 baluns: H. Park, et al, IEEE JSSC, Oct. 2014 </a:t>
            </a:r>
            <a:r>
              <a:rPr lang="en-US" sz="160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(UCSB)</a:t>
            </a:r>
            <a:endParaRPr lang="en-US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84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9677400" cy="523826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Sub-</a:t>
            </a:r>
            <a:r>
              <a:rPr lang="en-US" b="1" dirty="0" smtClean="0"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/4 B</a:t>
            </a:r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alun Combiners. Why ? Why not ?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963432"/>
                  </p:ext>
                </p:extLst>
              </p:nvPr>
            </p:nvGraphicFramePr>
            <p:xfrm>
              <a:off x="470375" y="4329651"/>
              <a:ext cx="11521440" cy="17088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512064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5473" t="-57391" r="-124260" b="-10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25119" t="-57391" b="-10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Sub-</a:t>
                          </a:r>
                          <a:r>
                            <a:rPr lang="en-US" sz="1800" dirty="0" smtClean="0"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l</a:t>
                          </a:r>
                          <a:r>
                            <a:rPr lang="en-US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/4 B</a:t>
                          </a:r>
                          <a:r>
                            <a:rPr lang="en-US" altLang="fr-FR" sz="1800" dirty="0" smtClean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alun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</a:p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impedance shift of transistor-balun interconnect 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15" y="1178750"/>
            <a:ext cx="6870023" cy="28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0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4713"/>
            <a:ext cx="10134600" cy="561087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Cascade combining as stacking plus matching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89479" y="1002775"/>
            <a:ext cx="4525094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(UCSB)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57" y="1208144"/>
            <a:ext cx="5943603" cy="2299237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3841"/>
            <a:ext cx="1032047" cy="18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139756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767" y="1286609"/>
            <a:ext cx="2438858" cy="40762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8690" y="3590528"/>
            <a:ext cx="2322697" cy="25893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636" y="3865355"/>
            <a:ext cx="3340384" cy="20155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6020" y="3924055"/>
            <a:ext cx="3120392" cy="192385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7716180" y="1763815"/>
            <a:ext cx="117013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3764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15" y="1153435"/>
            <a:ext cx="9144000" cy="2995645"/>
          </a:xfrm>
          <a:prstGeom prst="rect">
            <a:avLst/>
          </a:prstGeom>
        </p:spPr>
      </p:pic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9144000" cy="647725"/>
          </a:xfrm>
        </p:spPr>
        <p:txBody>
          <a:bodyPr/>
          <a:lstStyle/>
          <a:p>
            <a:pPr eaLnBrk="1" hangingPunct="1"/>
            <a:r>
              <a:rPr lang="en-US" alt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Generalized cascade combining</a:t>
            </a:r>
            <a:endParaRPr lang="en-US" alt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7599" y="329568"/>
            <a:ext cx="33686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. S. H.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2018 EuMIC (UCSB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A. S. H. Ahmed, et al,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RFIC Symposium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6437757" y="402562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80782"/>
          <a:stretch/>
        </p:blipFill>
        <p:spPr>
          <a:xfrm>
            <a:off x="3603368" y="3505200"/>
            <a:ext cx="1832377" cy="2525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50" y="4055655"/>
            <a:ext cx="2643918" cy="2045393"/>
          </a:xfrm>
          <a:prstGeom prst="rect">
            <a:avLst/>
          </a:prstGeom>
        </p:spPr>
      </p:pic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60F11BDE-1A39-4E79-BAD0-5D2B90F10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79507" y="4268724"/>
          <a:ext cx="3181350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2" name="KGPlot" r:id="rId7" imgW="5448240" imgH="3327120" progId="KGraph_Plot">
                  <p:embed/>
                </p:oleObj>
              </mc:Choice>
              <mc:Fallback>
                <p:oleObj name="KGPlot" r:id="rId7" imgW="5448240" imgH="3327120" progId="KGraph_Plot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60F11BDE-1A39-4E79-BAD0-5D2B90F10D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507" y="4268724"/>
                        <a:ext cx="3181350" cy="196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CFD51F8-0841-436B-94D2-CD595EF559A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256304" y="4239090"/>
          <a:ext cx="2825361" cy="189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3" name="KGPlot" r:id="rId9" imgW="4797177" imgH="3187468" progId="KGraph_Plot">
                  <p:embed/>
                </p:oleObj>
              </mc:Choice>
              <mc:Fallback>
                <p:oleObj name="KGPlot" r:id="rId9" imgW="4797177" imgH="3187468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CFD51F8-0841-436B-94D2-CD595EF559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6304" y="4239090"/>
                        <a:ext cx="2825361" cy="1891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959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223802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76202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79" y="76200"/>
            <a:ext cx="8231521" cy="649294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Wireless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4" y="4297031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14" y="3560882"/>
            <a:ext cx="1395419" cy="1322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418965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72200" y="403860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4" name="Equation" r:id="rId7" imgW="660240" imgH="177480" progId="Equation.DSMT4">
                    <p:embed/>
                  </p:oleObj>
                </mc:Choice>
                <mc:Fallback>
                  <p:oleObj name="Equation" r:id="rId7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697713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5" name="Equation" r:id="rId9" imgW="545760" imgH="164880" progId="Equation.DSMT4">
                    <p:embed/>
                  </p:oleObj>
                </mc:Choice>
                <mc:Fallback>
                  <p:oleObj name="Equation" r:id="rId9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429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857375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>
                <a:latin typeface="Calibri" pitchFamily="34" charset="0"/>
              </a:rPr>
              <a:t>     </a:t>
            </a:r>
            <a:r>
              <a:rPr lang="en-US" sz="2000" b="0" smtClean="0">
                <a:latin typeface="Calibri" pitchFamily="34" charset="0"/>
              </a:rPr>
              <a:t>~1~40 </a:t>
            </a:r>
            <a:r>
              <a:rPr lang="en-US" sz="2000" b="0" dirty="0" smtClean="0">
                <a:latin typeface="Calibri" pitchFamily="34" charset="0"/>
              </a:rPr>
              <a:t>GHz </a:t>
            </a:r>
            <a:r>
              <a:rPr lang="en-US" sz="2000" b="0" smtClean="0">
                <a:latin typeface="Calibri" pitchFamily="34" charset="0"/>
              </a:rPr>
              <a:t>("5G?")</a:t>
            </a:r>
            <a:r>
              <a:rPr lang="en-US" sz="2000" b="0" dirty="0" smtClean="0">
                <a:latin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</a:t>
            </a:r>
            <a:r>
              <a:rPr lang="en-US" sz="2000">
                <a:latin typeface="Calibri" pitchFamily="34" charset="0"/>
              </a:rPr>
              <a:t>generation </a:t>
            </a:r>
            <a:r>
              <a:rPr lang="en-US" sz="2000" smtClean="0">
                <a:latin typeface="Calibri" pitchFamily="34" charset="0"/>
              </a:rPr>
              <a:t>might be </a:t>
            </a:r>
            <a:r>
              <a:rPr lang="en-US" sz="2000" dirty="0">
                <a:latin typeface="Calibri" pitchFamily="34" charset="0"/>
              </a:rPr>
              <a:t>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6096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19751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515600" y="4049713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6" name="Equation" r:id="rId13" imgW="596880" imgH="164880" progId="Equation.DSMT4">
                    <p:embed/>
                  </p:oleObj>
                </mc:Choice>
                <mc:Fallback>
                  <p:oleObj name="Equation" r:id="rId13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284" y="4846070"/>
            <a:ext cx="3428289" cy="12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9269415" cy="49846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Cascade </a:t>
            </a:r>
            <a:r>
              <a:rPr lang="en-US" alt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Combining:  Why ? Why not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" y="1358770"/>
            <a:ext cx="2164723" cy="2267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600200"/>
            <a:ext cx="3924342" cy="15750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1600200"/>
            <a:ext cx="3627120" cy="1981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large die area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high loss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length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 small die area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dB loss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∝1/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→ low loss 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910939"/>
                  </p:ext>
                </p:extLst>
              </p:nvPr>
            </p:nvGraphicFramePr>
            <p:xfrm>
              <a:off x="470375" y="3564015"/>
              <a:ext cx="10881360" cy="2354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6000">
                      <a:extLst>
                        <a:ext uri="{9D8B030D-6E8A-4147-A177-3AD203B41FA5}">
                          <a16:colId xmlns:a16="http://schemas.microsoft.com/office/drawing/2014/main" val="1376603448"/>
                        </a:ext>
                      </a:extLst>
                    </a:gridCol>
                    <a:gridCol w="4114800">
                      <a:extLst>
                        <a:ext uri="{9D8B030D-6E8A-4147-A177-3AD203B41FA5}">
                          <a16:colId xmlns:a16="http://schemas.microsoft.com/office/drawing/2014/main" val="3121861182"/>
                        </a:ext>
                      </a:extLst>
                    </a:gridCol>
                    <a:gridCol w="4480560">
                      <a:extLst>
                        <a:ext uri="{9D8B030D-6E8A-4147-A177-3AD203B41FA5}">
                          <a16:colId xmlns:a16="http://schemas.microsoft.com/office/drawing/2014/main" val="262277136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Lower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Higher frequencies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8232665"/>
                      </a:ext>
                    </a:extLst>
                  </a:tr>
                  <a:tr h="697929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Corporate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5473" t="-57391" r="-108728" b="-19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42993" t="-57391" b="-1973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634599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Series-connected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more transistor fingers per cell→  parasitics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0359346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combining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large interstage matching networks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interstage matching networks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/>
                          </a:r>
                          <a:b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</a:b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small # transistor fingers per cell → ok </a:t>
                          </a:r>
                          <a:r>
                            <a:rPr lang="en-US" sz="1800" kern="1200" dirty="0" smtClean="0">
                              <a:solidFill>
                                <a:srgbClr val="0000FF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1800" b="0" baseline="0" dirty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cascade cell pass-though losses </a:t>
                          </a:r>
                          <a:r>
                            <a:rPr lang="en-US" sz="1800" kern="1200" dirty="0" smtClean="0">
                              <a:solidFill>
                                <a:srgbClr val="FF0000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✘</a:t>
                          </a: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dirty="0" smtClean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>
                        <a:lnL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96904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56" y="1049200"/>
            <a:ext cx="1489132" cy="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22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192187"/>
            <a:ext cx="9601200" cy="41741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Recent high-efficiency 100-300GHz PAs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482970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485656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482970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48330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b="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051742" y="1003670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358770"/>
            <a:ext cx="11536680" cy="305562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1089464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955" y="4814267"/>
            <a:ext cx="1641665" cy="12700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6C3A76-F4E8-4ECF-91AA-C320D870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1"/>
          <a:stretch/>
        </p:blipFill>
        <p:spPr bwMode="auto">
          <a:xfrm>
            <a:off x="7041105" y="4778670"/>
            <a:ext cx="1021747" cy="1305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30" y="4734252"/>
            <a:ext cx="975360" cy="1394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09" y="4779150"/>
            <a:ext cx="1796783" cy="13378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10" y="5010241"/>
            <a:ext cx="1169951" cy="7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7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243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47" y="3302407"/>
            <a:ext cx="2284804" cy="1713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751" y="3276600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3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122398"/>
            <a:ext cx="9601200" cy="563402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The mm-wave module design problem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23" y="1088740"/>
            <a:ext cx="2649397" cy="13630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5" y="1185288"/>
            <a:ext cx="2027522" cy="1231249"/>
          </a:xfrm>
          <a:prstGeom prst="rect">
            <a:avLst/>
          </a:prstGeom>
        </p:spPr>
      </p:pic>
      <p:pic>
        <p:nvPicPr>
          <p:cNvPr id="1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1055" y="2593525"/>
            <a:ext cx="4580872" cy="152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7686" y="4316867"/>
            <a:ext cx="3270673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30" y="4565615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28600" y="1076545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8600" y="288894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30" y="211137"/>
            <a:ext cx="1146537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we need 2D arrays ? 1D steering might be fine.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00" y="1493785"/>
            <a:ext cx="5002401" cy="41643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075" y="1252789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buildings.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15493" y="2573905"/>
          <a:ext cx="5293591" cy="37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84" name="KGPlot" r:id="rId4" imgW="5118120" imgH="3602520" progId="KGraph_Plot">
                  <p:embed/>
                </p:oleObj>
              </mc:Choice>
              <mc:Fallback>
                <p:oleObj name="KGPlot" r:id="rId4" imgW="5118120" imgH="3602520" progId="KGraph_Plot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493" y="2573905"/>
                        <a:ext cx="5293591" cy="3716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591" y="2258870"/>
            <a:ext cx="2696484" cy="17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1127760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2D vs. 1D: user spatial distribution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630" y="1133745"/>
            <a:ext cx="5161550" cy="16259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535" y="3260737"/>
            <a:ext cx="2778359" cy="26440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35" y="3247877"/>
            <a:ext cx="2778359" cy="2644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43217" y="33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3217" y="492733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86418" y="288894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39417" y="288894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95514" y="353429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63417" y="340333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FF0000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91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863417" y="5079732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FF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040" y="5758865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70195"/>
            <a:ext cx="2335807" cy="18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8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9220200" cy="398463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hub: packaging challenges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114400"/>
            <a:ext cx="1557251" cy="11804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146116"/>
            <a:ext cx="2143447" cy="10350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66800"/>
            <a:ext cx="4191000" cy="3600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786" y="3504828"/>
            <a:ext cx="2423718" cy="13719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02118"/>
            <a:ext cx="2029779" cy="1279282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129245" y="1073861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129245" y="1853825"/>
            <a:ext cx="4962352" cy="6983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129245" y="3158970"/>
            <a:ext cx="4962352" cy="10061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143661" y="4540705"/>
            <a:ext cx="7757984" cy="1621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1201400" cy="466725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IC-package connections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133745"/>
            <a:ext cx="10936215" cy="50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10668000" cy="381000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hub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ICs &amp; Antennas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3400" y="932968"/>
            <a:ext cx="94488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</a:t>
            </a:r>
            <a:r>
              <a:rPr lang="en-US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BCICTS</a:t>
            </a:r>
            <a:r>
              <a:rPr lang="en-US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Transmitter: A. Farid et. al, 2022 IEEE Trans. MTT 10.1109/TMTT.2022.3161972  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28" y="1375557"/>
            <a:ext cx="6234545" cy="46759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3107" y="2293819"/>
            <a:ext cx="4814979" cy="27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23"/>
            <a:ext cx="10972800" cy="711577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135GHz 8-channel MIMO hub array tile modules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2187"/>
            <a:ext cx="67151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516" y="3095621"/>
            <a:ext cx="23526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Pictur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915" y="1628800"/>
            <a:ext cx="6562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850" y="1993080"/>
            <a:ext cx="475678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66" y="3069897"/>
            <a:ext cx="2587943" cy="107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573" y="4228644"/>
            <a:ext cx="1118335" cy="1833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39556" y="4721286"/>
            <a:ext cx="1379662" cy="623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318" y="5392114"/>
            <a:ext cx="1386367" cy="627686"/>
          </a:xfrm>
          <a:prstGeom prst="rect">
            <a:avLst/>
          </a:prstGeom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4084585"/>
            <a:ext cx="1800035" cy="4706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110mW InP PA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20.8% PAE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245201" y="4039580"/>
            <a:ext cx="1879123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CMOS TX, RX ICs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GlobalFoundries 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00345" y="5686092"/>
            <a:ext cx="216024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Teledyne 250nm  InP HBT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7800" y="830622"/>
            <a:ext cx="6858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A. Farid et. al, 2021 IEEE BCICTS; Transmitter: A. Farid et. al, 2022 IEEE Trans. MTT 10.1109/TMTT.2022.3161972  </a:t>
            </a:r>
            <a:endParaRPr lang="en-US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2751" y="4245263"/>
            <a:ext cx="1784503" cy="1884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7494" y="4464115"/>
            <a:ext cx="2545080" cy="16611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2318" y="4489212"/>
            <a:ext cx="2556794" cy="16499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200" y="913078"/>
            <a:ext cx="64008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receiver array modules, </a:t>
            </a:r>
            <a:b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4-element, 8-element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beamforming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 hub </a:t>
            </a:r>
            <a:r>
              <a:rPr lang="en-US" sz="18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 array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8-element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38.5dBm EIRP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transmission up to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1.9Gb/s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limited by assembly yield.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rate limited by connector.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078030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30430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001829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922020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Benefits of Short Wavelengths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151259"/>
            <a:ext cx="3446503" cy="1755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" y="697468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765" y="3666833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154230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26" name="Equation" r:id="rId7" imgW="761760" imgH="177480" progId="Equation.DSMT4">
                    <p:embed/>
                  </p:oleObj>
                </mc:Choice>
                <mc:Fallback>
                  <p:oleObj name="Equation" r:id="rId7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54784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27" name="Equation" r:id="rId9" imgW="660240" imgH="177480" progId="Equation.DSMT4">
                    <p:embed/>
                  </p:oleObj>
                </mc:Choice>
                <mc:Fallback>
                  <p:oleObj name="Equation" r:id="rId9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551941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28" name="Equation" r:id="rId11" imgW="545760" imgH="164880" progId="Equation.DSMT4">
                    <p:embed/>
                  </p:oleObj>
                </mc:Choice>
                <mc:Fallback>
                  <p:oleObj name="Equation" r:id="rId11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502765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3883765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578965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179165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4267453"/>
            <a:ext cx="2517334" cy="194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45" y="4867813"/>
            <a:ext cx="1534961" cy="145435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2197" y="5480483"/>
            <a:ext cx="1062038" cy="293687"/>
            <a:chOff x="5791200" y="6488113"/>
            <a:chExt cx="1062038" cy="293687"/>
          </a:xfrm>
        </p:grpSpPr>
        <p:sp>
          <p:nvSpPr>
            <p:cNvPr id="43" name="Rectangle 42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29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8879" y="3708015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280 GHz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9372600" cy="6858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210 GHz MIMO 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backhaul modules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343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279"/>
            <a:ext cx="922020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210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GHz Transmitter and Receiver 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49437" y="960983"/>
            <a:ext cx="3832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07" y="2656055"/>
            <a:ext cx="4387446" cy="13479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223755"/>
            <a:ext cx="4731327" cy="1357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223755"/>
            <a:ext cx="3699164" cy="13577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336399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336399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1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6200" y="4014065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0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15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014065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522" y="2701153"/>
            <a:ext cx="3662120" cy="1357917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64102" y="4122515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1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122515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20176" y="4024176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2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18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024176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125598" y="4024176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53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024176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747"/>
            <a:ext cx="10972800" cy="621874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280GHz Transmitter and Receiver IC Designs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9574212" cy="7620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975360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SiGe or III-V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71244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  <a:t>In case</a:t>
            </a:r>
            <a:b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smtClean="0">
                <a:solidFill>
                  <a:srgbClr val="000000"/>
                </a:solidFill>
                <a:latin typeface="Calibri" pitchFamily="34" charset="0"/>
              </a:rPr>
              <a:t>of questions</a:t>
            </a:r>
          </a:p>
        </p:txBody>
      </p:sp>
    </p:spTree>
    <p:extLst>
      <p:ext uri="{BB962C8B-B14F-4D97-AF65-F5344CB8AC3E}">
        <p14:creationId xmlns:p14="http://schemas.microsoft.com/office/powerpoint/2010/main" val="35082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10896600" cy="3984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spatially multiplexed base station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1205610" cy="17727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16mm×16mm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19mm×612mm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10mm×328mm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0999" y="3838004"/>
            <a:ext cx="9810455" cy="8863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8mm×8mm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handset array,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about 40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04410" y="5090858"/>
            <a:ext cx="11658600" cy="9848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70±2.5GHz</a:t>
            </a: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974"/>
            <a:ext cx="10744200" cy="447626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GHz,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640 Gb/s MIMO backhaul (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16QAM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7905" y="1212964"/>
            <a:ext cx="8818485" cy="108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75 GHz ?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Must use at least 16QAM, given 80Gb/s/channel…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30415" y="5364215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70765" y="2888940"/>
            <a:ext cx="8340570" cy="18220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8-element 640Gb/s linear array: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9220200" cy="398463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</a:t>
            </a:r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-MIMO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hub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773406"/>
            <a:ext cx="11747138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PAs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total margins</a:t>
            </a:r>
            <a:endParaRPr lang="en-US" sz="28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137"/>
            <a:ext cx="10896600" cy="398463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210 GHz,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640 Gb/s 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MIMO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Backhaul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MIMO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array</a:t>
            </a:r>
            <a:r>
              <a:rPr lang="en-US" sz="2000" b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smtClean="0">
                <a:solidFill>
                  <a:schemeClr val="tx2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2672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51"/>
            <a:ext cx="9296400" cy="621750"/>
          </a:xfrm>
        </p:spPr>
        <p:txBody>
          <a:bodyPr/>
          <a:lstStyle/>
          <a:p>
            <a:r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t>MIMO System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44" y="1894982"/>
            <a:ext cx="2974848" cy="17495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37" y="4499264"/>
            <a:ext cx="3142463" cy="159327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9144000" y="3810000"/>
            <a:ext cx="1956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1100539" y="3810000"/>
            <a:ext cx="0" cy="414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660" y="4485062"/>
            <a:ext cx="4168140" cy="1607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1143000"/>
            <a:ext cx="105918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3-4 bit ADC/DACs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only 4 dB above average power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noise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2,3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</a:t>
            </a: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digital beamforming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4,5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beamspace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VLSI digital beamformer implementation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beamforming in broadband arrays</a:t>
            </a:r>
            <a:r>
              <a:rPr 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combined spatial &amp; temporal FFTs.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5029200"/>
            <a:ext cx="6096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al, IEEE Trans. Wireless Comm,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Sept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M. E.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Rasekh et al, IEEE Trans. Wireless Comm, Oct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A.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Puglielli et al, 2016 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M. Abdelghany,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, 2019 </a:t>
            </a:r>
            <a:r>
              <a:rPr lang="en-US" b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SPAWC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5)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S. H.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Mirfarshbafan et al, 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 CAS 1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2020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6) O Castañeda Fernández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et. al,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2021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ESSCIRC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7) M. </a:t>
            </a:r>
            <a:r>
              <a:rPr lang="en-US" b="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Abdelghany et al 2019 </a:t>
            </a:r>
            <a:r>
              <a:rPr lang="en-US" b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IEEE </a:t>
            </a:r>
            <a:r>
              <a:rPr lang="en-US" b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GLOBECOM 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28" y="228600"/>
            <a:ext cx="4265744" cy="15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5357</TotalTime>
  <Pages>2</Pages>
  <Words>2849</Words>
  <Application>Microsoft Office PowerPoint</Application>
  <PresentationFormat>Widescreen</PresentationFormat>
  <Paragraphs>225</Paragraphs>
  <Slides>49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ＭＳ Ｐゴシック</vt:lpstr>
      <vt:lpstr>ＭＳ Ｐゴシック</vt:lpstr>
      <vt:lpstr>Arial</vt:lpstr>
      <vt:lpstr>Arial Narrow</vt:lpstr>
      <vt:lpstr>Calibri</vt:lpstr>
      <vt:lpstr>Cambria Math</vt:lpstr>
      <vt:lpstr>Impact</vt:lpstr>
      <vt:lpstr>Symap</vt:lpstr>
      <vt:lpstr>Symbol</vt:lpstr>
      <vt:lpstr>Tahoma</vt:lpstr>
      <vt:lpstr>Times New Roman</vt:lpstr>
      <vt:lpstr>Verdana</vt:lpstr>
      <vt:lpstr>Wingdings</vt:lpstr>
      <vt:lpstr>1_very_thin-text_template</vt:lpstr>
      <vt:lpstr>Equation</vt:lpstr>
      <vt:lpstr>KGPlot</vt:lpstr>
      <vt:lpstr>IC and Array Technologies  for 100-300GHz Wireless </vt:lpstr>
      <vt:lpstr>Acknowledgements</vt:lpstr>
      <vt:lpstr>100-300GHz Wireless</vt:lpstr>
      <vt:lpstr>Benefits of Short Wavelengths</vt:lpstr>
      <vt:lpstr>PowerPoint Presentation</vt:lpstr>
      <vt:lpstr>140GHz Moderate-MIMO hub</vt:lpstr>
      <vt:lpstr>210 GHz, 640 Gb/s MIMO Backhaul</vt:lpstr>
      <vt:lpstr>PowerPoint Presentation</vt:lpstr>
      <vt:lpstr>MIMO System Design</vt:lpstr>
      <vt:lpstr>PowerPoint Presentation</vt:lpstr>
      <vt:lpstr>Transistors for 100-300GHz</vt:lpstr>
      <vt:lpstr>Summary: InP Transistors &amp; ICs</vt:lpstr>
      <vt:lpstr>100-300GHz Wireless: Transistor Requirements</vt:lpstr>
      <vt:lpstr>Where the IC designer can't help</vt:lpstr>
      <vt:lpstr>PowerPoint Presentation</vt:lpstr>
      <vt:lpstr>Normal &amp; Inverted Microstrip</vt:lpstr>
      <vt:lpstr>On-Wafer Interconnect Losses</vt:lpstr>
      <vt:lpstr>PowerPoint Presentation</vt:lpstr>
      <vt:lpstr>LNA Design: Noise Close To Transistor Limits</vt:lpstr>
      <vt:lpstr>PowerPoint Presentation</vt:lpstr>
      <vt:lpstr>Current density, finger pitch limit cell output power</vt:lpstr>
      <vt:lpstr>Current density, finger pitch limit cell output power</vt:lpstr>
      <vt:lpstr>Low-Loss 100-300GHz Corporate Combining </vt:lpstr>
      <vt:lpstr>100-300GHz Power combining: what is best ?</vt:lpstr>
      <vt:lpstr>Transistor stacking. Why ? Why not ?</vt:lpstr>
      <vt:lpstr>Series combining using sub-l/4 baluns</vt:lpstr>
      <vt:lpstr>Sub-l/4 Balun Combiners. Why ? Why not ?</vt:lpstr>
      <vt:lpstr>Cascade combining as stacking plus matching</vt:lpstr>
      <vt:lpstr>Generalized cascade combining</vt:lpstr>
      <vt:lpstr>Cascade Combining:  Why ? Why not ?</vt:lpstr>
      <vt:lpstr>Recent high-efficiency 100-300GHz PAs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140GHz hub: packaging challenges</vt:lpstr>
      <vt:lpstr>100-300GHz IC-package connections</vt:lpstr>
      <vt:lpstr>140GHz hub: ICs &amp; Antennas</vt:lpstr>
      <vt:lpstr>135GHz 8-channel MIMO hub array tile modules</vt:lpstr>
      <vt:lpstr>PowerPoint Presentation</vt:lpstr>
      <vt:lpstr>210 GHz MIMO backhaul modules</vt:lpstr>
      <vt:lpstr>210 GHz Transmitter and Receiver ICs</vt:lpstr>
      <vt:lpstr>280GHz Transmitter and Receiver IC Designs</vt:lpstr>
      <vt:lpstr>PowerPoint Presentation</vt:lpstr>
      <vt:lpstr>Wireless above 100 GHz</vt:lpstr>
      <vt:lpstr>PowerPoint Presentation</vt:lpstr>
      <vt:lpstr>PowerPoint Presentation</vt:lpstr>
      <vt:lpstr>70 GHz spatially multiplexed base station</vt:lpstr>
      <vt:lpstr>75 GHz, 640 Gb/s MIMO backhaul (16QAM)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262</cp:revision>
  <cp:lastPrinted>2002-08-11T02:20:55Z</cp:lastPrinted>
  <dcterms:created xsi:type="dcterms:W3CDTF">2018-03-30T20:11:53Z</dcterms:created>
  <dcterms:modified xsi:type="dcterms:W3CDTF">2022-04-09T18:13:43Z</dcterms:modified>
</cp:coreProperties>
</file>