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2" r:id="rId1"/>
  </p:sldMasterIdLst>
  <p:notesMasterIdLst>
    <p:notesMasterId r:id="rId58"/>
  </p:notesMasterIdLst>
  <p:handoutMasterIdLst>
    <p:handoutMasterId r:id="rId59"/>
  </p:handoutMasterIdLst>
  <p:sldIdLst>
    <p:sldId id="725" r:id="rId2"/>
    <p:sldId id="697" r:id="rId3"/>
    <p:sldId id="664" r:id="rId4"/>
    <p:sldId id="625" r:id="rId5"/>
    <p:sldId id="665" r:id="rId6"/>
    <p:sldId id="628" r:id="rId7"/>
    <p:sldId id="629" r:id="rId8"/>
    <p:sldId id="667" r:id="rId9"/>
    <p:sldId id="668" r:id="rId10"/>
    <p:sldId id="645" r:id="rId11"/>
    <p:sldId id="704" r:id="rId12"/>
    <p:sldId id="646" r:id="rId13"/>
    <p:sldId id="706" r:id="rId14"/>
    <p:sldId id="707" r:id="rId15"/>
    <p:sldId id="722" r:id="rId16"/>
    <p:sldId id="720" r:id="rId17"/>
    <p:sldId id="721" r:id="rId18"/>
    <p:sldId id="672" r:id="rId19"/>
    <p:sldId id="719" r:id="rId20"/>
    <p:sldId id="718" r:id="rId21"/>
    <p:sldId id="708" r:id="rId22"/>
    <p:sldId id="709" r:id="rId23"/>
    <p:sldId id="710" r:id="rId24"/>
    <p:sldId id="711" r:id="rId25"/>
    <p:sldId id="712" r:id="rId26"/>
    <p:sldId id="713" r:id="rId27"/>
    <p:sldId id="714" r:id="rId28"/>
    <p:sldId id="715" r:id="rId29"/>
    <p:sldId id="716" r:id="rId30"/>
    <p:sldId id="717" r:id="rId31"/>
    <p:sldId id="699" r:id="rId32"/>
    <p:sldId id="698" r:id="rId33"/>
    <p:sldId id="630" r:id="rId34"/>
    <p:sldId id="691" r:id="rId35"/>
    <p:sldId id="694" r:id="rId36"/>
    <p:sldId id="631" r:id="rId37"/>
    <p:sldId id="632" r:id="rId38"/>
    <p:sldId id="634" r:id="rId39"/>
    <p:sldId id="683" r:id="rId40"/>
    <p:sldId id="675" r:id="rId41"/>
    <p:sldId id="676" r:id="rId42"/>
    <p:sldId id="685" r:id="rId43"/>
    <p:sldId id="727" r:id="rId44"/>
    <p:sldId id="728" r:id="rId45"/>
    <p:sldId id="726" r:id="rId46"/>
    <p:sldId id="729" r:id="rId47"/>
    <p:sldId id="680" r:id="rId48"/>
    <p:sldId id="681" r:id="rId49"/>
    <p:sldId id="724" r:id="rId50"/>
    <p:sldId id="576" r:id="rId51"/>
    <p:sldId id="580" r:id="rId52"/>
    <p:sldId id="730" r:id="rId53"/>
    <p:sldId id="731" r:id="rId54"/>
    <p:sldId id="732" r:id="rId55"/>
    <p:sldId id="733" r:id="rId56"/>
    <p:sldId id="734" r:id="rId57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27C"/>
    <a:srgbClr val="186210"/>
    <a:srgbClr val="FFFFFF"/>
    <a:srgbClr val="FFFFCC"/>
    <a:srgbClr val="808080"/>
    <a:srgbClr val="DDDDDD"/>
    <a:srgbClr val="969696"/>
    <a:srgbClr val="CCCCFF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00" autoAdjust="0"/>
    <p:restoredTop sz="96878" autoAdjust="0"/>
  </p:normalViewPr>
  <p:slideViewPr>
    <p:cSldViewPr>
      <p:cViewPr varScale="1">
        <p:scale>
          <a:sx n="124" d="100"/>
          <a:sy n="124" d="100"/>
        </p:scale>
        <p:origin x="90" y="3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44.wmf"/><Relationship Id="rId4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image" Target="../media/image177.wmf"/><Relationship Id="rId1" Type="http://schemas.openxmlformats.org/officeDocument/2006/relationships/image" Target="../media/image176.wmf"/><Relationship Id="rId4" Type="http://schemas.openxmlformats.org/officeDocument/2006/relationships/image" Target="../media/image1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9379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464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531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3119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866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207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430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2035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7872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691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128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3662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7044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427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423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044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2917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1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359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48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55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32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949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039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6078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52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6966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53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534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54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087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55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4518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38F5344-A20B-417D-A40A-4A200DA1CB00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56</a:t>
            </a:fld>
            <a:endParaRPr lang="en-US" altLang="ja-JP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528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62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67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3432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0033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06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6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86" y="764704"/>
            <a:ext cx="1148334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09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86" y="764704"/>
            <a:ext cx="1148334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001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D26D88B-0C54-0641-9766-660188C8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4315"/>
            <a:ext cx="12190471" cy="68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A195D-103A-EE4E-903E-8A36E320C8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63453"/>
            <a:ext cx="12192000" cy="1099140"/>
          </a:xfrm>
          <a:prstGeom prst="rect">
            <a:avLst/>
          </a:prstGeom>
        </p:spPr>
      </p:pic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47305B3-1D9A-3F43-BCE0-4B88D41DCAD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2692" y="4537972"/>
            <a:ext cx="10515600" cy="1211725"/>
          </a:xfr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Rajkumar Kubendran</a:t>
            </a:r>
            <a:br>
              <a:rPr lang="en-US" dirty="0"/>
            </a:br>
            <a:r>
              <a:rPr lang="en-US" dirty="0"/>
              <a:t>Assistant Professor, Department of ECE</a:t>
            </a:r>
            <a:br>
              <a:rPr lang="en-US" dirty="0"/>
            </a:br>
            <a:r>
              <a:rPr lang="en-US" dirty="0"/>
              <a:t>University of Pittsburgh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89C18854-3151-5246-AFFC-59784F3F5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694" y="2488982"/>
            <a:ext cx="10378948" cy="1920809"/>
          </a:xfrm>
        </p:spPr>
        <p:txBody>
          <a:bodyPr anchor="b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256x256 6.3pJ/pixel-event Query-driven Dynamic Vision Sensor with Energy-conserving Row-parallel Event Scanning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183657-B1E0-7045-8D22-1FF0C1391B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961" y="6275696"/>
            <a:ext cx="1049681" cy="3061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B6D54-0141-EA41-82AD-F17FF5A1E8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5229" y="6188143"/>
            <a:ext cx="3316816" cy="452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7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354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531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709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April </a:t>
            </a:r>
            <a:r>
              <a:rPr lang="en-US" smtClean="0"/>
              <a:t>24, 2022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355B0-75CF-E94E-A576-79AC872210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792" y="854649"/>
            <a:ext cx="5521289" cy="1620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5C1FA-8C24-984E-A671-53622E74F2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4731" y="6172050"/>
            <a:ext cx="2401920" cy="5311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E59ACA-04F8-6949-A0FA-0DA65106FC69}"/>
              </a:ext>
            </a:extLst>
          </p:cNvPr>
          <p:cNvCxnSpPr/>
          <p:nvPr userDrawn="1"/>
        </p:nvCxnSpPr>
        <p:spPr>
          <a:xfrm>
            <a:off x="10503108" y="6172050"/>
            <a:ext cx="0" cy="531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449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" y="0"/>
            <a:ext cx="121996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>
                <a:solidFill>
                  <a:srgbClr val="186210"/>
                </a:solidFill>
              </a:defRPr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355B0-75CF-E94E-A576-79AC87221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578" y="685800"/>
            <a:ext cx="4140967" cy="12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606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0FD319D-2530-DF4C-887A-BFDF2AD095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80079" y="6377864"/>
            <a:ext cx="648879" cy="365125"/>
          </a:xfrm>
          <a:prstGeom prst="rect">
            <a:avLst/>
          </a:prstGeom>
        </p:spPr>
        <p:txBody>
          <a:bodyPr/>
          <a:lstStyle>
            <a:lvl1pPr>
              <a:defRPr sz="1467">
                <a:solidFill>
                  <a:schemeClr val="bg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CE56CBA4-FF9C-4500-9E7B-F7D368033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03490" y="236931"/>
            <a:ext cx="798502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17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1163A-0771-4544-BA97-A26FBFD924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38899"/>
            <a:ext cx="12182760" cy="84648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9C1CCF8-00AD-4C30-B3FB-7A66A67A9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8"/>
          <a:stretch/>
        </p:blipFill>
        <p:spPr>
          <a:xfrm>
            <a:off x="92707" y="6366763"/>
            <a:ext cx="1197739" cy="34938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5DC15B1-E7EB-F649-ADFB-911ABBE07B1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8133" y="6113576"/>
            <a:ext cx="1781505" cy="97728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D2F237D-177C-7E48-8982-5B4EEBBB69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9" y="6042275"/>
            <a:ext cx="1048584" cy="1048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2B4499-55C2-9A4F-AC06-20F310B0880F}"/>
              </a:ext>
            </a:extLst>
          </p:cNvPr>
          <p:cNvSpPr txBox="1"/>
          <p:nvPr userDrawn="1"/>
        </p:nvSpPr>
        <p:spPr>
          <a:xfrm>
            <a:off x="4525078" y="6309200"/>
            <a:ext cx="225672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Workshop WMD</a:t>
            </a:r>
            <a:endParaRPr lang="en-US" sz="2200" b="0" i="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699908-0107-4575-AB40-26E488B68014}"/>
              </a:ext>
            </a:extLst>
          </p:cNvPr>
          <p:cNvSpPr txBox="1"/>
          <p:nvPr userDrawn="1"/>
        </p:nvSpPr>
        <p:spPr>
          <a:xfrm>
            <a:off x="8105874" y="6314282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43C57B-F819-4970-A618-112200EFDF34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‹#›</a:t>
            </a:fld>
            <a:endParaRPr lang="en-US" sz="2200" b="0" i="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37AC21-D139-224F-B5F9-3D136F31E10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49359" cy="595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734800" y="0"/>
            <a:ext cx="4572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64240" y="15240"/>
            <a:ext cx="7467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5" r:id="rId4"/>
    <p:sldLayoutId id="2147483697" r:id="rId5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rgbClr val="186210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4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8.wmf"/><Relationship Id="rId11" Type="http://schemas.openxmlformats.org/officeDocument/2006/relationships/image" Target="../media/image95.jpeg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97.jpeg"/><Relationship Id="rId10" Type="http://schemas.openxmlformats.org/officeDocument/2006/relationships/image" Target="../media/image94.jpeg"/><Relationship Id="rId4" Type="http://schemas.openxmlformats.org/officeDocument/2006/relationships/image" Target="../media/image90.jpeg"/><Relationship Id="rId9" Type="http://schemas.openxmlformats.org/officeDocument/2006/relationships/image" Target="../media/image93.jpeg"/><Relationship Id="rId14" Type="http://schemas.openxmlformats.org/officeDocument/2006/relationships/image" Target="../media/image8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openxmlformats.org/officeDocument/2006/relationships/image" Target="../media/image31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NULL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tiff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image" Target="../media/image104.jpe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01.wmf"/><Relationship Id="rId4" Type="http://schemas.openxmlformats.org/officeDocument/2006/relationships/image" Target="../media/image103.jpe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3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1.jpeg"/><Relationship Id="rId5" Type="http://schemas.openxmlformats.org/officeDocument/2006/relationships/image" Target="../media/image98.jpeg"/><Relationship Id="rId10" Type="http://schemas.openxmlformats.org/officeDocument/2006/relationships/image" Target="../media/image129.wmf"/><Relationship Id="rId4" Type="http://schemas.openxmlformats.org/officeDocument/2006/relationships/image" Target="../media/image130.jpeg"/><Relationship Id="rId9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3.bin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11" Type="http://schemas.openxmlformats.org/officeDocument/2006/relationships/image" Target="../media/image41.jpg"/><Relationship Id="rId5" Type="http://schemas.openxmlformats.org/officeDocument/2006/relationships/image" Target="../media/image39.png"/><Relationship Id="rId15" Type="http://schemas.openxmlformats.org/officeDocument/2006/relationships/image" Target="../media/image43.jpeg"/><Relationship Id="rId10" Type="http://schemas.openxmlformats.org/officeDocument/2006/relationships/image" Target="../media/image35.wmf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0.jpeg"/><Relationship Id="rId5" Type="http://schemas.openxmlformats.org/officeDocument/2006/relationships/image" Target="../media/image148.wmf"/><Relationship Id="rId4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3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12" Type="http://schemas.openxmlformats.org/officeDocument/2006/relationships/image" Target="../media/image1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11" Type="http://schemas.openxmlformats.org/officeDocument/2006/relationships/image" Target="../media/image171.jpeg"/><Relationship Id="rId5" Type="http://schemas.openxmlformats.org/officeDocument/2006/relationships/image" Target="../media/image165.jpeg"/><Relationship Id="rId10" Type="http://schemas.openxmlformats.org/officeDocument/2006/relationships/image" Target="../media/image170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5.wmf"/><Relationship Id="rId1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5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4.wmf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13" Type="http://schemas.openxmlformats.org/officeDocument/2006/relationships/oleObject" Target="../embeddings/oleObject24.bin"/><Relationship Id="rId3" Type="http://schemas.openxmlformats.org/officeDocument/2006/relationships/image" Target="../media/image180.jpeg"/><Relationship Id="rId7" Type="http://schemas.openxmlformats.org/officeDocument/2006/relationships/image" Target="../media/image176.wmf"/><Relationship Id="rId12" Type="http://schemas.openxmlformats.org/officeDocument/2006/relationships/image" Target="../media/image17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182.jpeg"/><Relationship Id="rId10" Type="http://schemas.openxmlformats.org/officeDocument/2006/relationships/image" Target="../media/image177.wmf"/><Relationship Id="rId4" Type="http://schemas.openxmlformats.org/officeDocument/2006/relationships/image" Target="../media/image181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179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5.jpeg"/><Relationship Id="rId7" Type="http://schemas.openxmlformats.org/officeDocument/2006/relationships/image" Target="../media/image187.JP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6.png"/><Relationship Id="rId9" Type="http://schemas.openxmlformats.org/officeDocument/2006/relationships/image" Target="../media/image1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emf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87/elex.12.20141118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>
          <a:xfrm>
            <a:off x="2068147" y="1603294"/>
            <a:ext cx="8295053" cy="1468494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lnSpc>
                <a:spcPct val="100000"/>
              </a:lnSpc>
              <a:spcAft>
                <a:spcPts val="0"/>
              </a:spcAft>
              <a:buClrTx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140, 210, and 280GHz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alibri"/>
              </a:rPr>
            </a:br>
            <a:r>
              <a:rPr lang="en-US" dirty="0" smtClean="0">
                <a:solidFill>
                  <a:srgbClr val="000000"/>
                </a:solidFill>
                <a:latin typeface="Calibri"/>
              </a:rPr>
              <a:t>IC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and transceiver module design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6" name="Text Placeholder 3"/>
          <p:cNvSpPr txBox="1">
            <a:spLocks/>
          </p:cNvSpPr>
          <p:nvPr/>
        </p:nvSpPr>
        <p:spPr>
          <a:xfrm>
            <a:off x="2029885" y="930275"/>
            <a:ext cx="7977864" cy="914400"/>
          </a:xfr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WM1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 Placeholder 1"/>
          <p:cNvSpPr txBox="1">
            <a:spLocks/>
          </p:cNvSpPr>
          <p:nvPr/>
        </p:nvSpPr>
        <p:spPr bwMode="auto">
          <a:xfrm>
            <a:off x="761017" y="3962400"/>
            <a:ext cx="105156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09575" indent="0" algn="l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sz="2400" b="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820737" indent="0" algn="l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sz="2400" b="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230313" indent="0" algn="l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sz="2000" b="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54200" indent="0" algn="l" defTabSz="9271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43175" indent="-231775" algn="l" defTabSz="9271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00375" indent="-231775" algn="l" defTabSz="9271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57575" indent="-231775" algn="l" defTabSz="9271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914775" indent="-231775" algn="l" defTabSz="9271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kern="0" dirty="0" smtClean="0"/>
              <a:t>M. J. W.  Rodwell</a:t>
            </a:r>
            <a:r>
              <a:rPr lang="en-US" sz="3200" b="1" kern="0" baseline="30000" dirty="0" smtClean="0"/>
              <a:t>1</a:t>
            </a:r>
            <a:r>
              <a:rPr lang="en-US" sz="3200" b="1" kern="0" smtClean="0"/>
              <a:t>, </a:t>
            </a:r>
            <a:r>
              <a:rPr lang="en-US" sz="3200" b="1" kern="0"/>
              <a:t>U. Soylu</a:t>
            </a:r>
            <a:r>
              <a:rPr lang="en-US" sz="3200" b="1" kern="0" baseline="30000"/>
              <a:t>1</a:t>
            </a:r>
            <a:r>
              <a:rPr lang="en-US" sz="3200" b="1" kern="0"/>
              <a:t>, A. </a:t>
            </a:r>
            <a:r>
              <a:rPr lang="en-US" sz="3200" b="1" kern="0"/>
              <a:t>Alizadeh</a:t>
            </a:r>
            <a:r>
              <a:rPr lang="en-US" sz="3200" b="1" kern="0" baseline="30000"/>
              <a:t>1</a:t>
            </a:r>
            <a:r>
              <a:rPr lang="en-US" sz="3200" b="1" kern="0" smtClean="0"/>
              <a:t>, S. Lee</a:t>
            </a:r>
            <a:r>
              <a:rPr lang="en-US" sz="3200" b="1" kern="0" baseline="30000" smtClean="0"/>
              <a:t>1</a:t>
            </a:r>
            <a:r>
              <a:rPr lang="en-US" sz="3200" b="1" kern="0" smtClean="0"/>
              <a:t>, </a:t>
            </a:r>
            <a:br>
              <a:rPr lang="en-US" sz="3200" b="1" kern="0" smtClean="0"/>
            </a:br>
            <a:r>
              <a:rPr lang="en-US" sz="3200" b="1" kern="0" smtClean="0"/>
              <a:t>Ali </a:t>
            </a:r>
            <a:r>
              <a:rPr lang="en-US" sz="3200" b="1" kern="0" dirty="0" smtClean="0"/>
              <a:t>A. Farid</a:t>
            </a:r>
            <a:r>
              <a:rPr lang="en-US" sz="3200" b="1" kern="0" baseline="30000" dirty="0" smtClean="0"/>
              <a:t>1</a:t>
            </a:r>
            <a:r>
              <a:rPr lang="en-US" sz="3200" b="1" kern="0" smtClean="0"/>
              <a:t>, </a:t>
            </a:r>
            <a:r>
              <a:rPr lang="en-US" sz="3200" b="1" kern="0" smtClean="0"/>
              <a:t>A</a:t>
            </a:r>
            <a:r>
              <a:rPr lang="en-US" sz="3200" b="1" kern="0" dirty="0" smtClean="0"/>
              <a:t>. S. H. Ahmed</a:t>
            </a:r>
            <a:r>
              <a:rPr lang="en-US" sz="3200" b="1" kern="0" baseline="30000" dirty="0" smtClean="0"/>
              <a:t>1</a:t>
            </a:r>
            <a:r>
              <a:rPr lang="en-US" sz="3200" b="1" kern="0" dirty="0" smtClean="0"/>
              <a:t>, M. Seo</a:t>
            </a:r>
            <a:r>
              <a:rPr lang="en-US" sz="3200" b="1" kern="0" baseline="30000" dirty="0" smtClean="0"/>
              <a:t>2</a:t>
            </a:r>
            <a:r>
              <a:rPr lang="en-US" sz="3200" b="1" kern="0" smtClean="0"/>
              <a:t>, </a:t>
            </a:r>
            <a:r>
              <a:rPr lang="en-US" sz="3200" b="1" kern="0" smtClean="0"/>
              <a:t>N</a:t>
            </a:r>
            <a:r>
              <a:rPr lang="en-US" sz="3200" b="1" kern="0" dirty="0" smtClean="0"/>
              <a:t>. Hosseinzadeh</a:t>
            </a:r>
            <a:r>
              <a:rPr lang="en-US" sz="3200" b="1" kern="0" baseline="30000" dirty="0" smtClean="0"/>
              <a:t>1</a:t>
            </a:r>
            <a:r>
              <a:rPr lang="en-US" sz="3200" b="1" kern="0" dirty="0" smtClean="0"/>
              <a:t> </a:t>
            </a:r>
          </a:p>
          <a:p>
            <a:pPr algn="ctr"/>
            <a:r>
              <a:rPr lang="en-US" sz="2400" b="1" kern="0" baseline="30000" dirty="0" smtClean="0"/>
              <a:t>1</a:t>
            </a:r>
            <a:r>
              <a:rPr lang="en-US" sz="2400" b="1" kern="0" dirty="0" smtClean="0"/>
              <a:t>University of California, Santa Barbara</a:t>
            </a:r>
            <a:br>
              <a:rPr lang="en-US" sz="2400" b="1" kern="0" dirty="0" smtClean="0"/>
            </a:br>
            <a:r>
              <a:rPr lang="en-US" sz="2400" b="1" kern="0" baseline="30000" dirty="0" smtClean="0"/>
              <a:t>2</a:t>
            </a:r>
            <a:r>
              <a:rPr lang="en-US" sz="2400" b="1" kern="0" dirty="0" smtClean="0"/>
              <a:t>Sungkyunkwan University</a:t>
            </a: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131153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91440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Transistors for 100-300GHz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2278"/>
              </p:ext>
            </p:extLst>
          </p:nvPr>
        </p:nvGraphicFramePr>
        <p:xfrm>
          <a:off x="7550052" y="553926"/>
          <a:ext cx="4019550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02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052" y="553926"/>
                        <a:ext cx="4019550" cy="2813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63293"/>
              </p:ext>
            </p:extLst>
          </p:nvPr>
        </p:nvGraphicFramePr>
        <p:xfrm>
          <a:off x="7536947" y="3359307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03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36947" y="3359307"/>
                        <a:ext cx="4019917" cy="28128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059947" y="3203975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04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9947" y="3203975"/>
                        <a:ext cx="4019917" cy="28128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00345" y="5791200"/>
            <a:ext cx="3657600" cy="19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compiled 9/9/2021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350" y="990600"/>
            <a:ext cx="6718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good power &amp; noise up to ~150GHz. Not much beyond.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65-22nm 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100-300GHz PAs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HBT: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out-performs CMOS above 200GHz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400" y="5414994"/>
            <a:ext cx="175260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with low power but high PAE, or low PAE but high power, are not shown</a:t>
            </a:r>
          </a:p>
        </p:txBody>
      </p:sp>
    </p:spTree>
    <p:extLst>
      <p:ext uri="{BB962C8B-B14F-4D97-AF65-F5344CB8AC3E}">
        <p14:creationId xmlns:p14="http://schemas.microsoft.com/office/powerpoint/2010/main" val="3655427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1137"/>
            <a:ext cx="7391400" cy="398463"/>
          </a:xfrm>
        </p:spPr>
        <p:txBody>
          <a:bodyPr/>
          <a:lstStyle/>
          <a:p>
            <a:r>
              <a:rPr lang="en-US" altLang="fr-FR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Summary: InP </a:t>
            </a:r>
            <a:r>
              <a:rPr lang="en-US" altLang="fr-FR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Transistors </a:t>
            </a:r>
            <a:r>
              <a:rPr lang="en-US" altLang="fr-FR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ICs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1115" y="1043735"/>
            <a:ext cx="1784841" cy="13397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45350" y="1133745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HEMTs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1.0THz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7045" y="1463013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W. Deal </a:t>
            </a:r>
            <a:r>
              <a:rPr lang="en-US" sz="1200" b="0" dirty="0">
                <a:latin typeface="Calibri" pitchFamily="34" charset="0"/>
              </a:rPr>
              <a:t>et al, </a:t>
            </a:r>
            <a:r>
              <a:rPr lang="en-US" sz="1200" b="0" dirty="0" smtClean="0">
                <a:latin typeface="Calibri" pitchFamily="34" charset="0"/>
              </a:rPr>
              <a:t>2016 IEDM (</a:t>
            </a:r>
            <a:r>
              <a:rPr lang="en-US" sz="1200" b="0" dirty="0" smtClean="0">
                <a:solidFill>
                  <a:schemeClr val="tx2"/>
                </a:solidFill>
                <a:latin typeface="Calibri" pitchFamily="34" charset="0"/>
              </a:rPr>
              <a:t>Northrop-Grumman</a:t>
            </a:r>
            <a:r>
              <a:rPr lang="en-US" sz="1200" b="0" dirty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5350" y="2249578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3.5V.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670 GHz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59201" y="257390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937" y="2843085"/>
            <a:ext cx="3337386" cy="7697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2209800"/>
            <a:ext cx="2632391" cy="198719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5350" y="4222829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650GHz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4.5V.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9201" y="4547156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Z. Griffith et al, 2007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IPRM conference (UCSB)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41" y="4172030"/>
            <a:ext cx="2667859" cy="19808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370294"/>
            <a:ext cx="2481223" cy="1763306"/>
          </a:xfrm>
          <a:prstGeom prst="rect">
            <a:avLst/>
          </a:prstGeom>
        </p:spPr>
      </p:pic>
      <p:pic>
        <p:nvPicPr>
          <p:cNvPr id="43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1910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6173180" y="5551537"/>
            <a:ext cx="22502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dirty="0">
                <a:latin typeface="Calibri" pitchFamily="34" charset="0"/>
              </a:rPr>
              <a:t>204 GHz static </a:t>
            </a:r>
            <a:r>
              <a:rPr lang="en-US" sz="1050" b="0" dirty="0" smtClean="0">
                <a:latin typeface="Calibri" pitchFamily="34" charset="0"/>
              </a:rPr>
              <a:t>frequency </a:t>
            </a:r>
            <a:r>
              <a:rPr lang="en-US" sz="1050" b="0" dirty="0">
                <a:latin typeface="Calibri" pitchFamily="34" charset="0"/>
              </a:rPr>
              <a:t>divider</a:t>
            </a:r>
            <a:br>
              <a:rPr lang="en-US" sz="1050" b="0" dirty="0">
                <a:latin typeface="Calibri" pitchFamily="34" charset="0"/>
              </a:rPr>
            </a:br>
            <a:r>
              <a:rPr lang="en-US" sz="1050" b="0" dirty="0">
                <a:latin typeface="Calibri" pitchFamily="34" charset="0"/>
              </a:rPr>
              <a:t>Z. </a:t>
            </a:r>
            <a:r>
              <a:rPr lang="en-US" sz="1050" b="0" dirty="0" smtClean="0">
                <a:latin typeface="Calibri" pitchFamily="34" charset="0"/>
              </a:rPr>
              <a:t>Griffith et al, 2010 IEEE CSICS </a:t>
            </a:r>
            <a:endParaRPr lang="en-US" sz="1050" b="0" dirty="0"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47576" y="482415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133600" y="138113"/>
            <a:ext cx="9296400" cy="547687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Wireless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Transistor Requirements</a:t>
            </a:r>
            <a:endParaRPr lang="en-US" alt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Transmitters need: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power-added efficiency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𝑃𝐴𝐸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𝑖𝑛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)/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added power density (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)/(gate width, emitter length)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Receivers need</a:t>
                </a:r>
                <a:r>
                  <a:rPr lang="en-US" sz="24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 cascaded noise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𝑐𝑎𝑠𝑐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+…</m:t>
                        </m:r>
                      </m:den>
                    </m:f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Need reasonable gain/stage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die area, power,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accumulated gain compression</a:t>
                </a:r>
              </a:p>
              <a:p>
                <a:pPr>
                  <a:buClr>
                    <a:srgbClr val="FF0000"/>
                  </a:buClr>
                </a:pP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(gain in PAs, LNAs is less than MAG/MSG, U, ... 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blipFill>
                <a:blip r:embed="rId3"/>
                <a:stretch>
                  <a:fillRect l="-1145" t="-983" b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84" y="1586949"/>
            <a:ext cx="3153341" cy="1643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75" y="3731789"/>
            <a:ext cx="3128150" cy="1677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20" y="4622694"/>
            <a:ext cx="3331780" cy="743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433286"/>
            <a:ext cx="1939492" cy="4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211137"/>
            <a:ext cx="9398000" cy="398463"/>
          </a:xfrm>
        </p:spPr>
        <p:txBody>
          <a:bodyPr/>
          <a:lstStyle/>
          <a:p>
            <a:pPr eaLnBrk="1" hangingPunct="1"/>
            <a:r>
              <a:rPr lang="en-US" altLang="fr-FR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Where the IC designer can't help</a:t>
            </a:r>
            <a:endParaRPr lang="en-US" alt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330" y="1148680"/>
            <a:ext cx="1094822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mm-wave transistor gain is low: gain-boosting is common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Common-source vs. common-gate. 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Capacitive neutralization.  Unconditionally stable positive feedback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(Singhakowinta, Int. J. Electronics, 1966)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circuits don't improve the parameters that matter the most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circuit* doesn't change the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minimum cascaded noise figure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(Haus, Adler, Proc. IRE, 1958)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circuit* doesn't change the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efficiency vs. added power curve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0" y="3758970"/>
            <a:ext cx="3776472" cy="1475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𝑐𝑎𝑠𝑐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𝐹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𝐺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blipFill>
                <a:blip r:embed="rId4"/>
                <a:stretch>
                  <a:fillRect t="-134667" b="-1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55" y="3713965"/>
            <a:ext cx="3110246" cy="2229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7660" y="5770363"/>
            <a:ext cx="11049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*If lossless, and given the correct source and load impedances.</a:t>
            </a:r>
          </a:p>
        </p:txBody>
      </p:sp>
    </p:spTree>
    <p:extLst>
      <p:ext uri="{BB962C8B-B14F-4D97-AF65-F5344CB8AC3E}">
        <p14:creationId xmlns:p14="http://schemas.microsoft.com/office/powerpoint/2010/main" val="65286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Interconnects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1141"/>
          <a:stretch/>
        </p:blipFill>
        <p:spPr>
          <a:xfrm>
            <a:off x="6228357" y="2297442"/>
            <a:ext cx="5354043" cy="2503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9946"/>
          <a:stretch/>
        </p:blipFill>
        <p:spPr>
          <a:xfrm>
            <a:off x="457200" y="2297442"/>
            <a:ext cx="5484971" cy="25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74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043" y="3276600"/>
            <a:ext cx="2049557" cy="2656409"/>
          </a:xfrm>
          <a:prstGeom prst="rect">
            <a:avLst/>
          </a:prstGeom>
        </p:spPr>
      </p:pic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211137"/>
            <a:ext cx="7239000" cy="398463"/>
          </a:xfrm>
        </p:spPr>
        <p:txBody>
          <a:bodyPr/>
          <a:lstStyle/>
          <a:p>
            <a:pPr eaLnBrk="1" hangingPunct="1"/>
            <a:r>
              <a:rPr lang="en-US" altLang="fr-FR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Normal &amp; Inverted Microstrip</a:t>
            </a:r>
            <a:endParaRPr lang="en-US" alt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350" y="1133745"/>
            <a:ext cx="400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Normal: PAs, LNAs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skin-effect losses 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ground-plane holes at transistors</a:t>
            </a: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141"/>
          <a:stretch/>
        </p:blipFill>
        <p:spPr>
          <a:xfrm>
            <a:off x="6484472" y="2057400"/>
            <a:ext cx="3421528" cy="1599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49946"/>
          <a:stretch/>
        </p:blipFill>
        <p:spPr>
          <a:xfrm>
            <a:off x="41017" y="2065040"/>
            <a:ext cx="3505200" cy="15996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59125" y="1134070"/>
            <a:ext cx="607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Inverted: high-density blocks (mixers, phase shifters,…)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skin-effect losses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ground-plane breaks: better ground integrity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2670" y="5685068"/>
            <a:ext cx="47705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529GHz dynamic divider: M. Seo et al, IEICE Electronics Express,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Feb. 2015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59287" y="3447263"/>
            <a:ext cx="1857768" cy="25253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9130" y="5685068"/>
            <a:ext cx="423047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266GHz, 16.8dBm PA: A. Ahmed et. al, 2021 IMS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285" y="4874432"/>
            <a:ext cx="4129240" cy="7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49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620000" cy="398463"/>
          </a:xfrm>
          <a:noFill/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On-Wafer Interconnect Losses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035" y="1763701"/>
            <a:ext cx="4462577" cy="2978769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650395" y="5004175"/>
            <a:ext cx="4545505" cy="85509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91301" y="4869160"/>
            <a:ext cx="5129624" cy="63007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graphicFrame>
        <p:nvGraphicFramePr>
          <p:cNvPr id="27" name="Object 12"/>
          <p:cNvGraphicFramePr>
            <a:graphicFrameLocks noChangeAspect="1"/>
          </p:cNvGraphicFramePr>
          <p:nvPr>
            <p:extLst/>
          </p:nvPr>
        </p:nvGraphicFramePr>
        <p:xfrm>
          <a:off x="280677" y="1377950"/>
          <a:ext cx="5275263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6" name="Equation" r:id="rId5" imgW="2933640" imgH="2222280" progId="Equation.DSMT4">
                  <p:embed/>
                </p:oleObj>
              </mc:Choice>
              <mc:Fallback>
                <p:oleObj name="Equation" r:id="rId5" imgW="2933640" imgH="2222280" progId="Equation.DSMT4">
                  <p:embed/>
                  <p:pic>
                    <p:nvPicPr>
                      <p:cNvPr id="2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7" y="1377950"/>
                        <a:ext cx="5275263" cy="4024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415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Low-Noise Amplifiers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823" y="1982663"/>
            <a:ext cx="3448355" cy="3732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847" y="1982664"/>
            <a:ext cx="4087953" cy="37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3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211137"/>
            <a:ext cx="9147820" cy="398463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LNA 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Design: Noise Close To Transistor Limits</a:t>
            </a:r>
            <a:endParaRPr lang="en-US" alt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43735"/>
            <a:ext cx="466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Goal: low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noise measure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figure</a:t>
            </a: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" y="1396673"/>
            <a:ext cx="2677668" cy="40690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96585" y="1786715"/>
          <a:ext cx="3731281" cy="78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6" name="Equation" r:id="rId5" imgW="3009600" imgH="634680" progId="Equation.DSMT4">
                  <p:embed/>
                </p:oleObj>
              </mc:Choice>
              <mc:Fallback>
                <p:oleObj name="Equation" r:id="rId5" imgW="3009600" imgH="6346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6585" y="1786715"/>
                        <a:ext cx="3731281" cy="787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400" y="260961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Find bias current density for lowest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measure</a:t>
            </a:r>
            <a:endParaRPr lang="en-US" sz="1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3042793"/>
            <a:ext cx="911272" cy="7485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46639" y="2933945"/>
            <a:ext cx="21207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@210GHz,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4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cascade,min</a:t>
            </a:r>
            <a:r>
              <a:rPr lang="en-US" sz="14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6.57 dB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given: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=0.5 mA/um,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=0.3V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550" y="2934556"/>
            <a:ext cx="1848489" cy="1085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405667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is independent of circuit configuration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pick for high bandwidth or high gain/stage (= low P</a:t>
            </a:r>
            <a:r>
              <a:rPr lang="en-US" sz="18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1" y="4747752"/>
            <a:ext cx="1610714" cy="998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94185" y="1043735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 just like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common-emitter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allows simultaneous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tuning for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reflection coefficient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minimum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678" y="5814265"/>
            <a:ext cx="54864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*HA Haus, RB </a:t>
            </a: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Adler, Proceedings </a:t>
            </a: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IRE, 1958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21" y="1102355"/>
            <a:ext cx="1124358" cy="7535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90220" y="203384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Write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ADS Python code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display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source impedance for 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0220" y="27826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 transistor size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series tuning element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Less input tuning→ less noise from passive element loss.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43" y="3531493"/>
            <a:ext cx="3533459" cy="109842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90220" y="4648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7.2-7.4dB LNA noise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given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6.6dB transistor F</a:t>
            </a:r>
            <a:r>
              <a:rPr lang="en-US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0860" y="4879951"/>
            <a:ext cx="278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&lt;-- all give the same minimum M…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75620" y="5184195"/>
            <a:ext cx="313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…but </a:t>
            </a:r>
            <a:r>
              <a:rPr lang="en-US" sz="14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highest gain (InP HBT @210GHz).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1355" y="1944172"/>
            <a:ext cx="1259505" cy="906843"/>
          </a:xfrm>
          <a:prstGeom prst="rect">
            <a:avLst/>
          </a:prstGeom>
        </p:spPr>
      </p:pic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785605"/>
              </p:ext>
            </p:extLst>
          </p:nvPr>
        </p:nvGraphicFramePr>
        <p:xfrm>
          <a:off x="9561385" y="4974102"/>
          <a:ext cx="1623575" cy="110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7" name="KGPlot" r:id="rId13" imgW="5092560" imgH="3492360" progId="KGraph_Plot">
                  <p:embed/>
                </p:oleObj>
              </mc:Choice>
              <mc:Fallback>
                <p:oleObj name="KGPlot" r:id="rId13" imgW="5092560" imgH="3492360" progId="KGraph_Plot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1385" y="4974102"/>
                        <a:ext cx="1623575" cy="11087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6095" y="5002705"/>
            <a:ext cx="1165823" cy="98366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 rot="16200000">
            <a:off x="10000003" y="3830553"/>
            <a:ext cx="372274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 Solyu et. al, 2021 EuMIC Conference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8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219200"/>
            <a:ext cx="12192000" cy="563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423" y="5704181"/>
            <a:ext cx="648880" cy="510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799" y="238399"/>
            <a:ext cx="8856729" cy="295001"/>
          </a:xfrm>
        </p:spPr>
        <p:txBody>
          <a:bodyPr/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9" y="840194"/>
            <a:ext cx="9649261" cy="4798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1600" y="4327520"/>
            <a:ext cx="3098012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Also:</a:t>
            </a:r>
            <a:br>
              <a:rPr lang="en-US" sz="110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Kyocera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D. </a:t>
            </a:r>
            <a:r>
              <a:rPr lang="en-US" sz="1100" b="0" dirty="0">
                <a:latin typeface="Calibri" pitchFamily="34" charset="0"/>
              </a:rPr>
              <a:t>Kim, </a:t>
            </a:r>
            <a:r>
              <a:rPr lang="en-US" sz="1100" b="0" dirty="0" smtClean="0">
                <a:latin typeface="Calibri" pitchFamily="34" charset="0"/>
              </a:rPr>
              <a:t>H. Horikawa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M. Imayoshi.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Samsung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G. </a:t>
            </a:r>
            <a:r>
              <a:rPr lang="en-US" sz="1100" b="0" dirty="0">
                <a:latin typeface="Calibri" pitchFamily="34" charset="0"/>
              </a:rPr>
              <a:t>Xu, </a:t>
            </a:r>
            <a:r>
              <a:rPr lang="en-US" sz="1100" b="0" dirty="0" smtClean="0">
                <a:latin typeface="Calibri" pitchFamily="34" charset="0"/>
              </a:rPr>
              <a:t>N. Sharma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S. Abu-Surra, W. Choi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 smtClean="0">
                <a:solidFill>
                  <a:schemeClr val="accent1"/>
                </a:solidFill>
                <a:latin typeface="Calibri" pitchFamily="34" charset="0"/>
              </a:rPr>
              <a:t>Pi-Radio</a:t>
            </a:r>
            <a:r>
              <a:rPr lang="en-US" sz="1100" b="0" dirty="0" smtClean="0">
                <a:latin typeface="Calibri" pitchFamily="34" charset="0"/>
              </a:rPr>
              <a:t>: A. Dhananjay, 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solidFill>
                  <a:schemeClr val="accent1"/>
                </a:solidFill>
                <a:latin typeface="Calibri" pitchFamily="34" charset="0"/>
              </a:rPr>
              <a:t>GlobalFoundries</a:t>
            </a:r>
            <a:r>
              <a:rPr lang="en-US" sz="1100" b="0" dirty="0" smtClean="0">
                <a:latin typeface="Calibri" pitchFamily="34" charset="0"/>
              </a:rPr>
              <a:t>:  22nm SOI CMOS ICs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/>
            </a:r>
            <a:br>
              <a:rPr lang="en-US" sz="1100" b="0" dirty="0" smtClean="0">
                <a:latin typeface="Calibri" pitchFamily="34" charset="0"/>
              </a:rPr>
            </a:br>
            <a:endParaRPr lang="en-US" sz="1100" b="0" dirty="0">
              <a:latin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0772" r="8660" b="12978"/>
          <a:stretch/>
        </p:blipFill>
        <p:spPr>
          <a:xfrm>
            <a:off x="224589" y="6214029"/>
            <a:ext cx="738411" cy="5677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18604" r="12302" b="17028"/>
          <a:stretch/>
        </p:blipFill>
        <p:spPr>
          <a:xfrm>
            <a:off x="7779540" y="5647404"/>
            <a:ext cx="983460" cy="5677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23530" r="9841" b="23897"/>
          <a:stretch/>
        </p:blipFill>
        <p:spPr>
          <a:xfrm>
            <a:off x="1215189" y="6327582"/>
            <a:ext cx="1236390" cy="3406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23" y="5800810"/>
            <a:ext cx="889185" cy="3406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05" y="6339560"/>
            <a:ext cx="1426873" cy="397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 b="32621"/>
          <a:stretch/>
        </p:blipFill>
        <p:spPr>
          <a:xfrm>
            <a:off x="153493" y="5760052"/>
            <a:ext cx="1229578" cy="3974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25743" r="22347" b="20753"/>
          <a:stretch/>
        </p:blipFill>
        <p:spPr>
          <a:xfrm>
            <a:off x="2586789" y="6157251"/>
            <a:ext cx="754325" cy="5109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89" y="6384360"/>
            <a:ext cx="1012161" cy="340663"/>
          </a:xfrm>
          <a:prstGeom prst="round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88" y="5623852"/>
            <a:ext cx="620810" cy="624548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b="27358"/>
          <a:stretch/>
        </p:blipFill>
        <p:spPr>
          <a:xfrm>
            <a:off x="3456271" y="6242416"/>
            <a:ext cx="1003628" cy="5109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96" y="6146302"/>
            <a:ext cx="1109394" cy="624548"/>
          </a:xfrm>
          <a:prstGeom prst="rect">
            <a:avLst/>
          </a:prstGeom>
        </p:spPr>
      </p:pic>
      <p:pic>
        <p:nvPicPr>
          <p:cNvPr id="35" name="Graphic 2">
            <a:extLst>
              <a:ext uri="{FF2B5EF4-FFF2-40B4-BE49-F238E27FC236}">
                <a16:creationId xmlns:a16="http://schemas.microsoft.com/office/drawing/2014/main" id="{DCD6F6F8-6FA8-4A79-BA60-83A16DB2B6E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r="11029"/>
          <a:stretch/>
        </p:blipFill>
        <p:spPr>
          <a:xfrm>
            <a:off x="6095365" y="5676776"/>
            <a:ext cx="1596078" cy="482605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5BE768C6-67BB-4CCA-A166-33825FC5AF4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68" y="5694824"/>
            <a:ext cx="1419426" cy="482605"/>
          </a:xfrm>
          <a:prstGeom prst="rect">
            <a:avLst/>
          </a:prstGeom>
        </p:spPr>
      </p:pic>
      <p:pic>
        <p:nvPicPr>
          <p:cNvPr id="37" name="Picture 2" descr="Intel's new logo loses its swirl (and some of its personality) | Creative  Bloq">
            <a:extLst>
              <a:ext uri="{FF2B5EF4-FFF2-40B4-BE49-F238E27FC236}">
                <a16:creationId xmlns:a16="http://schemas.microsoft.com/office/drawing/2014/main" id="{9947DBA2-C600-43E1-8F0D-CF10258F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0825" r="3418" b="8784"/>
          <a:stretch/>
        </p:blipFill>
        <p:spPr bwMode="auto">
          <a:xfrm>
            <a:off x="7751537" y="6327584"/>
            <a:ext cx="943099" cy="4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9974682" y="1739587"/>
            <a:ext cx="769518" cy="6226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9829800" y="2476480"/>
            <a:ext cx="1512881" cy="483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10058400" y="3019937"/>
            <a:ext cx="2016258" cy="3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1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Power Amplifiers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35" y="2809668"/>
            <a:ext cx="8667678" cy="22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2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138113"/>
            <a:ext cx="9345715" cy="547687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Current density, finger pitch limit 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output power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790" y="2995691"/>
            <a:ext cx="3122738" cy="1774284"/>
          </a:xfrm>
          <a:prstGeom prst="rect">
            <a:avLst/>
          </a:prstGeom>
        </p:spPr>
      </p:pic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70889"/>
              </p:ext>
            </p:extLst>
          </p:nvPr>
        </p:nvGraphicFramePr>
        <p:xfrm>
          <a:off x="457200" y="1082362"/>
          <a:ext cx="5275263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8" name="Equation" r:id="rId5" imgW="2933640" imgH="774360" progId="Equation.DSMT4">
                  <p:embed/>
                </p:oleObj>
              </mc:Choice>
              <mc:Fallback>
                <p:oleObj name="Equation" r:id="rId5" imgW="2933640" imgH="774360" progId="Equation.DSMT4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082362"/>
                        <a:ext cx="5275263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523875" y="2860676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121121"/>
              </p:ext>
            </p:extLst>
          </p:nvPr>
        </p:nvGraphicFramePr>
        <p:xfrm>
          <a:off x="457200" y="3376300"/>
          <a:ext cx="4979987" cy="124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9" name="Equation" r:id="rId7" imgW="2768400" imgH="685800" progId="Equation.DSMT4">
                  <p:embed/>
                </p:oleObj>
              </mc:Choice>
              <mc:Fallback>
                <p:oleObj name="Equation" r:id="rId7" imgW="2768400" imgH="6858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376300"/>
                        <a:ext cx="4979987" cy="124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 bwMode="auto">
          <a:xfrm>
            <a:off x="523875" y="4750886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690412"/>
              </p:ext>
            </p:extLst>
          </p:nvPr>
        </p:nvGraphicFramePr>
        <p:xfrm>
          <a:off x="457200" y="4854216"/>
          <a:ext cx="11079162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0" name="Equation" r:id="rId9" imgW="6159240" imgH="279360" progId="Equation.DSMT4">
                  <p:embed/>
                </p:oleObj>
              </mc:Choice>
              <mc:Fallback>
                <p:oleObj name="Equation" r:id="rId9" imgW="6159240" imgH="2793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54216"/>
                        <a:ext cx="11079162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359229"/>
              </p:ext>
            </p:extLst>
          </p:nvPr>
        </p:nvGraphicFramePr>
        <p:xfrm>
          <a:off x="550863" y="5540016"/>
          <a:ext cx="104346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1" name="Equation" r:id="rId11" imgW="7721280" imgH="279360" progId="Equation.DSMT4">
                  <p:embed/>
                </p:oleObj>
              </mc:Choice>
              <mc:Fallback>
                <p:oleObj name="Equation" r:id="rId11" imgW="7721280" imgH="279360" progId="Equation.DSMT4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5540016"/>
                        <a:ext cx="10434637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 bwMode="auto">
          <a:xfrm flipH="1" flipV="1">
            <a:off x="10985500" y="5692416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11518900" y="5006616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0300" y="844841"/>
            <a:ext cx="1740806" cy="19952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956" y="838200"/>
            <a:ext cx="2008622" cy="19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93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138113"/>
            <a:ext cx="9345715" cy="547687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Current density, finger pitch limit 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output power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881" y="1057545"/>
            <a:ext cx="6446371" cy="42250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4762" y="5435224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sz="2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, low </a:t>
            </a:r>
            <a:r>
              <a:rPr lang="de-DE" sz="2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 ?  Device sized to drive 50</a:t>
            </a:r>
            <a:r>
              <a:rPr lang="de-DE" sz="2000" b="0" smtClean="0"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 might approach </a:t>
            </a:r>
            <a:r>
              <a:rPr lang="de-DE" sz="2000" b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/4 width. </a:t>
            </a:r>
            <a:b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Small finger pitch is critical; limited by thermal design</a:t>
            </a:r>
            <a:endParaRPr lang="de-DE" sz="2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62" y="10668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(1.6W)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1.67mA/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gates: 30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width, 15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pitch</a:t>
            </a:r>
            <a:r>
              <a:rPr lang="de-DE" sz="24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4762" y="3847855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</a:t>
            </a:r>
            <a:r>
              <a:rPr lang="de-DE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40mW)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3.3mA/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m,</a:t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emitters: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length,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pitch </a:t>
            </a:r>
            <a:endParaRPr lang="de-DE" sz="24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302" y="2924340"/>
            <a:ext cx="961860" cy="961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937" y="4445979"/>
            <a:ext cx="1053738" cy="1063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10600" y="990600"/>
            <a:ext cx="3505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FF0000"/>
              </a:buClr>
            </a:pPr>
            <a:r>
              <a:rPr lang="de-DE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Shinohara, Teledyne: GaN HEMT thermal analysis</a:t>
            </a:r>
            <a:endParaRPr lang="de-DE" sz="12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84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161974"/>
            <a:ext cx="10210800" cy="447626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Low-Loss 100-300GHz Corporate Combining </a:t>
            </a:r>
            <a:endParaRPr lang="en-US" alt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335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Wilkinson trees are lossy: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passes through *many* 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W, 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 are long.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lines are narrow…and lossy→ 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45" y="2585014"/>
            <a:ext cx="4265139" cy="2707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90" y="2475048"/>
            <a:ext cx="3783629" cy="3519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49" y="4038600"/>
            <a:ext cx="2953705" cy="18614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46050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Single-(</a:t>
            </a:r>
            <a:r>
              <a:rPr lang="en-US" sz="2000" b="1" dirty="0">
                <a:solidFill>
                  <a:srgbClr val="000000"/>
                </a:solidFill>
                <a:latin typeface="Symbol" panose="05050102010706020507" pitchFamily="18" charset="2"/>
                <a:ea typeface="+mn-ea"/>
              </a:rPr>
              <a:t>l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/4) combiners are much less lossy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design uses a single </a:t>
            </a:r>
            <a:r>
              <a:rPr lang="en-US" sz="2000" b="0" i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effective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 section.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Shorter lines, low-Z</a:t>
            </a:r>
            <a:r>
              <a:rPr lang="en-US" sz="2000" b="0" baseline="-25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lines → lower loss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But, low loss only if transistor cells fit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55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86000" y="145130"/>
            <a:ext cx="8915400" cy="540670"/>
          </a:xfrm>
        </p:spPr>
        <p:txBody>
          <a:bodyPr/>
          <a:lstStyle/>
          <a:p>
            <a:pPr eaLnBrk="1" hangingPunct="1"/>
            <a:r>
              <a:rPr lang="en-US" altLang="fr-F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Power combining: what is best ?</a:t>
            </a:r>
            <a:endParaRPr lang="en-US" alt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5" y="1448780"/>
            <a:ext cx="2072441" cy="233051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31" y="1752600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0" y="4488635"/>
            <a:ext cx="3755027" cy="11501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63035" y="1070591"/>
            <a:ext cx="32853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Shifrin: 1992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Wave/mmWave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 Circuits Symp.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Raytheon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2435" y="1064669"/>
            <a:ext cx="32853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Cascaded combining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Ahmed  2018 EuMIC, 2021 RFIC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3733800"/>
            <a:ext cx="35918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Active Transformer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Aoki, </a:t>
            </a: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 MTT, Jan. 2002 </a:t>
            </a:r>
            <a:r>
              <a:rPr lang="nl-N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(CalTech)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3733800"/>
            <a:ext cx="5715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baluns: Y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Yoshihara,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Asian Solid-State Circuits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(Toshiba)</a:t>
            </a:r>
            <a:b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baluns: H. Park, et al, IEEE JSSC, Oct. 2014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1066800"/>
            <a:ext cx="238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T-line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987" y="1611447"/>
            <a:ext cx="4238727" cy="2064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922" y="2590800"/>
            <a:ext cx="1111678" cy="911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" y="4495800"/>
            <a:ext cx="2099594" cy="13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8153400" cy="398463"/>
          </a:xfrm>
        </p:spPr>
        <p:txBody>
          <a:bodyPr/>
          <a:lstStyle/>
          <a:p>
            <a:pPr eaLnBrk="1" hangingPunct="1"/>
            <a:r>
              <a:rPr lang="en-US" altLang="fr-FR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Transistor stacking. Why ? Why not ?</a:t>
            </a:r>
            <a:endParaRPr lang="en-US" alt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22694"/>
                  </p:ext>
                </p:extLst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473" t="-56897" r="-108728" b="-64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2993" t="-56897" b="-646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5" y="1088740"/>
            <a:ext cx="11479865" cy="34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03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9372600" cy="409074"/>
          </a:xfrm>
        </p:spPr>
        <p:txBody>
          <a:bodyPr/>
          <a:lstStyle/>
          <a:p>
            <a:r>
              <a:rPr lang="en-US" sz="4000" b="1" dirty="0">
                <a:cs typeface="Calibri" panose="020F0502020204030204" pitchFamily="34" charset="0"/>
              </a:rPr>
              <a:t>Series </a:t>
            </a:r>
            <a:r>
              <a:rPr lang="en-US" sz="4000" b="1" dirty="0" smtClean="0">
                <a:cs typeface="Calibri" panose="020F0502020204030204" pitchFamily="34" charset="0"/>
              </a:rPr>
              <a:t>combining using sub-</a:t>
            </a:r>
            <a:r>
              <a:rPr lang="en-US" sz="4000" b="1" dirty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4000" b="1" dirty="0" smtClean="0">
                <a:cs typeface="Calibri" panose="020F0502020204030204" pitchFamily="34" charset="0"/>
              </a:rPr>
              <a:t>/4 baluns</a:t>
            </a:r>
            <a:endParaRPr lang="en-US" altLang="fr-FR" sz="4000" b="1" dirty="0"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006" y="1178750"/>
            <a:ext cx="4341194" cy="393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5361" y="5062137"/>
            <a:ext cx="28803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81GHz, 17 dB Gain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470 mW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23% PAE</a:t>
            </a:r>
            <a:b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Teledyne 250 nm InP HBT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stages,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 mm</a:t>
            </a:r>
            <a:r>
              <a:rPr lang="en-US" sz="1600" b="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(incl pads)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45" y="4133465"/>
            <a:ext cx="7115216" cy="2011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61" y="2033847"/>
            <a:ext cx="6047509" cy="18523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90855" y="1245241"/>
            <a:ext cx="702520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baluns: 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Y. Yoshihara, 2008 IEEE Asian Solid-State Circuits Conference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sz="1600" b="0" dirty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/4 baluns: H. Park, et al, IEEE JSSC, Oct. 2014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84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9677400" cy="523826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cs typeface="Calibri" panose="020F0502020204030204" pitchFamily="34" charset="0"/>
              </a:rPr>
              <a:t>Sub-</a:t>
            </a:r>
            <a:r>
              <a:rPr lang="en-US" sz="3600" b="1" dirty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3600" b="1" dirty="0" smtClean="0">
                <a:cs typeface="Calibri" panose="020F0502020204030204" pitchFamily="34" charset="0"/>
              </a:rPr>
              <a:t>/4 B</a:t>
            </a:r>
            <a:r>
              <a:rPr lang="en-US" altLang="fr-FR" sz="3600" b="1" dirty="0" smtClean="0">
                <a:cs typeface="Calibri" panose="020F0502020204030204" pitchFamily="34" charset="0"/>
              </a:rPr>
              <a:t>alun Combiners. Why ? Why not ?</a:t>
            </a:r>
            <a:endParaRPr lang="en-US" altLang="fr-FR" sz="3600" b="1" dirty="0"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963432"/>
                  </p:ext>
                </p:extLst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473" t="-57391" r="-124260" b="-10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5119" t="-57391" b="-10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15" y="1178750"/>
            <a:ext cx="6870023" cy="28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0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124713"/>
            <a:ext cx="10134600" cy="561087"/>
          </a:xfrm>
        </p:spPr>
        <p:txBody>
          <a:bodyPr/>
          <a:lstStyle/>
          <a:p>
            <a:pPr eaLnBrk="1" hangingPunct="1"/>
            <a:r>
              <a:rPr lang="en-US" altLang="fr-F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Cascade combining as stacking plus matching</a:t>
            </a:r>
            <a:endParaRPr lang="en-US" alt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9479" y="1002775"/>
            <a:ext cx="452509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(UCSB)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57" y="1208144"/>
            <a:ext cx="5943603" cy="2299237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3841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139756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767" y="1286609"/>
            <a:ext cx="2438858" cy="40762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8690" y="3590528"/>
            <a:ext cx="2322697" cy="25893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636" y="3865355"/>
            <a:ext cx="3340384" cy="20155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020" y="3924055"/>
            <a:ext cx="3120392" cy="192385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771618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3764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5" y="990600"/>
            <a:ext cx="9144000" cy="2995645"/>
          </a:xfrm>
          <a:prstGeom prst="rect">
            <a:avLst/>
          </a:prstGeom>
        </p:spPr>
      </p:pic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09800" y="38075"/>
            <a:ext cx="9144000" cy="647725"/>
          </a:xfrm>
        </p:spPr>
        <p:txBody>
          <a:bodyPr/>
          <a:lstStyle/>
          <a:p>
            <a:pPr eaLnBrk="1" hangingPunct="1"/>
            <a:r>
              <a:rPr lang="en-US" altLang="fr-FR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Generalized cascade combining</a:t>
            </a:r>
            <a:endParaRPr lang="en-US" alt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7201" y="593568"/>
            <a:ext cx="2590800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05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05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05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05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</a:t>
            </a:r>
            <a:r>
              <a:rPr lang="en-US" sz="105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105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0" dirty="0">
                <a:latin typeface="Calibri" panose="020F0502020204030204" pitchFamily="34" charset="0"/>
                <a:cs typeface="Calibri" panose="020F0502020204030204" pitchFamily="34" charset="0"/>
              </a:rPr>
              <a:t>A. S. H. Ahmed, et al, </a:t>
            </a:r>
            <a:r>
              <a:rPr lang="en-US" sz="105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RFIC Symposium</a:t>
            </a:r>
            <a:endParaRPr lang="en-US" sz="105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6437757" y="402562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80782"/>
          <a:stretch/>
        </p:blipFill>
        <p:spPr>
          <a:xfrm>
            <a:off x="3603368" y="3342365"/>
            <a:ext cx="1832377" cy="2525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50" y="3892820"/>
            <a:ext cx="2643918" cy="2045393"/>
          </a:xfrm>
          <a:prstGeom prst="rect">
            <a:avLst/>
          </a:prstGeom>
        </p:spPr>
      </p:pic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0F11BDE-1A39-4E79-BAD0-5D2B90F10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145665"/>
              </p:ext>
            </p:extLst>
          </p:nvPr>
        </p:nvGraphicFramePr>
        <p:xfrm>
          <a:off x="5979507" y="4105889"/>
          <a:ext cx="3181350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0" name="KGPlot" r:id="rId7" imgW="5448240" imgH="3327120" progId="KGraph_Plot">
                  <p:embed/>
                </p:oleObj>
              </mc:Choice>
              <mc:Fallback>
                <p:oleObj name="KGPlot" r:id="rId7" imgW="5448240" imgH="3327120" progId="KGraph_Plot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0F11BDE-1A39-4E79-BAD0-5D2B90F10D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9507" y="4105889"/>
                        <a:ext cx="3181350" cy="196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CFD51F8-0841-436B-94D2-CD595EF559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20406"/>
              </p:ext>
            </p:extLst>
          </p:nvPr>
        </p:nvGraphicFramePr>
        <p:xfrm>
          <a:off x="9256304" y="4076255"/>
          <a:ext cx="2825361" cy="1891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1" name="KGPlot" r:id="rId9" imgW="4797177" imgH="3187468" progId="KGraph_Plot">
                  <p:embed/>
                </p:oleObj>
              </mc:Choice>
              <mc:Fallback>
                <p:oleObj name="KGPlot" r:id="rId9" imgW="4797177" imgH="3187468" progId="KGraph_Plo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CFD51F8-0841-436B-94D2-CD595EF559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6304" y="4076255"/>
                        <a:ext cx="2825361" cy="1891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592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005237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157637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666" y="36506"/>
            <a:ext cx="8231521" cy="649294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100-300GHz Wireless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44" y="4078466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14" y="3342317"/>
            <a:ext cx="1395419" cy="1322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200400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72200" y="382003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01" name="Equation" r:id="rId7" imgW="660240" imgH="177480" progId="Equation.DSMT4">
                    <p:embed/>
                  </p:oleObj>
                </mc:Choice>
                <mc:Fallback>
                  <p:oleObj name="Equation" r:id="rId7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5479148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02" name="Equation" r:id="rId9" imgW="545760" imgH="164880" progId="Equation.DSMT4">
                    <p:embed/>
                  </p:oleObj>
                </mc:Choice>
                <mc:Fallback>
                  <p:oleObj name="Equation" r:id="rId9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210435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838200"/>
            <a:ext cx="7034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</a:rPr>
              <a:t>~1~40 GHz ("5G?")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~40~100GHz ("5.5G ?")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generation </a:t>
            </a:r>
            <a:r>
              <a:rPr lang="en-US" sz="2000" dirty="0" smtClean="0">
                <a:latin typeface="Calibri" pitchFamily="34" charset="0"/>
              </a:rPr>
              <a:t>might be </a:t>
            </a:r>
            <a:r>
              <a:rPr lang="en-US" sz="2000" dirty="0">
                <a:latin typeface="Calibri" pitchFamily="34" charset="0"/>
              </a:rPr>
              <a:t>above 100GHz</a:t>
            </a:r>
            <a:r>
              <a:rPr lang="en-US" sz="2000" dirty="0" smtClean="0">
                <a:latin typeface="Calibri" pitchFamily="34" charset="0"/>
              </a:rPr>
              <a:t>.. (?)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</a:t>
            </a:r>
            <a:r>
              <a:rPr lang="en-US" sz="2000" b="0" dirty="0" smtClean="0">
                <a:latin typeface="Calibri" pitchFamily="34" charset="0"/>
              </a:rPr>
              <a:t>multiplexing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2286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1594104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515600" y="3831148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03" name="Equation" r:id="rId13" imgW="596880" imgH="164880" progId="Equation.DSMT4">
                    <p:embed/>
                  </p:oleObj>
                </mc:Choice>
                <mc:Fallback>
                  <p:oleObj name="Equation" r:id="rId13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6284" y="4627505"/>
            <a:ext cx="3428289" cy="12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2236785" y="119827"/>
            <a:ext cx="9269415" cy="49846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Cascade </a:t>
            </a:r>
            <a:r>
              <a:rPr lang="en-US" alt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Combining:  Why ? Why not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5" y="1358770"/>
            <a:ext cx="2164723" cy="2267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600200"/>
            <a:ext cx="3924342" cy="1575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600200"/>
            <a:ext cx="3627120" cy="198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910939"/>
                  </p:ext>
                </p:extLst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5473" t="-57391" r="-108728" b="-19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2993" t="-57391" b="-19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56" y="1049200"/>
            <a:ext cx="1489132" cy="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2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209800" y="170590"/>
            <a:ext cx="9601200" cy="417413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high-efficiency 100-300GHz PAs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374058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200mW, 17.8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376744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PAE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374058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374392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17.4dBm, 8.5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051742" y="894758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249858"/>
            <a:ext cx="11536680" cy="30556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80552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955" y="4705355"/>
            <a:ext cx="1641665" cy="12700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6C3A76-F4E8-4ECF-91AA-C320D8705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/>
          <a:stretch/>
        </p:blipFill>
        <p:spPr bwMode="auto">
          <a:xfrm>
            <a:off x="7041105" y="4669758"/>
            <a:ext cx="1021747" cy="130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0" y="4625340"/>
            <a:ext cx="975360" cy="13944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509" y="4670238"/>
            <a:ext cx="1796783" cy="13378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10" y="4901329"/>
            <a:ext cx="1169951" cy="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71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140 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243" y="2734537"/>
            <a:ext cx="1752600" cy="2873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47" y="3302407"/>
            <a:ext cx="2284804" cy="1713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751" y="3276600"/>
            <a:ext cx="952435" cy="16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43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209800" y="62486"/>
            <a:ext cx="9601200" cy="56340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mm-wave module design problem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23" y="926595"/>
            <a:ext cx="2649397" cy="1363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25" y="1023143"/>
            <a:ext cx="2027522" cy="1231249"/>
          </a:xfrm>
          <a:prstGeom prst="rect">
            <a:avLst/>
          </a:prstGeom>
        </p:spPr>
      </p:pic>
      <p:pic>
        <p:nvPicPr>
          <p:cNvPr id="16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055" y="2431380"/>
            <a:ext cx="4580872" cy="15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7686" y="4154722"/>
            <a:ext cx="3270673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0" y="4403470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28600" y="2726795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</p:spTree>
    <p:extLst>
      <p:ext uri="{BB962C8B-B14F-4D97-AF65-F5344CB8AC3E}">
        <p14:creationId xmlns:p14="http://schemas.microsoft.com/office/powerpoint/2010/main" val="278827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1137"/>
            <a:ext cx="9677400" cy="39846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we need 2D arrays ? 1D steering might be fine.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100" y="1307796"/>
            <a:ext cx="5002401" cy="416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075" y="10668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sidelobes provide strong signals to tall buildings.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sidelobes reduces broadside gain by less than 3dB.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900942"/>
              </p:ext>
            </p:extLst>
          </p:nvPr>
        </p:nvGraphicFramePr>
        <p:xfrm>
          <a:off x="415493" y="2387916"/>
          <a:ext cx="5293591" cy="371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93" name="KGPlot" r:id="rId4" imgW="5118120" imgH="3602520" progId="KGraph_Plot">
                  <p:embed/>
                </p:oleObj>
              </mc:Choice>
              <mc:Fallback>
                <p:oleObj name="KGPlot" r:id="rId4" imgW="5118120" imgH="3602520" progId="KGraph_Plot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93" y="2387916"/>
                        <a:ext cx="5293591" cy="3716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591" y="2072881"/>
            <a:ext cx="2696484" cy="17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8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1137"/>
            <a:ext cx="95250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vs. 1D: user spatial distribution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30" y="914400"/>
            <a:ext cx="5161550" cy="16259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35" y="3041392"/>
            <a:ext cx="2778359" cy="26440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35" y="3028532"/>
            <a:ext cx="2778359" cy="2644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43217" y="311945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3217" y="470798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86418" y="2669595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9417" y="2669595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5514" y="331495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63417" y="318398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FF0000"/>
                </a:solidFill>
              </a:rPr>
              <a:t>✘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91417" y="486038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863417" y="486038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040" y="5650468"/>
            <a:ext cx="1165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50850"/>
            <a:ext cx="2335807" cy="18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88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1137"/>
            <a:ext cx="89916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hub: packaging challenges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114400"/>
            <a:ext cx="1557251" cy="11804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146116"/>
            <a:ext cx="2143447" cy="10350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66800"/>
            <a:ext cx="4191000" cy="3600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786" y="3504828"/>
            <a:ext cx="2423718" cy="13719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02118"/>
            <a:ext cx="2029779" cy="1279282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129245" y="1073861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129245" y="1853825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29245" y="3158970"/>
            <a:ext cx="4962352" cy="1006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143661" y="4540705"/>
            <a:ext cx="7757984" cy="1621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11201400" cy="466725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100-300GHz IC-package connections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133745"/>
            <a:ext cx="10936215" cy="50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8915400" cy="381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hub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 &amp; Antennas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3400" y="932968"/>
            <a:ext cx="9448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A. Farid et. al,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en-US" sz="1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BCICTS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Transmitter: A. Farid et. al, 2022 IEEE Trans. MTT 10.1109/TMTT.2022.3161972 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8" y="1375557"/>
            <a:ext cx="6234545" cy="46759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3107" y="2293819"/>
            <a:ext cx="4814979" cy="27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18" y="50423"/>
            <a:ext cx="9180682" cy="711577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135GHz 8-channel MIMO hub array tile modules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2187"/>
            <a:ext cx="6715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ictu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16" y="3095621"/>
            <a:ext cx="23526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15" y="1628800"/>
            <a:ext cx="6562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50" y="1993080"/>
            <a:ext cx="475678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66" y="3069897"/>
            <a:ext cx="2587943" cy="10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573" y="4228644"/>
            <a:ext cx="1118335" cy="18333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39556" y="4721286"/>
            <a:ext cx="1379662" cy="623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318" y="5392114"/>
            <a:ext cx="1386367" cy="627686"/>
          </a:xfrm>
          <a:prstGeom prst="rect">
            <a:avLst/>
          </a:prstGeom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28600" y="4084585"/>
            <a:ext cx="1800035" cy="470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110mW InP PA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20.8% PAE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245201" y="4039580"/>
            <a:ext cx="1879123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CMOS TX, RX ICs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GlobalFoundries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00345" y="5686092"/>
            <a:ext cx="2160240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Teledyne 250nm  InP HBT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7800" y="830622"/>
            <a:ext cx="685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A. Farid et. al, 2021 IEEE BCICTS; Transmitter: A. Farid et. al, 2022 IEEE Trans. MTT 10.1109/TMTT.2022.3161972 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2751" y="4245263"/>
            <a:ext cx="1784503" cy="18840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7494" y="4464115"/>
            <a:ext cx="2545080" cy="16611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2318" y="4489212"/>
            <a:ext cx="2556794" cy="16499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200" y="913078"/>
            <a:ext cx="64008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receiver array modules, </a:t>
            </a:r>
            <a:b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4-element, 8-element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beamforming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 array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8-element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38.5dBm EIRP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limited by assembly yield.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rate limited by connector.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078030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30430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001829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87630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Short Wavelengths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151259"/>
            <a:ext cx="3446503" cy="1755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" y="773668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765" y="32882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154230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66" name="Equation" r:id="rId7" imgW="761760" imgH="177480" progId="Equation.DSMT4">
                    <p:embed/>
                  </p:oleObj>
                </mc:Choice>
                <mc:Fallback>
                  <p:oleObj name="Equation" r:id="rId7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547840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67" name="Equation" r:id="rId9" imgW="660240" imgH="177480" progId="Equation.DSMT4">
                    <p:embed/>
                  </p:oleObj>
                </mc:Choice>
                <mc:Fallback>
                  <p:oleObj name="Equation" r:id="rId9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551941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68" name="Equation" r:id="rId11" imgW="545760" imgH="164880" progId="Equation.DSMT4">
                    <p:embed/>
                  </p:oleObj>
                </mc:Choice>
                <mc:Fallback>
                  <p:oleObj name="Equation" r:id="rId11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0" y="31242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32766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200400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48006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3888888"/>
            <a:ext cx="2517334" cy="19495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45" y="4489248"/>
            <a:ext cx="1534961" cy="145435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2197" y="5101918"/>
            <a:ext cx="1062038" cy="293687"/>
            <a:chOff x="5791200" y="6488113"/>
            <a:chExt cx="1062038" cy="293687"/>
          </a:xfrm>
        </p:grpSpPr>
        <p:sp>
          <p:nvSpPr>
            <p:cNvPr id="43" name="Rectangle 42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69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8879" y="3329450"/>
            <a:ext cx="3771118" cy="13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124200"/>
            <a:ext cx="3069668" cy="155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074" t="4141" r="7690"/>
          <a:stretch/>
        </p:blipFill>
        <p:spPr>
          <a:xfrm>
            <a:off x="2667000" y="3132033"/>
            <a:ext cx="3111881" cy="308773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210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280 GHz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9372600" cy="6858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 GHz MIMO backhaul modules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 </a:t>
            </a:r>
            <a:r>
              <a:rPr lang="en-US" sz="2000" b="0" dirty="0" smtClean="0">
                <a:latin typeface="Calibri" pitchFamily="34" charset="0"/>
              </a:rPr>
              <a:t>for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500m </a:t>
            </a:r>
            <a:r>
              <a:rPr lang="en-US" sz="2000" b="0" dirty="0" smtClean="0">
                <a:latin typeface="Calibri" pitchFamily="34" charset="0"/>
              </a:rPr>
              <a:t>link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39624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63mW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8200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06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3279"/>
            <a:ext cx="92202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Transmitter and Receiver 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49437" y="960983"/>
            <a:ext cx="383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07" y="2656055"/>
            <a:ext cx="4387446" cy="1347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7" y="1223755"/>
            <a:ext cx="4731327" cy="13577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58" y="1223755"/>
            <a:ext cx="3699164" cy="13577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336399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336399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1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6200" y="4014065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82" name="KGPlot" r:id="rId6" imgW="4660920" imgH="3327120" progId="KGraph_Plot">
                  <p:embed/>
                </p:oleObj>
              </mc:Choice>
              <mc:Fallback>
                <p:oleObj name="KGPlot" r:id="rId6" imgW="4660920" imgH="3327120" progId="KGraph_Plot">
                  <p:embed/>
                  <p:pic>
                    <p:nvPicPr>
                      <p:cNvPr id="15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014065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522" y="2701153"/>
            <a:ext cx="3662120" cy="1357917"/>
          </a:xfrm>
          <a:prstGeom prst="rect">
            <a:avLst/>
          </a:prstGeom>
        </p:spPr>
      </p:pic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64102" y="4122515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83" name="KGPlot" r:id="rId9" imgW="4686120" imgH="3314520" progId="KGraph_Plot">
                  <p:embed/>
                </p:oleObj>
              </mc:Choice>
              <mc:Fallback>
                <p:oleObj name="KGPlot" r:id="rId9" imgW="4686120" imgH="3314520" progId="KGraph_Plo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122515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20176" y="4024176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84" name="KGPlot" r:id="rId11" imgW="4698720" imgH="3289320" progId="KGraph_Plot">
                  <p:embed/>
                </p:oleObj>
              </mc:Choice>
              <mc:Fallback>
                <p:oleObj name="KGPlot" r:id="rId11" imgW="4698720" imgH="3289320" progId="KGraph_Plot">
                  <p:embed/>
                  <p:pic>
                    <p:nvPicPr>
                      <p:cNvPr id="18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024176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125598" y="4024176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85" name="KGPlot" r:id="rId13" imgW="4711680" imgH="3416040" progId="KGraph_Plot">
                  <p:embed/>
                </p:oleObj>
              </mc:Choice>
              <mc:Fallback>
                <p:oleObj name="KGPlot" r:id="rId13" imgW="4711680" imgH="3416040" progId="KGraph_Plot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25598" y="4024176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0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4540081"/>
            <a:ext cx="1638300" cy="221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92191"/>
            <a:ext cx="4143769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899" y="237253"/>
            <a:ext cx="6114586" cy="398463"/>
          </a:xfrm>
        </p:spPr>
        <p:txBody>
          <a:bodyPr/>
          <a:lstStyle/>
          <a:p>
            <a:r>
              <a:rPr lang="en-US" sz="3200" kern="1200" dirty="0">
                <a:solidFill>
                  <a:srgbClr val="1C1C1C"/>
                </a:solidFill>
              </a:rPr>
              <a:t>200 GHz MIMO backhaul modules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5255" y="1004002"/>
            <a:ext cx="55174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itchFamily="34" charset="0"/>
              </a:rPr>
              <a:t>1-channel modules w/ 200 GHz InP 1-channel Tx, Rx ICs (simplicity)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itchFamily="34" charset="0"/>
              </a:rPr>
              <a:t>2x2 patch antenna feed on fused silica substrate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itchFamily="34" charset="0"/>
              </a:rPr>
              <a:t>200 mm Teflon lens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itchFamily="34" charset="0"/>
              </a:rPr>
              <a:t>Assembly: 200 GHz ribbon bonds, low-frequency ball-bonds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itchFamily="34" charset="0"/>
              </a:rPr>
              <a:t>280 GHz modules will be similar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738" y="2118218"/>
            <a:ext cx="3283495" cy="2446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128" y="1059174"/>
            <a:ext cx="2827503" cy="811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2461" y="1041632"/>
            <a:ext cx="2296889" cy="84305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F450B6-6ECD-4895-8374-2EFFBEBC1870}"/>
              </a:ext>
            </a:extLst>
          </p:cNvPr>
          <p:cNvCxnSpPr>
            <a:cxnSpLocks/>
          </p:cNvCxnSpPr>
          <p:nvPr/>
        </p:nvCxnSpPr>
        <p:spPr bwMode="auto">
          <a:xfrm>
            <a:off x="8196546" y="1959313"/>
            <a:ext cx="778970" cy="7898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67EDDE-3E08-4A0F-B532-DB032D1F455B}"/>
              </a:ext>
            </a:extLst>
          </p:cNvPr>
          <p:cNvCxnSpPr>
            <a:cxnSpLocks/>
          </p:cNvCxnSpPr>
          <p:nvPr/>
        </p:nvCxnSpPr>
        <p:spPr bwMode="auto">
          <a:xfrm flipH="1">
            <a:off x="9110859" y="1910273"/>
            <a:ext cx="682973" cy="83433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C70833-07CF-48BB-AF9A-0D78A8339B9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53422" y="2836754"/>
            <a:ext cx="786196" cy="29885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F67863-D62C-4C50-BC97-056B8786256A}"/>
              </a:ext>
            </a:extLst>
          </p:cNvPr>
          <p:cNvCxnSpPr>
            <a:cxnSpLocks/>
          </p:cNvCxnSpPr>
          <p:nvPr/>
        </p:nvCxnSpPr>
        <p:spPr bwMode="auto">
          <a:xfrm flipV="1">
            <a:off x="7930370" y="2995242"/>
            <a:ext cx="224244" cy="156907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BC512A5-40A8-4A0B-82C5-EF88BDAC06C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378859" y="2996799"/>
            <a:ext cx="794178" cy="156751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9D74FED-68FB-4458-B1B4-651D7C403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4" t="40891" r="40093" b="29167"/>
          <a:stretch/>
        </p:blipFill>
        <p:spPr>
          <a:xfrm rot="10800000">
            <a:off x="10407722" y="2562910"/>
            <a:ext cx="1195498" cy="1457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4080164"/>
            <a:ext cx="2819400" cy="1939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6132" y="4564312"/>
            <a:ext cx="1295400" cy="12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9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899" y="237253"/>
            <a:ext cx="6114586" cy="398463"/>
          </a:xfrm>
        </p:spPr>
        <p:txBody>
          <a:bodyPr/>
          <a:lstStyle/>
          <a:p>
            <a:r>
              <a:rPr lang="en-US" sz="3200" kern="1200" dirty="0">
                <a:solidFill>
                  <a:srgbClr val="1C1C1C"/>
                </a:solidFill>
              </a:rPr>
              <a:t>200 GHz MIMO backhaul modules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8132"/>
            <a:ext cx="7369660" cy="4184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80" y="1379220"/>
            <a:ext cx="5532120" cy="409956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B70F28-A6A4-4F03-9BDD-B963B6BA5020}"/>
              </a:ext>
            </a:extLst>
          </p:cNvPr>
          <p:cNvCxnSpPr>
            <a:cxnSpLocks/>
          </p:cNvCxnSpPr>
          <p:nvPr/>
        </p:nvCxnSpPr>
        <p:spPr bwMode="auto">
          <a:xfrm flipH="1">
            <a:off x="5257800" y="3429000"/>
            <a:ext cx="1981200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B70F28-A6A4-4F03-9BDD-B963B6BA502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9400" y="3200400"/>
            <a:ext cx="6553200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8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8">
            <a:extLst>
              <a:ext uri="{FF2B5EF4-FFF2-40B4-BE49-F238E27FC236}">
                <a16:creationId xmlns:a16="http://schemas.microsoft.com/office/drawing/2014/main" id="{479B296D-2F76-4A6C-A3C2-2DEE7E6B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363" y="4038600"/>
            <a:ext cx="4608808" cy="1930717"/>
          </a:xfrm>
          <a:prstGeom prst="rect">
            <a:avLst/>
          </a:prstGeom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013B043F-17A2-41ED-B2DB-59354CAF6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603" y="4046340"/>
            <a:ext cx="3785558" cy="1915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CF9A2-90FC-4E21-9FD5-4D39ADC84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85" y="4497570"/>
            <a:ext cx="1797390" cy="1055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987DE2-4F17-4227-B3D0-0EC1A8F5B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4589221"/>
            <a:ext cx="1285224" cy="1051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D5F95D-8401-4099-91FF-2801BC40A8B7}"/>
              </a:ext>
            </a:extLst>
          </p:cNvPr>
          <p:cNvSpPr txBox="1"/>
          <p:nvPr/>
        </p:nvSpPr>
        <p:spPr>
          <a:xfrm>
            <a:off x="3124200" y="838200"/>
            <a:ext cx="853440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Sungkyunkwan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. &amp; UCSB; </a:t>
            </a:r>
            <a:r>
              <a:rPr lang="en-US" sz="1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Soylu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Ahmed, Rodwell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UCSB; </a:t>
            </a:r>
            <a:r>
              <a:rPr lang="it-IT" sz="1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it-IT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Zhang,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Rebeiz, UCSD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8E64CA-A2CD-43B4-BA03-07390CE2A83F}"/>
              </a:ext>
            </a:extLst>
          </p:cNvPr>
          <p:cNvSpPr txBox="1">
            <a:spLocks/>
          </p:cNvSpPr>
          <p:nvPr/>
        </p:nvSpPr>
        <p:spPr bwMode="auto">
          <a:xfrm>
            <a:off x="2202898" y="237253"/>
            <a:ext cx="8846101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1200" dirty="0">
                <a:solidFill>
                  <a:srgbClr val="1C1C1C"/>
                </a:solidFill>
              </a:rPr>
              <a:t>200 </a:t>
            </a:r>
            <a:r>
              <a:rPr lang="en-US" sz="3200" b="0" kern="1200" dirty="0" smtClean="0">
                <a:solidFill>
                  <a:srgbClr val="1C1C1C"/>
                </a:solidFill>
              </a:rPr>
              <a:t>GHz </a:t>
            </a:r>
            <a:r>
              <a:rPr lang="en-US" sz="3200" b="0" kern="1200" dirty="0">
                <a:solidFill>
                  <a:srgbClr val="1C1C1C"/>
                </a:solidFill>
              </a:rPr>
              <a:t>2x2 </a:t>
            </a:r>
            <a:r>
              <a:rPr lang="en-US" sz="3200" b="0" kern="1200" dirty="0" smtClean="0">
                <a:solidFill>
                  <a:srgbClr val="1C1C1C"/>
                </a:solidFill>
              </a:rPr>
              <a:t>transmitter &amp; receiver arrays</a:t>
            </a:r>
            <a:endParaRPr lang="en-US" sz="3200" b="0" kern="0" dirty="0"/>
          </a:p>
        </p:txBody>
      </p:sp>
      <p:pic>
        <p:nvPicPr>
          <p:cNvPr id="13" name="Picture 1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8B2A794-17C5-4B31-B5B9-A749C8574F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25332" r="15364"/>
          <a:stretch/>
        </p:blipFill>
        <p:spPr>
          <a:xfrm>
            <a:off x="4800600" y="1188410"/>
            <a:ext cx="3962400" cy="2457965"/>
          </a:xfrm>
          <a:prstGeom prst="rect">
            <a:avLst/>
          </a:prstGeom>
        </p:spPr>
      </p:pic>
      <p:pic>
        <p:nvPicPr>
          <p:cNvPr id="16" name="Picture 15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271EAABC-5026-496C-A835-0A6CD352CF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145" r="31667" b="21520"/>
          <a:stretch/>
        </p:blipFill>
        <p:spPr>
          <a:xfrm>
            <a:off x="8881325" y="1175470"/>
            <a:ext cx="2964302" cy="245796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B70F28-A6A4-4F03-9BDD-B963B6BA5020}"/>
              </a:ext>
            </a:extLst>
          </p:cNvPr>
          <p:cNvCxnSpPr>
            <a:cxnSpLocks/>
          </p:cNvCxnSpPr>
          <p:nvPr/>
        </p:nvCxnSpPr>
        <p:spPr bwMode="auto">
          <a:xfrm>
            <a:off x="8698638" y="2037998"/>
            <a:ext cx="1493877" cy="366454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8600" y="1196471"/>
            <a:ext cx="64008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2 Phased-array transmitter and receiver: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IC design as single-channel transceivers,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phase-shift beamforming: broadband,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patch antennas on quartz superstrate.</a:t>
            </a:r>
          </a:p>
          <a:p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 being assembled for testing.</a:t>
            </a:r>
            <a:endParaRPr lang="en-US" sz="18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0B70F28-A6A4-4F03-9BDD-B963B6BA5020}"/>
              </a:ext>
            </a:extLst>
          </p:cNvPr>
          <p:cNvCxnSpPr>
            <a:cxnSpLocks/>
          </p:cNvCxnSpPr>
          <p:nvPr/>
        </p:nvCxnSpPr>
        <p:spPr bwMode="auto">
          <a:xfrm>
            <a:off x="3810000" y="2133600"/>
            <a:ext cx="1828800" cy="7620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601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280GHz Transmitter and Receiver ICs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228600" y="6412468"/>
            <a:ext cx="1089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Rodwell, UCSB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746" y="1524000"/>
            <a:ext cx="640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Teledyne 250nm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 technology. 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(simulated)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17dBm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saturated output power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~40GHz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bandwidth, 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(simulated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12dB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figure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40GHz bandwidth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80Gb/sec/channel for MIMO backhaul demonstration.</a:t>
            </a:r>
          </a:p>
          <a:p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2nd-Gen Designed Taped out March 2022.   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6748570" y="163252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6705600" y="3242191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698" y="1960910"/>
            <a:ext cx="3749040" cy="1242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698" y="3564195"/>
            <a:ext cx="5364480" cy="144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D5F95D-8401-4099-91FF-2801BC40A8B7}"/>
              </a:ext>
            </a:extLst>
          </p:cNvPr>
          <p:cNvSpPr txBox="1"/>
          <p:nvPr/>
        </p:nvSpPr>
        <p:spPr>
          <a:xfrm>
            <a:off x="6705600" y="838200"/>
            <a:ext cx="495300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Solyu, Alizadeh,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Rodwell,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UCSB, Seo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Sungkyunkwan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513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3340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667000"/>
            <a:ext cx="8931753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91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23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42" y="3021872"/>
            <a:ext cx="3791153" cy="19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7821612" cy="762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9753600" cy="4856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</a:t>
            </a: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computational complexity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3340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In case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of questions</a:t>
            </a:r>
          </a:p>
        </p:txBody>
      </p:sp>
    </p:spTree>
    <p:extLst>
      <p:ext uri="{BB962C8B-B14F-4D97-AF65-F5344CB8AC3E}">
        <p14:creationId xmlns:p14="http://schemas.microsoft.com/office/powerpoint/2010/main" val="350826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667000"/>
            <a:ext cx="109728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9" y="3021872"/>
            <a:ext cx="3791153" cy="193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6" y="2860471"/>
            <a:ext cx="2883408" cy="147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37" y="4191000"/>
            <a:ext cx="1268563" cy="12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1137"/>
            <a:ext cx="91440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spatially multiplexed base station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1205610" cy="17727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16mm×16mm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19mm×612mm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10mm×328mm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0999" y="3838004"/>
            <a:ext cx="9810455" cy="8863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8mm×8mm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handset array,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about 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04410" y="5090858"/>
            <a:ext cx="11658600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70±2.5GHz</a:t>
            </a:r>
          </a:p>
        </p:txBody>
      </p:sp>
    </p:spTree>
    <p:extLst>
      <p:ext uri="{BB962C8B-B14F-4D97-AF65-F5344CB8AC3E}">
        <p14:creationId xmlns:p14="http://schemas.microsoft.com/office/powerpoint/2010/main" val="262327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61974"/>
            <a:ext cx="8991600" cy="447626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GHz,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640 Gb/s MIMO backhaul (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16QAM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7905" y="1212964"/>
            <a:ext cx="8818485" cy="10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75 GHz ?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Must use at least 16QAM, given 80Gb/s/channel…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30415" y="5364215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70765" y="2888940"/>
            <a:ext cx="8340570" cy="18220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8-element 640Gb/s linear array: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</p:spTree>
    <p:extLst>
      <p:ext uri="{BB962C8B-B14F-4D97-AF65-F5344CB8AC3E}">
        <p14:creationId xmlns:p14="http://schemas.microsoft.com/office/powerpoint/2010/main" val="421917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dirty="0" smtClean="0"/>
              <a:t>References</a:t>
            </a:r>
            <a:endParaRPr lang="en-US" altLang="fr-FR" sz="3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6233" y="783940"/>
            <a:ext cx="10668000" cy="508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Systems Design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100-300GHz Link examples: M. J. W. Rodwell, "100-340GHz Spatially Multiplexed Communications: IC, Transceiver, and Link Design," 2019 IEEE 20th International Workshop on Signal Processing Advances in Wireless Communications (SPAWC), 2019, pp. 1-5, </a:t>
            </a:r>
            <a:r>
              <a:rPr kumimoji="0" lang="en-US" alt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doi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: 10.1109/SPAWC.2019.8815433. 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Required ADC/DAC resolution and amplifier IP3, P1dB in massive MIMO: M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. Abdelghany, A. A. Farid, M. E. Rasekh, U. Madhow and M. J. W. Rodwell, "A Design Framework for All-Digital mmWave Massive MIMO With per-Antenna Nonlinearities," in IEEE Transactions on Wireless Communications, vol. 20, no. 9, pp. 5689-5701, Sept. 2021, doi: 10.1109/TWC.2021.3069378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Phase noise in massive MIMO: M. E. Rasekh, M. Abdelghany, U. Madhow and M. Rodwell, "Phase Noise in Modular Millimeter Wave Massive MIMO," in IEEE Transactions on Wireless Communications, vol. 20, no. 10, pp. 6522-6535, Oct. 2021, doi: 10.1109/TWC.2021.3074911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Phase noise in massive MIMO: A. Puglielli, G. LaCaille, A. M. Niknejad, G. Wright, B. Nikolić and E. Alon, "Phase noise scaling and tracking in OFDM multi-user beamforming arrays," 2016 IEEE International Conference on Communications (ICC), 2016, pp. 1-6, doi: 10.1109/ICC.2016.7511631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Beamspace algorithm for MIMO hub digital beamforming: M. Abdelghany, U. Madhow and A. Tölli, "Beamspace Local LMMSE: An Efficient Digital Backend for mmWave Massive MIMO," 2019 IEEE 20th International Workshop on Signal Processing Advances in Wireless Communications (SPAWC), 2019, pp. 1-5, doi: 10.1109/SPAWC.2019.8815585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Beamspace algorithm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 and VLSI design for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MIMO hub digital beamforming: S. H. Mirfarshbafan, A. Gallyas-Sanhueza, R. Ghods and C. Studer, "Beamspace Channel Estimation for Massive MIMO mmWave Systems: Algorithm and VLSI Design," in IEEE Transactions on Circuits and Systems I: Regular Papers, vol. 67, no. 12, pp. 5482-5495, Dec. 2020, doi: 10.1109/TCSI.2020.3023023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Digital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beamformer IC: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Oscar F. Castaneda Fernandez , Zachariah Boynton , Seyed Hadi Mirfarshbafan , Shimin Huang , Jamie Ye , Alyosha Molnar , Christoph Studer, "A Resolution-Adaptive 8mm2 9.98Gb/s 39.7pJ/b 32-Antenna All-Digital Spatial Equalizer for mmWave Massive MU-MIMO in 65nm CMOS", 2021 European Solid-State Circuits Conference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Algorithms for MIMO digital beamforming with broaband waveforms: M. Abdelghany, U. Madhow and M. Rodwell, "An Efficient Digital Backend for Wideband Single-Carrier mmWave Massive MIMO," 2019 IEEE Global Communications Conference (GLOBECOM), 2019, pp. 1-6, doi: 10.1109/GLOBECOM38437.2019.9013233.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endParaRPr lang="en-US" altLang="fr-FR" sz="1200" b="0" kern="0" smtClean="0">
              <a:solidFill>
                <a:srgbClr val="000000"/>
              </a:solidFill>
              <a:latin typeface="Verdana"/>
            </a:endParaRP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endParaRPr lang="en-US" altLang="fr-FR" sz="1200" b="0" kern="0">
              <a:solidFill>
                <a:srgbClr val="000000"/>
              </a:solidFill>
              <a:latin typeface="Verdana"/>
            </a:endParaRP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3684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6233" y="1295400"/>
            <a:ext cx="1066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Transistors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InP HEMT: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W. R. Deal, K. Leong, W. Yoshida, A. Zamora and X. B. Mei, "InP HEMT integrated circuits operating above 1,000 GHz," </a:t>
            </a: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2016 IEEE International Electron Devices Meeting (IEDM)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, 2016, pp. 29.1.1-29.1.4, doi: 10.1109/IEDM.2016.7838502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InP HBT: M. Urteaga, Z. Griffith, M. Seo, J. Hacker and M. J. W. Rodwell, "InP HBT Technologies for THz Integrated Circuits," Proceedings of the IEEE, vol. 105, no. 6, pp. 1051-1067, June 2017, doi: 10.1109/JPROC.2017.2692178.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InP HBT: M. J. W. Rodwell, M. Le and B. Brar, "InP Bipolar ICs: Scaling Roadmaps, Frequency Limits, Manufacturable Technologies," in Proceedings of the IEEE, vol. 96, no. 2, pp. 271-286, Feb. 2008, doi: 10.1109/JPROC.2007.911058.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finFET: H. Lee, S. Callender, S. Rami, W. Shin, Q. Yu and J. M. Marulanda, "Intel 22nm Low-Power FinFET (22FFL) Process Technology for 5G and Beyond," 2020 IEEE Custom Integrated Circuits Conference (CICC), 2020, pp. 1-7, doi: 10.1109/CICC48029.2020.9075914.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22nm SOI CMOS: C. Li et al., "5G mm-Wave front-end-module design with advanced SOI process," 2017 IEEE 12th International Conference on ASIC (ASICON), 2017, pp. 1017-1020, doi: 10.1109/ASICON.2017.8252651.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SiGe HBT: B. Heinemann et al., "SiGe HBT with ft/fmax of 505 GHz/720 GHz," 2016 IEDM, San Francisco, CA, 2016, pp. 3.1.1-3.1.4.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GaN HEMT: S. Wienecke et al., "N-Polar GaN Cap MISHEMT With Record Power Density Exceeding 6.5 W/mm at 94 GHz," IEEE Electron Device Letters, vol. 38, no. 3, pp. 359-362, March 2017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GaN HEMT: A. Fung et al., "Gallium nitride amplifiers beyond W-band," 2018 IEEE Radio and Wireless Symposium (RWS), 2018, pp. 150-153, doi: 10.1109/RWS.2018.8304971.</a:t>
            </a:r>
            <a:endParaRPr kumimoji="0" lang="en-US" altLang="fr-F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528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6233" y="908720"/>
            <a:ext cx="10668000" cy="511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Power Amplifiers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Stacking: M. Shifrin, Y. Ayasli, and P. Katzin, “A new power amplifier topology with series biasing and power combining of transistors,” in 1992 IEEE Microwave and Millimeter-Wave Monolithic Circuits Symp. Dig. Papers, Jun. 1992, pp. 39–41.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Stacking: S. Pornpromlikit, H.-T. Dabag, B. Hanafi, J. Kim, L. Larson, J. Buckwalter, and P. Asbeck, “A Q-band amplifier implemented with stacked 45-nm CMOS FETs,” in Proc. 2011 IEEE Compound Semiconductor Integrated Circuit Symp. (CSICS), Oct. 2011, pp. 1–4.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Distributed active transformers: I. Aoki, S. Kee, D. Rutledge, and A. Hajimiri, “Distributed active transformer: A new power-combining and impedance-transformation technique,” IEEE Trans. Microw. Theory Tech., vol. 50, no. 1, pp. 316–331, Jan. 2002S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Series combining with baluns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: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Y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. Yoshihara, R. Fujimoto, N. Ono, T. Mitomo, H. Hoshino and M. Hamada, "A 60-GHz CMOS power amplifier with Marchand balun-based parallel power combiner," 2008 IEEE Asian Solid-State Circuits Conference, 2008, pp. 121-124, doi: 10.1109/ASSCC.2008.4708744.</a:t>
            </a: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Series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combining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with 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sub-quarter-wave baluns: H. Park, S. Daneshgar, Z. Griffith, M. Urteaga, B. Kim and M. Rodwell,  "Millimeter-Wave Series Power Combining Using Sub-Quarter-Wavelength Baluns,"  IEEE JSSC, vol. 49, no. 10, pp. 2089-2102, Oct. 2014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Cascade combining: A. S. H. Ahmed, A. A. Farid, M. Urteaga and M. J. W. Rodwell, "204GHz Stacked-Power Amplifiers Designed by a Novel Two-Port Technique," 2018 13th European Microwave Integrated Circuits Conference (EuMIC), 2018, pp. 29-32, doi: 10.23919/EuMIC.2018.8539884.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270GHz InP HBT  PA: A. S. H. Ahmed, U. Soylu, M. Seo, M. Urteaga and M. J. W. Rodwell, "A compact H-band Power Amplifier with High Output Power," 2021 IEEE Radio Frequency Integrated Circuits Symposium (RFIC), 2021, pp. 123-126, doi: 10.1109/RFIC51843.2021.9490426.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CMOS PA: S. Li and G. M. Rebeiz, "A 130-151 GHz 8-Way Power Amplifier with 16.8-17.5 dBm Psat and 11.7-13.4% PAE Using CMOS 45nm RFSOI," 2021 IEEE Radio Frequency Integrated Circuits Symposium (RFIC), 2021, pp. 115-118, doi: 10.1109/RFIC51843.2021.9490507.</a:t>
            </a:r>
          </a:p>
        </p:txBody>
      </p:sp>
    </p:spTree>
    <p:extLst>
      <p:ext uri="{BB962C8B-B14F-4D97-AF65-F5344CB8AC3E}">
        <p14:creationId xmlns:p14="http://schemas.microsoft.com/office/powerpoint/2010/main" val="78483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6233" y="1268760"/>
            <a:ext cx="10668000" cy="432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Power Amplifiers (more)</a:t>
            </a: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270GHz power amplifier: A. S. H. Ahmed, U. Soylu, M. Seo, M. Urteaga and M. J. W. Rodwell, "A compact H-band Power Amplifier with High Output Power," 2021 IEEE Radio Frequency Integrated Circuits Symposium (RFIC), 2021, pp. 123-126, doi: 10.1109/RFIC51843.2021.9490426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200GHz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power amplifier: A. S. H. Ahmed, U. Soylu, M. Seo, M. Urteaga, M. J. W. Rodwell, "A 190-210GHz Power Amplifier with 17.7-18.5dBm Output Power and 6.9-8.5% PAE." IEEE International Microwave Symposium (IMS). 6-11 June, Atlanta and </a:t>
            </a: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virtual</a:t>
            </a: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130GHz power amplifier: A. S. H. Ahmed, M. Seo, A. A. Farid, M. Urteaga, J. F. Buckwalter and M. J. W. Rodwell, "A 200mW D-band Power Amplifier with 17.8% PAE in 250-nm InP HBT Technology," 2020 15th European Microwave Integrated Circuits Conference (EuMIC), 2021, pp. 1-4, doi: 10.1109/EuMIC48047.2021.00012.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power amplifier: A. S. H. Ahmed, M. Seo, A. A. Farid, M. Urteaga, J. F. Buckwalter and M. J. W. Rodwell, "A 140GHz power amplifier with 20.5dBm output power and 20.8% PAE in 250-nm InP HBT technology," 2020 IEEE/MTT-S International Microwave Symposium (IMS), 2020, pp. 492-495, doi: 10.1109/IMS30576.2020.9224012.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LNAs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200GHz InP HBT LNAs: Utku Soylu, Ahmed S. H. Ahmed, Munkyo Seo, Ali Farid, Mark Rodwell, "200 GHz Low Noise Amplifiers in 250nm InP HBT Technology", 2021 EuMIC (delayed by COVID to Jan 2022 )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InGaAs-channel HEMT LNAs: G. Moschetti et al., "A 183 GHz Metamorphic HEMT Low-Noise Amplifier With 3.5 dB Noise Figure," in IEEE Microwave and Wireless Components Letters, vol. 25, no. 9, pp. 618-620, Sept. 2015, doi: 10.1109/LMWC.2015.2451355.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Circuit theory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Maximum acheivable unconditionally stable gain: A. Slnghakowinta &amp; A. R. Boothroyd (1966) Gain Capability of Two-port Amplifiers , International Journal of Electronics, 21:6, 549-560, DOI: 10.1080/00207216608937931</a:t>
            </a:r>
          </a:p>
          <a:p>
            <a:pPr marL="358775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 smtClean="0">
                <a:solidFill>
                  <a:srgbClr val="000000"/>
                </a:solidFill>
                <a:latin typeface="Verdana"/>
              </a:rPr>
              <a:t>Noise </a:t>
            </a: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theory: H. A. Haus and R. B. Adler, "Optimum Noise Performance of Linear Amplifiers," in Proceedings of the IRE, vol. 46, no. 8, pp. 1517-1533, Aug. 1958. doi: 10.1109/JRPROC.1958.286973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None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7366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3400" smtClean="0"/>
              <a:t>References</a:t>
            </a:r>
            <a:endParaRPr lang="en-US" altLang="fr-FR" sz="34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6233" y="1333500"/>
            <a:ext cx="10668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Frequency Dividers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Static Dividers: Z. Griffith, M. Urteaga, R. Pierson, P. Rowell, M. Rodwell and B. Brar, "A 204.8GHz Static Divide-by-8 Frequency Divider in 250nm InP HBT," 2010 IEEE Compound Semiconductor Integrated Circuit Symposium (CSICS), 2010, pp. 1-4, doi: 10.1109/CSICS.2010.5619684.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Dynamic Dividers: Munkyo Seo, John Hacker, Miguel Urteaga, Anders Skalare, Mark Rodwell, " A 529 GHz Dynamic Frequency Divider in 130 nm InP HBT Process", IEICE Electronics Express, Vol. 12 (2015) No. 3 pp. 20141118. February 10, 2015,  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hlinkClick r:id="rId3"/>
              </a:rPr>
              <a:t>https://doi.org/10.1587/elex.12.20141118</a:t>
            </a: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Phased arrays and MIMO Transeiver modules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CMOS  phased array: S. Li, Z. Zhang, B. Rupakula and G. M. Rebeiz, "An Eight-Element 140-GHz Wafer-Scale IF Beamforming Phased-Array Receiver With 64-QAM Operation in CMOS RFSOI," in IEEE Journal of Solid-State Circuits, doi: 10.1109/JSSC.2021.3102876.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CMOS  phased array: Siwei Li, Zhe Zhang , Bhaskara R. Rupakula,  Gabriel M. Rebeiz, "An Eight-Element 140 GHz Wafer-Scale Phased-Array Transmitter with 32 dBm Peak EIRP and &gt; 16 Gbps 16QAM and 64QAM Operation", 2021 IEEE MTT-S International Microwave Symposium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CMOS MIMO receiver hub modules: A. A. Farid, A. S. H. Ahmed, A Dhananjay, P. Skrimponis, S. Rangan, M. J. W. Rodwell, "135GHz CMOS / LTCC MIMO Receiver Array Tile Modules", 2021 IEEE BiCMOS and Compound Semiconductor Integrated Circuits and Technology Symposium (BCICTS),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alt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140GHz CMOS MIMO receiver and transmitter hub modules: Ali A. Farid, Ahmed S. H. Ahmed, Aditya Dhananjay, Mark J. W. Rodwell, "135GHz Transmitter and Receiver Multiuser MIMO Array Tiles for Wireless Communications", submitted to IEEE JSSC.</a:t>
            </a:r>
            <a:endParaRPr lang="en-US" altLang="fr-FR" sz="1200" kern="0" smtClean="0">
              <a:solidFill>
                <a:srgbClr val="000000"/>
              </a:solidFill>
              <a:latin typeface="Verdana"/>
            </a:endParaRPr>
          </a:p>
          <a:p>
            <a:pPr marL="358775" lvl="0" indent="-358775" eaLnBrk="1" hangingPunct="1">
              <a:lnSpc>
                <a:spcPct val="100000"/>
              </a:lnSpc>
              <a:buClr>
                <a:srgbClr val="005CB8"/>
              </a:buClr>
              <a:defRPr/>
            </a:pPr>
            <a:r>
              <a:rPr lang="en-US" altLang="fr-FR" sz="1200" b="0" kern="0">
                <a:solidFill>
                  <a:srgbClr val="000000"/>
                </a:solidFill>
                <a:latin typeface="Verdana"/>
              </a:rPr>
              <a:t>M. Seo, A. S. H. Ahmed, U. Soylu, A. Farid, Y. Na and M. Rodwell, "A 200 GHz InP HBT Direct-Conversion LO-Phase-Shifted Transmitter/Receiver with 15 dBm Output Power," 2021 IEEE MTT-S International Microwave Symposium (IMS), 2021, pp. 378-381, doi: 10.1109/IMS19712.2021.9575035.</a:t>
            </a:r>
            <a:endParaRPr kumimoji="0" lang="en-US" altLang="fr-FR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CB8"/>
              </a:buClr>
              <a:buSzTx/>
              <a:buFont typeface="Wingdings" panose="05000000000000000000" pitchFamily="2" charset="2"/>
              <a:buChar char="o"/>
              <a:tabLst/>
              <a:defRPr/>
            </a:pPr>
            <a:endParaRPr kumimoji="0" lang="en-US" altLang="fr-F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3017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5" y="1059642"/>
            <a:ext cx="8312728" cy="3054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3806"/>
            <a:ext cx="92202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Moderate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-MIMO hub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419600"/>
            <a:ext cx="11747138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4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4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4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9144000" cy="3984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 GHz, 640 Gb/s MIMO Backhaul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2.1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38862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6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9" y="3016122"/>
            <a:ext cx="2255941" cy="157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7" y="2971800"/>
            <a:ext cx="2064083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1359"/>
            <a:ext cx="9296400" cy="62175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System Design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44" y="1894982"/>
            <a:ext cx="2974848" cy="1749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37" y="4281402"/>
            <a:ext cx="3142463" cy="159327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9144000" y="3810000"/>
            <a:ext cx="195653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100539" y="3810000"/>
            <a:ext cx="0" cy="414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660" y="4267200"/>
            <a:ext cx="4168140" cy="16078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914400"/>
            <a:ext cx="10591800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QPSK needs only 3-4 bit ADC/DACs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4 dB above average power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2,3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digital beamforming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4,5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beamspace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VLSI digital beamformer implementation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 in broadband arrays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combined spatial &amp; temporal FFTs.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4811338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al, IEEE Trans. Wireless Comm,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Sept.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M. E.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Rasekh et al, IEEE Trans. Wireless Comm, Oct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A.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Puglielli et al, 2016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4) M. Abdelghany,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,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SPAWC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5)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S. H.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Mirfarshbafan et al, 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 CAS 1, 2020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6) O Castañeda Fernández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 ESSCIRC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GLOBECOM 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6236"/>
            <a:ext cx="4265744" cy="15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2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5599</TotalTime>
  <Pages>2</Pages>
  <Words>5221</Words>
  <Application>Microsoft Office PowerPoint</Application>
  <PresentationFormat>Widescreen</PresentationFormat>
  <Paragraphs>302</Paragraphs>
  <Slides>56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ＭＳ Ｐゴシック</vt:lpstr>
      <vt:lpstr>ＭＳ Ｐゴシック</vt:lpstr>
      <vt:lpstr>Arial</vt:lpstr>
      <vt:lpstr>Arial Narrow</vt:lpstr>
      <vt:lpstr>Calibri</vt:lpstr>
      <vt:lpstr>Cambria Math</vt:lpstr>
      <vt:lpstr>Impact</vt:lpstr>
      <vt:lpstr>Symap</vt:lpstr>
      <vt:lpstr>Symbol</vt:lpstr>
      <vt:lpstr>Tahoma</vt:lpstr>
      <vt:lpstr>Times New Roman</vt:lpstr>
      <vt:lpstr>Verdana</vt:lpstr>
      <vt:lpstr>Wingdings</vt:lpstr>
      <vt:lpstr>1_very_thin-text_template</vt:lpstr>
      <vt:lpstr>Equation</vt:lpstr>
      <vt:lpstr>KGPlot</vt:lpstr>
      <vt:lpstr>PowerPoint Presentation</vt:lpstr>
      <vt:lpstr>Acknowledgements</vt:lpstr>
      <vt:lpstr>100-300GHz Wireless</vt:lpstr>
      <vt:lpstr>Benefits of Short Wavelengths</vt:lpstr>
      <vt:lpstr>PowerPoint Presentation</vt:lpstr>
      <vt:lpstr>140GHz Moderate-MIMO hub</vt:lpstr>
      <vt:lpstr>210 GHz, 640 Gb/s MIMO Backhaul</vt:lpstr>
      <vt:lpstr>PowerPoint Presentation</vt:lpstr>
      <vt:lpstr>MIMO System Design</vt:lpstr>
      <vt:lpstr>PowerPoint Presentation</vt:lpstr>
      <vt:lpstr>Transistors for 100-300GHz</vt:lpstr>
      <vt:lpstr>Summary: InP Transistors &amp; ICs</vt:lpstr>
      <vt:lpstr>100-300GHz Wireless: Transistor Requirements</vt:lpstr>
      <vt:lpstr>Where the IC designer can't help</vt:lpstr>
      <vt:lpstr>PowerPoint Presentation</vt:lpstr>
      <vt:lpstr>Normal &amp; Inverted Microstrip</vt:lpstr>
      <vt:lpstr>On-Wafer Interconnect Losses</vt:lpstr>
      <vt:lpstr>PowerPoint Presentation</vt:lpstr>
      <vt:lpstr>LNA Design: Noise Close To Transistor Limits</vt:lpstr>
      <vt:lpstr>PowerPoint Presentation</vt:lpstr>
      <vt:lpstr>Current density, finger pitch limit cell output power</vt:lpstr>
      <vt:lpstr>Current density, finger pitch limit cell output power</vt:lpstr>
      <vt:lpstr>Low-Loss 100-300GHz Corporate Combining </vt:lpstr>
      <vt:lpstr>100-300GHz Power combining: what is best ?</vt:lpstr>
      <vt:lpstr>Transistor stacking. Why ? Why not ?</vt:lpstr>
      <vt:lpstr>Series combining using sub-l/4 baluns</vt:lpstr>
      <vt:lpstr>Sub-l/4 Balun Combiners. Why ? Why not ?</vt:lpstr>
      <vt:lpstr>Cascade combining as stacking plus matching</vt:lpstr>
      <vt:lpstr>Generalized cascade combining</vt:lpstr>
      <vt:lpstr>Cascade Combining:  Why ? Why not ?</vt:lpstr>
      <vt:lpstr>Recent high-efficiency 100-300GHz PAs</vt:lpstr>
      <vt:lpstr>PowerPoint Presentation</vt:lpstr>
      <vt:lpstr>The mm-wave module design problem</vt:lpstr>
      <vt:lpstr>Do we need 2D arrays ? 1D steering might be fine.</vt:lpstr>
      <vt:lpstr>2D vs. 1D: user spatial distribution</vt:lpstr>
      <vt:lpstr>140GHz hub: packaging challenges</vt:lpstr>
      <vt:lpstr>100-300GHz IC-package connections</vt:lpstr>
      <vt:lpstr>140GHz hub: ICs &amp; Antennas</vt:lpstr>
      <vt:lpstr>135GHz 8-channel MIMO hub array tile modules</vt:lpstr>
      <vt:lpstr>PowerPoint Presentation</vt:lpstr>
      <vt:lpstr>210 GHz MIMO backhaul modules</vt:lpstr>
      <vt:lpstr>210 GHz Transmitter and Receiver ICs</vt:lpstr>
      <vt:lpstr>200 GHz MIMO backhaul modules</vt:lpstr>
      <vt:lpstr>200 GHz MIMO backhaul modules</vt:lpstr>
      <vt:lpstr>PowerPoint Presentation</vt:lpstr>
      <vt:lpstr>280GHz Transmitter and Receiver ICs</vt:lpstr>
      <vt:lpstr>PowerPoint Presentation</vt:lpstr>
      <vt:lpstr>Wireless above 100 GHz</vt:lpstr>
      <vt:lpstr>PowerPoint Presentation</vt:lpstr>
      <vt:lpstr>70 GHz spatially multiplexed base station</vt:lpstr>
      <vt:lpstr>75 GHz, 640 Gb/s MIMO backhaul (16QAM)</vt:lpstr>
      <vt:lpstr>References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275</cp:revision>
  <cp:lastPrinted>2002-08-11T02:20:55Z</cp:lastPrinted>
  <dcterms:created xsi:type="dcterms:W3CDTF">2018-03-30T20:11:53Z</dcterms:created>
  <dcterms:modified xsi:type="dcterms:W3CDTF">2022-05-12T20:48:35Z</dcterms:modified>
</cp:coreProperties>
</file>