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7" r:id="rId1"/>
    <p:sldMasterId id="2147483679" r:id="rId2"/>
    <p:sldMasterId id="2147483692" r:id="rId3"/>
  </p:sldMasterIdLst>
  <p:notesMasterIdLst>
    <p:notesMasterId r:id="rId67"/>
  </p:notesMasterIdLst>
  <p:handoutMasterIdLst>
    <p:handoutMasterId r:id="rId68"/>
  </p:handoutMasterIdLst>
  <p:sldIdLst>
    <p:sldId id="608" r:id="rId4"/>
    <p:sldId id="686" r:id="rId5"/>
    <p:sldId id="687" r:id="rId6"/>
    <p:sldId id="688" r:id="rId7"/>
    <p:sldId id="613" r:id="rId8"/>
    <p:sldId id="689" r:id="rId9"/>
    <p:sldId id="690" r:id="rId10"/>
    <p:sldId id="691" r:id="rId11"/>
    <p:sldId id="692" r:id="rId12"/>
    <p:sldId id="718" r:id="rId13"/>
    <p:sldId id="616" r:id="rId14"/>
    <p:sldId id="719" r:id="rId15"/>
    <p:sldId id="618" r:id="rId16"/>
    <p:sldId id="696" r:id="rId17"/>
    <p:sldId id="697" r:id="rId18"/>
    <p:sldId id="698" r:id="rId19"/>
    <p:sldId id="721" r:id="rId20"/>
    <p:sldId id="623" r:id="rId21"/>
    <p:sldId id="700" r:id="rId22"/>
    <p:sldId id="701" r:id="rId23"/>
    <p:sldId id="626" r:id="rId24"/>
    <p:sldId id="702" r:id="rId25"/>
    <p:sldId id="628" r:id="rId26"/>
    <p:sldId id="703" r:id="rId27"/>
    <p:sldId id="705" r:id="rId28"/>
    <p:sldId id="704" r:id="rId29"/>
    <p:sldId id="670" r:id="rId30"/>
    <p:sldId id="706" r:id="rId31"/>
    <p:sldId id="640" r:id="rId32"/>
    <p:sldId id="707" r:id="rId33"/>
    <p:sldId id="708" r:id="rId34"/>
    <p:sldId id="709" r:id="rId35"/>
    <p:sldId id="671" r:id="rId36"/>
    <p:sldId id="673" r:id="rId37"/>
    <p:sldId id="658" r:id="rId38"/>
    <p:sldId id="660" r:id="rId39"/>
    <p:sldId id="661" r:id="rId40"/>
    <p:sldId id="662" r:id="rId41"/>
    <p:sldId id="666" r:id="rId42"/>
    <p:sldId id="669" r:id="rId43"/>
    <p:sldId id="674" r:id="rId44"/>
    <p:sldId id="648" r:id="rId45"/>
    <p:sldId id="677" r:id="rId46"/>
    <p:sldId id="678" r:id="rId47"/>
    <p:sldId id="713" r:id="rId48"/>
    <p:sldId id="717" r:id="rId49"/>
    <p:sldId id="676" r:id="rId50"/>
    <p:sldId id="652" r:id="rId51"/>
    <p:sldId id="716" r:id="rId52"/>
    <p:sldId id="684" r:id="rId53"/>
    <p:sldId id="712" r:id="rId54"/>
    <p:sldId id="655" r:id="rId55"/>
    <p:sldId id="656" r:id="rId56"/>
    <p:sldId id="657" r:id="rId57"/>
    <p:sldId id="710" r:id="rId58"/>
    <p:sldId id="711" r:id="rId59"/>
    <p:sldId id="685" r:id="rId60"/>
    <p:sldId id="679" r:id="rId61"/>
    <p:sldId id="680" r:id="rId62"/>
    <p:sldId id="681" r:id="rId63"/>
    <p:sldId id="682" r:id="rId64"/>
    <p:sldId id="683" r:id="rId65"/>
    <p:sldId id="720" r:id="rId66"/>
  </p:sldIdLst>
  <p:sldSz cx="12192000" cy="6858000"/>
  <p:notesSz cx="6997700" cy="9271000"/>
  <p:defaultTextStyle>
    <a:defPPr>
      <a:defRPr lang="en-US"/>
    </a:defPPr>
    <a:lvl1pPr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50000"/>
      </a:spcBef>
      <a:spcAft>
        <a:spcPct val="0"/>
      </a:spcAft>
      <a:buClr>
        <a:schemeClr val="tx2"/>
      </a:buClr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accent2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FFCC"/>
    <a:srgbClr val="808080"/>
    <a:srgbClr val="FFFFFF"/>
    <a:srgbClr val="DDDDDD"/>
    <a:srgbClr val="969696"/>
    <a:srgbClr val="CCCCFF"/>
    <a:srgbClr val="66CCFF"/>
    <a:srgbClr val="CCECFF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5969" autoAdjust="0"/>
  </p:normalViewPr>
  <p:slideViewPr>
    <p:cSldViewPr>
      <p:cViewPr varScale="1">
        <p:scale>
          <a:sx n="119" d="100"/>
          <a:sy n="119" d="100"/>
        </p:scale>
        <p:origin x="96" y="3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676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275" y="4402138"/>
            <a:ext cx="5137150" cy="417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3" tIns="45797" rIns="93173" bIns="457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1588" y="461963"/>
            <a:ext cx="7002463" cy="3940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173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4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6190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2554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19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1464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20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7059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3671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22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7677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36952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24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5001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25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86961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26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153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7645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58901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30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84566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31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74041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32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05036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33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0163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050937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7532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7396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883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085135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44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2072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0995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8126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0375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11678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8871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26239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4193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008439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55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24453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56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02321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7967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4681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838F5344-A20B-417D-A40A-4A200DA1CB00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58</a:t>
            </a:fld>
            <a:endParaRPr lang="en-US" altLang="ja-JP" sz="1200" b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61643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838F5344-A20B-417D-A40A-4A200DA1CB00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59</a:t>
            </a:fld>
            <a:endParaRPr lang="en-US" altLang="ja-JP" sz="1200" b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12175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838F5344-A20B-417D-A40A-4A200DA1CB00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60</a:t>
            </a:fld>
            <a:endParaRPr lang="en-US" altLang="ja-JP" sz="1200" b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37956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838F5344-A20B-417D-A40A-4A200DA1CB00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61</a:t>
            </a:fld>
            <a:endParaRPr lang="en-US" altLang="ja-JP" sz="1200" b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922395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838F5344-A20B-417D-A40A-4A200DA1CB00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62</a:t>
            </a:fld>
            <a:endParaRPr lang="en-US" altLang="ja-JP" sz="1200" b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85811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>
              <a:latin typeface="Arial" panose="020B0604020202020204" pitchFamily="34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838F5344-A20B-417D-A40A-4A200DA1CB00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63</a:t>
            </a:fld>
            <a:endParaRPr lang="en-US" altLang="ja-JP" sz="1200" b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2224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058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8506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3816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16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4887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49300" y="177800"/>
            <a:ext cx="5446713" cy="3063875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fr-FR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>
              <a:spcBef>
                <a:spcPct val="30000"/>
              </a:spcBef>
              <a:defRPr kumimoji="1" sz="1600" b="1">
                <a:solidFill>
                  <a:schemeClr val="tx1"/>
                </a:solidFill>
                <a:latin typeface="Arial" panose="020B0604020202020204" pitchFamily="34" charset="0"/>
                <a:ea typeface="HG丸ｺﾞｼｯｸM-PRO" pitchFamily="50" charset="-128"/>
              </a:defRPr>
            </a:lvl1pPr>
            <a:lvl2pPr marL="742950" indent="-28575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2pPr>
            <a:lvl3pPr marL="11430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3pPr>
            <a:lvl4pPr marL="16002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4pPr>
            <a:lvl5pPr marL="2057400" indent="-228600" defTabSz="9461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MS PMincho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466F6B0E-296A-4B6F-AFD2-B2013B94ED14}" type="slidenum">
              <a:rPr lang="en-US" altLang="ja-JP" sz="1200" b="0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17</a:t>
            </a:fld>
            <a:endParaRPr lang="en-US" altLang="ja-JP" sz="1200" b="0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869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2024" y="82296"/>
            <a:ext cx="1856232" cy="1344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958246"/>
            <a:ext cx="12192000" cy="389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548525"/>
            <a:ext cx="12192000" cy="27432"/>
          </a:xfrm>
          <a:prstGeom prst="rect">
            <a:avLst/>
          </a:prstGeom>
          <a:gradFill flip="none" rotWithShape="1">
            <a:gsLst>
              <a:gs pos="15000">
                <a:srgbClr val="008BCA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524000" y="6117336"/>
            <a:ext cx="9144000" cy="5303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72750" y="2563058"/>
            <a:ext cx="9846500" cy="1731884"/>
            <a:chOff x="1444870" y="2514600"/>
            <a:chExt cx="9846500" cy="1731884"/>
          </a:xfrm>
        </p:grpSpPr>
        <p:pic>
          <p:nvPicPr>
            <p:cNvPr id="15" name="Picture 1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44870" y="2514600"/>
              <a:ext cx="2279951" cy="1731884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62394" y="2615850"/>
              <a:ext cx="3788232" cy="1259463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5072745" y="3694940"/>
              <a:ext cx="621862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r>
                <a:rPr lang="en-US" sz="2600" b="0" dirty="0">
                  <a:solidFill>
                    <a:srgbClr val="1C1C1C">
                      <a:lumMod val="50000"/>
                      <a:lumOff val="50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Joint University Microelectronics Program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330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61154" y="1703524"/>
            <a:ext cx="6172200" cy="4652826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88" y="1703524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303724"/>
            <a:ext cx="3932237" cy="3052626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991088" y="6356350"/>
            <a:ext cx="673608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fld id="{8E6742F1-6635-4F3B-A1BB-91C9B3B8DD12}" type="slidenum">
              <a:rPr lang="en-US" b="0" smtClean="0"/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t>‹#›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25949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2024" y="82296"/>
            <a:ext cx="1856232" cy="1344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958246"/>
            <a:ext cx="12192000" cy="389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548525"/>
            <a:ext cx="12192000" cy="27432"/>
          </a:xfrm>
          <a:prstGeom prst="rect">
            <a:avLst/>
          </a:prstGeom>
          <a:gradFill flip="none" rotWithShape="1">
            <a:gsLst>
              <a:gs pos="15000">
                <a:srgbClr val="008BCA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524000" y="6117336"/>
            <a:ext cx="9144000" cy="5303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172750" y="2563058"/>
            <a:ext cx="9846500" cy="1731884"/>
            <a:chOff x="1444870" y="2514600"/>
            <a:chExt cx="9846500" cy="1731884"/>
          </a:xfrm>
        </p:grpSpPr>
        <p:pic>
          <p:nvPicPr>
            <p:cNvPr id="15" name="Picture 1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44870" y="2514600"/>
              <a:ext cx="2279951" cy="1731884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62394" y="2615850"/>
              <a:ext cx="3788232" cy="1259463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5072745" y="3694940"/>
              <a:ext cx="621862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r>
                <a:rPr lang="en-US" sz="2600" b="0" dirty="0">
                  <a:solidFill>
                    <a:srgbClr val="1C1C1C">
                      <a:lumMod val="50000"/>
                      <a:lumOff val="50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Joint University Microelectronics Program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6391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612096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716" y="902054"/>
            <a:ext cx="10907184" cy="2222147"/>
          </a:xfrm>
        </p:spPr>
        <p:txBody>
          <a:bodyPr/>
          <a:lstStyle>
            <a:lvl1pPr marL="0" indent="0">
              <a:buFontTx/>
              <a:buNone/>
              <a:defRPr sz="2800" b="0"/>
            </a:lvl1pPr>
            <a:lvl2pPr marL="409575" indent="0">
              <a:buFontTx/>
              <a:buNone/>
              <a:defRPr sz="2400" b="0"/>
            </a:lvl2pPr>
            <a:lvl3pPr marL="820737" indent="0">
              <a:buFontTx/>
              <a:buNone/>
              <a:defRPr sz="2400" b="0"/>
            </a:lvl3pPr>
            <a:lvl4pPr marL="1230313" indent="0">
              <a:buFontTx/>
              <a:buNone/>
              <a:defRPr sz="2000" b="0"/>
            </a:lvl4pPr>
            <a:lvl5pPr marL="1854200" indent="0">
              <a:buFontTx/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99001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752601"/>
            <a:ext cx="10363200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Title of presentation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3657600"/>
            <a:ext cx="10363200" cy="1107996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b="1" i="1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First Name, Last Name</a:t>
            </a:r>
            <a:br>
              <a:rPr lang="en-US"/>
            </a:br>
            <a:r>
              <a:rPr lang="en-US"/>
              <a:t>University of XYZ</a:t>
            </a:r>
            <a:br>
              <a:rPr lang="en-US"/>
            </a:br>
            <a:r>
              <a:rPr lang="en-US"/>
              <a:t>address@ece.xyz.edu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406400" y="518792"/>
            <a:ext cx="11480800" cy="7004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101600" y="3505200"/>
            <a:ext cx="11887200" cy="1905000"/>
          </a:xfrm>
          <a:prstGeom prst="rect">
            <a:avLst/>
          </a:prstGeom>
          <a:solidFill>
            <a:srgbClr val="FFFFFF">
              <a:alpha val="6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0" y="6096000"/>
            <a:ext cx="2438400" cy="762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56063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17783"/>
            <a:ext cx="9144000" cy="1692180"/>
          </a:xfrm>
          <a:prstGeom prst="rect">
            <a:avLst/>
          </a:prstGeom>
        </p:spPr>
        <p:txBody>
          <a:bodyPr anchor="b"/>
          <a:lstStyle>
            <a:lvl1pPr algn="ctr">
              <a:defRPr sz="40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9" y="0"/>
            <a:ext cx="12193057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4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18631" y="140237"/>
            <a:ext cx="9635169" cy="969484"/>
          </a:xfrm>
          <a:prstGeom prst="rect">
            <a:avLst/>
          </a:prstGeom>
        </p:spPr>
        <p:txBody>
          <a:bodyPr anchor="ctr"/>
          <a:lstStyle>
            <a:lvl1pPr>
              <a:defRPr lang="en-US" sz="360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0991088" y="6356350"/>
            <a:ext cx="673608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fld id="{8E6742F1-6635-4F3B-A1BB-91C9B3B8DD12}" type="slidenum">
              <a:rPr lang="en-US" b="0" smtClean="0"/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t>‹#›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3671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6694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2563"/>
            <a:ext cx="51816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52563"/>
            <a:ext cx="51816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18631" y="140237"/>
            <a:ext cx="9635169" cy="969484"/>
          </a:xfrm>
          <a:prstGeom prst="rect">
            <a:avLst/>
          </a:prstGeom>
        </p:spPr>
        <p:txBody>
          <a:bodyPr anchor="ctr"/>
          <a:lstStyle>
            <a:lvl1pPr>
              <a:defRPr lang="en-US" sz="360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10991088" y="6356350"/>
            <a:ext cx="673608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fld id="{8E6742F1-6635-4F3B-A1BB-91C9B3B8DD12}" type="slidenum">
              <a:rPr lang="en-US" b="0" smtClean="0"/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t>‹#›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946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4525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276475"/>
            <a:ext cx="5157787" cy="3913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4525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276475"/>
            <a:ext cx="5183188" cy="3913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18631" y="140237"/>
            <a:ext cx="9635169" cy="969484"/>
          </a:xfrm>
          <a:prstGeom prst="rect">
            <a:avLst/>
          </a:prstGeom>
        </p:spPr>
        <p:txBody>
          <a:bodyPr anchor="ctr"/>
          <a:lstStyle>
            <a:lvl1pPr>
              <a:defRPr lang="en-US" sz="360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10991088" y="6356350"/>
            <a:ext cx="673608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fld id="{8E6742F1-6635-4F3B-A1BB-91C9B3B8DD12}" type="slidenum">
              <a:rPr lang="en-US" b="0" smtClean="0"/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t>‹#›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235197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18631" y="140237"/>
            <a:ext cx="9635169" cy="969484"/>
          </a:xfrm>
          <a:prstGeom prst="rect">
            <a:avLst/>
          </a:prstGeom>
        </p:spPr>
        <p:txBody>
          <a:bodyPr anchor="ctr"/>
          <a:lstStyle>
            <a:lvl1pPr>
              <a:defRPr lang="en-US" sz="360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0991088" y="6356350"/>
            <a:ext cx="673608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fld id="{8E6742F1-6635-4F3B-A1BB-91C9B3B8DD12}" type="slidenum">
              <a:rPr lang="en-US" b="0" smtClean="0"/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t>‹#›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92723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 userDrawn="1"/>
        </p:nvSpPr>
        <p:spPr>
          <a:xfrm>
            <a:off x="10991088" y="6356350"/>
            <a:ext cx="673608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fld id="{8E6742F1-6635-4F3B-A1BB-91C9B3B8DD12}" type="slidenum">
              <a:rPr lang="en-US" b="0" smtClean="0"/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t>‹#›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46320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03524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lang="en-US" sz="400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03525"/>
            <a:ext cx="6172200" cy="46528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303724"/>
            <a:ext cx="3932237" cy="3052626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991088" y="6356350"/>
            <a:ext cx="673608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fld id="{8E6742F1-6635-4F3B-A1BB-91C9B3B8DD12}" type="slidenum">
              <a:rPr lang="en-US" b="0" smtClean="0"/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</a:pPr>
              <a:t>‹#›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530766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76" y="24038"/>
            <a:ext cx="1171978" cy="118872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11277600" y="5943600"/>
            <a:ext cx="914400" cy="914400"/>
          </a:xfrm>
          <a:prstGeom prst="rect">
            <a:avLst/>
          </a:prstGeom>
          <a:gradFill flip="none" rotWithShape="1">
            <a:gsLst>
              <a:gs pos="73000">
                <a:schemeClr val="bg1"/>
              </a:gs>
              <a:gs pos="80000">
                <a:srgbClr val="008BCA">
                  <a:lumMod val="98000"/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21175"/>
            <a:ext cx="10515600" cy="4814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1220604"/>
            <a:ext cx="12192000" cy="27432"/>
          </a:xfrm>
          <a:prstGeom prst="rect">
            <a:avLst/>
          </a:prstGeom>
          <a:gradFill flip="none" rotWithShape="1">
            <a:gsLst>
              <a:gs pos="15000">
                <a:srgbClr val="008BCA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69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76" y="24038"/>
            <a:ext cx="1171978" cy="118872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11277600" y="5943600"/>
            <a:ext cx="914400" cy="914400"/>
          </a:xfrm>
          <a:prstGeom prst="rect">
            <a:avLst/>
          </a:prstGeom>
          <a:gradFill flip="none" rotWithShape="1">
            <a:gsLst>
              <a:gs pos="73000">
                <a:schemeClr val="bg1"/>
              </a:gs>
              <a:gs pos="80000">
                <a:srgbClr val="008BCA">
                  <a:lumMod val="98000"/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21175"/>
            <a:ext cx="10515600" cy="4814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1220604"/>
            <a:ext cx="12192000" cy="27432"/>
          </a:xfrm>
          <a:prstGeom prst="rect">
            <a:avLst/>
          </a:prstGeom>
          <a:gradFill flip="none" rotWithShape="1">
            <a:gsLst>
              <a:gs pos="15000">
                <a:srgbClr val="008BCA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201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161974"/>
            <a:ext cx="76200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Area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2267" y="1720851"/>
            <a:ext cx="9751484" cy="185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609600" y="762000"/>
            <a:ext cx="10972800" cy="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矩形 13"/>
          <p:cNvSpPr/>
          <p:nvPr userDrawn="1"/>
        </p:nvSpPr>
        <p:spPr>
          <a:xfrm>
            <a:off x="11480800" y="6599468"/>
            <a:ext cx="711200" cy="2585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fld id="{AA4CBDCF-8067-4BFA-99DB-4F511E78DD77}" type="slidenum">
              <a:rPr lang="en-US" sz="1200" b="0">
                <a:solidFill>
                  <a:srgbClr val="7F7F7F"/>
                </a:solidFill>
                <a:latin typeface="Calibri" pitchFamily="34" charset="0"/>
              </a:rPr>
              <a:pPr algn="r">
                <a:defRPr/>
              </a:pPr>
              <a:t>‹#›</a:t>
            </a:fld>
            <a:endParaRPr lang="en-US" sz="1200" b="0" dirty="0">
              <a:solidFill>
                <a:srgbClr val="7F7F7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74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</p:sldLayoutIdLst>
  <p:transition/>
  <p:txStyles>
    <p:titleStyle>
      <a:lvl1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2pPr>
      <a:lvl3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3pPr>
      <a:lvl4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4pPr>
      <a:lvl5pPr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5pPr>
      <a:lvl6pPr marL="457200"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6pPr>
      <a:lvl7pPr marL="914400"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7pPr>
      <a:lvl8pPr marL="1371600"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8pPr>
      <a:lvl9pPr marL="1828800" algn="l" defTabSz="927100" rtl="0" eaLnBrk="1" fontAlgn="base" hangingPunct="1">
        <a:lnSpc>
          <a:spcPct val="87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Impact" pitchFamily="34" charset="0"/>
        </a:defRPr>
      </a:lvl9pPr>
    </p:titleStyle>
    <p:bodyStyle>
      <a:lvl1pPr marL="204788" indent="-204788" algn="l" defTabSz="927100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•"/>
        <a:defRPr sz="28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15950" indent="-206375" algn="l" defTabSz="927100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–"/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1025525" indent="-204788" algn="l" defTabSz="927100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•"/>
        <a:defRPr sz="24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1436688" indent="-206375" algn="l" defTabSz="927100" rtl="0" eaLnBrk="1" fontAlgn="base" hangingPunct="1">
        <a:lnSpc>
          <a:spcPct val="90000"/>
        </a:lnSpc>
        <a:spcBef>
          <a:spcPct val="50000"/>
        </a:spcBef>
        <a:spcAft>
          <a:spcPct val="0"/>
        </a:spcAft>
        <a:buClr>
          <a:schemeClr val="tx2"/>
        </a:buClr>
        <a:buChar char="–"/>
        <a:defRPr sz="20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20859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5pPr>
      <a:lvl6pPr marL="25431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6pPr>
      <a:lvl7pPr marL="30003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7pPr>
      <a:lvl8pPr marL="34575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8pPr>
      <a:lvl9pPr marL="3914775" indent="-231775" algn="l" defTabSz="927100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oleObject" Target="../embeddings/oleObject8.bin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4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4.jp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7" Type="http://schemas.openxmlformats.org/officeDocument/2006/relationships/image" Target="../media/image64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63.wmf"/><Relationship Id="rId4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jpeg"/><Relationship Id="rId5" Type="http://schemas.openxmlformats.org/officeDocument/2006/relationships/image" Target="../media/image77.emf"/><Relationship Id="rId4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18" Type="http://schemas.openxmlformats.org/officeDocument/2006/relationships/image" Target="../media/image5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image" Target="../media/image6.png"/><Relationship Id="rId2" Type="http://schemas.openxmlformats.org/officeDocument/2006/relationships/image" Target="../media/image7.png"/><Relationship Id="rId16" Type="http://schemas.openxmlformats.org/officeDocument/2006/relationships/image" Target="../media/image21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tiff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2.jpeg"/><Relationship Id="rId4" Type="http://schemas.openxmlformats.org/officeDocument/2006/relationships/image" Target="../media/image9.jpg"/><Relationship Id="rId9" Type="http://schemas.openxmlformats.org/officeDocument/2006/relationships/image" Target="../media/image14.jp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5.wmf"/><Relationship Id="rId4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6.wmf"/><Relationship Id="rId3" Type="http://schemas.openxmlformats.org/officeDocument/2006/relationships/image" Target="../media/image88.jpeg"/><Relationship Id="rId7" Type="http://schemas.openxmlformats.org/officeDocument/2006/relationships/image" Target="../media/image91.jpeg"/><Relationship Id="rId12" Type="http://schemas.openxmlformats.org/officeDocument/2006/relationships/oleObject" Target="../embeddings/oleObject15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0.jpeg"/><Relationship Id="rId11" Type="http://schemas.openxmlformats.org/officeDocument/2006/relationships/image" Target="../media/image95.jpeg"/><Relationship Id="rId5" Type="http://schemas.openxmlformats.org/officeDocument/2006/relationships/image" Target="../media/image89.wmf"/><Relationship Id="rId10" Type="http://schemas.openxmlformats.org/officeDocument/2006/relationships/image" Target="../media/image94.jpeg"/><Relationship Id="rId4" Type="http://schemas.openxmlformats.org/officeDocument/2006/relationships/oleObject" Target="../embeddings/oleObject14.bin"/><Relationship Id="rId9" Type="http://schemas.openxmlformats.org/officeDocument/2006/relationships/image" Target="../media/image93.jpeg"/><Relationship Id="rId14" Type="http://schemas.openxmlformats.org/officeDocument/2006/relationships/image" Target="../media/image9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105.jpeg"/><Relationship Id="rId7" Type="http://schemas.openxmlformats.org/officeDocument/2006/relationships/image" Target="../media/image10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3" Type="http://schemas.openxmlformats.org/officeDocument/2006/relationships/image" Target="../media/image112.jpeg"/><Relationship Id="rId7" Type="http://schemas.openxmlformats.org/officeDocument/2006/relationships/oleObject" Target="../embeddings/oleObject16.bin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Relationship Id="rId9" Type="http://schemas.openxmlformats.org/officeDocument/2006/relationships/image" Target="../media/image11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oleObject" Target="../embeddings/oleObject3.bin"/><Relationship Id="rId3" Type="http://schemas.openxmlformats.org/officeDocument/2006/relationships/image" Target="../media/image25.jpe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32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11" Type="http://schemas.openxmlformats.org/officeDocument/2006/relationships/image" Target="../media/image31.jpg"/><Relationship Id="rId5" Type="http://schemas.openxmlformats.org/officeDocument/2006/relationships/image" Target="../media/image27.png"/><Relationship Id="rId10" Type="http://schemas.openxmlformats.org/officeDocument/2006/relationships/image" Target="../media/image30.wmf"/><Relationship Id="rId4" Type="http://schemas.openxmlformats.org/officeDocument/2006/relationships/image" Target="../media/image26.jpeg"/><Relationship Id="rId9" Type="http://schemas.openxmlformats.org/officeDocument/2006/relationships/oleObject" Target="../embeddings/oleObject2.bin"/><Relationship Id="rId14" Type="http://schemas.openxmlformats.org/officeDocument/2006/relationships/image" Target="../media/image3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7" Type="http://schemas.openxmlformats.org/officeDocument/2006/relationships/image" Target="../media/image1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2.jpeg"/><Relationship Id="rId5" Type="http://schemas.openxmlformats.org/officeDocument/2006/relationships/image" Target="../media/image131.wmf"/><Relationship Id="rId4" Type="http://schemas.openxmlformats.org/officeDocument/2006/relationships/oleObject" Target="../embeddings/oleObject17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3.jpe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eg"/><Relationship Id="rId3" Type="http://schemas.openxmlformats.org/officeDocument/2006/relationships/image" Target="../media/image136.jpg"/><Relationship Id="rId7" Type="http://schemas.openxmlformats.org/officeDocument/2006/relationships/image" Target="../media/image14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10" Type="http://schemas.openxmlformats.org/officeDocument/2006/relationships/image" Target="../media/image145.jpeg"/><Relationship Id="rId4" Type="http://schemas.openxmlformats.org/officeDocument/2006/relationships/image" Target="../media/image139.png"/><Relationship Id="rId9" Type="http://schemas.openxmlformats.org/officeDocument/2006/relationships/image" Target="../media/image14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eg"/><Relationship Id="rId3" Type="http://schemas.openxmlformats.org/officeDocument/2006/relationships/image" Target="../media/image146.jpeg"/><Relationship Id="rId7" Type="http://schemas.openxmlformats.org/officeDocument/2006/relationships/image" Target="../media/image15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9.jpeg"/><Relationship Id="rId5" Type="http://schemas.openxmlformats.org/officeDocument/2006/relationships/image" Target="../media/image148.png"/><Relationship Id="rId4" Type="http://schemas.openxmlformats.org/officeDocument/2006/relationships/image" Target="../media/image147.jpeg"/><Relationship Id="rId9" Type="http://schemas.openxmlformats.org/officeDocument/2006/relationships/image" Target="../media/image15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eg"/><Relationship Id="rId3" Type="http://schemas.openxmlformats.org/officeDocument/2006/relationships/image" Target="../media/image153.jpeg"/><Relationship Id="rId7" Type="http://schemas.openxmlformats.org/officeDocument/2006/relationships/image" Target="../media/image15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oleObject" Target="../embeddings/oleObject6.bin"/><Relationship Id="rId3" Type="http://schemas.openxmlformats.org/officeDocument/2006/relationships/image" Target="../media/image34.jpeg"/><Relationship Id="rId7" Type="http://schemas.openxmlformats.org/officeDocument/2006/relationships/image" Target="../media/image37.png"/><Relationship Id="rId12" Type="http://schemas.openxmlformats.org/officeDocument/2006/relationships/image" Target="../media/image29.wmf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36.jpeg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39.wmf"/><Relationship Id="rId4" Type="http://schemas.openxmlformats.org/officeDocument/2006/relationships/image" Target="../media/image35.jpe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30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13" Type="http://schemas.openxmlformats.org/officeDocument/2006/relationships/oleObject" Target="../embeddings/oleObject21.bin"/><Relationship Id="rId3" Type="http://schemas.openxmlformats.org/officeDocument/2006/relationships/image" Target="../media/image167.jpeg"/><Relationship Id="rId7" Type="http://schemas.openxmlformats.org/officeDocument/2006/relationships/image" Target="../media/image170.wmf"/><Relationship Id="rId12" Type="http://schemas.openxmlformats.org/officeDocument/2006/relationships/image" Target="../media/image173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0.bin"/><Relationship Id="rId5" Type="http://schemas.openxmlformats.org/officeDocument/2006/relationships/image" Target="../media/image169.jpeg"/><Relationship Id="rId10" Type="http://schemas.openxmlformats.org/officeDocument/2006/relationships/image" Target="../media/image172.wmf"/><Relationship Id="rId4" Type="http://schemas.openxmlformats.org/officeDocument/2006/relationships/image" Target="../media/image168.jpeg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174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image" Target="../media/image175.jpeg"/><Relationship Id="rId7" Type="http://schemas.openxmlformats.org/officeDocument/2006/relationships/image" Target="../media/image17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8.jpe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g"/><Relationship Id="rId7" Type="http://schemas.openxmlformats.org/officeDocument/2006/relationships/image" Target="../media/image19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1.jpeg"/><Relationship Id="rId5" Type="http://schemas.openxmlformats.org/officeDocument/2006/relationships/image" Target="../media/image190.jpg"/><Relationship Id="rId4" Type="http://schemas.openxmlformats.org/officeDocument/2006/relationships/image" Target="../media/image189.jp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587/elex.12.20141118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ieeexplore.ieee.org/document/598407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ieeexplore.ieee.org/document/4380522" TargetMode="External"/><Relationship Id="rId5" Type="http://schemas.openxmlformats.org/officeDocument/2006/relationships/hyperlink" Target="https://ieeexplore.ieee.org/abstract/document/45106" TargetMode="External"/><Relationship Id="rId4" Type="http://schemas.openxmlformats.org/officeDocument/2006/relationships/hyperlink" Target="https://ieeexplore.ieee.org/document/114184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11506200" cy="1470025"/>
          </a:xfrm>
        </p:spPr>
        <p:txBody>
          <a:bodyPr/>
          <a:lstStyle/>
          <a:p>
            <a:r>
              <a:rPr lang="en-US"/>
              <a:t>100-300GHz MIMO Communications: </a:t>
            </a:r>
            <a:br>
              <a:rPr lang="en-US"/>
            </a:br>
            <a:r>
              <a:rPr lang="en-US"/>
              <a:t>Transistors, ICs, Arrays, and Systems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990600"/>
            <a:ext cx="1173480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 IEEE International Symposium on Radio-Frequency Integration Technology, 8/30/2022, Busan, Korean</a:t>
            </a:r>
            <a:endParaRPr lang="en-US" sz="1400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457200" y="3431738"/>
            <a:ext cx="10363200" cy="2441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927100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None/>
              <a:defRPr sz="2800" b="1" i="1" baseline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 algn="ctr" defTabSz="927100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None/>
              <a:defRPr sz="24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914400" indent="0" algn="ctr" defTabSz="927100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None/>
              <a:defRPr sz="24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371600" indent="0" algn="ctr" defTabSz="927100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None/>
              <a:defRPr sz="2000"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8288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2860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7432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2004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657600" indent="0" algn="ctr" defTabSz="927100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kern="0"/>
              <a:t>Mark Rodwell</a:t>
            </a:r>
            <a:r>
              <a:rPr lang="en-US" kern="0" baseline="30000"/>
              <a:t>1</a:t>
            </a:r>
            <a:r>
              <a:rPr lang="en-US" kern="0"/>
              <a:t>, Ali A. Farid</a:t>
            </a:r>
            <a:r>
              <a:rPr lang="en-US" kern="0" baseline="30000"/>
              <a:t>1</a:t>
            </a:r>
            <a:r>
              <a:rPr lang="en-US" kern="0"/>
              <a:t>, A. S. H. Ahmed</a:t>
            </a:r>
            <a:r>
              <a:rPr lang="en-US" kern="0" baseline="30000"/>
              <a:t>1</a:t>
            </a:r>
            <a:r>
              <a:rPr lang="en-US" kern="0"/>
              <a:t>, M. Seo</a:t>
            </a:r>
            <a:r>
              <a:rPr lang="en-US" kern="0" baseline="30000"/>
              <a:t>2</a:t>
            </a:r>
            <a:r>
              <a:rPr lang="en-US" kern="0"/>
              <a:t>, </a:t>
            </a:r>
            <a:br>
              <a:rPr lang="en-US" kern="0"/>
            </a:br>
            <a:r>
              <a:rPr lang="en-US" kern="0"/>
              <a:t>U. Soylu</a:t>
            </a:r>
            <a:r>
              <a:rPr lang="en-US" kern="0" baseline="30000"/>
              <a:t>1</a:t>
            </a:r>
            <a:r>
              <a:rPr lang="en-US" kern="0"/>
              <a:t>, A. Alizadeh</a:t>
            </a:r>
            <a:r>
              <a:rPr lang="en-US" kern="0" baseline="30000"/>
              <a:t>1</a:t>
            </a:r>
            <a:r>
              <a:rPr lang="en-US" kern="0"/>
              <a:t>, N. Hosseinzadeh</a:t>
            </a:r>
            <a:r>
              <a:rPr lang="en-US" kern="0" baseline="30000"/>
              <a:t>1</a:t>
            </a:r>
            <a:r>
              <a:rPr lang="en-US" kern="0"/>
              <a:t>, S. Lee</a:t>
            </a:r>
            <a:r>
              <a:rPr lang="en-US" kern="0" baseline="30000"/>
              <a:t>1</a:t>
            </a:r>
            <a:r>
              <a:rPr lang="en-US" kern="0"/>
              <a:t> </a:t>
            </a:r>
          </a:p>
          <a:p>
            <a:br>
              <a:rPr lang="en-US" kern="0" baseline="30000"/>
            </a:br>
            <a:r>
              <a:rPr lang="en-US" kern="0" baseline="30000"/>
              <a:t>1</a:t>
            </a:r>
            <a:r>
              <a:rPr lang="en-US" kern="0"/>
              <a:t>University of California, Santa Barbara</a:t>
            </a:r>
          </a:p>
          <a:p>
            <a:r>
              <a:rPr lang="en-US" kern="0" baseline="30000"/>
              <a:t>2</a:t>
            </a:r>
            <a:r>
              <a:rPr lang="en-US" kern="0"/>
              <a:t>Sungkyunkwan University</a:t>
            </a:r>
          </a:p>
          <a:p>
            <a:r>
              <a:rPr lang="en-US" kern="0"/>
              <a:t>rodwell@ece.ucsb.edu</a:t>
            </a:r>
            <a:endParaRPr lang="en-US" kern="0" dirty="0"/>
          </a:p>
        </p:txBody>
      </p:sp>
      <p:sp>
        <p:nvSpPr>
          <p:cNvPr id="8" name="Rectangle 7"/>
          <p:cNvSpPr/>
          <p:nvPr/>
        </p:nvSpPr>
        <p:spPr>
          <a:xfrm>
            <a:off x="152400" y="6315468"/>
            <a:ext cx="10287000" cy="3139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Acknowledgement: This work was supported in part by the Semiconductor Research Corporation (SRC) and DARPA.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6"/>
          <a:stretch/>
        </p:blipFill>
        <p:spPr>
          <a:xfrm>
            <a:off x="9603724" y="2981857"/>
            <a:ext cx="2016258" cy="3709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 t="10362" r="56078" b="54309"/>
          <a:stretch/>
        </p:blipFill>
        <p:spPr>
          <a:xfrm>
            <a:off x="9536119" y="2123228"/>
            <a:ext cx="769518" cy="6226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 t="45629" r="56078" b="40423"/>
          <a:stretch/>
        </p:blipFill>
        <p:spPr>
          <a:xfrm>
            <a:off x="10221919" y="2262574"/>
            <a:ext cx="1512881" cy="48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0724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/>
          <p:cNvSpPr>
            <a:spLocks noGrp="1"/>
          </p:cNvSpPr>
          <p:nvPr>
            <p:ph type="title"/>
          </p:nvPr>
        </p:nvSpPr>
        <p:spPr>
          <a:xfrm>
            <a:off x="609600" y="146051"/>
            <a:ext cx="10972800" cy="398463"/>
          </a:xfrm>
        </p:spPr>
        <p:txBody>
          <a:bodyPr/>
          <a:lstStyle/>
          <a:p>
            <a:r>
              <a:rPr lang="en-US"/>
              <a:t>Systems must work in most weather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209922" name="Object 2"/>
          <p:cNvGraphicFramePr>
            <a:graphicFrameLocks noChangeAspect="1"/>
          </p:cNvGraphicFramePr>
          <p:nvPr/>
        </p:nvGraphicFramePr>
        <p:xfrm>
          <a:off x="76200" y="2021028"/>
          <a:ext cx="3706527" cy="4608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3" imgW="2501640" imgH="3111480" progId="KGraph_Plot">
                  <p:embed/>
                </p:oleObj>
              </mc:Choice>
              <mc:Fallback>
                <p:oleObj name="KGPlot" r:id="rId3" imgW="2501640" imgH="3111480" progId="KGraph_Plot">
                  <p:embed/>
                  <p:pic>
                    <p:nvPicPr>
                      <p:cNvPr id="2099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2021028"/>
                        <a:ext cx="3706527" cy="46083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911225" y="3733800"/>
          <a:ext cx="68897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42720" imgH="228600" progId="Equation.DSMT4">
                  <p:embed/>
                </p:oleObj>
              </mc:Choice>
              <mc:Fallback>
                <p:oleObj name="Equation" r:id="rId5" imgW="342720" imgH="228600" progId="Equation.DSMT4">
                  <p:embed/>
                  <p:pic>
                    <p:nvPicPr>
                      <p:cNvPr id="25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225" y="3733800"/>
                        <a:ext cx="688975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Connector 26"/>
          <p:cNvCxnSpPr/>
          <p:nvPr/>
        </p:nvCxnSpPr>
        <p:spPr bwMode="auto">
          <a:xfrm flipH="1" flipV="1">
            <a:off x="1408785" y="4038600"/>
            <a:ext cx="115215" cy="3840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381000" y="829372"/>
            <a:ext cx="3657600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itchFamily="34" charset="0"/>
              </a:rPr>
              <a:t>Rain</a:t>
            </a:r>
            <a:r>
              <a:rPr lang="en-US" sz="1800" b="0" dirty="0">
                <a:latin typeface="Calibri" pitchFamily="34" charset="0"/>
              </a:rPr>
              <a:t>:</a:t>
            </a:r>
            <a:br>
              <a:rPr lang="en-US" sz="2400" b="0">
                <a:latin typeface="Calibri" pitchFamily="34" charset="0"/>
              </a:rPr>
            </a:br>
            <a:r>
              <a:rPr lang="en-US" sz="2400" b="0">
                <a:latin typeface="Calibri" pitchFamily="34" charset="0"/>
              </a:rPr>
              <a:t>10</a:t>
            </a:r>
            <a:r>
              <a:rPr lang="en-US" sz="2400" b="0" baseline="30000">
                <a:latin typeface="Calibri" pitchFamily="34" charset="0"/>
              </a:rPr>
              <a:t>-4</a:t>
            </a:r>
            <a:r>
              <a:rPr lang="en-US" sz="2400" b="0" dirty="0">
                <a:latin typeface="Calibri" pitchFamily="34" charset="0"/>
              </a:rPr>
              <a:t>: 50-85mm/hr, 19dB/km</a:t>
            </a:r>
            <a:br>
              <a:rPr lang="en-US" sz="2400" b="0" dirty="0">
                <a:latin typeface="Calibri" pitchFamily="34" charset="0"/>
              </a:rPr>
            </a:br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10</a:t>
            </a:r>
            <a:r>
              <a:rPr lang="en-US" sz="2400" baseline="30000" dirty="0">
                <a:solidFill>
                  <a:srgbClr val="FF0000"/>
                </a:solidFill>
                <a:latin typeface="Calibri" pitchFamily="34" charset="0"/>
              </a:rPr>
              <a:t>-5</a:t>
            </a:r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: 100+mm/hr: 30dB/km</a:t>
            </a:r>
            <a:endParaRPr lang="en-US" sz="18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4" name="Rectangle 23"/>
          <p:cNvSpPr>
            <a:spLocks noChangeArrowheads="1"/>
          </p:cNvSpPr>
          <p:nvPr/>
        </p:nvSpPr>
        <p:spPr bwMode="auto">
          <a:xfrm>
            <a:off x="7467600" y="990600"/>
            <a:ext cx="46482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b="0">
                <a:latin typeface="Calibri" pitchFamily="34" charset="0"/>
              </a:rPr>
              <a:t>Appleby, Wallace, IEEE Trans Ant &amp; Prop, Nov. 2007</a:t>
            </a:r>
            <a:br>
              <a:rPr lang="en-US" sz="1100" b="0">
                <a:latin typeface="Calibri" pitchFamily="34" charset="0"/>
              </a:rPr>
            </a:br>
            <a:r>
              <a:rPr lang="en-US" sz="1100" b="0">
                <a:latin typeface="Calibri" pitchFamily="34" charset="0"/>
              </a:rPr>
              <a:t>Rosker; Wallace, 2007 IEEE IMS </a:t>
            </a:r>
            <a:br>
              <a:rPr lang="en-US" sz="1100" b="0">
                <a:latin typeface="Calibri" pitchFamily="34" charset="0"/>
              </a:rPr>
            </a:br>
            <a:r>
              <a:rPr lang="en-US" sz="1100" b="0">
                <a:solidFill>
                  <a:srgbClr val="000000"/>
                </a:solidFill>
                <a:latin typeface="Calibri" pitchFamily="34" charset="0"/>
              </a:rPr>
              <a:t>Olsen</a:t>
            </a:r>
            <a:r>
              <a:rPr lang="en-US" sz="1100" b="0" dirty="0">
                <a:solidFill>
                  <a:srgbClr val="000000"/>
                </a:solidFill>
                <a:latin typeface="Calibri" pitchFamily="34" charset="0"/>
              </a:rPr>
              <a:t>, Rogers, Hodge,   IEEE Trans Antennas  &amp; Propagation Mar 1978 </a:t>
            </a:r>
            <a:br>
              <a:rPr lang="en-US" sz="11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100" b="0" dirty="0">
                <a:solidFill>
                  <a:srgbClr val="000000"/>
                </a:solidFill>
                <a:latin typeface="Calibri" pitchFamily="34" charset="0"/>
              </a:rPr>
              <a:t>Liebe, Manabe, Hufford,  IEEE Trans Antennas and Propagation, Dec. 1989 </a:t>
            </a:r>
            <a:br>
              <a:rPr lang="en-US" sz="11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100" b="0" dirty="0">
                <a:solidFill>
                  <a:srgbClr val="000000"/>
                </a:solidFill>
                <a:latin typeface="Calibri" pitchFamily="34" charset="0"/>
              </a:rPr>
              <a:t>Liebe, IEEE Trans Ant and Pro, Vol 31, No. 1, Jan 1983</a:t>
            </a:r>
            <a:br>
              <a:rPr lang="en-US" sz="11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100" b="0" dirty="0">
                <a:solidFill>
                  <a:srgbClr val="000000"/>
                </a:solidFill>
                <a:latin typeface="Calibri" pitchFamily="34" charset="0"/>
              </a:rPr>
              <a:t>Karasawa, Maekawa, IEEE Proc, Vol 85 , #6 , June 1997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3230" y="3352800"/>
            <a:ext cx="4800600" cy="331816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4485" y="5434097"/>
            <a:ext cx="2058915" cy="73810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267200" y="868517"/>
            <a:ext cx="3581400" cy="273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itchFamily="34" charset="0"/>
              </a:rPr>
              <a:t>35</a:t>
            </a:r>
            <a:r>
              <a:rPr lang="en-US" sz="2800" baseline="30000" dirty="0">
                <a:latin typeface="Calibri" pitchFamily="34" charset="0"/>
              </a:rPr>
              <a:t>o</a:t>
            </a:r>
            <a:r>
              <a:rPr lang="en-US" sz="2800" dirty="0">
                <a:latin typeface="Calibri" pitchFamily="34" charset="0"/>
              </a:rPr>
              <a:t>C</a:t>
            </a:r>
            <a:r>
              <a:rPr lang="en-US" sz="2800">
                <a:latin typeface="Calibri" pitchFamily="34" charset="0"/>
              </a:rPr>
              <a:t>, 90% </a:t>
            </a:r>
            <a:r>
              <a:rPr lang="en-US" sz="2800" dirty="0">
                <a:latin typeface="Calibri" pitchFamily="34" charset="0"/>
              </a:rPr>
              <a:t>Humidity </a:t>
            </a:r>
            <a:br>
              <a:rPr lang="en-US" sz="1800" b="0">
                <a:latin typeface="Calibri" pitchFamily="34" charset="0"/>
              </a:rPr>
            </a:br>
            <a:r>
              <a:rPr lang="en-US" sz="2400">
                <a:solidFill>
                  <a:schemeClr val="accent1"/>
                </a:solidFill>
                <a:latin typeface="Calibri" pitchFamily="34" charset="0"/>
              </a:rPr>
              <a:t>300GHz: 30 dB/km</a:t>
            </a:r>
            <a:br>
              <a:rPr lang="en-US" sz="2400">
                <a:solidFill>
                  <a:srgbClr val="FF0000"/>
                </a:solidFill>
                <a:latin typeface="Calibri" pitchFamily="34" charset="0"/>
              </a:rPr>
            </a:b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400GHz: 100 dB/km</a:t>
            </a:r>
            <a:br>
              <a:rPr lang="en-US" sz="2400">
                <a:solidFill>
                  <a:srgbClr val="FF0000"/>
                </a:solidFill>
                <a:latin typeface="Calibri" pitchFamily="34" charset="0"/>
              </a:rPr>
            </a:b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450GHz: 200 dB/km</a:t>
            </a:r>
            <a:br>
              <a:rPr lang="en-US" sz="2400">
                <a:solidFill>
                  <a:srgbClr val="FF0000"/>
                </a:solidFill>
                <a:latin typeface="Calibri" pitchFamily="34" charset="0"/>
              </a:rPr>
            </a:b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650GHz: 300 dB/km</a:t>
            </a:r>
            <a:br>
              <a:rPr lang="en-US" sz="2400">
                <a:solidFill>
                  <a:srgbClr val="FF0000"/>
                </a:solidFill>
                <a:latin typeface="Calibri" pitchFamily="34" charset="0"/>
              </a:rPr>
            </a:b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850GHz: 300 dB/km</a:t>
            </a:r>
            <a:br>
              <a:rPr lang="en-US" sz="2400">
                <a:solidFill>
                  <a:srgbClr val="FF0000"/>
                </a:solidFill>
                <a:latin typeface="Calibri" pitchFamily="34" charset="0"/>
              </a:rPr>
            </a:br>
            <a:r>
              <a:rPr lang="en-US" sz="2400">
                <a:solidFill>
                  <a:srgbClr val="CC00CC"/>
                </a:solidFill>
                <a:latin typeface="Calibri" pitchFamily="34" charset="0"/>
              </a:rPr>
              <a:t>1000GHz: 1000 dB/km</a:t>
            </a: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 </a:t>
            </a:r>
            <a:endParaRPr lang="en-US" sz="2400" baseline="30000">
              <a:solidFill>
                <a:srgbClr val="FF0000"/>
              </a:solidFill>
              <a:latin typeface="Calibri" pitchFamily="34" charset="0"/>
            </a:endParaRPr>
          </a:p>
          <a:p>
            <a:endParaRPr lang="en-US" sz="1800" baseline="300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2049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19"/>
            <a:ext cx="8610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Systems 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694090" y="2821840"/>
            <a:ext cx="8803820" cy="21250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938" y="2979593"/>
            <a:ext cx="2980113" cy="16514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259" y="3016122"/>
            <a:ext cx="2255941" cy="15784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317" y="2971800"/>
            <a:ext cx="2064083" cy="163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2152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951"/>
            <a:ext cx="9067800" cy="621750"/>
          </a:xfrm>
        </p:spPr>
        <p:txBody>
          <a:bodyPr/>
          <a:lstStyle/>
          <a:p>
            <a:r>
              <a:rPr lang="en-US"/>
              <a:t>MIMO System </a:t>
            </a:r>
            <a:r>
              <a:rPr lang="en-US" dirty="0"/>
              <a:t>Design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544" y="2199782"/>
            <a:ext cx="2974848" cy="17495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4737" y="4804064"/>
            <a:ext cx="3142463" cy="15932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660" y="4789862"/>
            <a:ext cx="4168140" cy="160782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2400" y="838200"/>
            <a:ext cx="10591800" cy="354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200" b="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antennas, </a:t>
            </a:r>
            <a:r>
              <a:rPr lang="en-US" sz="2200" b="0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signals: </a:t>
            </a:r>
            <a:r>
              <a:rPr lang="en-US" sz="2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spatial oversampling</a:t>
            </a:r>
            <a:r>
              <a:rPr lang="en-US" sz="2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ADCs/DACs</a:t>
            </a:r>
            <a:r>
              <a:rPr lang="en-US" sz="2200" baseline="30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effective # bits increased by </a:t>
            </a:r>
            <a:r>
              <a:rPr lang="en-US" sz="22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</a:t>
            </a:r>
            <a:r>
              <a:rPr lang="en-US" sz="2200" b="0" baseline="-250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2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200" b="0" i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2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200" b="0" i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2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en-US" sz="22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Given QPSK, 2:1 spatial oversampling, only need 3-4 bits</a:t>
            </a:r>
            <a:endParaRPr lang="en-US" sz="2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Linearity</a:t>
            </a:r>
            <a:r>
              <a:rPr lang="en-US" sz="22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Amplifier P</a:t>
            </a:r>
            <a:r>
              <a:rPr lang="en-US" sz="22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1dB</a:t>
            </a:r>
            <a:r>
              <a:rPr 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need be only 4 dB above average power</a:t>
            </a:r>
          </a:p>
          <a:p>
            <a:pPr>
              <a:buClr>
                <a:srgbClr val="FF0000"/>
              </a:buClr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Phase noise</a:t>
            </a:r>
            <a:r>
              <a:rPr lang="en-US" sz="22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2,3</a:t>
            </a:r>
            <a:r>
              <a:rPr 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Requirements similar to SISO</a:t>
            </a:r>
            <a:endParaRPr lang="en-US" sz="2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Efficient digital beamforming</a:t>
            </a:r>
            <a:r>
              <a:rPr lang="en-US" sz="22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4,5</a:t>
            </a:r>
            <a:r>
              <a:rPr 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beamspace algorithm</a:t>
            </a:r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Efficient VLSI digital beamformer implementation</a:t>
            </a:r>
            <a:r>
              <a:rPr lang="en-US" sz="22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low-resolution matrix</a:t>
            </a:r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Efficient </a:t>
            </a: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beamforming in broadband arrays</a:t>
            </a:r>
            <a:r>
              <a:rPr lang="en-US" sz="22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combined spatial &amp; temporal FFTs.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2400" y="5334000"/>
            <a:ext cx="60960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1) M. Abdelghany et al, IEEE Trans. Wireless Comm, Sept</a:t>
            </a:r>
            <a:r>
              <a:rPr lang="en-US" b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2021</a:t>
            </a:r>
            <a:b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2) M. E. Rasekh et al, IEEE Trans. Wireless Comm, Oct</a:t>
            </a:r>
            <a:r>
              <a:rPr lang="en-US" b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2021</a:t>
            </a:r>
            <a:b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3) A. Puglielli et al, 2016 </a:t>
            </a:r>
            <a:r>
              <a:rPr lang="en-US" b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IEEE ICC</a:t>
            </a:r>
            <a:b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4) M. Abdelghany,  et. al, , 2019 </a:t>
            </a:r>
            <a:r>
              <a:rPr lang="en-US" b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IEEE  SPAWC</a:t>
            </a:r>
            <a:b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5) S. H. Mirfarshbafan et al,  IEEE Trans CAS 1</a:t>
            </a:r>
            <a:r>
              <a:rPr lang="en-US" b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2020</a:t>
            </a:r>
            <a:b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6) O Castañeda Fernández et. al, 2021 </a:t>
            </a:r>
            <a:r>
              <a:rPr lang="en-US" b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ESSCIRC</a:t>
            </a:r>
            <a: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b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7) M. Abdelghany et al 2019 IEEE </a:t>
            </a:r>
            <a:r>
              <a:rPr lang="en-US" b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GLOBECOM 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728" y="413595"/>
            <a:ext cx="4265744" cy="156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754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19"/>
            <a:ext cx="8610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Transistors 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8" name="Picture 7" descr="Picture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6800" y="2509979"/>
            <a:ext cx="2955627" cy="28922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7600" y="2503265"/>
            <a:ext cx="2887814" cy="29069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0587" y="2447846"/>
            <a:ext cx="3892952" cy="296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0615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1974"/>
            <a:ext cx="10972800" cy="398463"/>
          </a:xfrm>
        </p:spPr>
        <p:txBody>
          <a:bodyPr/>
          <a:lstStyle/>
          <a:p>
            <a:r>
              <a:rPr lang="en-US" dirty="0"/>
              <a:t>Transistors for 100-300GHz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794944" y="177609"/>
          <a:ext cx="4863656" cy="3403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4863960" imgH="3403440" progId="KGraph_Plot">
                  <p:embed/>
                </p:oleObj>
              </mc:Choice>
              <mc:Fallback>
                <p:oleObj name="KGPlot" r:id="rId2" imgW="4863960" imgH="3403440" progId="KGraph_Plot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794944" y="177609"/>
                        <a:ext cx="4863656" cy="340379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" y="906720"/>
            <a:ext cx="67183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CMOS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good power &amp; noise up to ~150GHz. Not much beyond.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65-32nm nodes are best.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 </a:t>
            </a:r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HBT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record 100-300GHz </a:t>
            </a:r>
            <a:r>
              <a:rPr lang="en-US" sz="20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</a:t>
            </a:r>
            <a:endParaRPr lang="en-US" sz="20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SiGe </a:t>
            </a:r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HBT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 better than CMOS, worse than InP </a:t>
            </a:r>
            <a:r>
              <a:rPr lang="en-US" sz="20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HBT</a:t>
            </a:r>
            <a:endParaRPr lang="en-US" sz="20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GaN HEMT: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record power below 100GHz. Bandwidth improving</a:t>
            </a:r>
          </a:p>
          <a:p>
            <a:pPr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InGaAs-channel HEMT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world's best low-noise amplifiers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781800" y="3429000"/>
          <a:ext cx="4864100" cy="340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4863960" imgH="3403440" progId="KGraph_Plot">
                  <p:embed/>
                </p:oleObj>
              </mc:Choice>
              <mc:Fallback>
                <p:oleObj name="KGPlot" r:id="rId4" imgW="4863960" imgH="3403440" progId="KGraph_Plot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81800" y="3429000"/>
                        <a:ext cx="4864100" cy="340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04800" y="3454400"/>
          <a:ext cx="4864100" cy="340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6" imgW="4863960" imgH="3403440" progId="KGraph_Plot">
                  <p:embed/>
                </p:oleObj>
              </mc:Choice>
              <mc:Fallback>
                <p:oleObj name="KGPlot" r:id="rId6" imgW="4863960" imgH="3403440" progId="KGraph_Plot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4800" y="3454400"/>
                        <a:ext cx="4864100" cy="3403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43000" y="5960410"/>
            <a:ext cx="3657600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05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*results with low </a:t>
            </a:r>
            <a:r>
              <a:rPr lang="en-US" sz="105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PAE</a:t>
            </a:r>
            <a:r>
              <a:rPr lang="en-US" sz="105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high Psat or </a:t>
            </a:r>
            <a:br>
              <a:rPr lang="en-US" sz="105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5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 Psat with high </a:t>
            </a:r>
            <a:r>
              <a:rPr lang="en-US" sz="105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PAE</a:t>
            </a:r>
            <a:r>
              <a:rPr lang="en-US" sz="105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not shown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6620243"/>
            <a:ext cx="3657600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05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compiled 9/9/2021</a:t>
            </a:r>
          </a:p>
        </p:txBody>
      </p:sp>
    </p:spTree>
    <p:extLst>
      <p:ext uri="{BB962C8B-B14F-4D97-AF65-F5344CB8AC3E}">
        <p14:creationId xmlns:p14="http://schemas.microsoft.com/office/powerpoint/2010/main" val="155795670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r>
              <a:rPr lang="en-US" dirty="0"/>
              <a:t>InP Transistors and ICs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1115" y="1043735"/>
            <a:ext cx="1784841" cy="133973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245350" y="1133745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 HEMTs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1.5THz </a:t>
            </a:r>
            <a:r>
              <a:rPr lang="en-US" sz="20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 1.0THz amplifiers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87045" y="1463013"/>
            <a:ext cx="493892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</a:rPr>
              <a:t>W. Deal et al, 2016 IEDM (</a:t>
            </a:r>
            <a:r>
              <a:rPr lang="en-US" sz="1200" b="0" dirty="0">
                <a:solidFill>
                  <a:schemeClr val="tx2"/>
                </a:solidFill>
                <a:latin typeface="Calibri" pitchFamily="34" charset="0"/>
              </a:rPr>
              <a:t>Northrop-Grumman)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5350" y="2249578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130nm InP HBTs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1.1THz </a:t>
            </a:r>
            <a:r>
              <a:rPr lang="en-US" sz="20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3.5V.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670 GHz amplifiers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59201" y="2573905"/>
            <a:ext cx="493892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</a:rPr>
              <a:t>M. Urteaga, et al, IEEE Proceedings June 2017 (</a:t>
            </a:r>
            <a:r>
              <a:rPr lang="en-US" sz="1200" b="0" dirty="0">
                <a:solidFill>
                  <a:srgbClr val="FF0000"/>
                </a:solidFill>
                <a:latin typeface="Calibri" pitchFamily="34" charset="0"/>
              </a:rPr>
              <a:t>Teledyne</a:t>
            </a:r>
            <a:r>
              <a:rPr lang="en-US" sz="1200" b="0" dirty="0">
                <a:latin typeface="Calibri" pitchFamily="34" charset="0"/>
              </a:rPr>
              <a:t>)</a:t>
            </a:r>
            <a:endParaRPr lang="en-US" sz="1200" b="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5730" y="2929316"/>
            <a:ext cx="3337386" cy="76971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0830" y="2425656"/>
            <a:ext cx="2175530" cy="164231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45350" y="4222829"/>
            <a:ext cx="1150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250nm InP HBTs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650GHz </a:t>
            </a:r>
            <a:r>
              <a:rPr lang="en-US" sz="20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4.5V.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59201" y="4547156"/>
            <a:ext cx="493892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anose="020F0502020204030204" pitchFamily="34" charset="0"/>
                <a:cs typeface="Calibri" panose="020F0502020204030204" pitchFamily="34" charset="0"/>
              </a:rPr>
              <a:t>Z. Griffith et al, 2007 IPRM conference (UCSB)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835" y="4283517"/>
            <a:ext cx="2425326" cy="180077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6330" y="1043735"/>
            <a:ext cx="1864179" cy="132479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7530" y="4509120"/>
            <a:ext cx="1768800" cy="141835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2443" y="2483895"/>
            <a:ext cx="2244207" cy="1419805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847576" y="4824155"/>
            <a:ext cx="493892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</a:rPr>
              <a:t>M. Urteaga, et al, IEEE Proceedings June 2017 (</a:t>
            </a:r>
            <a:r>
              <a:rPr lang="en-US" sz="1200" b="0" dirty="0">
                <a:solidFill>
                  <a:srgbClr val="FF0000"/>
                </a:solidFill>
                <a:latin typeface="Calibri" pitchFamily="34" charset="0"/>
              </a:rPr>
              <a:t>Teledyne</a:t>
            </a:r>
            <a:r>
              <a:rPr lang="en-US" sz="1200" b="0" dirty="0">
                <a:latin typeface="Calibri" pitchFamily="34" charset="0"/>
              </a:rPr>
              <a:t>)</a:t>
            </a:r>
            <a:endParaRPr lang="en-US" sz="1200" b="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13212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24601"/>
            <a:ext cx="11000397" cy="547687"/>
          </a:xfrm>
        </p:spPr>
        <p:txBody>
          <a:bodyPr/>
          <a:lstStyle/>
          <a:p>
            <a:pPr eaLnBrk="1" hangingPunct="1"/>
            <a:r>
              <a:rPr lang="en-US" dirty="0"/>
              <a:t>100-300GHz wireless: transistor requirements</a:t>
            </a:r>
            <a:endParaRPr lang="en-US" altLang="fr-FR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5820" y="1143000"/>
                <a:ext cx="8515475" cy="4967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FF0000"/>
                  </a:buClr>
                </a:pPr>
                <a:r>
                  <a:rPr 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Transmitters need:</a:t>
                </a:r>
                <a:br>
                  <a:rPr lang="en-US" sz="24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high power-added efficiency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𝑃𝐴𝐸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=(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𝑜𝑢𝑡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sSub>
                      <m:sSubPr>
                        <m:ctrlP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𝑖𝑛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)/</m:t>
                    </m:r>
                    <m:sSub>
                      <m:sSubPr>
                        <m:ctrlP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𝐷𝐶</m:t>
                        </m:r>
                      </m:sub>
                    </m:sSub>
                  </m:oMath>
                </a14:m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high added power density (</a:t>
                </a:r>
                <a:r>
                  <a:rPr lang="en-US" sz="2400" b="0" i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sz="2400" b="0" baseline="-250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out</a:t>
                </a: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-</a:t>
                </a:r>
                <a:r>
                  <a:rPr lang="en-US" sz="2400" b="0" i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sz="2400" b="0" baseline="-250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</a:t>
                </a: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)/(gate width, emitter length)</a:t>
                </a: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Receivers need:</a:t>
                </a:r>
                <a:br>
                  <a:rPr lang="en-US" sz="24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low cascaded noise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𝑐𝑎𝑠𝑐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𝐹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f>
                      <m:fPr>
                        <m:type m:val="lin"/>
                        <m:ctrlP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𝐹</m:t>
                        </m:r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−1)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𝐺</m:t>
                        </m:r>
                      </m:den>
                    </m:f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f>
                      <m:fPr>
                        <m:type m:val="lin"/>
                        <m:ctrlP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𝐹</m:t>
                        </m:r>
                        <m:r>
                          <a:rPr lang="en-US" sz="24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+…</m:t>
                        </m:r>
                      </m:den>
                    </m:f>
                  </m:oMath>
                </a14:m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24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FF0000"/>
                  </a:buClr>
                </a:pPr>
                <a:r>
                  <a:rPr 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Need reasonable gain/stage</a:t>
                </a: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die area, power,</a:t>
                </a:r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accumulated gain compression</a:t>
                </a:r>
              </a:p>
              <a:p>
                <a:pPr>
                  <a:buClr>
                    <a:srgbClr val="FF0000"/>
                  </a:buClr>
                </a:pPr>
                <a:endParaRPr lang="en-US" sz="24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buClr>
                    <a:srgbClr val="FF0000"/>
                  </a:buClr>
                </a:pPr>
                <a: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(gain in PAs, LNAs is less than MAG/MSG, U, ... )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20" y="1143000"/>
                <a:ext cx="8515475" cy="4967514"/>
              </a:xfrm>
              <a:prstGeom prst="rect">
                <a:avLst/>
              </a:prstGeom>
              <a:blipFill>
                <a:blip r:embed="rId3"/>
                <a:stretch>
                  <a:fillRect l="-1145" t="-983" b="-3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684" y="1586949"/>
            <a:ext cx="3153341" cy="16430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875" y="3731789"/>
            <a:ext cx="3128150" cy="16774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420" y="4622694"/>
            <a:ext cx="3331780" cy="7432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2600" y="3433286"/>
            <a:ext cx="1939492" cy="48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2782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11656" y="134937"/>
            <a:ext cx="11150600" cy="398463"/>
          </a:xfrm>
        </p:spPr>
        <p:txBody>
          <a:bodyPr/>
          <a:lstStyle/>
          <a:p>
            <a:pPr eaLnBrk="1" hangingPunct="1"/>
            <a:r>
              <a:rPr lang="en-US" altLang="fr-FR" dirty="0"/>
              <a:t>Where the IC designer can't help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905000"/>
            <a:ext cx="2837319" cy="11083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3030" y="5486217"/>
                <a:ext cx="6930770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𝑐𝑎𝑠𝑐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=1+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𝑀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𝐹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type m:val="lin"/>
                          <m:ctrlP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𝐹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−1)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𝐺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type m:val="lin"/>
                          <m:ctrlP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𝐹</m:t>
                          </m:r>
                          <m:r>
                            <a:rPr lang="en-US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𝐺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+…</m:t>
                          </m:r>
                        </m:den>
                      </m:f>
                    </m:oMath>
                  </m:oMathPara>
                </a14:m>
                <a:br>
                  <a:rPr lang="en-US" sz="2400" b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sz="24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30" y="5486217"/>
                <a:ext cx="6930770" cy="461729"/>
              </a:xfrm>
              <a:prstGeom prst="rect">
                <a:avLst/>
              </a:prstGeom>
              <a:blipFill>
                <a:blip r:embed="rId4"/>
                <a:stretch>
                  <a:fillRect t="-132895" b="-18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28600" y="6315468"/>
            <a:ext cx="54864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*If lossless, and given the correct source and load impedances.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0853" y="1853054"/>
            <a:ext cx="4639347" cy="13667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1780" y="838200"/>
            <a:ext cx="10948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mm-wave transistor gain is low: gain-boosting is common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Common-source vs. common-gate.  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Capacitive neutralization.  Unconditionally stable positive feedback 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(Singhakowinta, Int. J. Electronics, </a:t>
            </a:r>
            <a:r>
              <a:rPr lang="en-US" sz="14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1966)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618" y="4585855"/>
            <a:ext cx="2992582" cy="22721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4180" y="3200400"/>
            <a:ext cx="10948220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Such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circuits don't improve the parameters that matter the most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circuit* doesn't change the </a:t>
            </a:r>
            <a:r>
              <a:rPr lang="en-US" sz="2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transistor minimum cascaded noise figure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(Haus, Adler, Proc. IRE, 1958)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circuit* doesn't change the </a:t>
            </a:r>
            <a:r>
              <a:rPr lang="en-US" sz="2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transistor maximum efficiency vs. added power curve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056" y="4800600"/>
            <a:ext cx="1933805" cy="68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1595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20"/>
            <a:ext cx="924401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>
                <a:solidFill>
                  <a:srgbClr val="000000"/>
                </a:solidFill>
                <a:latin typeface="Calibri" pitchFamily="34" charset="0"/>
              </a:rPr>
              <a:t>Interconnects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1141"/>
          <a:stretch/>
        </p:blipFill>
        <p:spPr>
          <a:xfrm>
            <a:off x="6228357" y="2297442"/>
            <a:ext cx="5354043" cy="2503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49946"/>
          <a:stretch/>
        </p:blipFill>
        <p:spPr>
          <a:xfrm>
            <a:off x="457200" y="2297442"/>
            <a:ext cx="5484971" cy="250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1599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0" y="3439591"/>
            <a:ext cx="2049557" cy="2656409"/>
          </a:xfrm>
          <a:prstGeom prst="rect">
            <a:avLst/>
          </a:prstGeom>
        </p:spPr>
      </p:pic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25518" y="161974"/>
            <a:ext cx="9204282" cy="398463"/>
          </a:xfrm>
        </p:spPr>
        <p:txBody>
          <a:bodyPr/>
          <a:lstStyle/>
          <a:p>
            <a:pPr eaLnBrk="1" hangingPunct="1"/>
            <a:r>
              <a:rPr lang="en-US" altLang="fr-FR" dirty="0"/>
              <a:t>Normal &amp; inverted microstrip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5350" y="1133745"/>
            <a:ext cx="4005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Normal: PAs, LNAs</a:t>
            </a:r>
            <a:b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smaller skin-effect losses </a:t>
            </a:r>
            <a:r>
              <a:rPr lang="en-US" sz="2000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ground-plane holes at transistors</a:t>
            </a:r>
            <a:r>
              <a:rPr lang="en-US" sz="20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✘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51141"/>
          <a:stretch/>
        </p:blipFill>
        <p:spPr>
          <a:xfrm>
            <a:off x="6484472" y="2057400"/>
            <a:ext cx="3421528" cy="15996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r="49946"/>
          <a:stretch/>
        </p:blipFill>
        <p:spPr>
          <a:xfrm>
            <a:off x="41017" y="2065040"/>
            <a:ext cx="3505200" cy="15996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659125" y="1134070"/>
            <a:ext cx="6075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Inverted: high-density blocks (mixers, phase shifters,…)</a:t>
            </a:r>
            <a:b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higher skin-effect losses</a:t>
            </a:r>
            <a:r>
              <a:rPr lang="en-US" sz="20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✘</a:t>
            </a:r>
            <a:b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ground-plane breaks: better ground integrity</a:t>
            </a:r>
            <a:r>
              <a:rPr lang="en-US" sz="2000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20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92670" y="5685068"/>
            <a:ext cx="477053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529GHz dynamic divider: M. Seo et al, IEICE Electronics Express, Feb. 2015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959287" y="3447263"/>
            <a:ext cx="1857768" cy="252530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89130" y="5685068"/>
            <a:ext cx="423047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440"/>
              </a:spcBef>
              <a:buClr>
                <a:srgbClr val="FF0000"/>
              </a:buClr>
            </a:pP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266GHz, 16.8dBm PA: A. Ahmed et. al, 2021 IMS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3285" y="4874432"/>
            <a:ext cx="4129240" cy="7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923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423" y="5704181"/>
            <a:ext cx="648880" cy="510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1137"/>
            <a:ext cx="8987328" cy="322263"/>
          </a:xfrm>
        </p:spPr>
        <p:txBody>
          <a:bodyPr/>
          <a:lstStyle/>
          <a:p>
            <a:r>
              <a:rPr lang="en-US" dirty="0"/>
              <a:t>Acknowledgements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39" y="840194"/>
            <a:ext cx="9649261" cy="47986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1600" y="5257800"/>
            <a:ext cx="309801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alibri" pitchFamily="34" charset="0"/>
              </a:rPr>
              <a:t>Also:</a:t>
            </a:r>
            <a:br>
              <a:rPr lang="en-US" sz="1100" dirty="0">
                <a:latin typeface="Calibri" pitchFamily="34" charset="0"/>
              </a:rPr>
            </a:br>
            <a:r>
              <a:rPr lang="en-US" sz="1100" b="0" dirty="0">
                <a:solidFill>
                  <a:schemeClr val="accent1"/>
                </a:solidFill>
                <a:latin typeface="Calibri" pitchFamily="34" charset="0"/>
              </a:rPr>
              <a:t>Kyocera</a:t>
            </a:r>
            <a:r>
              <a:rPr lang="en-US" sz="1100" b="0" dirty="0">
                <a:latin typeface="Calibri" pitchFamily="34" charset="0"/>
              </a:rPr>
              <a:t>: D. Kim, H. Horikawa, M. Imayoshi.</a:t>
            </a:r>
            <a:br>
              <a:rPr lang="en-US" sz="1100" b="0" dirty="0">
                <a:latin typeface="Calibri" pitchFamily="34" charset="0"/>
              </a:rPr>
            </a:br>
            <a:r>
              <a:rPr lang="en-US" sz="1100" b="0" dirty="0">
                <a:solidFill>
                  <a:schemeClr val="accent1"/>
                </a:solidFill>
                <a:latin typeface="Calibri" pitchFamily="34" charset="0"/>
              </a:rPr>
              <a:t>Samsung</a:t>
            </a:r>
            <a:r>
              <a:rPr lang="en-US" sz="1100" b="0" dirty="0">
                <a:latin typeface="Calibri" pitchFamily="34" charset="0"/>
              </a:rPr>
              <a:t>: G. Xu, N. Sharma, S. Abu-Surra, W. Choi</a:t>
            </a:r>
            <a:br>
              <a:rPr lang="en-US" sz="1100" b="0" dirty="0">
                <a:latin typeface="Calibri" pitchFamily="34" charset="0"/>
              </a:rPr>
            </a:br>
            <a:r>
              <a:rPr lang="en-US" sz="1100" b="0" dirty="0">
                <a:solidFill>
                  <a:schemeClr val="accent1"/>
                </a:solidFill>
                <a:latin typeface="Calibri" pitchFamily="34" charset="0"/>
              </a:rPr>
              <a:t>Pi-Radio</a:t>
            </a:r>
            <a:r>
              <a:rPr lang="en-US" sz="1100" b="0" dirty="0">
                <a:latin typeface="Calibri" pitchFamily="34" charset="0"/>
              </a:rPr>
              <a:t>: A. Dhananjay, </a:t>
            </a:r>
            <a:br>
              <a:rPr lang="en-US" sz="1100" b="0" dirty="0">
                <a:latin typeface="Calibri" pitchFamily="34" charset="0"/>
              </a:rPr>
            </a:br>
            <a:endParaRPr lang="en-US" sz="1100" b="0" dirty="0">
              <a:latin typeface="Calibri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6" t="10772" r="8660" b="12978"/>
          <a:stretch/>
        </p:blipFill>
        <p:spPr>
          <a:xfrm>
            <a:off x="224589" y="6214029"/>
            <a:ext cx="738411" cy="56777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4" t="18604" r="12302" b="17028"/>
          <a:stretch/>
        </p:blipFill>
        <p:spPr>
          <a:xfrm>
            <a:off x="7779540" y="5647404"/>
            <a:ext cx="983460" cy="56777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t="23530" r="9841" b="23897"/>
          <a:stretch/>
        </p:blipFill>
        <p:spPr>
          <a:xfrm>
            <a:off x="1215189" y="6327582"/>
            <a:ext cx="1236390" cy="3406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23" y="5800810"/>
            <a:ext cx="889185" cy="34066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205" y="6339560"/>
            <a:ext cx="1426873" cy="39744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56" b="32621"/>
          <a:stretch/>
        </p:blipFill>
        <p:spPr>
          <a:xfrm>
            <a:off x="153493" y="5760052"/>
            <a:ext cx="1229578" cy="39744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6" t="25743" r="22347" b="20753"/>
          <a:stretch/>
        </p:blipFill>
        <p:spPr>
          <a:xfrm>
            <a:off x="2586789" y="6157251"/>
            <a:ext cx="754325" cy="51099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989" y="6384360"/>
            <a:ext cx="1012161" cy="340663"/>
          </a:xfrm>
          <a:prstGeom prst="round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288" y="5623852"/>
            <a:ext cx="620810" cy="624548"/>
          </a:xfrm>
          <a:prstGeom prst="ellipse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7" b="27358"/>
          <a:stretch/>
        </p:blipFill>
        <p:spPr>
          <a:xfrm>
            <a:off x="3456271" y="6242416"/>
            <a:ext cx="1003628" cy="51099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96" y="6146302"/>
            <a:ext cx="1109394" cy="624548"/>
          </a:xfrm>
          <a:prstGeom prst="rect">
            <a:avLst/>
          </a:prstGeom>
        </p:spPr>
      </p:pic>
      <p:pic>
        <p:nvPicPr>
          <p:cNvPr id="36" name="Picture 35" descr="A close up of a sign&#10;&#10;Description automatically generated">
            <a:extLst>
              <a:ext uri="{FF2B5EF4-FFF2-40B4-BE49-F238E27FC236}">
                <a16:creationId xmlns:a16="http://schemas.microsoft.com/office/drawing/2014/main" id="{5BE768C6-67BB-4CCA-A166-33825FC5AF4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968" y="5694824"/>
            <a:ext cx="1419426" cy="482605"/>
          </a:xfrm>
          <a:prstGeom prst="rect">
            <a:avLst/>
          </a:prstGeom>
        </p:spPr>
      </p:pic>
      <p:pic>
        <p:nvPicPr>
          <p:cNvPr id="37" name="Picture 2" descr="Intel's new logo loses its swirl (and some of its personality) | Creative  Bloq">
            <a:extLst>
              <a:ext uri="{FF2B5EF4-FFF2-40B4-BE49-F238E27FC236}">
                <a16:creationId xmlns:a16="http://schemas.microsoft.com/office/drawing/2014/main" id="{9947DBA2-C600-43E1-8F0D-CF10258F02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10825" r="3418" b="8784"/>
          <a:stretch/>
        </p:blipFill>
        <p:spPr bwMode="auto">
          <a:xfrm>
            <a:off x="7751537" y="6327584"/>
            <a:ext cx="943099" cy="45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 t="10362" r="56078" b="54309"/>
          <a:stretch/>
        </p:blipFill>
        <p:spPr>
          <a:xfrm>
            <a:off x="9974682" y="1739587"/>
            <a:ext cx="769518" cy="62261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 t="45629" r="56078" b="40423"/>
          <a:stretch/>
        </p:blipFill>
        <p:spPr>
          <a:xfrm>
            <a:off x="9829800" y="2476480"/>
            <a:ext cx="1512881" cy="4832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6"/>
          <a:stretch/>
        </p:blipFill>
        <p:spPr>
          <a:xfrm>
            <a:off x="10058400" y="3019937"/>
            <a:ext cx="2016258" cy="3709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B5D145-36F3-8951-6C22-4DEA84C4750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71570" y="5693588"/>
            <a:ext cx="1448430" cy="478612"/>
          </a:xfrm>
          <a:prstGeom prst="rect">
            <a:avLst/>
          </a:prstGeom>
        </p:spPr>
      </p:pic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02C4AEAC-1968-D824-9478-5934962FBEC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31111"/>
          <a:stretch/>
        </p:blipFill>
        <p:spPr>
          <a:xfrm>
            <a:off x="6096000" y="5693588"/>
            <a:ext cx="1725759" cy="45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4172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50395" y="161974"/>
            <a:ext cx="9179405" cy="398463"/>
          </a:xfrm>
          <a:noFill/>
        </p:spPr>
        <p:txBody>
          <a:bodyPr/>
          <a:lstStyle/>
          <a:p>
            <a:pPr eaLnBrk="1" hangingPunct="1"/>
            <a:r>
              <a:rPr lang="en-US" altLang="fr-FR" dirty="0"/>
              <a:t>On-Wafer Interconnect Losses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035" y="1763701"/>
            <a:ext cx="4462577" cy="2978769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 bwMode="auto">
          <a:xfrm>
            <a:off x="650395" y="5004175"/>
            <a:ext cx="4545505" cy="85509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Char char="o"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50" charset="-128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291301" y="4869160"/>
            <a:ext cx="5129624" cy="630070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Char char="o"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50" charset="-128"/>
            </a:endParaRPr>
          </a:p>
        </p:txBody>
      </p:sp>
      <p:graphicFrame>
        <p:nvGraphicFramePr>
          <p:cNvPr id="27" name="Object 12"/>
          <p:cNvGraphicFramePr>
            <a:graphicFrameLocks noChangeAspect="1"/>
          </p:cNvGraphicFramePr>
          <p:nvPr/>
        </p:nvGraphicFramePr>
        <p:xfrm>
          <a:off x="280677" y="1377950"/>
          <a:ext cx="5275263" cy="402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33640" imgH="2222280" progId="Equation.DSMT4">
                  <p:embed/>
                </p:oleObj>
              </mc:Choice>
              <mc:Fallback>
                <p:oleObj name="Equation" r:id="rId4" imgW="2933640" imgH="2222280" progId="Equation.DSMT4">
                  <p:embed/>
                  <p:pic>
                    <p:nvPicPr>
                      <p:cNvPr id="27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7" y="1377950"/>
                        <a:ext cx="5275263" cy="402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300378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20"/>
            <a:ext cx="924401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>
                <a:solidFill>
                  <a:srgbClr val="000000"/>
                </a:solidFill>
                <a:latin typeface="Calibri" pitchFamily="34" charset="0"/>
              </a:rPr>
              <a:t>Low-Noise Amplifiers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823" y="1982663"/>
            <a:ext cx="3448355" cy="37323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2847" y="1982664"/>
            <a:ext cx="4087953" cy="373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8954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38012" y="180617"/>
            <a:ext cx="10458775" cy="398463"/>
          </a:xfrm>
        </p:spPr>
        <p:txBody>
          <a:bodyPr/>
          <a:lstStyle/>
          <a:p>
            <a:pPr eaLnBrk="1" hangingPunct="1"/>
            <a:r>
              <a:rPr lang="en-US" dirty="0"/>
              <a:t>LNA design: noise close to transistor limits</a:t>
            </a:r>
            <a:endParaRPr lang="en-US" altLang="fr-FR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1043735"/>
            <a:ext cx="466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Goal: low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noise measure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not </a:t>
            </a:r>
            <a:r>
              <a:rPr lang="en-US" sz="1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noise figure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59" y="1396673"/>
            <a:ext cx="2677668" cy="406908"/>
          </a:xfrm>
          <a:prstGeom prst="rect">
            <a:avLst/>
          </a:prstGeom>
        </p:spPr>
      </p:pic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96585" y="1786715"/>
          <a:ext cx="3731281" cy="78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09600" imgH="634680" progId="Equation.DSMT4">
                  <p:embed/>
                </p:oleObj>
              </mc:Choice>
              <mc:Fallback>
                <p:oleObj name="Equation" r:id="rId4" imgW="3009600" imgH="634680" progId="Equation.DSMT4">
                  <p:embed/>
                  <p:pic>
                    <p:nvPicPr>
                      <p:cNvPr id="10" name="Object 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6585" y="1786715"/>
                        <a:ext cx="3731281" cy="787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2400" y="2609618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Find bias current density for lowest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noise measure</a:t>
            </a:r>
            <a:endParaRPr lang="en-US" sz="18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12" y="3042793"/>
            <a:ext cx="911272" cy="74851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46639" y="2933945"/>
            <a:ext cx="212076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@210GHz,</a:t>
            </a:r>
            <a:b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1400" b="0" baseline="-25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cascade,min</a:t>
            </a:r>
            <a:r>
              <a:rPr lang="en-US" sz="14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6.57 dB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given:</a:t>
            </a:r>
            <a:b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14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=0.5 mA/um,</a:t>
            </a:r>
            <a:b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1400" b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cb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=0.3V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9550" y="2934556"/>
            <a:ext cx="1848489" cy="10858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2400" y="4056678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Minimum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is independent of circuit configuration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pick for high bandwidth or high gain/stage (= low P</a:t>
            </a:r>
            <a:r>
              <a:rPr lang="en-US" sz="18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DC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1" y="4747752"/>
            <a:ext cx="1610714" cy="99886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494185" y="1043735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4)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Capacitance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common-base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; just like</a:t>
            </a:r>
            <a:b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1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inductance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common-emitter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, allows simultaneous </a:t>
            </a:r>
            <a:b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    tuning for 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zero reflection coefficient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and minimum 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0678" y="5814265"/>
            <a:ext cx="548640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*HA Haus, RB Adler, Proceedings of the IRE, 1958</a:t>
            </a:r>
            <a:endParaRPr lang="en-US" sz="18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821" y="1102355"/>
            <a:ext cx="1124358" cy="75358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490220" y="2033845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5) Write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ADS Python code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to display </a:t>
            </a:r>
            <a:b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    source impedance for minimum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90220" y="2782669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6)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Scale transistor size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eliminate series tuning element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    Less input tuning→ less noise from passive element loss.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343" y="3531493"/>
            <a:ext cx="3533459" cy="109842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490220" y="473968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Result: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7.2-7.4dB LNA noise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given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6.6dB transistor F</a:t>
            </a:r>
            <a:r>
              <a:rPr lang="en-US" sz="1800" b="1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cascade</a:t>
            </a:r>
            <a:r>
              <a:rPr lang="en-US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18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40860" y="4879951"/>
            <a:ext cx="27800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&lt;-- all give the same minimum M…</a:t>
            </a:r>
            <a:endParaRPr lang="en-US" sz="14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675620" y="5184195"/>
            <a:ext cx="3135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…but </a:t>
            </a:r>
            <a:r>
              <a:rPr lang="en-US" sz="14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common-base</a:t>
            </a:r>
            <a:r>
              <a:rPr lang="en-US" sz="14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gives highest gain (InP HBT @210GHz).</a:t>
            </a:r>
            <a:endParaRPr lang="en-US" sz="14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91355" y="1944172"/>
            <a:ext cx="1259505" cy="906843"/>
          </a:xfrm>
          <a:prstGeom prst="rect">
            <a:avLst/>
          </a:prstGeom>
        </p:spPr>
      </p:pic>
      <p:graphicFrame>
        <p:nvGraphicFramePr>
          <p:cNvPr id="48" name="Object 47"/>
          <p:cNvGraphicFramePr>
            <a:graphicFrameLocks noChangeAspect="1"/>
          </p:cNvGraphicFramePr>
          <p:nvPr/>
        </p:nvGraphicFramePr>
        <p:xfrm>
          <a:off x="9561385" y="5065582"/>
          <a:ext cx="1623575" cy="1108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2" imgW="5092560" imgH="3492360" progId="KGraph_Plot">
                  <p:embed/>
                </p:oleObj>
              </mc:Choice>
              <mc:Fallback>
                <p:oleObj name="KGPlot" r:id="rId12" imgW="5092560" imgH="3492360" progId="KGraph_Plot">
                  <p:embed/>
                  <p:pic>
                    <p:nvPicPr>
                      <p:cNvPr id="48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61385" y="5065582"/>
                        <a:ext cx="1623575" cy="11087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6095" y="5094185"/>
            <a:ext cx="1165823" cy="983663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 rot="16200000">
            <a:off x="9999479" y="3862885"/>
            <a:ext cx="372274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U. Solyu et</a:t>
            </a:r>
            <a:r>
              <a:rPr lang="en-US" sz="11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al, </a:t>
            </a:r>
            <a:r>
              <a:rPr lang="en-US" sz="11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 EuMIC Conference</a:t>
            </a:r>
            <a:endParaRPr lang="en-US" sz="1800" b="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49680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20"/>
            <a:ext cx="924401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Power Amplifiers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535" y="2809668"/>
            <a:ext cx="8667678" cy="229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21128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10972800" cy="398463"/>
          </a:xfrm>
        </p:spPr>
        <p:txBody>
          <a:bodyPr/>
          <a:lstStyle/>
          <a:p>
            <a:pPr eaLnBrk="1" hangingPunct="1"/>
            <a:r>
              <a:rPr lang="en-US" altLang="fr-FR" dirty="0"/>
              <a:t>100-300GHz Power combining: what is best 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375" y="1448780"/>
            <a:ext cx="2072441" cy="2330518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731" y="1752600"/>
            <a:ext cx="1032047" cy="182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540" y="4793435"/>
            <a:ext cx="3755027" cy="115016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963035" y="1070591"/>
            <a:ext cx="328536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series-connected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M. Shifrin: 1992 IEEE </a:t>
            </a:r>
            <a:r>
              <a:rPr lang="en-US" sz="12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Wave/mmWave Monolithic Circuits Symp.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(Raytheon)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82435" y="1064669"/>
            <a:ext cx="328536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Cascaded combining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A. Ahmed  2018 EuMIC, 2021 RFIC </a:t>
            </a: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(UCSB)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038600"/>
            <a:ext cx="359184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Distributed Active Transformer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 Aoki, IEEE Trans MTT, Jan. 2002 </a:t>
            </a:r>
            <a:r>
              <a:rPr lang="nl-NL" sz="1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(CalTech)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76800" y="4038600"/>
            <a:ext cx="571500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Balun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series-connected </a:t>
            </a:r>
            <a:br>
              <a:rPr lang="en-US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1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/4 baluns: Y. Yoshihara, 2008 IEEE Asian Solid-State Circuits Conference </a:t>
            </a:r>
            <a:r>
              <a:rPr lang="en-US" sz="1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(Toshiba)</a:t>
            </a:r>
            <a:br>
              <a:rPr lang="en-US" sz="1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</a:t>
            </a:r>
            <a:r>
              <a:rPr lang="en-US" sz="1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200" b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12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/4 baluns: H. Park, et al, IEEE JSSC, Oct. 2014 </a:t>
            </a:r>
            <a:r>
              <a:rPr lang="en-US" sz="1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(UCSB)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2400" y="1066800"/>
            <a:ext cx="2385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Corporate T-line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8987" y="1611447"/>
            <a:ext cx="4238727" cy="206462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4922" y="2590800"/>
            <a:ext cx="1111678" cy="9113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206" y="4800600"/>
            <a:ext cx="2099594" cy="137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8774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161974"/>
            <a:ext cx="10820400" cy="398463"/>
          </a:xfrm>
        </p:spPr>
        <p:txBody>
          <a:bodyPr/>
          <a:lstStyle/>
          <a:p>
            <a:pPr eaLnBrk="1" hangingPunct="1"/>
            <a:r>
              <a:rPr lang="en-US" altLang="fr-FR" dirty="0"/>
              <a:t>Cascade combining as stacking plus matching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7589479" y="1002775"/>
            <a:ext cx="4525094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A. S. H. Ahmed  et al, 2018 EuMIC (UCSB)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557" y="1208144"/>
            <a:ext cx="5943603" cy="2299237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413841"/>
            <a:ext cx="1032047" cy="182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Arrow Connector 18"/>
          <p:cNvCxnSpPr/>
          <p:nvPr/>
        </p:nvCxnSpPr>
        <p:spPr bwMode="auto">
          <a:xfrm>
            <a:off x="1397560" y="1763815"/>
            <a:ext cx="1170130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2767" y="1286609"/>
            <a:ext cx="2438858" cy="407621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78690" y="3590528"/>
            <a:ext cx="2322697" cy="258937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5636" y="3865355"/>
            <a:ext cx="3340384" cy="20155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6020" y="3924055"/>
            <a:ext cx="3120392" cy="1923851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 bwMode="auto">
          <a:xfrm>
            <a:off x="7716180" y="1763815"/>
            <a:ext cx="1170130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26333797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10972800" cy="398463"/>
          </a:xfrm>
        </p:spPr>
        <p:txBody>
          <a:bodyPr/>
          <a:lstStyle/>
          <a:p>
            <a:pPr eaLnBrk="1" hangingPunct="1"/>
            <a:r>
              <a:rPr lang="en-US" altLang="fr-FR" dirty="0"/>
              <a:t>Transistor stacking. Why ? Why not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3387923"/>
                  </p:ext>
                </p:extLst>
              </p:nvPr>
            </p:nvGraphicFramePr>
            <p:xfrm>
              <a:off x="470375" y="4953000"/>
              <a:ext cx="10881360" cy="14396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6000">
                      <a:extLst>
                        <a:ext uri="{9D8B030D-6E8A-4147-A177-3AD203B41FA5}">
                          <a16:colId xmlns:a16="http://schemas.microsoft.com/office/drawing/2014/main" val="1376603448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3121861182"/>
                        </a:ext>
                      </a:extLst>
                    </a:gridCol>
                    <a:gridCol w="4480560">
                      <a:extLst>
                        <a:ext uri="{9D8B030D-6E8A-4147-A177-3AD203B41FA5}">
                          <a16:colId xmlns:a16="http://schemas.microsoft.com/office/drawing/2014/main" val="262277136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Lower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Higher frequencies</a:t>
                          </a: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82326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Corporate combining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length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𝑓</m:t>
                              </m:r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 large die area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b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</a:b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dB loss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𝑓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high loss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length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𝑓</m:t>
                              </m:r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 small die area 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b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</a:b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dB loss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∝1/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𝑓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→ low loss 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34599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Series-connected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 → ok </a:t>
                          </a:r>
                          <a:r>
                            <a:rPr lang="en-US" sz="1800" kern="1200" dirty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cell→  parasitics </a:t>
                          </a:r>
                          <a:r>
                            <a:rPr lang="en-US" sz="1800" kern="1200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035934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3387923"/>
                  </p:ext>
                </p:extLst>
              </p:nvPr>
            </p:nvGraphicFramePr>
            <p:xfrm>
              <a:off x="470375" y="4953000"/>
              <a:ext cx="10881360" cy="14396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6000">
                      <a:extLst>
                        <a:ext uri="{9D8B030D-6E8A-4147-A177-3AD203B41FA5}">
                          <a16:colId xmlns:a16="http://schemas.microsoft.com/office/drawing/2014/main" val="1376603448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3121861182"/>
                        </a:ext>
                      </a:extLst>
                    </a:gridCol>
                    <a:gridCol w="4480560">
                      <a:extLst>
                        <a:ext uri="{9D8B030D-6E8A-4147-A177-3AD203B41FA5}">
                          <a16:colId xmlns:a16="http://schemas.microsoft.com/office/drawing/2014/main" val="262277136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Lower frequencies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Higher frequencies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8232665"/>
                      </a:ext>
                    </a:extLst>
                  </a:tr>
                  <a:tr h="697929">
                    <a:tc>
                      <a:txBody>
                        <a:bodyPr/>
                        <a:lstStyle/>
                        <a:p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Corporate combining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5473" t="-57391" r="-108728" b="-6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42993" t="-57391" b="-6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634599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Series-connected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 smtClean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 → ok </a:t>
                          </a:r>
                          <a:r>
                            <a:rPr lang="en-US" sz="1800" kern="1200" dirty="0" smtClean="0">
                              <a:solidFill>
                                <a:srgbClr val="0000FF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  <a:sym typeface="Wingdings" panose="05000000000000000000" pitchFamily="2" charset="2"/>
                            </a:rPr>
                            <a:t></a:t>
                          </a:r>
                          <a:endParaRPr lang="en-US" sz="1800" b="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0" baseline="0" dirty="0" smtClean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more transistor fingers per cell→  parasitics </a:t>
                          </a:r>
                          <a:r>
                            <a:rPr lang="en-US" sz="1800" kern="1200" dirty="0" smtClean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✘</a:t>
                          </a:r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035934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" y="899160"/>
            <a:ext cx="11109960" cy="405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1020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10896600" cy="398463"/>
          </a:xfrm>
        </p:spPr>
        <p:txBody>
          <a:bodyPr/>
          <a:lstStyle/>
          <a:p>
            <a:r>
              <a:rPr lang="en-US" dirty="0"/>
              <a:t>Capacitively degenerated common-base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3066F-6BBB-47D2-94DD-5E87DAD4F82A}"/>
              </a:ext>
            </a:extLst>
          </p:cNvPr>
          <p:cNvSpPr/>
          <p:nvPr/>
        </p:nvSpPr>
        <p:spPr>
          <a:xfrm>
            <a:off x="304800" y="914400"/>
            <a:ext cx="54456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Lower gain, same peak PAE, higher PAE at P</a:t>
            </a:r>
            <a:r>
              <a:rPr lang="en-US" sz="2000" b="1" baseline="-250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D3066F-6BBB-47D2-94DD-5E87DAD4F82A}"/>
              </a:ext>
            </a:extLst>
          </p:cNvPr>
          <p:cNvSpPr/>
          <p:nvPr/>
        </p:nvSpPr>
        <p:spPr>
          <a:xfrm>
            <a:off x="6321025" y="849868"/>
            <a:ext cx="54456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How does this differ from stacking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4455060"/>
            <a:ext cx="2622059" cy="16488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600" y="4199946"/>
            <a:ext cx="2369622" cy="225231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133" y="3068495"/>
            <a:ext cx="3446461" cy="13511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161" y="1430530"/>
            <a:ext cx="2180239" cy="13645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2780" y="1298120"/>
            <a:ext cx="3332020" cy="1724891"/>
          </a:xfrm>
          <a:prstGeom prst="rect">
            <a:avLst/>
          </a:prstGeom>
        </p:spPr>
      </p:pic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021597CF-CDC8-4C57-99AB-5078D8FFCD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549606"/>
              </p:ext>
            </p:extLst>
          </p:nvPr>
        </p:nvGraphicFramePr>
        <p:xfrm>
          <a:off x="292768" y="2697872"/>
          <a:ext cx="5472291" cy="3626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7" imgW="4927320" imgH="3200400" progId="KGraph_Plot">
                  <p:embed/>
                </p:oleObj>
              </mc:Choice>
              <mc:Fallback>
                <p:oleObj name="KGPlot" r:id="rId7" imgW="4927320" imgH="3200400" progId="KGraph_Plo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21597CF-CDC8-4C57-99AB-5078D8FFCD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8" y="2697872"/>
                        <a:ext cx="5472291" cy="3626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7">
            <a:extLst>
              <a:ext uri="{FF2B5EF4-FFF2-40B4-BE49-F238E27FC236}">
                <a16:creationId xmlns:a16="http://schemas.microsoft.com/office/drawing/2014/main" id="{24C36250-61F0-48E8-9AAF-F96BF43B3A42}"/>
              </a:ext>
            </a:extLst>
          </p:cNvPr>
          <p:cNvSpPr txBox="1"/>
          <p:nvPr/>
        </p:nvSpPr>
        <p:spPr>
          <a:xfrm>
            <a:off x="3874623" y="4114800"/>
            <a:ext cx="92597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400" b="0">
                <a:latin typeface="Arial" panose="020B0604020202020204" pitchFamily="34" charset="0"/>
                <a:cs typeface="Arial" panose="020B0604020202020204" pitchFamily="34" charset="0"/>
              </a:rPr>
              <a:t>140GHz</a:t>
            </a:r>
            <a:endParaRPr lang="en-US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6691" y="1302327"/>
            <a:ext cx="4017818" cy="144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2460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074" y="208587"/>
            <a:ext cx="10896600" cy="398463"/>
          </a:xfrm>
        </p:spPr>
        <p:txBody>
          <a:bodyPr/>
          <a:lstStyle/>
          <a:p>
            <a:r>
              <a:rPr lang="en-US" dirty="0"/>
              <a:t>Recent high-efficiency 100-300GHz PAs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6D5ADB-5DA2-43DD-81B2-3FE625691AAD}"/>
              </a:ext>
            </a:extLst>
          </p:cNvPr>
          <p:cNvSpPr/>
          <p:nvPr/>
        </p:nvSpPr>
        <p:spPr>
          <a:xfrm>
            <a:off x="2729714" y="4482970"/>
            <a:ext cx="2166234" cy="272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00" b="0" dirty="0">
                <a:latin typeface="Calibri" panose="020F0502020204030204" pitchFamily="34" charset="0"/>
                <a:cs typeface="Calibri" panose="020F0502020204030204" pitchFamily="34" charset="0"/>
              </a:rPr>
              <a:t>130GHz, 200mW, 17.8% PAE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684752-A55A-4A49-819F-66DB09D1EE3A}"/>
              </a:ext>
            </a:extLst>
          </p:cNvPr>
          <p:cNvSpPr/>
          <p:nvPr/>
        </p:nvSpPr>
        <p:spPr>
          <a:xfrm>
            <a:off x="76200" y="4485656"/>
            <a:ext cx="2257285" cy="272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00" b="0" dirty="0">
                <a:latin typeface="Calibri" panose="020F0502020204030204" pitchFamily="34" charset="0"/>
                <a:cs typeface="Calibri" panose="020F0502020204030204" pitchFamily="34" charset="0"/>
              </a:rPr>
              <a:t>140GHz, 20.5dBm, 20.8% PAE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23BDE7-75BC-46F7-BFD9-C25C96269452}"/>
              </a:ext>
            </a:extLst>
          </p:cNvPr>
          <p:cNvSpPr/>
          <p:nvPr/>
        </p:nvSpPr>
        <p:spPr>
          <a:xfrm>
            <a:off x="9646786" y="4482970"/>
            <a:ext cx="2172326" cy="272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00" b="0" dirty="0">
                <a:latin typeface="Calibri" panose="020F0502020204030204" pitchFamily="34" charset="0"/>
                <a:cs typeface="Calibri" panose="020F0502020204030204" pitchFamily="34" charset="0"/>
              </a:rPr>
              <a:t>266GHz, 16.8dBm, 4.0% PAE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D3066F-6BBB-47D2-94DD-5E87DAD4F82A}"/>
              </a:ext>
            </a:extLst>
          </p:cNvPr>
          <p:cNvSpPr/>
          <p:nvPr/>
        </p:nvSpPr>
        <p:spPr>
          <a:xfrm>
            <a:off x="6477000" y="4483304"/>
            <a:ext cx="2172326" cy="272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00" b="0" dirty="0">
                <a:latin typeface="Calibri" panose="020F0502020204030204" pitchFamily="34" charset="0"/>
                <a:cs typeface="Calibri" panose="020F0502020204030204" pitchFamily="34" charset="0"/>
              </a:rPr>
              <a:t>194GHz, 17.4dBm, 8.5% PAE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684752-A55A-4A49-819F-66DB09D1EE3A}"/>
              </a:ext>
            </a:extLst>
          </p:cNvPr>
          <p:cNvSpPr/>
          <p:nvPr/>
        </p:nvSpPr>
        <p:spPr>
          <a:xfrm>
            <a:off x="7051742" y="1003670"/>
            <a:ext cx="4389215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Ahmed et al, 2020 IMS, 2020 EuMIC, 2021 IMS, 2021 RFIC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34" y="1358770"/>
            <a:ext cx="11536680" cy="305562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D684752-A55A-4A49-819F-66DB09D1EE3A}"/>
              </a:ext>
            </a:extLst>
          </p:cNvPr>
          <p:cNvSpPr/>
          <p:nvPr/>
        </p:nvSpPr>
        <p:spPr>
          <a:xfrm>
            <a:off x="533400" y="1089464"/>
            <a:ext cx="2847574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Teledyne 250nm InP HBT technology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955" y="4814267"/>
            <a:ext cx="1641665" cy="12700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6C3A76-F4E8-4ECF-91AA-C320D87058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1"/>
          <a:stretch/>
        </p:blipFill>
        <p:spPr bwMode="auto">
          <a:xfrm>
            <a:off x="7041105" y="4778670"/>
            <a:ext cx="1021747" cy="1305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330" y="4734252"/>
            <a:ext cx="975360" cy="139446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5509" y="4779150"/>
            <a:ext cx="1796783" cy="133789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5910" y="5010241"/>
            <a:ext cx="1169951" cy="71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1833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20"/>
            <a:ext cx="924401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8000">
                <a:solidFill>
                  <a:srgbClr val="000000"/>
                </a:solidFill>
                <a:latin typeface="Calibri" pitchFamily="34" charset="0"/>
              </a:rPr>
              <a:t>1D and 2D </a:t>
            </a:r>
            <a:br>
              <a:rPr lang="en-US" altLang="en-US" sz="800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8000">
                <a:solidFill>
                  <a:srgbClr val="000000"/>
                </a:solidFill>
                <a:latin typeface="Calibri" pitchFamily="34" charset="0"/>
              </a:rPr>
              <a:t>Array Design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106509"/>
            <a:ext cx="2569388" cy="20655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137975"/>
            <a:ext cx="6245476" cy="19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1606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300" y="4811188"/>
            <a:ext cx="2621280" cy="134112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68" y="4149080"/>
            <a:ext cx="1789632" cy="196753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4326641"/>
            <a:ext cx="2235109" cy="18026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679" y="119073"/>
            <a:ext cx="8231521" cy="612894"/>
          </a:xfrm>
        </p:spPr>
        <p:txBody>
          <a:bodyPr/>
          <a:lstStyle/>
          <a:p>
            <a:r>
              <a:rPr lang="en-US" dirty="0"/>
              <a:t>100-300GHz Wireless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544" y="4329100"/>
            <a:ext cx="3446503" cy="17555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3723707"/>
            <a:ext cx="1268563" cy="120194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40405" y="3581953"/>
            <a:ext cx="7652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100-300GHz carriers, massive spatial multiplexing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Terabit hubs and backhaul links, high-resolution imaging radar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7742237" y="4856600"/>
            <a:ext cx="1173163" cy="317500"/>
            <a:chOff x="8001000" y="1689010"/>
            <a:chExt cx="1173163" cy="317500"/>
          </a:xfrm>
        </p:grpSpPr>
        <p:sp>
          <p:nvSpPr>
            <p:cNvPr id="36" name="Rectangle 35"/>
            <p:cNvSpPr/>
            <p:nvPr/>
          </p:nvSpPr>
          <p:spPr bwMode="auto">
            <a:xfrm>
              <a:off x="8839200" y="1758061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  <p:graphicFrame>
          <p:nvGraphicFramePr>
            <p:cNvPr id="39" name="Object 38"/>
            <p:cNvGraphicFramePr>
              <a:graphicFrameLocks noChangeAspect="1"/>
            </p:cNvGraphicFramePr>
            <p:nvPr/>
          </p:nvGraphicFramePr>
          <p:xfrm>
            <a:off x="8001000" y="1689010"/>
            <a:ext cx="1173163" cy="317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660240" imgH="177480" progId="Equation.DSMT4">
                    <p:embed/>
                  </p:oleObj>
                </mc:Choice>
                <mc:Fallback>
                  <p:oleObj name="Equation" r:id="rId7" imgW="660240" imgH="177480" progId="Equation.DSMT4">
                    <p:embed/>
                    <p:pic>
                      <p:nvPicPr>
                        <p:cNvPr id="39" name="Object 38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8001000" y="1689010"/>
                          <a:ext cx="1173163" cy="317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" name="Group 45"/>
          <p:cNvGrpSpPr/>
          <p:nvPr/>
        </p:nvGrpSpPr>
        <p:grpSpPr>
          <a:xfrm>
            <a:off x="5346530" y="5860701"/>
            <a:ext cx="978552" cy="293895"/>
            <a:chOff x="5346530" y="2693111"/>
            <a:chExt cx="978552" cy="293895"/>
          </a:xfrm>
        </p:grpSpPr>
        <p:sp>
          <p:nvSpPr>
            <p:cNvPr id="35" name="Rectangle 34"/>
            <p:cNvSpPr/>
            <p:nvPr/>
          </p:nvSpPr>
          <p:spPr bwMode="auto">
            <a:xfrm>
              <a:off x="6096482" y="2724752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  <p:graphicFrame>
          <p:nvGraphicFramePr>
            <p:cNvPr id="40" name="Object 39"/>
            <p:cNvGraphicFramePr>
              <a:graphicFrameLocks noChangeAspect="1"/>
            </p:cNvGraphicFramePr>
            <p:nvPr/>
          </p:nvGraphicFramePr>
          <p:xfrm>
            <a:off x="5346530" y="2693111"/>
            <a:ext cx="970043" cy="2938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545760" imgH="164880" progId="Equation.DSMT4">
                    <p:embed/>
                  </p:oleObj>
                </mc:Choice>
                <mc:Fallback>
                  <p:oleObj name="Equation" r:id="rId9" imgW="545760" imgH="164880" progId="Equation.DSMT4">
                    <p:embed/>
                    <p:pic>
                      <p:nvPicPr>
                        <p:cNvPr id="40" name="Object 39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346530" y="2693111"/>
                          <a:ext cx="970043" cy="29389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52" name="Straight Connector 51"/>
          <p:cNvCxnSpPr/>
          <p:nvPr/>
        </p:nvCxnSpPr>
        <p:spPr bwMode="auto">
          <a:xfrm>
            <a:off x="715677" y="3429000"/>
            <a:ext cx="9674843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200345" y="1121004"/>
            <a:ext cx="7034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Wireless networks: exploding demand.</a:t>
            </a:r>
          </a:p>
          <a:p>
            <a:r>
              <a:rPr lang="en-US" sz="2000" b="1" dirty="0">
                <a:latin typeface="Calibri" pitchFamily="34" charset="0"/>
              </a:rPr>
              <a:t>Immediate industry response: 5G.</a:t>
            </a:r>
            <a:br>
              <a:rPr lang="en-US" sz="2000" dirty="0">
                <a:latin typeface="Calibri" pitchFamily="34" charset="0"/>
              </a:rPr>
            </a:br>
            <a:r>
              <a:rPr lang="en-US" sz="2000" dirty="0">
                <a:latin typeface="Calibri" pitchFamily="34" charset="0"/>
              </a:rPr>
              <a:t>     </a:t>
            </a:r>
            <a:r>
              <a:rPr lang="en-US" sz="2000" b="0" dirty="0">
                <a:latin typeface="Calibri" pitchFamily="34" charset="0"/>
              </a:rPr>
              <a:t>~3~100 GHz</a:t>
            </a:r>
            <a:br>
              <a:rPr lang="en-US" sz="2000" b="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     increased spectrum, extensive beamforming</a:t>
            </a:r>
          </a:p>
          <a:p>
            <a:r>
              <a:rPr lang="en-US" sz="2000" b="1" dirty="0">
                <a:latin typeface="Calibri" pitchFamily="34" charset="0"/>
              </a:rPr>
              <a:t>Next generation (6G ??): above 100GHz.. (???)</a:t>
            </a:r>
            <a:br>
              <a:rPr lang="en-US" sz="2000" dirty="0">
                <a:latin typeface="Calibri" pitchFamily="34" charset="0"/>
              </a:rPr>
            </a:br>
            <a:r>
              <a:rPr lang="en-US" sz="2000" dirty="0">
                <a:latin typeface="Calibri" pitchFamily="34" charset="0"/>
              </a:rPr>
              <a:t>     </a:t>
            </a:r>
            <a:r>
              <a:rPr lang="en-US" sz="2000" b="0" dirty="0">
                <a:latin typeface="Calibri" pitchFamily="34" charset="0"/>
              </a:rPr>
              <a:t>greatly increased spectrum, massive spatial multiplexing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499" y="990600"/>
            <a:ext cx="1928186" cy="10305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112" y="2073798"/>
            <a:ext cx="3308465" cy="1252451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10901362" y="4049188"/>
            <a:ext cx="1062038" cy="293687"/>
            <a:chOff x="5791200" y="6488113"/>
            <a:chExt cx="1062038" cy="293687"/>
          </a:xfrm>
        </p:grpSpPr>
        <p:sp>
          <p:nvSpPr>
            <p:cNvPr id="61" name="Rectangle 60"/>
            <p:cNvSpPr/>
            <p:nvPr/>
          </p:nvSpPr>
          <p:spPr bwMode="auto">
            <a:xfrm>
              <a:off x="6324600" y="6519067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62" name="Object 61"/>
            <p:cNvGraphicFramePr>
              <a:graphicFrameLocks noChangeAspect="1"/>
            </p:cNvGraphicFramePr>
            <p:nvPr/>
          </p:nvGraphicFramePr>
          <p:xfrm>
            <a:off x="5791200" y="6488113"/>
            <a:ext cx="1062038" cy="293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596880" imgH="164880" progId="Equation.DSMT4">
                    <p:embed/>
                  </p:oleObj>
                </mc:Choice>
                <mc:Fallback>
                  <p:oleObj name="Equation" r:id="rId13" imgW="596880" imgH="164880" progId="Equation.DSMT4">
                    <p:embed/>
                    <p:pic>
                      <p:nvPicPr>
                        <p:cNvPr id="62" name="Object 61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5791200" y="6488113"/>
                          <a:ext cx="1062038" cy="2936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932856338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dirty="0"/>
              <a:t>The mm-wave module design problem</a:t>
            </a:r>
            <a:endParaRPr lang="en-US" altLang="fr-FR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223" y="1088740"/>
            <a:ext cx="2649397" cy="13630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925" y="1185288"/>
            <a:ext cx="2027522" cy="1231249"/>
          </a:xfrm>
          <a:prstGeom prst="rect">
            <a:avLst/>
          </a:prstGeom>
        </p:spPr>
      </p:pic>
      <p:pic>
        <p:nvPicPr>
          <p:cNvPr id="12" name="Picture 2" descr="2018_4_6_mm_wave_link_example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91055" y="2593525"/>
            <a:ext cx="4580872" cy="152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2018_4_6_mm_wave_link_example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27686" y="4316867"/>
            <a:ext cx="3270673" cy="184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2018_4_6_package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30" y="4565615"/>
            <a:ext cx="3200977" cy="155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28600" y="1076545"/>
            <a:ext cx="8365225" cy="1080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r>
              <a:rPr lang="en-US" sz="2400" b="0" dirty="0">
                <a:latin typeface="Calibri" pitchFamily="34" charset="0"/>
                <a:cs typeface="Calibri" pitchFamily="34" charset="0"/>
              </a:rPr>
              <a:t>How to make the IC electronics fit ?</a:t>
            </a:r>
            <a:br>
              <a:rPr lang="en-US" sz="2400" b="0" dirty="0"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latin typeface="Calibri" pitchFamily="34" charset="0"/>
                <a:cs typeface="Calibri" pitchFamily="34" charset="0"/>
              </a:rPr>
              <a:t>How to avoid catastrophic signal losses ?</a:t>
            </a:r>
            <a:br>
              <a:rPr lang="en-US" sz="2400" b="0" dirty="0"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latin typeface="Calibri" pitchFamily="34" charset="0"/>
                <a:cs typeface="Calibri" pitchFamily="34" charset="0"/>
              </a:rPr>
              <a:t>How to remove the heat ?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28600" y="2888940"/>
            <a:ext cx="5257800" cy="15971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r>
              <a:rPr lang="en-US" sz="2400" b="0" dirty="0">
                <a:latin typeface="Calibri" pitchFamily="34" charset="0"/>
                <a:cs typeface="Calibri" pitchFamily="34" charset="0"/>
              </a:rPr>
              <a:t>Not all systems steer in two planes...</a:t>
            </a:r>
            <a:br>
              <a:rPr lang="en-US" sz="2400" b="0" dirty="0"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latin typeface="Calibri" pitchFamily="34" charset="0"/>
                <a:cs typeface="Calibri" pitchFamily="34" charset="0"/>
              </a:rPr>
              <a:t>     ...some steer in only one.</a:t>
            </a:r>
          </a:p>
          <a:p>
            <a:r>
              <a:rPr lang="en-US" sz="2400" b="0" dirty="0">
                <a:latin typeface="Calibri" pitchFamily="34" charset="0"/>
                <a:cs typeface="Calibri" pitchFamily="34" charset="0"/>
              </a:rPr>
              <a:t>Not all systems steer over 180 degrees...</a:t>
            </a:r>
            <a:br>
              <a:rPr lang="en-US" sz="2400" b="0" dirty="0"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latin typeface="Calibri" pitchFamily="34" charset="0"/>
                <a:cs typeface="Calibri" pitchFamily="34" charset="0"/>
              </a:rPr>
              <a:t>     ...some steer a smaller angular range</a:t>
            </a:r>
          </a:p>
        </p:txBody>
      </p:sp>
    </p:spTree>
    <p:extLst>
      <p:ext uri="{BB962C8B-B14F-4D97-AF65-F5344CB8AC3E}">
        <p14:creationId xmlns:p14="http://schemas.microsoft.com/office/powerpoint/2010/main" val="395842020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10972800" cy="398463"/>
          </a:xfrm>
        </p:spPr>
        <p:txBody>
          <a:bodyPr/>
          <a:lstStyle/>
          <a:p>
            <a:pPr eaLnBrk="1" hangingPunct="1"/>
            <a:r>
              <a:rPr lang="en-US" dirty="0"/>
              <a:t>Do we need 2D arrays ? 1D might be fine.</a:t>
            </a:r>
            <a:endParaRPr lang="en-US" altLang="fr-F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100" y="1493785"/>
            <a:ext cx="5002401" cy="41643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4075" y="1252789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1/sin</a:t>
            </a:r>
            <a:r>
              <a:rPr lang="en-US" sz="2000" b="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f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sidelobes provide strong signals to tall buildings.</a:t>
            </a:r>
          </a:p>
          <a:p>
            <a:pPr>
              <a:spcBef>
                <a:spcPts val="0"/>
              </a:spcBef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sidelobes reduces broadside gain by less than 3dB.</a:t>
            </a:r>
          </a:p>
          <a:p>
            <a:pPr>
              <a:spcBef>
                <a:spcPts val="0"/>
              </a:spcBef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Don't need 2D arrays to serve tall buildings</a:t>
            </a:r>
            <a:endParaRPr lang="en-US" sz="16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415493" y="2573905"/>
          <a:ext cx="5293591" cy="3716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5118120" imgH="3602520" progId="KGraph_Plot">
                  <p:embed/>
                </p:oleObj>
              </mc:Choice>
              <mc:Fallback>
                <p:oleObj name="KGPlot" r:id="rId4" imgW="5118120" imgH="3602520" progId="KGraph_Plot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493" y="2573905"/>
                        <a:ext cx="5293591" cy="37161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4591" y="2258870"/>
            <a:ext cx="2696484" cy="179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56182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43217" y="161974"/>
            <a:ext cx="9186583" cy="398463"/>
          </a:xfrm>
        </p:spPr>
        <p:txBody>
          <a:bodyPr/>
          <a:lstStyle/>
          <a:p>
            <a:pPr eaLnBrk="1" hangingPunct="1"/>
            <a:r>
              <a:rPr lang="en-US" dirty="0"/>
              <a:t>2D vs. 1D: user spatial distribution</a:t>
            </a:r>
            <a:endParaRPr lang="en-US" altLang="fr-F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630" y="1133745"/>
            <a:ext cx="5161550" cy="16259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535" y="3260737"/>
            <a:ext cx="2778359" cy="26440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335" y="3247877"/>
            <a:ext cx="2778359" cy="26440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3217" y="3338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1: 2D array</a:t>
            </a:r>
            <a:endParaRPr lang="en-US" sz="16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3217" y="4927332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2: 1D array</a:t>
            </a:r>
            <a:endParaRPr lang="en-US" sz="16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86418" y="2888940"/>
            <a:ext cx="411480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uniform horizontal &amp; vertical  user distributions</a:t>
            </a:r>
            <a:endParaRPr lang="en-US" sz="1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39417" y="2888940"/>
            <a:ext cx="351722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uniform horizontal, nonuniform vertical</a:t>
            </a:r>
            <a:endParaRPr lang="en-US" sz="1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95514" y="3534296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00FF"/>
                </a:solidFill>
                <a:sym typeface="Wingdings" panose="05000000000000000000" pitchFamily="2" charset="2"/>
              </a:rPr>
              <a:t>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endParaRPr lang="en-US" sz="1600" b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63417" y="340333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FF0000"/>
                </a:solidFill>
              </a:rPr>
              <a:t>✘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endParaRPr lang="en-US" sz="1600" b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91417" y="5079732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00FF"/>
                </a:solidFill>
                <a:sym typeface="Wingdings" panose="05000000000000000000" pitchFamily="2" charset="2"/>
              </a:rPr>
              <a:t>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endParaRPr lang="en-US" sz="1600" b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863417" y="5079732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800" dirty="0">
                <a:solidFill>
                  <a:srgbClr val="0000FF"/>
                </a:solidFill>
                <a:sym typeface="Wingdings" panose="05000000000000000000" pitchFamily="2" charset="2"/>
              </a:rPr>
              <a:t>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endParaRPr lang="en-US" sz="1600" b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8040" y="6260068"/>
            <a:ext cx="1165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Spatial distribution of users, and of scattering objects, guides choice of array geometry.</a:t>
            </a:r>
            <a:endParaRPr lang="en-US" sz="16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1170195"/>
            <a:ext cx="2335807" cy="187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5748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r>
              <a:rPr lang="en-US" sz="3600" dirty="0"/>
              <a:t>1D or 2D subarray for backhaul ?</a:t>
            </a:r>
            <a:endParaRPr lang="en-US" altLang="fr-FR" sz="3400" dirty="0"/>
          </a:p>
        </p:txBody>
      </p:sp>
      <p:sp>
        <p:nvSpPr>
          <p:cNvPr id="18" name="TextBox 17"/>
          <p:cNvSpPr txBox="1"/>
          <p:nvPr/>
        </p:nvSpPr>
        <p:spPr>
          <a:xfrm>
            <a:off x="304800" y="990600"/>
            <a:ext cx="1165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latin typeface="Calibri" pitchFamily="34" charset="0"/>
                <a:cs typeface="Arial" pitchFamily="34" charset="0"/>
                <a:sym typeface="Symbol" pitchFamily="18" charset="2"/>
              </a:rPr>
              <a:t>Should we use 4x4 array, 1x16, or 16x1 array ?  </a:t>
            </a:r>
            <a:br>
              <a:rPr lang="en-US" sz="200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000" dirty="0">
                <a:latin typeface="Calibri" pitchFamily="34" charset="0"/>
                <a:cs typeface="Arial" pitchFamily="34" charset="0"/>
                <a:sym typeface="Symbol" pitchFamily="18" charset="2"/>
              </a:rPr>
              <a:t>All provide same system link budget, same # RF channels, same  angular scanning range.</a:t>
            </a:r>
            <a:endParaRPr lang="en-US" sz="2000" b="0" dirty="0">
              <a:latin typeface="Calibri" pitchFamily="34" charset="0"/>
              <a:cs typeface="Arial" pitchFamily="34" charset="0"/>
              <a:sym typeface="Symbol" pitchFamily="18" charset="2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91" y="2044553"/>
            <a:ext cx="3397136" cy="363543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125" y="1891804"/>
            <a:ext cx="6245475" cy="405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40747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20"/>
            <a:ext cx="924401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140 GHz </a:t>
            </a:r>
            <a:b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Array Modules 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8243" y="2734537"/>
            <a:ext cx="1752600" cy="28730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6547" y="3302407"/>
            <a:ext cx="2284804" cy="17136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3751" y="3276600"/>
            <a:ext cx="952435" cy="169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56166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34939"/>
            <a:ext cx="10668000" cy="466725"/>
          </a:xfrm>
        </p:spPr>
        <p:txBody>
          <a:bodyPr/>
          <a:lstStyle/>
          <a:p>
            <a:r>
              <a:rPr lang="en-US" sz="3800" dirty="0"/>
              <a:t>Gen. I 140GHz MIMO hub modules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8143" y="886696"/>
            <a:ext cx="1801092" cy="29525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008784-EA80-463D-84A1-72AB1EB97F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454" t="5040" r="23454" b="3916"/>
          <a:stretch/>
        </p:blipFill>
        <p:spPr>
          <a:xfrm rot="16200000">
            <a:off x="381327" y="3852205"/>
            <a:ext cx="2294579" cy="2581566"/>
          </a:xfrm>
          <a:prstGeom prst="rect">
            <a:avLst/>
          </a:prstGeo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0" y="864860"/>
            <a:ext cx="3324035" cy="63683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110mW InP Power Amplifier</a:t>
            </a:r>
            <a:r>
              <a:rPr lang="en-US" sz="2000" baseline="30000" dirty="0">
                <a:latin typeface="Calibri" pitchFamily="34" charset="0"/>
                <a:cs typeface="Calibri" pitchFamily="34" charset="0"/>
              </a:rPr>
              <a:t>a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20.8% PAE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endParaRPr lang="en-US" sz="2000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0" y="3367439"/>
            <a:ext cx="3324035" cy="63683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190mW InP Power Amplifier</a:t>
            </a:r>
            <a:r>
              <a:rPr lang="en-US" sz="2000" baseline="30000" dirty="0">
                <a:latin typeface="Calibri" pitchFamily="34" charset="0"/>
                <a:cs typeface="Calibri" pitchFamily="34" charset="0"/>
              </a:rPr>
              <a:t>b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16.7% PAE 	   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1504E23-F8B4-4690-98A5-9CFB23E12D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6016200" y="1509099"/>
            <a:ext cx="2957428" cy="13363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667E07-5B91-41C5-9A9C-D66F9E01EA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0" y="3912298"/>
            <a:ext cx="2971800" cy="1345502"/>
          </a:xfrm>
          <a:prstGeom prst="rect">
            <a:avLst/>
          </a:prstGeom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972365" y="864860"/>
            <a:ext cx="3324035" cy="913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CMOS Transmitter IC</a:t>
            </a:r>
            <a:r>
              <a:rPr lang="en-US" sz="2000" baseline="30000" dirty="0">
                <a:latin typeface="Calibri" pitchFamily="34" charset="0"/>
                <a:cs typeface="Calibri" pitchFamily="34" charset="0"/>
              </a:rPr>
              <a:t>c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22nm SOI CMOS. </a:t>
            </a:r>
            <a:br>
              <a:rPr lang="en-US" sz="2000" b="0" dirty="0">
                <a:latin typeface="Calibri" pitchFamily="34" charset="0"/>
                <a:cs typeface="Calibri" pitchFamily="34" charset="0"/>
              </a:rPr>
            </a:br>
            <a:endParaRPr lang="en-US" sz="2000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5943600" y="3352800"/>
            <a:ext cx="3324035" cy="63683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Receiver IC</a:t>
            </a:r>
            <a:r>
              <a:rPr lang="en-US" sz="2000" baseline="30000" dirty="0">
                <a:latin typeface="Calibri" pitchFamily="34" charset="0"/>
                <a:cs typeface="Calibri" pitchFamily="34" charset="0"/>
              </a:rPr>
              <a:t>c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22nm SOI CMOS.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73410" y="2727320"/>
            <a:ext cx="5143709" cy="2537328"/>
          </a:xfrm>
          <a:prstGeom prst="rect">
            <a:avLst/>
          </a:prstGeom>
        </p:spPr>
      </p:pic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3212472" y="859360"/>
            <a:ext cx="2584764" cy="3598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LTCC Array module</a:t>
            </a:r>
            <a:r>
              <a:rPr lang="en-US" sz="2000" b="0" dirty="0">
                <a:latin typeface="Calibri" pitchFamily="34" charset="0"/>
                <a:cs typeface="Calibri" pitchFamily="34" charset="0"/>
              </a:rPr>
              <a:t> </a:t>
            </a:r>
          </a:p>
        </p:txBody>
      </p:sp>
      <p:cxnSp>
        <p:nvCxnSpPr>
          <p:cNvPr id="4" name="Straight Arrow Connector 3"/>
          <p:cNvCxnSpPr>
            <a:stCxn id="7" idx="0"/>
          </p:cNvCxnSpPr>
          <p:nvPr/>
        </p:nvCxnSpPr>
        <p:spPr bwMode="auto">
          <a:xfrm>
            <a:off x="3104978" y="2362985"/>
            <a:ext cx="633595" cy="380999"/>
          </a:xfrm>
          <a:prstGeom prst="straightConnector1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>
            <a:stCxn id="7" idx="0"/>
          </p:cNvCxnSpPr>
          <p:nvPr/>
        </p:nvCxnSpPr>
        <p:spPr bwMode="auto">
          <a:xfrm>
            <a:off x="3104978" y="2362985"/>
            <a:ext cx="1314622" cy="380999"/>
          </a:xfrm>
          <a:prstGeom prst="straightConnector1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/>
          <p:cNvCxnSpPr>
            <a:stCxn id="7" idx="0"/>
          </p:cNvCxnSpPr>
          <p:nvPr/>
        </p:nvCxnSpPr>
        <p:spPr bwMode="auto">
          <a:xfrm>
            <a:off x="3104978" y="2362985"/>
            <a:ext cx="1924222" cy="380999"/>
          </a:xfrm>
          <a:prstGeom prst="straightConnector1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/>
          <p:cNvCxnSpPr>
            <a:stCxn id="7" idx="0"/>
          </p:cNvCxnSpPr>
          <p:nvPr/>
        </p:nvCxnSpPr>
        <p:spPr bwMode="auto">
          <a:xfrm>
            <a:off x="3104978" y="2362985"/>
            <a:ext cx="2457622" cy="380999"/>
          </a:xfrm>
          <a:prstGeom prst="straightConnector1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/>
          <p:cNvCxnSpPr>
            <a:stCxn id="14" idx="3"/>
          </p:cNvCxnSpPr>
          <p:nvPr/>
        </p:nvCxnSpPr>
        <p:spPr bwMode="auto">
          <a:xfrm flipH="1">
            <a:off x="5486400" y="2177298"/>
            <a:ext cx="529800" cy="58600"/>
          </a:xfrm>
          <a:prstGeom prst="straightConnector1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stCxn id="14" idx="3"/>
          </p:cNvCxnSpPr>
          <p:nvPr/>
        </p:nvCxnSpPr>
        <p:spPr bwMode="auto">
          <a:xfrm flipH="1">
            <a:off x="4876800" y="2177298"/>
            <a:ext cx="1139400" cy="58600"/>
          </a:xfrm>
          <a:prstGeom prst="straightConnector1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4" idx="3"/>
          </p:cNvCxnSpPr>
          <p:nvPr/>
        </p:nvCxnSpPr>
        <p:spPr bwMode="auto">
          <a:xfrm flipH="1">
            <a:off x="4191000" y="2177298"/>
            <a:ext cx="1825200" cy="29300"/>
          </a:xfrm>
          <a:prstGeom prst="straightConnector1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>
            <a:stCxn id="14" idx="3"/>
          </p:cNvCxnSpPr>
          <p:nvPr/>
        </p:nvCxnSpPr>
        <p:spPr bwMode="auto">
          <a:xfrm flipH="1" flipV="1">
            <a:off x="3657600" y="2118698"/>
            <a:ext cx="2358600" cy="58600"/>
          </a:xfrm>
          <a:prstGeom prst="straightConnector1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flipH="1">
            <a:off x="3276600" y="6263039"/>
            <a:ext cx="2537329" cy="0"/>
          </a:xfrm>
          <a:prstGeom prst="straightConnector1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47" name="Text Box 3"/>
          <p:cNvSpPr txBox="1">
            <a:spLocks noChangeArrowheads="1"/>
          </p:cNvSpPr>
          <p:nvPr/>
        </p:nvSpPr>
        <p:spPr bwMode="auto">
          <a:xfrm>
            <a:off x="5797236" y="6166398"/>
            <a:ext cx="473893" cy="2490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b="0" dirty="0">
                <a:latin typeface="Calibri" pitchFamily="34" charset="0"/>
                <a:cs typeface="Calibri" pitchFamily="34" charset="0"/>
              </a:rPr>
              <a:t>1 cm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79" y="4582798"/>
            <a:ext cx="1062881" cy="57018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190" y="2110248"/>
            <a:ext cx="1143219" cy="57018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7833" y="6308518"/>
            <a:ext cx="2124367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  <a:cs typeface="Calibri" pitchFamily="34" charset="0"/>
              </a:rPr>
              <a:t>Teledyne  250nm InP HBT</a:t>
            </a:r>
            <a:endParaRPr lang="en-US" sz="1200" dirty="0"/>
          </a:p>
        </p:txBody>
      </p:sp>
      <p:sp>
        <p:nvSpPr>
          <p:cNvPr id="33" name="Rectangle 32"/>
          <p:cNvSpPr/>
          <p:nvPr/>
        </p:nvSpPr>
        <p:spPr>
          <a:xfrm>
            <a:off x="5943600" y="5257800"/>
            <a:ext cx="2743200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  <a:cs typeface="Calibri" pitchFamily="34" charset="0"/>
              </a:rPr>
              <a:t>GlobalFoundries 22nm SOI CMOS</a:t>
            </a:r>
            <a:endParaRPr lang="en-US" sz="1200" dirty="0"/>
          </a:p>
        </p:txBody>
      </p:sp>
      <p:sp>
        <p:nvSpPr>
          <p:cNvPr id="34" name="Rectangle 33"/>
          <p:cNvSpPr/>
          <p:nvPr/>
        </p:nvSpPr>
        <p:spPr>
          <a:xfrm>
            <a:off x="3212472" y="6597897"/>
            <a:ext cx="2124367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latin typeface="Calibri" pitchFamily="34" charset="0"/>
                <a:cs typeface="Calibri" pitchFamily="34" charset="0"/>
              </a:rPr>
              <a:t>Kyocera</a:t>
            </a:r>
            <a:endParaRPr lang="en-US"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91600" y="1752600"/>
            <a:ext cx="3148760" cy="270163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6626566" y="6273969"/>
            <a:ext cx="457483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fr-FR" b="0" kern="0" dirty="0">
                <a:solidFill>
                  <a:srgbClr val="000000"/>
                </a:solidFill>
                <a:latin typeface="Verdana"/>
                <a:ea typeface="MS PGothic" panose="020B0600070205080204" pitchFamily="34" charset="-128"/>
              </a:rPr>
              <a:t>(a) A. S. H. Ahmed et al., 2020 IMS</a:t>
            </a:r>
            <a:br>
              <a:rPr lang="en-US" altLang="fr-FR" b="0" kern="0" dirty="0">
                <a:solidFill>
                  <a:srgbClr val="000000"/>
                </a:solidFill>
                <a:latin typeface="Verdana"/>
                <a:ea typeface="MS PGothic" panose="020B0600070205080204" pitchFamily="34" charset="-128"/>
              </a:rPr>
            </a:br>
            <a:r>
              <a:rPr lang="en-US" altLang="fr-FR" b="0" kern="0" dirty="0">
                <a:solidFill>
                  <a:srgbClr val="000000"/>
                </a:solidFill>
                <a:latin typeface="Verdana"/>
                <a:ea typeface="MS PGothic" panose="020B0600070205080204" pitchFamily="34" charset="-128"/>
              </a:rPr>
              <a:t>(b) A. S. H. Ahmed et al., 2021 EuMIC</a:t>
            </a:r>
            <a:br>
              <a:rPr lang="en-US" altLang="fr-FR" b="0" kern="0" dirty="0">
                <a:solidFill>
                  <a:srgbClr val="000000"/>
                </a:solidFill>
                <a:latin typeface="Verdana"/>
                <a:ea typeface="MS PGothic" panose="020B0600070205080204" pitchFamily="34" charset="-128"/>
              </a:rPr>
            </a:br>
            <a:r>
              <a:rPr lang="en-US" altLang="fr-FR" b="0" kern="0" dirty="0">
                <a:solidFill>
                  <a:srgbClr val="000000"/>
                </a:solidFill>
                <a:latin typeface="Verdana"/>
                <a:ea typeface="MS PGothic" panose="020B0600070205080204" pitchFamily="34" charset="-128"/>
              </a:rPr>
              <a:t>(c) A. Farid et al., 2019 RFIC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91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423"/>
            <a:ext cx="10820400" cy="711577"/>
          </a:xfrm>
        </p:spPr>
        <p:txBody>
          <a:bodyPr/>
          <a:lstStyle/>
          <a:p>
            <a:r>
              <a:rPr lang="en-US" sz="3800" dirty="0"/>
              <a:t>Gen. I 140GHz MIMO hub receivers</a:t>
            </a:r>
            <a:endParaRPr lang="en-US" sz="3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2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54" y="838200"/>
            <a:ext cx="11850246" cy="57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Picture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76003"/>
            <a:ext cx="4295089" cy="2260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906000" y="533400"/>
            <a:ext cx="191452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Farid et. al, 2021 IEEE BCICTS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400" y="1404372"/>
            <a:ext cx="64008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Demonstrated MIMO beamforming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Demonstrated 1.9Gb/s 16QAM transmission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Baseband connector limits data rate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 assembly yield: ~60% working channels</a:t>
            </a:r>
            <a:br>
              <a:rPr 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   on most modules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1987" y="1462565"/>
            <a:ext cx="2522813" cy="24998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3830082"/>
            <a:ext cx="4225636" cy="28111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199" y="3841985"/>
            <a:ext cx="4295089" cy="26945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81270" y="4267200"/>
            <a:ext cx="2553530" cy="180674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62000" y="4057168"/>
            <a:ext cx="34290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experimental data: after array calibration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743200"/>
            <a:ext cx="1558674" cy="102529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905000" y="3048000"/>
            <a:ext cx="23622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←pattern of 1 array element.</a:t>
            </a:r>
          </a:p>
        </p:txBody>
      </p:sp>
    </p:spTree>
    <p:extLst>
      <p:ext uri="{BB962C8B-B14F-4D97-AF65-F5344CB8AC3E}">
        <p14:creationId xmlns:p14="http://schemas.microsoft.com/office/powerpoint/2010/main" val="2680141150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423"/>
            <a:ext cx="10820400" cy="711577"/>
          </a:xfrm>
        </p:spPr>
        <p:txBody>
          <a:bodyPr/>
          <a:lstStyle/>
          <a:p>
            <a:r>
              <a:rPr lang="en-US" sz="3600" dirty="0"/>
              <a:t>Gen. I 140GHz MIMO hub transmitters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96476" y="533400"/>
            <a:ext cx="221932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Farid et. al, IEEE Trans. MTT  4/2022 </a:t>
            </a:r>
          </a:p>
        </p:txBody>
      </p:sp>
      <p:pic>
        <p:nvPicPr>
          <p:cNvPr id="11" name="Picture 9" descr="Picture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315" y="1371600"/>
            <a:ext cx="4515885" cy="188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Pict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19312"/>
            <a:ext cx="12001500" cy="5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52400" y="1501271"/>
            <a:ext cx="64008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Demonstrated 1.9Gb/s 16QAM transmission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Baseband connector limits data rate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 assembly yield: ~50% working channels</a:t>
            </a:r>
            <a:br>
              <a:rPr 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Degrades beamsteering, EIRP, MIMO operation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2964" y="1422795"/>
            <a:ext cx="2626429" cy="24090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7499" y="3810000"/>
            <a:ext cx="4696407" cy="2667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2636" y="4495800"/>
            <a:ext cx="2670764" cy="138614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120" y="4038600"/>
            <a:ext cx="4145280" cy="230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2971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1974"/>
            <a:ext cx="9601200" cy="398463"/>
          </a:xfrm>
        </p:spPr>
        <p:txBody>
          <a:bodyPr/>
          <a:lstStyle/>
          <a:p>
            <a:r>
              <a:rPr lang="en-US" sz="3600" dirty="0"/>
              <a:t>Samsung/ComSenTer 140 GHz Link Demo</a:t>
            </a:r>
            <a:endParaRPr lang="en-US" sz="280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04800" y="6257231"/>
            <a:ext cx="8686800" cy="2862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Abu-Surra et. al. (Samsung)  2022 IEEE International Conference on Communications, 16 -20 May 2022, Seoul, Korea,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838200"/>
            <a:ext cx="11925300" cy="5372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53000" y="4694468"/>
            <a:ext cx="236220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 1 140 GHz modules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9067800" y="838200"/>
            <a:ext cx="2971800" cy="2862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400" b="0">
                <a:latin typeface="Calibri" panose="020F0502020204030204" pitchFamily="34" charset="0"/>
                <a:cs typeface="Calibri" panose="020F0502020204030204" pitchFamily="34" charset="0"/>
              </a:rPr>
              <a:t>Teflon lens used to extend link range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745705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161974"/>
            <a:ext cx="10896601" cy="398463"/>
          </a:xfrm>
        </p:spPr>
        <p:txBody>
          <a:bodyPr/>
          <a:lstStyle/>
          <a:p>
            <a:r>
              <a:rPr lang="en-US" sz="3600" dirty="0"/>
              <a:t>Gen-II 140GHz MIMO hub modules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849868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>
                <a:latin typeface="Calibri" pitchFamily="34" charset="0"/>
              </a:rPr>
              <a:t>Use C4 flip-chip bonds, not 50 </a:t>
            </a:r>
            <a:r>
              <a:rPr lang="en-US" sz="2000" b="0">
                <a:latin typeface="Symbol" panose="05050102010706020507" pitchFamily="18" charset="2"/>
              </a:rPr>
              <a:t>m</a:t>
            </a:r>
            <a:r>
              <a:rPr lang="en-US" sz="2000" b="0">
                <a:latin typeface="Calibri" pitchFamily="34" charset="0"/>
              </a:rPr>
              <a:t>m Cu stud; higher yield given LTCC lithographic dimensions</a:t>
            </a:r>
            <a:endParaRPr lang="en-US" sz="2000" b="0" dirty="0">
              <a:latin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8889" b="14444"/>
          <a:stretch/>
        </p:blipFill>
        <p:spPr>
          <a:xfrm>
            <a:off x="685799" y="1447800"/>
            <a:ext cx="6065221" cy="53913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020" y="1430867"/>
            <a:ext cx="4056180" cy="54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4065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dirty="0"/>
              <a:t>Benefits of Short Wavelengths</a:t>
            </a:r>
            <a:endParaRPr lang="en-US" altLang="fr-FR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467" y="1538790"/>
            <a:ext cx="1479035" cy="162606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596" y="1663602"/>
            <a:ext cx="2031917" cy="163878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87" y="1539574"/>
            <a:ext cx="1651565" cy="164175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203" y="1582290"/>
            <a:ext cx="3133185" cy="159597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603" y="4269521"/>
            <a:ext cx="2517334" cy="194951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748" y="4869881"/>
            <a:ext cx="1534961" cy="1454352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52400" y="1088740"/>
            <a:ext cx="11214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Massive spatial multiplexing, massive # of parallel channels. </a:t>
            </a:r>
            <a:r>
              <a:rPr lang="en-US" sz="20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Also, more spectrum.</a:t>
            </a:r>
            <a:endParaRPr lang="en-US" sz="16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84765" y="3703691"/>
            <a:ext cx="746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Imaging: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very fine angular resolution</a:t>
            </a:r>
            <a:endParaRPr lang="en-US" sz="16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9448800" y="1511171"/>
            <a:ext cx="1352550" cy="317500"/>
            <a:chOff x="9448800" y="1295400"/>
            <a:chExt cx="1352550" cy="317500"/>
          </a:xfrm>
        </p:grpSpPr>
        <p:sp>
          <p:nvSpPr>
            <p:cNvPr id="44" name="Rectangle 43"/>
            <p:cNvSpPr/>
            <p:nvPr/>
          </p:nvSpPr>
          <p:spPr bwMode="auto">
            <a:xfrm>
              <a:off x="10287000" y="1339850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45" name="Object 44"/>
            <p:cNvGraphicFramePr>
              <a:graphicFrameLocks noChangeAspect="1"/>
            </p:cNvGraphicFramePr>
            <p:nvPr/>
          </p:nvGraphicFramePr>
          <p:xfrm>
            <a:off x="9448800" y="1295400"/>
            <a:ext cx="1352550" cy="317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761760" imgH="177480" progId="Equation.DSMT4">
                    <p:embed/>
                  </p:oleObj>
                </mc:Choice>
                <mc:Fallback>
                  <p:oleObj name="Equation" r:id="rId9" imgW="761760" imgH="177480" progId="Equation.DSMT4">
                    <p:embed/>
                    <p:pic>
                      <p:nvPicPr>
                        <p:cNvPr id="45" name="Object 44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9448800" y="1295400"/>
                          <a:ext cx="1352550" cy="317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" name="Group 45"/>
          <p:cNvGrpSpPr/>
          <p:nvPr/>
        </p:nvGrpSpPr>
        <p:grpSpPr>
          <a:xfrm>
            <a:off x="8001000" y="1904781"/>
            <a:ext cx="1173163" cy="317500"/>
            <a:chOff x="8001000" y="1689010"/>
            <a:chExt cx="1173163" cy="317500"/>
          </a:xfrm>
        </p:grpSpPr>
        <p:sp>
          <p:nvSpPr>
            <p:cNvPr id="47" name="Rectangle 46"/>
            <p:cNvSpPr/>
            <p:nvPr/>
          </p:nvSpPr>
          <p:spPr bwMode="auto">
            <a:xfrm>
              <a:off x="8839200" y="1758061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48" name="Object 47"/>
            <p:cNvGraphicFramePr>
              <a:graphicFrameLocks noChangeAspect="1"/>
            </p:cNvGraphicFramePr>
            <p:nvPr/>
          </p:nvGraphicFramePr>
          <p:xfrm>
            <a:off x="8001000" y="1689010"/>
            <a:ext cx="1173163" cy="317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660240" imgH="177480" progId="Equation.DSMT4">
                    <p:embed/>
                  </p:oleObj>
                </mc:Choice>
                <mc:Fallback>
                  <p:oleObj name="Equation" r:id="rId11" imgW="660240" imgH="177480" progId="Equation.DSMT4">
                    <p:embed/>
                    <p:pic>
                      <p:nvPicPr>
                        <p:cNvPr id="48" name="Object 47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8001000" y="1689010"/>
                          <a:ext cx="1173163" cy="317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" name="Group 48"/>
          <p:cNvGrpSpPr/>
          <p:nvPr/>
        </p:nvGrpSpPr>
        <p:grpSpPr>
          <a:xfrm>
            <a:off x="5346530" y="2908882"/>
            <a:ext cx="978552" cy="293895"/>
            <a:chOff x="5346530" y="2693111"/>
            <a:chExt cx="978552" cy="293895"/>
          </a:xfrm>
        </p:grpSpPr>
        <p:sp>
          <p:nvSpPr>
            <p:cNvPr id="50" name="Rectangle 49"/>
            <p:cNvSpPr/>
            <p:nvPr/>
          </p:nvSpPr>
          <p:spPr bwMode="auto">
            <a:xfrm>
              <a:off x="6096482" y="2724752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51" name="Object 50"/>
            <p:cNvGraphicFramePr>
              <a:graphicFrameLocks noChangeAspect="1"/>
            </p:cNvGraphicFramePr>
            <p:nvPr/>
          </p:nvGraphicFramePr>
          <p:xfrm>
            <a:off x="5346530" y="2693111"/>
            <a:ext cx="970043" cy="2938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545760" imgH="164880" progId="Equation.DSMT4">
                    <p:embed/>
                  </p:oleObj>
                </mc:Choice>
                <mc:Fallback>
                  <p:oleObj name="Equation" r:id="rId13" imgW="545760" imgH="164880" progId="Equation.DSMT4">
                    <p:embed/>
                    <p:pic>
                      <p:nvPicPr>
                        <p:cNvPr id="51" name="Object 50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5346530" y="2693111"/>
                          <a:ext cx="970043" cy="29389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" name="Group 51"/>
          <p:cNvGrpSpPr/>
          <p:nvPr/>
        </p:nvGrpSpPr>
        <p:grpSpPr>
          <a:xfrm>
            <a:off x="6477000" y="5482551"/>
            <a:ext cx="1062038" cy="293687"/>
            <a:chOff x="5791200" y="6488113"/>
            <a:chExt cx="1062038" cy="293687"/>
          </a:xfrm>
        </p:grpSpPr>
        <p:sp>
          <p:nvSpPr>
            <p:cNvPr id="53" name="Rectangle 52"/>
            <p:cNvSpPr/>
            <p:nvPr/>
          </p:nvSpPr>
          <p:spPr bwMode="auto">
            <a:xfrm>
              <a:off x="6324600" y="6519067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chemeClr val="tx2"/>
                </a:buClr>
                <a:buSzTx/>
                <a:buFontTx/>
                <a:buNone/>
                <a:tabLst/>
              </a:pPr>
              <a:endParaRPr kumimoji="0" 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aphicFrame>
          <p:nvGraphicFramePr>
            <p:cNvPr id="54" name="Object 53"/>
            <p:cNvGraphicFramePr>
              <a:graphicFrameLocks noChangeAspect="1"/>
            </p:cNvGraphicFramePr>
            <p:nvPr/>
          </p:nvGraphicFramePr>
          <p:xfrm>
            <a:off x="5791200" y="6488113"/>
            <a:ext cx="1062038" cy="293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5" imgW="596880" imgH="164880" progId="Equation.DSMT4">
                    <p:embed/>
                  </p:oleObj>
                </mc:Choice>
                <mc:Fallback>
                  <p:oleObj name="Equation" r:id="rId15" imgW="596880" imgH="164880" progId="Equation.DSMT4">
                    <p:embed/>
                    <p:pic>
                      <p:nvPicPr>
                        <p:cNvPr id="54" name="Object 53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5791200" y="6488113"/>
                          <a:ext cx="1062038" cy="2936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55" name="Straight Connector 54"/>
          <p:cNvCxnSpPr/>
          <p:nvPr/>
        </p:nvCxnSpPr>
        <p:spPr bwMode="auto">
          <a:xfrm>
            <a:off x="993157" y="3429000"/>
            <a:ext cx="9674843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flipV="1">
            <a:off x="7924800" y="3799507"/>
            <a:ext cx="19050" cy="2419529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TextBox 56"/>
          <p:cNvSpPr txBox="1"/>
          <p:nvPr/>
        </p:nvSpPr>
        <p:spPr>
          <a:xfrm>
            <a:off x="8020050" y="3608746"/>
            <a:ext cx="401955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9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But:</a:t>
            </a: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losses in foul or humid weather.</a:t>
            </a:r>
            <a:br>
              <a:rPr lang="en-US" sz="19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</a:t>
            </a:r>
            <a:r>
              <a:rPr lang="en-US" sz="1900" b="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1900" b="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9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/R</a:t>
            </a:r>
            <a:r>
              <a:rPr lang="en-US" sz="1900" b="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9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path losses.</a:t>
            </a:r>
            <a:br>
              <a:rPr lang="en-US" sz="19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ICs: poorer PAs &amp; LNAs.</a:t>
            </a:r>
            <a:br>
              <a:rPr lang="en-US" sz="19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Beams easily blocked.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031215" y="5138916"/>
            <a:ext cx="356234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9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100-300GHz wireless:</a:t>
            </a:r>
            <a:br>
              <a:rPr lang="en-US" sz="19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terabit capacity,</a:t>
            </a:r>
            <a:br>
              <a:rPr lang="en-US" sz="19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short range, </a:t>
            </a:r>
            <a:br>
              <a:rPr lang="en-US" sz="19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highly intermittent</a:t>
            </a:r>
            <a:r>
              <a:rPr lang="en-US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53682" y="3710083"/>
            <a:ext cx="3771118" cy="139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12399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r>
              <a:rPr lang="en-US" sz="3600" dirty="0"/>
              <a:t>Gen-II 140GHz MIMO hub modules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990600"/>
            <a:ext cx="11544300" cy="5699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" y="1002268"/>
            <a:ext cx="2895600" cy="3139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b="0" dirty="0">
                <a:latin typeface="Calibri" pitchFamily="34" charset="0"/>
              </a:rPr>
              <a:t>Kyocera</a:t>
            </a:r>
            <a:r>
              <a:rPr lang="en-US" sz="1600" b="0">
                <a:latin typeface="Calibri" pitchFamily="34" charset="0"/>
              </a:rPr>
              <a:t>: LTCC </a:t>
            </a:r>
            <a:r>
              <a:rPr lang="en-US" sz="1600" b="0" dirty="0">
                <a:latin typeface="Calibri" pitchFamily="34" charset="0"/>
              </a:rPr>
              <a:t>&amp; Assembly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495800"/>
            <a:ext cx="4462577" cy="211972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3335365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1974"/>
            <a:ext cx="11049000" cy="398463"/>
          </a:xfrm>
        </p:spPr>
        <p:txBody>
          <a:bodyPr/>
          <a:lstStyle/>
          <a:p>
            <a:r>
              <a:rPr lang="en-US" sz="3600"/>
              <a:t>Interface PCB: 140 GHz Modules to RF-SOC PFGA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914400"/>
            <a:ext cx="5715000" cy="3416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800" b="0">
                <a:latin typeface="Calibri" pitchFamily="34" charset="0"/>
              </a:rPr>
              <a:t>Michael Zappe, Aditya Dhananjay, Pi-Radio, Inc. </a:t>
            </a:r>
            <a:endParaRPr lang="en-US" sz="1800" b="0" dirty="0">
              <a:latin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364" y="1447800"/>
            <a:ext cx="9213273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20693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3124200"/>
            <a:ext cx="3069668" cy="1551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0074" t="4141" r="7690"/>
          <a:stretch/>
        </p:blipFill>
        <p:spPr>
          <a:xfrm>
            <a:off x="2667000" y="3132033"/>
            <a:ext cx="3111881" cy="3087734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652588" y="701220"/>
            <a:ext cx="924401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210 GHz and 280 GHz</a:t>
            </a:r>
            <a:b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Array Modules 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283714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1974"/>
            <a:ext cx="10896600" cy="39846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210 GHz, 640 Gb/s </a:t>
            </a:r>
            <a:r>
              <a:rPr lang="en-US">
                <a:solidFill>
                  <a:srgbClr val="000000"/>
                </a:solidFill>
              </a:rPr>
              <a:t>MIMO</a:t>
            </a:r>
            <a:r>
              <a:rPr lang="en-US" dirty="0">
                <a:solidFill>
                  <a:srgbClr val="000000"/>
                </a:solidFill>
              </a:rPr>
              <a:t> Backhaul</a:t>
            </a:r>
            <a:endParaRPr lang="en-US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2422" y="4800600"/>
            <a:ext cx="5029200" cy="119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8-element </a:t>
            </a:r>
            <a:r>
              <a:rPr lang="en-US" sz="2000">
                <a:solidFill>
                  <a:srgbClr val="000000"/>
                </a:solidFill>
                <a:latin typeface="Calibri" pitchFamily="34" charset="0"/>
              </a:rPr>
              <a:t>MIMO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 array</a:t>
            </a:r>
            <a:br>
              <a:rPr lang="en-US" sz="20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>
                <a:solidFill>
                  <a:schemeClr val="tx2"/>
                </a:solidFill>
                <a:latin typeface="Calibri" pitchFamily="34" charset="0"/>
              </a:rPr>
              <a:t>2.1 </a:t>
            </a: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m baseline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.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80Gb/s/subarray→ </a:t>
            </a: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640Gb/s total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4 × 4 sub-arrays → 8 degree beamsteering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715000" y="4683171"/>
            <a:ext cx="5029200" cy="202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Key link parameters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500 meters range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in 50 mm/hr rain; 23 dB/km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20 dB total margins: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packaging loss, obstruction, operating,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design, aging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fr-FR" sz="2000" b="0" dirty="0">
                <a:solidFill>
                  <a:schemeClr val="tx2"/>
                </a:solidFill>
                <a:latin typeface="Calibri" pitchFamily="34" charset="0"/>
              </a:rPr>
              <a:t>PAs: 18dBm</a:t>
            </a:r>
            <a:r>
              <a:rPr lang="fr-FR" sz="2000" b="0" dirty="0">
                <a:solidFill>
                  <a:srgbClr val="000000"/>
                </a:solidFill>
                <a:latin typeface="Calibri" pitchFamily="34" charset="0"/>
              </a:rPr>
              <a:t> =P</a:t>
            </a:r>
            <a:r>
              <a:rPr lang="fr-FR" sz="2000" b="0" baseline="-25000" dirty="0">
                <a:solidFill>
                  <a:srgbClr val="000000"/>
                </a:solidFill>
                <a:latin typeface="Calibri" pitchFamily="34" charset="0"/>
              </a:rPr>
              <a:t>1dB</a:t>
            </a:r>
            <a:r>
              <a:rPr lang="fr-FR" sz="2000" b="0" dirty="0">
                <a:solidFill>
                  <a:srgbClr val="000000"/>
                </a:solidFill>
                <a:latin typeface="Calibri" pitchFamily="34" charset="0"/>
              </a:rPr>
              <a:t>  (per element)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LNAs: 6dB noise figure</a:t>
            </a:r>
            <a:endParaRPr lang="fr-FR" sz="2000" b="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860367"/>
            <a:ext cx="3397136" cy="36354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39495" y="2149671"/>
            <a:ext cx="3364992" cy="762000"/>
          </a:xfrm>
          <a:prstGeom prst="rect">
            <a:avLst/>
          </a:prstGeom>
        </p:spPr>
      </p:pic>
      <p:pic>
        <p:nvPicPr>
          <p:cNvPr id="10" name="Picture 2" descr="2018_30_30_package_draw_Vivald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37325"/>
            <a:ext cx="4810531" cy="2778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867533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sz="3600" dirty="0"/>
              <a:t>210 GHz Transmitter and Receiver ICs</a:t>
            </a:r>
            <a:endParaRPr lang="en-US" altLang="fr-FR" sz="3400" dirty="0"/>
          </a:p>
        </p:txBody>
      </p:sp>
      <p:sp>
        <p:nvSpPr>
          <p:cNvPr id="6" name="TextBox 5"/>
          <p:cNvSpPr txBox="1"/>
          <p:nvPr/>
        </p:nvSpPr>
        <p:spPr>
          <a:xfrm>
            <a:off x="8249437" y="960983"/>
            <a:ext cx="38322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M. Seo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et al, 2021 IMS;  Teledyne 250nm InP HBT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307" y="2656055"/>
            <a:ext cx="4387446" cy="13479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967" y="1223755"/>
            <a:ext cx="4731327" cy="13577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5358" y="1223755"/>
            <a:ext cx="3699164" cy="13577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CBBA79D-DF0B-437B-96CC-7AD453C54F1A}"/>
              </a:ext>
            </a:extLst>
          </p:cNvPr>
          <p:cNvSpPr txBox="1"/>
          <p:nvPr/>
        </p:nvSpPr>
        <p:spPr>
          <a:xfrm>
            <a:off x="9459130" y="2336399"/>
            <a:ext cx="1361270" cy="261610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Size: 2.3 x 0.85 mm</a:t>
            </a:r>
            <a:r>
              <a:rPr kumimoji="0" lang="en-US" altLang="ko-KR" sz="110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ko-KR" altLang="en-US" sz="1100" i="0" u="none" strike="noStrike" kern="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D40CD4-E415-4659-9ED9-315080F78172}"/>
              </a:ext>
            </a:extLst>
          </p:cNvPr>
          <p:cNvSpPr txBox="1"/>
          <p:nvPr/>
        </p:nvSpPr>
        <p:spPr>
          <a:xfrm>
            <a:off x="4495800" y="2336399"/>
            <a:ext cx="1361270" cy="2446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Calibri" panose="020F0502020204030204" pitchFamily="34" charset="0"/>
                <a:cs typeface="Calibri" panose="020F0502020204030204" pitchFamily="34" charset="0"/>
              </a:rPr>
              <a:t>Size: 2.9 x 0.75 mm</a:t>
            </a:r>
            <a:r>
              <a:rPr lang="en-US" altLang="ko-KR" sz="11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ko-KR" altLang="en-US" sz="1100" b="1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5" name="Object 2">
            <a:extLst>
              <a:ext uri="{FF2B5EF4-FFF2-40B4-BE49-F238E27FC236}">
                <a16:creationId xmlns:a16="http://schemas.microsoft.com/office/drawing/2014/main" id="{D355B77C-3514-44D0-91DC-2682A7C75C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" y="4014065"/>
          <a:ext cx="2980811" cy="2114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6" imgW="4660920" imgH="3327120" progId="KGraph_Plot">
                  <p:embed/>
                </p:oleObj>
              </mc:Choice>
              <mc:Fallback>
                <p:oleObj name="KGPlot" r:id="rId6" imgW="4660920" imgH="3327120" progId="KGraph_Plot">
                  <p:embed/>
                  <p:pic>
                    <p:nvPicPr>
                      <p:cNvPr id="15" name="Object 2">
                        <a:extLst>
                          <a:ext uri="{FF2B5EF4-FFF2-40B4-BE49-F238E27FC236}">
                            <a16:creationId xmlns:a16="http://schemas.microsoft.com/office/drawing/2014/main" id="{D355B77C-3514-44D0-91DC-2682A7C75C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4014065"/>
                        <a:ext cx="2980811" cy="211420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2522" y="2701153"/>
            <a:ext cx="3662120" cy="1357917"/>
          </a:xfrm>
          <a:prstGeom prst="rect">
            <a:avLst/>
          </a:prstGeom>
        </p:spPr>
      </p:pic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1D9B8CB2-1E84-41EE-894E-7662BBBAEA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64102" y="4122515"/>
          <a:ext cx="2798035" cy="1966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9" imgW="4686120" imgH="3314520" progId="KGraph_Plot">
                  <p:embed/>
                </p:oleObj>
              </mc:Choice>
              <mc:Fallback>
                <p:oleObj name="KGPlot" r:id="rId9" imgW="4686120" imgH="3314520" progId="KGraph_Plot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1D9B8CB2-1E84-41EE-894E-7662BBBAEA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4102" y="4122515"/>
                        <a:ext cx="2798035" cy="196676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5">
            <a:extLst>
              <a:ext uri="{FF2B5EF4-FFF2-40B4-BE49-F238E27FC236}">
                <a16:creationId xmlns:a16="http://schemas.microsoft.com/office/drawing/2014/main" id="{1537A7E5-8860-421F-954A-6D34F59F89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20176" y="4024176"/>
          <a:ext cx="2952404" cy="2052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1" imgW="4698720" imgH="3289320" progId="KGraph_Plot">
                  <p:embed/>
                </p:oleObj>
              </mc:Choice>
              <mc:Fallback>
                <p:oleObj name="KGPlot" r:id="rId11" imgW="4698720" imgH="3289320" progId="KGraph_Plot">
                  <p:embed/>
                  <p:pic>
                    <p:nvPicPr>
                      <p:cNvPr id="18" name="Object 5">
                        <a:extLst>
                          <a:ext uri="{FF2B5EF4-FFF2-40B4-BE49-F238E27FC236}">
                            <a16:creationId xmlns:a16="http://schemas.microsoft.com/office/drawing/2014/main" id="{1537A7E5-8860-421F-954A-6D34F59F89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0176" y="4024176"/>
                        <a:ext cx="2952404" cy="205243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">
            <a:extLst>
              <a:ext uri="{FF2B5EF4-FFF2-40B4-BE49-F238E27FC236}">
                <a16:creationId xmlns:a16="http://schemas.microsoft.com/office/drawing/2014/main" id="{5FA576A0-0505-4D67-A2A3-780BC43DD6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25598" y="4024176"/>
          <a:ext cx="2920383" cy="2117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13" imgW="4711680" imgH="3416040" progId="KGraph_Plot">
                  <p:embed/>
                </p:oleObj>
              </mc:Choice>
              <mc:Fallback>
                <p:oleObj name="KGPlot" r:id="rId13" imgW="4711680" imgH="3416040" progId="KGraph_Plot">
                  <p:embed/>
                  <p:pic>
                    <p:nvPicPr>
                      <p:cNvPr id="19" name="Object 2">
                        <a:extLst>
                          <a:ext uri="{FF2B5EF4-FFF2-40B4-BE49-F238E27FC236}">
                            <a16:creationId xmlns:a16="http://schemas.microsoft.com/office/drawing/2014/main" id="{5FA576A0-0505-4D67-A2A3-780BC43DD6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9125598" y="4024176"/>
                        <a:ext cx="2920383" cy="211737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2280597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43" y="3967937"/>
            <a:ext cx="5052060" cy="28575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34939"/>
            <a:ext cx="10668000" cy="466725"/>
          </a:xfrm>
        </p:spPr>
        <p:txBody>
          <a:bodyPr/>
          <a:lstStyle/>
          <a:p>
            <a:r>
              <a:rPr lang="en-US" sz="3800" dirty="0"/>
              <a:t>200GHz MIMO backhaul modules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861BC19A-25E0-BC3F-23E3-5B8642A294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4519" y="3657600"/>
            <a:ext cx="5364481" cy="3045934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9147" y="3733800"/>
            <a:ext cx="973253" cy="17747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/>
          <a:srcRect l="16762" t="55784" r="12805"/>
          <a:stretch/>
        </p:blipFill>
        <p:spPr>
          <a:xfrm>
            <a:off x="152400" y="813534"/>
            <a:ext cx="4632061" cy="132006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/>
          <a:srcRect t="39895" r="19334"/>
          <a:stretch/>
        </p:blipFill>
        <p:spPr>
          <a:xfrm>
            <a:off x="152400" y="2209800"/>
            <a:ext cx="4572000" cy="170331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5105400" y="804834"/>
            <a:ext cx="6860559" cy="2649595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 bwMode="auto">
          <a:xfrm flipV="1">
            <a:off x="2209800" y="2971801"/>
            <a:ext cx="0" cy="2133599"/>
          </a:xfrm>
          <a:prstGeom prst="straightConnector1">
            <a:avLst/>
          </a:prstGeom>
          <a:noFill/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>
            <a:off x="7620000" y="3454430"/>
            <a:ext cx="0" cy="965170"/>
          </a:xfrm>
          <a:prstGeom prst="straightConnector1">
            <a:avLst/>
          </a:prstGeom>
          <a:noFill/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15494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FBDB9-6D49-41B8-923D-1BFC2BB47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1974"/>
            <a:ext cx="10972800" cy="398463"/>
          </a:xfrm>
        </p:spPr>
        <p:txBody>
          <a:bodyPr/>
          <a:lstStyle/>
          <a:p>
            <a:r>
              <a:rPr lang="en-US"/>
              <a:t>200 GHz IC-Antenna Interface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61" y="1566501"/>
            <a:ext cx="6024479" cy="5020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178" y="1565148"/>
            <a:ext cx="5548884" cy="32354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399" y="838200"/>
            <a:ext cx="5553959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US" sz="1800" b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18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spacing between pad and antenna edge</a:t>
            </a:r>
            <a:endParaRPr lang="en-US" sz="18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753957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9677400" y="559869"/>
            <a:ext cx="762000" cy="230832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34939"/>
            <a:ext cx="10668000" cy="466725"/>
          </a:xfrm>
        </p:spPr>
        <p:txBody>
          <a:bodyPr/>
          <a:lstStyle/>
          <a:p>
            <a:r>
              <a:rPr lang="en-US" sz="3500" dirty="0"/>
              <a:t>280GHz MIMO backhaul development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001000" y="533400"/>
            <a:ext cx="4191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fr-FR" b="0" kern="0" dirty="0">
                <a:solidFill>
                  <a:srgbClr val="FF0000"/>
                </a:solidFill>
                <a:latin typeface="Verdana"/>
                <a:ea typeface="MS PGothic" panose="020B0600070205080204" pitchFamily="34" charset="-128"/>
              </a:rPr>
              <a:t>Amidreza, Solyu, Ahmed, Seo, UCSB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52399" y="838200"/>
            <a:ext cx="5553959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1st tapeout: PA, LNA</a:t>
            </a:r>
            <a:b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PA: 270 GHz, 16.7 dBm Psat, 4% PAE.</a:t>
            </a:r>
            <a:r>
              <a:rPr lang="en-US" sz="1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LNA: 280 GHz, 15 dB gain, NF= ?? </a:t>
            </a:r>
            <a:r>
              <a:rPr lang="en-US" sz="1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18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40" y="842211"/>
            <a:ext cx="7833360" cy="1645920"/>
          </a:xfrm>
          <a:prstGeom prst="rect">
            <a:avLst/>
          </a:prstGeom>
        </p:spPr>
      </p:pic>
      <p:sp>
        <p:nvSpPr>
          <p:cNvPr id="82" name="TextBox 81"/>
          <p:cNvSpPr txBox="1"/>
          <p:nvPr/>
        </p:nvSpPr>
        <p:spPr>
          <a:xfrm>
            <a:off x="152400" y="2588770"/>
            <a:ext cx="5553959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2nd tapeout: transmitter, receiver</a:t>
            </a:r>
            <a:b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all blocks yet tested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LO multiplier </a:t>
            </a:r>
            <a:r>
              <a:rPr lang="en-US" sz="1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br>
              <a:rPr lang="en-US" sz="1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high-power LO driver</a:t>
            </a:r>
            <a:r>
              <a:rPr lang="en-US" sz="1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Failed low-power LO driver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✘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Failed low-power PA driver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✘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transmitters, receivers failed  </a:t>
            </a:r>
            <a:r>
              <a:rPr lang="en-US" sz="1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✘</a:t>
            </a:r>
            <a:endParaRPr lang="en-US" sz="18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61041" y="5257800"/>
            <a:ext cx="5553959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3rd tapeout: transmitter, receiver </a:t>
            </a:r>
            <a:b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Redesigned, LNA, LO and PA drivers</a:t>
            </a:r>
            <a:b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fabrication: </a:t>
            </a:r>
            <a:r>
              <a:rPr lang="en-US" sz="18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expected 9/2022</a:t>
            </a:r>
            <a:r>
              <a:rPr lang="en-US" sz="1800"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b="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2514600"/>
            <a:ext cx="7468547" cy="428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72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533400"/>
            <a:ext cx="861060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100-300GHz Wireless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447800" y="2667000"/>
            <a:ext cx="8931753" cy="2743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391" y="2898571"/>
            <a:ext cx="1789632" cy="19675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023" y="3050971"/>
            <a:ext cx="2235109" cy="18026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2242" y="3021872"/>
            <a:ext cx="3791153" cy="193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8652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1" y="1"/>
            <a:ext cx="9574212" cy="762000"/>
          </a:xfrm>
        </p:spPr>
        <p:txBody>
          <a:bodyPr/>
          <a:lstStyle/>
          <a:p>
            <a:r>
              <a:rPr lang="en-US" dirty="0"/>
              <a:t>100-300 GHz Wireless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9753600" cy="56228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Massive capacities</a:t>
            </a:r>
            <a:br>
              <a:rPr lang="en-US" sz="2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large available bandwidths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u="sng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massive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0" u="sng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spatial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0" u="sng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multiplexing</a:t>
            </a: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in base stations and point-point links</a:t>
            </a:r>
          </a:p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Very short range: few 100 meters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short wavelength, high atmospheric losses.  Easily-blocked beams.</a:t>
            </a:r>
          </a:p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IC Technology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All-silicon for short ranges below 200 GHz.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SiGe or III-V LNAs and PAs for longer-range links.  Just like cell phones today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III-V frequency extenders for 340GHz and beyond</a:t>
            </a:r>
          </a:p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The challenges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beamformer computational complexity: looks good.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packaging: fitting signal channels in very small areas, removing the heat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packaging: accessing advanced industry technologies in low volumes 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mesh networking to accommodate beam blockage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driving the technologies to low cost</a:t>
            </a:r>
          </a:p>
        </p:txBody>
      </p:sp>
    </p:spTree>
    <p:extLst>
      <p:ext uri="{BB962C8B-B14F-4D97-AF65-F5344CB8AC3E}">
        <p14:creationId xmlns:p14="http://schemas.microsoft.com/office/powerpoint/2010/main" val="3574654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371600" y="701219"/>
            <a:ext cx="954881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 dirty="0">
                <a:solidFill>
                  <a:srgbClr val="000000"/>
                </a:solidFill>
                <a:latin typeface="Calibri" pitchFamily="34" charset="0"/>
              </a:rPr>
              <a:t>Applications</a:t>
            </a:r>
            <a:endParaRPr lang="en-US" altLang="en-US" sz="4800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57200" y="2667000"/>
            <a:ext cx="10972800" cy="2743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tabLst/>
            </a:pPr>
            <a:endParaRPr kumimoji="0" lang="en-US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898571"/>
            <a:ext cx="1789632" cy="19675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050971"/>
            <a:ext cx="2235109" cy="18026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19" y="3021872"/>
            <a:ext cx="3791153" cy="19311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886" y="2860471"/>
            <a:ext cx="2883408" cy="14752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437" y="4191000"/>
            <a:ext cx="1268563" cy="120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5719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55501"/>
            <a:ext cx="8610600" cy="24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1800" dirty="0">
                <a:solidFill>
                  <a:schemeClr val="bg1"/>
                </a:solidFill>
                <a:latin typeface="Calibri" pitchFamily="34" charset="0"/>
              </a:rPr>
              <a:t>(backup files follow)</a:t>
            </a:r>
            <a:endParaRPr lang="en-US" altLang="en-US" sz="1050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278711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>
            <a:extLst>
              <a:ext uri="{FF2B5EF4-FFF2-40B4-BE49-F238E27FC236}">
                <a16:creationId xmlns:a16="http://schemas.microsoft.com/office/drawing/2014/main" id="{770C1EB6-B18C-7857-8117-C3AD91DF7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712" y="211137"/>
            <a:ext cx="6910202" cy="398463"/>
          </a:xfrm>
        </p:spPr>
        <p:txBody>
          <a:bodyPr/>
          <a:lstStyle/>
          <a:p>
            <a:r>
              <a:rPr lang="en-US" b="0" dirty="0"/>
              <a:t>200 GHz Modules</a:t>
            </a:r>
            <a:r>
              <a:rPr lang="en-US" dirty="0"/>
              <a:t>: Antennas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70" y="868680"/>
            <a:ext cx="10843260" cy="598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85839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533400"/>
            <a:ext cx="861060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>
                <a:solidFill>
                  <a:srgbClr val="000000"/>
                </a:solidFill>
                <a:latin typeface="Calibri" pitchFamily="34" charset="0"/>
              </a:rPr>
              <a:t>In case</a:t>
            </a:r>
            <a:br>
              <a:rPr lang="en-US" altLang="en-US" sz="800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8000">
                <a:solidFill>
                  <a:srgbClr val="000000"/>
                </a:solidFill>
                <a:latin typeface="Calibri" pitchFamily="34" charset="0"/>
              </a:rPr>
              <a:t>of questions</a:t>
            </a:r>
          </a:p>
        </p:txBody>
      </p:sp>
    </p:spTree>
    <p:extLst>
      <p:ext uri="{BB962C8B-B14F-4D97-AF65-F5344CB8AC3E}">
        <p14:creationId xmlns:p14="http://schemas.microsoft.com/office/powerpoint/2010/main" val="1623615063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1137"/>
            <a:ext cx="10896600" cy="3984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 GHz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spatially multiplexed base station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81000" y="1503807"/>
            <a:ext cx="11205610" cy="17727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If we use instead a 70GHz carrier, </a:t>
            </a:r>
            <a:b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the range increases to 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70 meters</a:t>
            </a: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(vs. 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 meters</a:t>
            </a: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b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but the handset becomes 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16mm×16mm</a:t>
            </a: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(vs. 8mm×8mm),</a:t>
            </a:r>
            <a:b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and the hub array becomes 19mm×612mm (vs. 10mm×328mm)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80999" y="3838004"/>
            <a:ext cx="9810455" cy="8863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Or, use a 4×4 (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8mm×8mm</a:t>
            </a: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handset array, </a:t>
            </a:r>
            <a:b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and the range becomes ..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about 40 meters</a:t>
            </a: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04410" y="5090858"/>
            <a:ext cx="11658600" cy="9848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Same handset area (more handset elements)→ same link budget</a:t>
            </a:r>
            <a:b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Easier to obtain license for 140±2.5GHz than 70±2.5GHz</a:t>
            </a:r>
          </a:p>
        </p:txBody>
      </p:sp>
    </p:spTree>
    <p:extLst>
      <p:ext uri="{BB962C8B-B14F-4D97-AF65-F5344CB8AC3E}">
        <p14:creationId xmlns:p14="http://schemas.microsoft.com/office/powerpoint/2010/main" val="482226162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1974"/>
            <a:ext cx="10744200" cy="447626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 GHz,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640 Gb/s MIMO backhaul (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16QAM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214" y="914400"/>
            <a:ext cx="2142386" cy="26836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87905" y="1212964"/>
            <a:ext cx="8818485" cy="1080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400" b="0" dirty="0">
                <a:solidFill>
                  <a:srgbClr val="000000"/>
                </a:solidFill>
                <a:latin typeface="Calibri" pitchFamily="34" charset="0"/>
              </a:rPr>
              <a:t>Why not use a lower-frequency carrier, e.g. 75 GHz ?</a:t>
            </a: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b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Must use at least 16QAM, given 80Gb/s/channel…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830415" y="5364215"/>
            <a:ext cx="7812075" cy="4431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3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Similar RF power output, physically larger</a:t>
            </a:r>
            <a:endParaRPr lang="en-US" sz="3200" b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770765" y="2888940"/>
            <a:ext cx="8340570" cy="18220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8-element 640Gb/s linear array:</a:t>
            </a:r>
          </a:p>
          <a:p>
            <a:pPr>
              <a:buClr>
                <a:srgbClr val="FF0000"/>
              </a:buClr>
            </a:pP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requires </a:t>
            </a:r>
            <a:r>
              <a:rPr lang="en-US" sz="32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16dB</a:t>
            </a:r>
            <a:r>
              <a:rPr lang="en-US" sz="3200" b="0" baseline="-25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transmit power/element (P</a:t>
            </a:r>
            <a:r>
              <a:rPr lang="en-US" sz="3200" b="0" baseline="-25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out</a:t>
            </a: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Clr>
                <a:srgbClr val="FF0000"/>
              </a:buClr>
            </a:pP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requires </a:t>
            </a:r>
            <a:r>
              <a:rPr lang="en-US" sz="3200" b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3.5m</a:t>
            </a:r>
            <a:r>
              <a:rPr lang="en-US" sz="32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linear array</a:t>
            </a:r>
          </a:p>
        </p:txBody>
      </p:sp>
    </p:spTree>
    <p:extLst>
      <p:ext uri="{BB962C8B-B14F-4D97-AF65-F5344CB8AC3E}">
        <p14:creationId xmlns:p14="http://schemas.microsoft.com/office/powerpoint/2010/main" val="2608737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dirty="0"/>
              <a:t>100-300GHz IC-package connections</a:t>
            </a:r>
            <a:endParaRPr lang="en-US" altLang="fr-FR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1133745"/>
            <a:ext cx="10936215" cy="50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23756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9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dirty="0"/>
              <a:t>140GHz hub: packaging challenges</a:t>
            </a:r>
            <a:endParaRPr lang="en-US" altLang="fr-F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1114400"/>
            <a:ext cx="1557251" cy="11804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1146116"/>
            <a:ext cx="2143447" cy="10350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66800"/>
            <a:ext cx="4191000" cy="36009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3786" y="3504828"/>
            <a:ext cx="2423718" cy="1371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2502118"/>
            <a:ext cx="2029779" cy="1279282"/>
          </a:xfrm>
          <a:prstGeom prst="rect">
            <a:avLst/>
          </a:prstGeom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129245" y="1073861"/>
            <a:ext cx="4962352" cy="69839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1" dirty="0">
                <a:latin typeface="Calibri" pitchFamily="34" charset="0"/>
                <a:cs typeface="Calibri" pitchFamily="34" charset="0"/>
              </a:rPr>
              <a:t>IC-package interconnects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Difficult at &gt; 100 GHz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129245" y="1853825"/>
            <a:ext cx="4962352" cy="69839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1" dirty="0">
                <a:latin typeface="Calibri" pitchFamily="34" charset="0"/>
                <a:cs typeface="Calibri" pitchFamily="34" charset="0"/>
              </a:rPr>
              <a:t>Removing heat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Thermal vias are marginal</a:t>
            </a: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4129245" y="3158970"/>
            <a:ext cx="4962352" cy="10061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1" dirty="0">
                <a:latin typeface="Calibri" pitchFamily="34" charset="0"/>
                <a:cs typeface="Calibri" pitchFamily="34" charset="0"/>
              </a:rPr>
              <a:t>Interconnect density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Dense wiring for DC, LO, IF, control.</a:t>
            </a:r>
            <a:br>
              <a:rPr lang="en-US" sz="2000" b="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Hard to fit these all in.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4143661" y="4540705"/>
            <a:ext cx="7757984" cy="16217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000" b="1" dirty="0">
                <a:latin typeface="Calibri" pitchFamily="34" charset="0"/>
                <a:cs typeface="Calibri" pitchFamily="34" charset="0"/>
              </a:rPr>
              <a:t>Economies of scale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Advanced packaging standards require sophisticated tools</a:t>
            </a:r>
            <a:br>
              <a:rPr lang="en-US" sz="2000" b="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High-volume orders only</a:t>
            </a:r>
            <a:br>
              <a:rPr lang="en-US" sz="2000" b="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Hard for small-volume orders (research, universities)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b="0" dirty="0">
                <a:latin typeface="Calibri" pitchFamily="34" charset="0"/>
                <a:cs typeface="Calibri" pitchFamily="34" charset="0"/>
              </a:rPr>
              <a:t>Packaging industry is moving offshore</a:t>
            </a:r>
          </a:p>
        </p:txBody>
      </p:sp>
    </p:spTree>
    <p:extLst>
      <p:ext uri="{BB962C8B-B14F-4D97-AF65-F5344CB8AC3E}">
        <p14:creationId xmlns:p14="http://schemas.microsoft.com/office/powerpoint/2010/main" val="3868046413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533400"/>
            <a:ext cx="8610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8000">
                <a:solidFill>
                  <a:srgbClr val="000000"/>
                </a:solidFill>
                <a:latin typeface="Calibri" pitchFamily="34" charset="0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48350155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altLang="fr-FR" sz="3400" dirty="0"/>
              <a:t>References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66233" y="1088740"/>
            <a:ext cx="10668000" cy="508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Systems Design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100-300GHz Link examples: M. J. W. Rodwell, "100-340GHz Spatially Multiplexed Communications: IC, Transceiver, and Link Design," 2019 IEEE 20th International Workshop on Signal Processing Advances in Wireless Communications (SPAWC), 2019, pp. 1-5, </a:t>
            </a:r>
            <a:r>
              <a:rPr kumimoji="0" lang="en-US" altLang="fr-FR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doi</a:t>
            </a: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: 10.1109/SPAWC.2019.8815433. </a:t>
            </a: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Required ADC/DAC resolution and amplifier IP3, P1dB in massive MIMO: M. Abdelghany, A. A. Farid, M. E. Rasekh, U. Madhow and M. J. W. Rodwell, "A Design Framework for All-Digital mmWave Massive MIMO With per-Antenna Nonlinearities," in IEEE Transactions on Wireless Communications, vol. 20, no. 9, pp. 5689-5701, Sept. 2021, doi: 10.1109/TWC.2021.3069378.</a:t>
            </a: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Phase noise in massive MIMO: M. E. Rasekh, M. Abdelghany, U. Madhow and M. Rodwell, "Phase Noise in Modular Millimeter Wave Massive MIMO," in IEEE Transactions on Wireless Communications, vol. 20, no. 10, pp. 6522-6535, Oct. 2021, doi: 10.1109/TWC.2021.3074911.</a:t>
            </a: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Phase noise in massive MIMO: A. Puglielli, G. LaCaille, A. M. Niknejad, G. Wright, B. Nikolić and E. Alon, "Phase noise scaling and tracking in OFDM multi-user beamforming arrays," 2016 IEEE International Conference on Communications (ICC), 2016, pp. 1-6, doi: 10.1109/ICC.2016.7511631.</a:t>
            </a: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Beamspace algorithm for MIMO hub digital beamforming: M. Abdelghany, U. Madhow and A. Tölli, "Beamspace Local LMMSE: An Efficient Digital Backend for mmWave Massive MIMO," 2019 IEEE 20th International Workshop on Signal Processing Advances in Wireless Communications (SPAWC), 2019, pp. 1-5, doi: 10.1109/SPAWC.2019.8815585.</a:t>
            </a: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Beamspace algorithm  and VLSI design for MIMO hub digital beamforming: S. H. Mirfarshbafan, A. Gallyas-Sanhueza, R. Ghods and C. Studer, "Beamspace Channel Estimation for Massive MIMO mmWave Systems: Algorithm and VLSI Design," in IEEE Transactions on Circuits and Systems I: Regular Papers, vol. 67, no. 12, pp. 5482-5495, Dec. 2020, doi: 10.1109/TCSI.2020.3023023.</a:t>
            </a:r>
          </a:p>
          <a:p>
            <a:pPr marL="358775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Digital beamformer IC: Oscar F. Castaneda Fernandez , Zachariah Boynton , Seyed Hadi Mirfarshbafan , Shimin Huang , Jamie Ye , Alyosha Molnar , Christoph Studer, "A Resolution-Adaptive 8mm2 9.98Gb/s 39.7pJ/b 32-Antenna All-Digital Spatial Equalizer for mmWave Massive MU-MIMO in 65nm CMOS", 2021 European Solid-State Circuits Conference.</a:t>
            </a:r>
          </a:p>
          <a:p>
            <a:pPr marL="358775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Algorithms for MIMO digital beamforming with broaband waveforms: M. Abdelghany, U. Madhow and M. Rodwell, "An Efficient Digital Backend for Wideband Single-Carrier mmWave Massive MIMO," 2019 IEEE Global Communications Conference (GLOBECOM), 2019, pp. 1-6, doi: 10.1109/GLOBECOM38437.2019.9013233.</a:t>
            </a: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endParaRPr lang="en-US" altLang="fr-FR" sz="1200" b="0" kern="0">
              <a:solidFill>
                <a:srgbClr val="000000"/>
              </a:solidFill>
              <a:latin typeface="Verdana"/>
            </a:endParaRP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endParaRPr lang="en-US" altLang="fr-FR" sz="1200" b="0" kern="0">
              <a:solidFill>
                <a:srgbClr val="000000"/>
              </a:solidFill>
              <a:latin typeface="Verdana"/>
            </a:endParaRP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9009902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altLang="fr-FR" sz="3400"/>
              <a:t>References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66233" y="1295400"/>
            <a:ext cx="10668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Transistors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InP HEMT: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W. R. Deal, K. Leong, W. Yoshida, A. Zamora and X. B. Mei, "InP HEMT integrated circuits operating above 1,000 GHz," </a:t>
            </a:r>
            <a:r>
              <a:rPr kumimoji="0" lang="en-US" sz="12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2016 IEEE International Electron Devices Meeting (IEDM)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, 2016, pp. 29.1.1-29.1.4, doi: 10.1109/IEDM.2016.7838502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InP HBT: M. Urteaga, Z. Griffith, M. Seo, J. Hacker and M. J. W. Rodwell, "InP HBT Technologies for THz Integrated Circuits," Proceedings of the IEEE, vol. 105, no. 6, pp. 1051-1067, June 2017, doi: 10.1109/JPROC.2017.2692178. 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InP HBT: M. J. W. Rodwell, M. Le and B. Brar, "InP Bipolar ICs: Scaling Roadmaps, Frequency Limits, Manufacturable Technologies," in Proceedings of the IEEE, vol. 96, no. 2, pp. 271-286, Feb. 2008, doi: 10.1109/JPROC.2007.911058. 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finFET: H. Lee, S. Callender, S. Rami, W. Shin, Q. Yu and J. M. Marulanda, "Intel 22nm Low-Power FinFET (22FFL) Process Technology for 5G and Beyond," 2020 IEEE Custom Integrated Circuits Conference (CICC), 2020, pp. 1-7, doi: 10.1109/CICC48029.2020.9075914. 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22nm SOI CMOS: C. Li et al., "5G mm-Wave front-end-module design with advanced SOI process," 2017 IEEE 12th International Conference on ASIC (ASICON), 2017, pp. 1017-1020, doi: 10.1109/ASICON.2017.8252651.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SiGe HBT: B. Heinemann et al., "SiGe HBT with ft/fmax of 505 GHz/720 GHz," 2016 IEDM, San Francisco, CA, 2016, pp. 3.1.1-3.1.4. 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GaN HEMT: S. Wienecke et al., "N-Polar GaN Cap MISHEMT With Record Power Density Exceeding 6.5 W/mm at 94 GHz," IEEE Electron Device Letters, vol. 38, no. 3, pp. 359-362, March 2017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GaN HEMT: A. Fung et al., "Gallium nitride amplifiers beyond W-band," 2018 IEEE Radio and Wireless Symposium (RWS), 2018, pp. 150-153, doi: 10.1109/RWS.2018.8304971.</a:t>
            </a:r>
            <a:endParaRPr kumimoji="0" lang="en-US" alt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706705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906901"/>
            <a:ext cx="9144001" cy="33602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r>
              <a:rPr lang="en-US"/>
              <a:t>140GHz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moderate</a:t>
            </a:r>
            <a:r>
              <a:rPr lang="en-US" dirty="0"/>
              <a:t>-MIMO hub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28600" y="4773406"/>
            <a:ext cx="11747138" cy="155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800" dirty="0">
                <a:latin typeface="Calibri" pitchFamily="34" charset="0"/>
                <a:cs typeface="Arial" pitchFamily="34" charset="0"/>
                <a:sym typeface="Symbol" pitchFamily="18" charset="2"/>
              </a:rPr>
              <a:t>If demo uses 32-element array (four 1×8 modules):</a:t>
            </a:r>
            <a:br>
              <a:rPr lang="en-US" sz="280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800" dirty="0">
                <a:latin typeface="Calibri" pitchFamily="34" charset="0"/>
                <a:cs typeface="Arial" pitchFamily="34" charset="0"/>
                <a:sym typeface="Symbol" pitchFamily="18" charset="2"/>
              </a:rPr>
              <a:t>		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16 users/array.  P</a:t>
            </a:r>
            <a:r>
              <a:rPr lang="en-US" sz="2800" b="0" baseline="-25000" dirty="0">
                <a:latin typeface="Calibri" pitchFamily="34" charset="0"/>
                <a:cs typeface="Arial" pitchFamily="34" charset="0"/>
                <a:sym typeface="Symbol" pitchFamily="18" charset="2"/>
              </a:rPr>
              <a:t>1dB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=21 dB</a:t>
            </a:r>
            <a:r>
              <a:rPr lang="en-US" sz="2800" b="0" baseline="-25000" dirty="0">
                <a:latin typeface="Calibri" pitchFamily="34" charset="0"/>
                <a:cs typeface="Arial" pitchFamily="34" charset="0"/>
                <a:sym typeface="Symbol" pitchFamily="18" charset="2"/>
              </a:rPr>
              <a:t>m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800" b="0">
                <a:latin typeface="Calibri" pitchFamily="34" charset="0"/>
                <a:cs typeface="Arial" pitchFamily="34" charset="0"/>
                <a:sym typeface="Symbol" pitchFamily="18" charset="2"/>
              </a:rPr>
              <a:t>PAs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, F=8dB LNAs   </a:t>
            </a:r>
            <a:b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		</a:t>
            </a:r>
            <a:r>
              <a:rPr lang="en-US" sz="2800" b="0" dirty="0">
                <a:solidFill>
                  <a:schemeClr val="accent1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1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,</a:t>
            </a:r>
            <a:r>
              <a:rPr lang="en-US" sz="2800" b="0" dirty="0">
                <a:solidFill>
                  <a:schemeClr val="tx2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10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 Gb/s/beam→ </a:t>
            </a:r>
            <a:r>
              <a:rPr lang="en-US" sz="2800" b="0" dirty="0">
                <a:solidFill>
                  <a:schemeClr val="accent1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16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, </a:t>
            </a:r>
            <a:r>
              <a:rPr lang="en-US" sz="2800" b="0" dirty="0">
                <a:solidFill>
                  <a:schemeClr val="tx2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160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 Gb/s total capacity</a:t>
            </a:r>
            <a:b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		</a:t>
            </a:r>
            <a:r>
              <a:rPr lang="en-US" sz="2800" b="0" dirty="0">
                <a:solidFill>
                  <a:schemeClr val="accent1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70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, </a:t>
            </a:r>
            <a:r>
              <a:rPr lang="en-US" sz="2800" b="0" dirty="0">
                <a:solidFill>
                  <a:schemeClr val="tx2"/>
                </a:solidFill>
                <a:latin typeface="Calibri" pitchFamily="34" charset="0"/>
                <a:cs typeface="Arial" pitchFamily="34" charset="0"/>
                <a:sym typeface="Symbol" pitchFamily="18" charset="2"/>
              </a:rPr>
              <a:t>40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 m range in 50mm/hr rain with </a:t>
            </a:r>
            <a:r>
              <a:rPr lang="en-US" sz="2800">
                <a:latin typeface="Calibri" pitchFamily="34" charset="0"/>
                <a:cs typeface="Arial" pitchFamily="34" charset="0"/>
                <a:sym typeface="Symbol" pitchFamily="18" charset="2"/>
              </a:rPr>
              <a:t>17</a:t>
            </a:r>
            <a:r>
              <a:rPr lang="en-US" sz="2800" b="0">
                <a:latin typeface="Calibri" pitchFamily="34" charset="0"/>
                <a:cs typeface="Arial" pitchFamily="34" charset="0"/>
                <a:sym typeface="Symbol" pitchFamily="18" charset="2"/>
              </a:rPr>
              <a:t>dB</a:t>
            </a:r>
            <a:r>
              <a:rPr lang="en-US" sz="28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800" b="0">
                <a:latin typeface="Calibri" pitchFamily="34" charset="0"/>
                <a:cs typeface="Arial" pitchFamily="34" charset="0"/>
                <a:sym typeface="Symbol" pitchFamily="18" charset="2"/>
              </a:rPr>
              <a:t>total margins</a:t>
            </a:r>
            <a:endParaRPr lang="en-US" sz="2800" b="0" dirty="0">
              <a:latin typeface="Calibri" pitchFamily="34" charset="0"/>
              <a:cs typeface="Arial" pitchFamily="34" charset="0"/>
              <a:sym typeface="Symbol" pitchFamily="18" charset="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4343400"/>
            <a:ext cx="1769551" cy="1098550"/>
          </a:xfrm>
          <a:prstGeom prst="rect">
            <a:avLst/>
          </a:prstGeom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515600" y="4495800"/>
            <a:ext cx="13291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Handset: </a:t>
            </a:r>
            <a:br>
              <a:rPr lang="en-US" sz="20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0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8 × 8 array</a:t>
            </a:r>
            <a:br>
              <a:rPr lang="en-US" sz="2000" b="0" dirty="0">
                <a:latin typeface="Calibri" pitchFamily="34" charset="0"/>
                <a:cs typeface="Arial" pitchFamily="34" charset="0"/>
                <a:sym typeface="Symbol" pitchFamily="18" charset="2"/>
              </a:rPr>
            </a:br>
            <a:r>
              <a:rPr lang="en-US" sz="2000" b="0" dirty="0">
                <a:latin typeface="Calibri" pitchFamily="34" charset="0"/>
                <a:cs typeface="Arial" pitchFamily="34" charset="0"/>
                <a:sym typeface="Symbol" pitchFamily="18" charset="2"/>
              </a:rPr>
              <a:t>(9×9mm)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2100442"/>
            <a:ext cx="3974738" cy="193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71135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altLang="fr-FR" sz="3400"/>
              <a:t>References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766233" y="908720"/>
            <a:ext cx="10668000" cy="511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Power Amplifiers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Stacking: M. Shifrin, Y. Ayasli, and P. Katzin, “A new power amplifier topology with series biasing and power combining of transistors,” in 1992 IEEE Microwave and Millimeter-Wave Monolithic Circuits Symp. Dig. Papers, Jun. 1992, pp. 39–41.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Stacking: S. Pornpromlikit, H.-T. Dabag, B. Hanafi, J. Kim, L. Larson, J. Buckwalter, and P. Asbeck, “A Q-band amplifier implemented with stacked 45-nm CMOS FETs,” in Proc. 2011 IEEE Compound Semiconductor Integrated Circuit Symp. (CSICS), Oct. 2011, pp. 1–4. 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Distributed active transformers: I. Aoki, S. Kee, D. Rutledge, and A. Hajimiri, “Distributed active transformer: A new power-combining and impedance-transformation technique,” IEEE Trans. Microw. Theory Tech., vol. 50, no. 1, pp. 316–331, Jan. 2002S</a:t>
            </a: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Series combining with baluns: Y. Yoshihara, R. Fujimoto, N. Ono, T. Mitomo, H. Hoshino and M. Hamada, "A 60-GHz CMOS power amplifier with Marchand balun-based parallel power combiner," 2008 IEEE Asian Solid-State Circuits Conference, 2008, pp. 121-124, doi: 10.1109/ASSCC.2008.4708744.</a:t>
            </a: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Series combining with </a:t>
            </a: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sub-quarter-wave baluns: H. Park, S. Daneshgar, Z. Griffith, M. Urteaga, B. Kim and M. Rodwell,  "Millimeter-Wave Series Power Combining Using Sub-Quarter-Wavelength Baluns,"  IEEE JSSC, vol. 49, no. 10, pp. 2089-2102, Oct. 2014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Cascade combining: A. S. H. Ahmed, A. A. Farid, M. Urteaga and M. J. W. Rodwell, "204GHz Stacked-Power Amplifiers Designed by a Novel Two-Port Technique," 2018 13th European Microwave Integrated Circuits Conference (EuMIC), 2018, pp. 29-32, doi: 10.23919/EuMIC.2018.8539884.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270GHz InP HBT  PA: A. S. H. Ahmed, U. Soylu, M. Seo, M. Urteaga and M. J. W. Rodwell, "A compact H-band Power Amplifier with High Output Power," 2021 IEEE Radio Frequency Integrated Circuits Symposium (RFIC), 2021, pp. 123-126, doi: 10.1109/RFIC51843.2021.9490426.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140GHz CMOS PA: S. Li and G. M. Rebeiz, "A 130-151 GHz 8-Way Power Amplifier with 16.8-17.5 dBm Psat and 11.7-13.4% PAE Using CMOS 45nm RFSOI," 2021 IEEE Radio Frequency Integrated Circuits Symposium (RFIC), 2021, pp. 115-118, doi: 10.1109/RFIC51843.2021.9490507.</a:t>
            </a:r>
          </a:p>
        </p:txBody>
      </p:sp>
    </p:spTree>
    <p:extLst>
      <p:ext uri="{BB962C8B-B14F-4D97-AF65-F5344CB8AC3E}">
        <p14:creationId xmlns:p14="http://schemas.microsoft.com/office/powerpoint/2010/main" val="427687992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altLang="fr-FR" sz="3400"/>
              <a:t>References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66233" y="1268760"/>
            <a:ext cx="10668000" cy="432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fr-FR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Power Amplifiers (more)</a:t>
            </a: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270GHz power amplifier: A. S. H. Ahmed, U. Soylu, M. Seo, M. Urteaga and M. J. W. Rodwell, "A compact H-band Power Amplifier with High Output Power," 2021 IEEE Radio Frequency Integrated Circuits Symposium (RFIC), 2021, pp. 123-126, doi: 10.1109/RFIC51843.2021.9490426.</a:t>
            </a:r>
          </a:p>
          <a:p>
            <a:pPr marL="358775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200GHz power amplifier: A. S. H. Ahmed, U. Soylu, M. Seo, M. Urteaga, M. J. W. Rodwell, "A 190-210GHz Power Amplifier with 17.7-18.5dBm Output Power and 6.9-8.5% PAE." IEEE International Microwave Symposium (IMS). 6-11 June, Atlanta and virtual</a:t>
            </a: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130GHz power amplifier: A. S. H. Ahmed, M. Seo, A. A. Farid, M. Urteaga, J. F. Buckwalter and M. J. W. Rodwell, "A 200mW D-band Power Amplifier with 17.8% PAE in 250-nm InP HBT Technology," 2020 15th European Microwave Integrated Circuits Conference (EuMIC), 2021, pp. 1-4, doi: 10.1109/EuMIC48047.2021.00012.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140GHz power amplifier: A. S. H. Ahmed, M. Seo, A. A. Farid, M. Urteaga, J. F. Buckwalter and M. J. W. Rodwell, "A 140GHz power amplifier with 20.5dBm output power and 20.8% PAE in 250-nm InP HBT technology," 2020 IEEE/MTT-S International Microwave Symposium (IMS), 2020, pp. 492-495, doi: 10.1109/IMS30576.2020.9224012.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fr-FR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LNAs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200GHz InP HBT LNAs: Utku Soylu, Ahmed S. H. Ahmed, Munkyo Seo, Ali Farid, Mark Rodwell, "200 GHz Low Noise Amplifiers in 250nm InP HBT Technology", 2021 EuMIC (delayed by COVID to Jan 2022 )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InGaAs-channel HEMT LNAs: G. Moschetti et al., "A 183 GHz Metamorphic HEMT Low-Noise Amplifier With 3.5 dB Noise Figure," in IEEE Microwave and Wireless Components Letters, vol. 25, no. 9, pp. 618-620, Sept. 2015, doi: 10.1109/LMWC.2015.2451355.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fr-FR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Circuit theory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Maximum acheivable unconditionally stable gain: A. Slnghakowinta &amp; A. R. Boothroyd (1966) Gain Capability of Two-port Amplifiers , International Journal of Electronics, 21:6, 549-560, DOI: 10.1080/00207216608937931</a:t>
            </a:r>
          </a:p>
          <a:p>
            <a:pPr marL="358775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Noise theory: H. A. Haus and R. B. Adler, "Optimum Noise Performance of Linear Amplifiers," in Proceedings of the IRE, vol. 46, no. 8, pp. 1517-1533, Aug. 1958. doi: 10.1109/JRPROC.1958.286973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None/>
              <a:tabLst/>
              <a:defRPr/>
            </a:pP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0084777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altLang="fr-FR" sz="3400"/>
              <a:t>References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66233" y="1333500"/>
            <a:ext cx="106680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Frequency Dividers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Static Dividers: Z. Griffith, M. Urteaga, R. Pierson, P. Rowell, M. Rodwell and B. Brar, "A 204.8GHz Static Divide-by-8 Frequency Divider in 250nm InP HBT," 2010 IEEE Compound Semiconductor Integrated Circuit Symposium (CSICS), 2010, pp. 1-4, doi: 10.1109/CSICS.2010.5619684.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Dynamic Dividers: Munkyo Seo, John Hacker, Miguel Urteaga, Anders Skalare, Mark Rodwell, " A 529 GHz Dynamic Frequency Divider in 130 nm InP HBT Process", IEICE Electronics Express, Vol. 12 (2015) No. 3 pp. 20141118. February 10, 2015,  </a:t>
            </a: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  <a:hlinkClick r:id="rId3"/>
              </a:rPr>
              <a:t>https://doi.org/10.1587/elex.12.20141118</a:t>
            </a: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fr-FR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Phased arrays and MIMO Transeiver modules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CMOS  phased array: S. Li, Z. Zhang, B. Rupakula and G. M. Rebeiz, "An Eight-Element 140-GHz Wafer-Scale IF Beamforming Phased-Array Receiver With 64-QAM Operation in CMOS RFSOI," in IEEE Journal of Solid-State Circuits, doi: 10.1109/JSSC.2021.3102876.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CMOS  phased array: Siwei Li, Zhe Zhang , Bhaskara R. Rupakula,  Gabriel M. Rebeiz, "An Eight-Element 140 GHz Wafer-Scale Phased-Array Transmitter with 32 dBm Peak EIRP and &gt; 16 Gbps 16QAM and 64QAM Operation", 2021 IEEE MTT-S International Microwave Symposium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140GHz CMOS MIMO receiver hub modules: A. A. Farid, A. S. H. Ahmed, A Dhananjay, P. Skrimponis, S. Rangan, M. J. W. Rodwell, "135GHz CMOS / LTCC MIMO Receiver Array Tile Modules", 2021 IEEE BiCMOS and Compound Semiconductor Integrated Circuits and Technology Symposium (BCICTS),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140GHz CMOS MIMO receiver and transmitter hub modules: Ali A. Farid, Ahmed S. H. Ahmed, Aditya Dhananjay, Mark J. W. Rodwell, "135GHz Transmitter and Receiver Multiuser MIMO Array Tiles for Wireless Communications", submitted to IEEE JSSC.</a:t>
            </a:r>
            <a:endParaRPr lang="en-US" altLang="fr-FR" sz="1200" kern="0">
              <a:solidFill>
                <a:srgbClr val="000000"/>
              </a:solidFill>
              <a:latin typeface="Verdana"/>
            </a:endParaRP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M. Seo, A. S. H. Ahmed, U. Soylu, A. Farid, Y. Na and M. Rodwell, "A 200 GHz InP HBT Direct-Conversion LO-Phase-Shifted Transmitter/Receiver with 15 dBm Output Power," 2021 IEEE MTT-S International Microwave Symposium (IMS), 2021, pp. 378-381, doi: 10.1109/IMS19712.2021.9575035.</a:t>
            </a: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Char char="o"/>
              <a:tabLst/>
              <a:defRPr/>
            </a:pPr>
            <a:endParaRPr kumimoji="0" lang="en-US" alt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6202245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61974"/>
            <a:ext cx="9220200" cy="398463"/>
          </a:xfrm>
        </p:spPr>
        <p:txBody>
          <a:bodyPr/>
          <a:lstStyle/>
          <a:p>
            <a:pPr eaLnBrk="1" hangingPunct="1"/>
            <a:r>
              <a:rPr lang="en-US" altLang="fr-FR" sz="3400"/>
              <a:t>References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66233" y="1333500"/>
            <a:ext cx="106680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Atmospheric</a:t>
            </a:r>
            <a:r>
              <a:rPr kumimoji="0" lang="en-US" sz="1200" b="1" i="0" u="none" strike="noStrike" kern="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 Propagation</a:t>
            </a: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rain rate probabilities: Y. Karasawa and Y. Maekawa, "Ka-band Earth-space propagation research in Japan," in Proceedings of the IEEE, vol. 85, no. 6, pp. 821-842, June 1997, doi: 10.1109/5.598407. </a:t>
            </a:r>
            <a:r>
              <a:rPr lang="en-US" altLang="fr-FR" sz="1200" b="0" kern="0">
                <a:solidFill>
                  <a:srgbClr val="000000"/>
                </a:solidFill>
                <a:latin typeface="Verdana"/>
                <a:hlinkClick r:id="rId3"/>
              </a:rPr>
              <a:t>https://ieeexplore.ieee.org/document/598407</a:t>
            </a: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  </a:t>
            </a: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atmospheric attenuation due to rain: R. Olsen, D. Rogers and D. Hodge, "The aRbrelation in the calculation of rain attenuation," in IEEE Transactions on Antennas and Propagation, vol. 26, no. 2, pp. 318-329, March 1978, doi: 10.1109/TAP.1978.1141845. </a:t>
            </a:r>
            <a:r>
              <a:rPr lang="en-US" altLang="fr-FR" sz="1200" b="0" kern="0">
                <a:solidFill>
                  <a:srgbClr val="000000"/>
                </a:solidFill>
                <a:latin typeface="Verdana"/>
                <a:hlinkClick r:id="rId4"/>
              </a:rPr>
              <a:t>https://ieeexplore.ieee.org/document/1141845</a:t>
            </a: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 </a:t>
            </a: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attenuation due to </a:t>
            </a:r>
            <a:r>
              <a:rPr kumimoji="0" lang="en-US" alt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MS PGothic" panose="020B0600070205080204" pitchFamily="34" charset="-128"/>
              </a:rPr>
              <a:t>fog and clouds</a:t>
            </a: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: H. J. Liebe, T. Manabe and G. A. Hufford, "Millimeter-wave attenuation and delay rates due to fog/cloud conditions," in IEEE Transactions on Antennas and Propagation, vol. 37, no. 12, pp. 1617-1612, Dec. 1989, doi: 10.1109/8.45106, </a:t>
            </a:r>
            <a:r>
              <a:rPr lang="en-US" altLang="fr-FR" sz="1200" b="0" kern="0">
                <a:solidFill>
                  <a:srgbClr val="000000"/>
                </a:solidFill>
                <a:latin typeface="Verdana"/>
                <a:hlinkClick r:id="rId5"/>
              </a:rPr>
              <a:t>https://ieeexplore.ieee.org/document/45106</a:t>
            </a: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 </a:t>
            </a: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  <a:p>
            <a:pPr marL="358775" lvl="0" indent="-358775" eaLnBrk="1" hangingPunct="1">
              <a:lnSpc>
                <a:spcPct val="100000"/>
              </a:lnSpc>
              <a:buClr>
                <a:srgbClr val="005CB8"/>
              </a:buClr>
              <a:defRPr/>
            </a:pP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attenuation due to humidity: R. Appleby and H. B. Wallace, "Standoff Detection of Weapons and Contraband in the 100 GHz to 1 THz Region," in IEEE Transactions on Antennas and Propagation, vol. 55, no. 11, pp. 2944-2956, Nov. 2007, doi: 10.1109/TAP.2007.908543, </a:t>
            </a:r>
            <a:r>
              <a:rPr lang="en-US" altLang="fr-FR" sz="1200" b="0" kern="0">
                <a:solidFill>
                  <a:srgbClr val="000000"/>
                </a:solidFill>
                <a:latin typeface="Verdana"/>
                <a:hlinkClick r:id="rId6"/>
              </a:rPr>
              <a:t>https://ieeexplore.ieee.org/document/4380522</a:t>
            </a:r>
            <a:r>
              <a:rPr lang="en-US" altLang="fr-FR" sz="1200" b="0" kern="0">
                <a:solidFill>
                  <a:srgbClr val="000000"/>
                </a:solidFill>
                <a:latin typeface="Verdana"/>
              </a:rPr>
              <a:t> </a:t>
            </a:r>
            <a:endParaRPr kumimoji="0" lang="en-US" alt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58158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1974"/>
            <a:ext cx="10896600" cy="39846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210 GHz, 640 Gb/s </a:t>
            </a:r>
            <a:r>
              <a:rPr lang="en-US">
                <a:solidFill>
                  <a:srgbClr val="000000"/>
                </a:solidFill>
              </a:rPr>
              <a:t>MIMO</a:t>
            </a:r>
            <a:r>
              <a:rPr lang="en-US" dirty="0">
                <a:solidFill>
                  <a:srgbClr val="000000"/>
                </a:solidFill>
              </a:rPr>
              <a:t> Backhaul</a:t>
            </a:r>
            <a:endParaRPr lang="en-US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2422" y="4800600"/>
            <a:ext cx="5029200" cy="119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8-element </a:t>
            </a:r>
            <a:r>
              <a:rPr lang="en-US" sz="2000">
                <a:solidFill>
                  <a:srgbClr val="000000"/>
                </a:solidFill>
                <a:latin typeface="Calibri" pitchFamily="34" charset="0"/>
              </a:rPr>
              <a:t>MIMO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 array</a:t>
            </a:r>
            <a:br>
              <a:rPr lang="en-US" sz="2000" b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>
                <a:solidFill>
                  <a:schemeClr val="tx2"/>
                </a:solidFill>
                <a:latin typeface="Calibri" pitchFamily="34" charset="0"/>
              </a:rPr>
              <a:t>2.1 </a:t>
            </a: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m baseline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.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80Gb/s/subarray→ </a:t>
            </a: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640Gb/s total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4 × 4 sub-arrays → 8 degree beamsteering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715000" y="4683171"/>
            <a:ext cx="5029200" cy="202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628" tIns="41315" rIns="82628" bIns="41315">
            <a:spAutoFit/>
          </a:bodyPr>
          <a:lstStyle/>
          <a:p>
            <a:pPr defTabSz="820738"/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Key link parameters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500 meters range</a:t>
            </a: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in 50 mm/hr rain; 23 dB/km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20 dB total margins: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packaging loss, obstruction, operating,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itchFamily="34" charset="0"/>
              </a:rPr>
              <a:t>     design, aging 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fr-FR" sz="2000" b="0" dirty="0">
                <a:solidFill>
                  <a:schemeClr val="tx2"/>
                </a:solidFill>
                <a:latin typeface="Calibri" pitchFamily="34" charset="0"/>
              </a:rPr>
              <a:t>PAs: 18dBm</a:t>
            </a:r>
            <a:r>
              <a:rPr lang="fr-FR" sz="2000" b="0" dirty="0">
                <a:solidFill>
                  <a:srgbClr val="000000"/>
                </a:solidFill>
                <a:latin typeface="Calibri" pitchFamily="34" charset="0"/>
              </a:rPr>
              <a:t> =P</a:t>
            </a:r>
            <a:r>
              <a:rPr lang="fr-FR" sz="2000" b="0" baseline="-25000" dirty="0">
                <a:solidFill>
                  <a:srgbClr val="000000"/>
                </a:solidFill>
                <a:latin typeface="Calibri" pitchFamily="34" charset="0"/>
              </a:rPr>
              <a:t>1dB</a:t>
            </a:r>
            <a:r>
              <a:rPr lang="fr-FR" sz="2000" b="0" dirty="0">
                <a:solidFill>
                  <a:srgbClr val="000000"/>
                </a:solidFill>
                <a:latin typeface="Calibri" pitchFamily="34" charset="0"/>
              </a:rPr>
              <a:t>  (per element)</a:t>
            </a:r>
            <a:br>
              <a:rPr lang="en-US" sz="2000" b="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2000" b="0" dirty="0">
                <a:solidFill>
                  <a:schemeClr val="tx2"/>
                </a:solidFill>
                <a:latin typeface="Calibri" pitchFamily="34" charset="0"/>
              </a:rPr>
              <a:t>LNAs: 6dB noise figure</a:t>
            </a:r>
            <a:endParaRPr lang="fr-FR" sz="2000" b="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860367"/>
            <a:ext cx="3397136" cy="36354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39495" y="2149671"/>
            <a:ext cx="3364992" cy="762000"/>
          </a:xfrm>
          <a:prstGeom prst="rect">
            <a:avLst/>
          </a:prstGeom>
        </p:spPr>
      </p:pic>
      <p:pic>
        <p:nvPicPr>
          <p:cNvPr id="10" name="Picture 2" descr="2018_30_30_package_draw_Vivald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37325"/>
            <a:ext cx="4810531" cy="2778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20864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652588" y="701219"/>
            <a:ext cx="861060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8000">
                <a:solidFill>
                  <a:srgbClr val="000000"/>
                </a:solidFill>
                <a:latin typeface="Calibri" pitchFamily="34" charset="0"/>
              </a:rPr>
              <a:t>mm-wave</a:t>
            </a:r>
            <a:br>
              <a:rPr lang="en-US" altLang="en-US" sz="800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en-US" sz="8000">
                <a:solidFill>
                  <a:srgbClr val="000000"/>
                </a:solidFill>
                <a:latin typeface="Calibri" pitchFamily="34" charset="0"/>
              </a:rPr>
              <a:t>propagation</a:t>
            </a:r>
            <a:endParaRPr lang="en-US" altLang="en-US" sz="80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 t="1697" b="13810"/>
          <a:stretch>
            <a:fillRect/>
          </a:stretch>
        </p:blipFill>
        <p:spPr bwMode="auto">
          <a:xfrm>
            <a:off x="2817894" y="3126898"/>
            <a:ext cx="4040106" cy="266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239000" y="3089068"/>
            <a:ext cx="2947988" cy="2756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>
              <a:buClr>
                <a:srgbClr val="FF0000"/>
              </a:buClr>
            </a:pPr>
            <a:r>
              <a:rPr lang="en-US" altLang="en-US" sz="19900">
                <a:solidFill>
                  <a:srgbClr val="000000"/>
                </a:solidFill>
                <a:latin typeface="Calibri" pitchFamily="34" charset="0"/>
              </a:rPr>
              <a:t>?</a:t>
            </a:r>
            <a:endParaRPr lang="en-US" altLang="en-US" sz="199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85119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/>
          <p:cNvSpPr>
            <a:spLocks noGrp="1"/>
          </p:cNvSpPr>
          <p:nvPr>
            <p:ph type="title"/>
          </p:nvPr>
        </p:nvSpPr>
        <p:spPr>
          <a:xfrm>
            <a:off x="685800" y="161974"/>
            <a:ext cx="9144000" cy="398463"/>
          </a:xfrm>
        </p:spPr>
        <p:txBody>
          <a:bodyPr/>
          <a:lstStyle/>
          <a:p>
            <a:r>
              <a:rPr lang="en-US" dirty="0"/>
              <a:t>Fair-Weather Propagation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3" cstate="print"/>
          <a:srcRect t="1697" b="13810"/>
          <a:stretch>
            <a:fillRect/>
          </a:stretch>
        </p:blipFill>
        <p:spPr bwMode="auto">
          <a:xfrm>
            <a:off x="1694091" y="817460"/>
            <a:ext cx="7873025" cy="519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Connector 38"/>
          <p:cNvCxnSpPr/>
          <p:nvPr/>
        </p:nvCxnSpPr>
        <p:spPr bwMode="auto">
          <a:xfrm flipH="1">
            <a:off x="6725146" y="2929735"/>
            <a:ext cx="3533261" cy="7094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Rectangle 41"/>
          <p:cNvSpPr/>
          <p:nvPr/>
        </p:nvSpPr>
        <p:spPr>
          <a:xfrm>
            <a:off x="6414245" y="1379836"/>
            <a:ext cx="242864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>
                <a:latin typeface="Calibri" pitchFamily="34" charset="0"/>
                <a:cs typeface="Calibri" pitchFamily="34" charset="0"/>
              </a:rPr>
              <a:t>Wiltse,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1997 IEEE Int. APS Symposium, July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150761" y="1303941"/>
            <a:ext cx="2899590" cy="646331"/>
          </a:xfrm>
          <a:prstGeom prst="rect">
            <a:avLst/>
          </a:prstGeom>
          <a:solidFill>
            <a:srgbClr val="FFFF00"/>
          </a:solidFill>
          <a:ln w="28575">
            <a:noFill/>
          </a:ln>
        </p:spPr>
        <p:txBody>
          <a:bodyPr wrap="square">
            <a:spAutoFit/>
          </a:bodyPr>
          <a:lstStyle/>
          <a:p>
            <a:r>
              <a:rPr lang="en-US" sz="4000" dirty="0">
                <a:latin typeface="Calibri" pitchFamily="34" charset="0"/>
                <a:cs typeface="Calibri" pitchFamily="34" charset="0"/>
              </a:rPr>
              <a:t>Fair weather</a:t>
            </a:r>
          </a:p>
        </p:txBody>
      </p: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9259876" y="2545686"/>
            <a:ext cx="1344175" cy="307777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lnSpc>
                <a:spcPct val="100000"/>
              </a:lnSpc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 2-5 dB/km</a:t>
            </a:r>
            <a:endParaRPr lang="en-US" sz="2000" baseline="30000" dirty="0">
              <a:solidFill>
                <a:srgbClr val="000000"/>
              </a:solidFill>
              <a:latin typeface="Calibri" pitchFamily="34" charset="0"/>
              <a:cs typeface="Calibri" pitchFamily="34" charset="0"/>
              <a:sym typeface="Symbol" pitchFamily="18" charset="2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 flipH="1" flipV="1">
            <a:off x="4900909" y="3698373"/>
            <a:ext cx="134417" cy="229893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 flipH="1" flipV="1">
            <a:off x="5803426" y="3236976"/>
            <a:ext cx="134417" cy="229893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 flipH="1" flipV="1">
            <a:off x="7550854" y="2814521"/>
            <a:ext cx="134417" cy="229893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4344035" y="3889324"/>
            <a:ext cx="1267364" cy="307777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lnSpc>
                <a:spcPct val="100000"/>
              </a:lnSpc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75-110 GHz</a:t>
            </a:r>
            <a:endParaRPr lang="en-US" sz="2000" baseline="30000" dirty="0">
              <a:solidFill>
                <a:srgbClr val="000000"/>
              </a:solidFill>
              <a:latin typeface="Calibri" pitchFamily="34" charset="0"/>
              <a:cs typeface="Calibri" pitchFamily="34" charset="0"/>
              <a:sym typeface="Symbol" pitchFamily="18" charset="2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6917171" y="3044951"/>
            <a:ext cx="1382579" cy="307777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lnSpc>
                <a:spcPct val="100000"/>
              </a:lnSpc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200-300 GHz</a:t>
            </a:r>
            <a:endParaRPr lang="en-US" sz="2000" baseline="30000" dirty="0">
              <a:solidFill>
                <a:srgbClr val="000000"/>
              </a:solidFill>
              <a:latin typeface="Calibri" pitchFamily="34" charset="0"/>
              <a:cs typeface="Calibri" pitchFamily="34" charset="0"/>
              <a:sym typeface="Symbol" pitchFamily="18" charset="2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5457780" y="3429001"/>
            <a:ext cx="1382580" cy="307777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lnSpc>
                <a:spcPct val="100000"/>
              </a:lnSpc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125-165 GHz</a:t>
            </a:r>
            <a:endParaRPr lang="en-US" sz="2000" baseline="30000" dirty="0">
              <a:solidFill>
                <a:srgbClr val="000000"/>
              </a:solidFill>
              <a:latin typeface="Calibri" pitchFamily="34" charset="0"/>
              <a:cs typeface="Calibri" pitchFamily="34" charset="0"/>
              <a:sym typeface="Symbol" pitchFamily="18" charset="2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 flipH="1">
            <a:off x="8491775" y="2461781"/>
            <a:ext cx="1919032" cy="7094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7172305" y="5094494"/>
            <a:ext cx="161026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lnSpc>
                <a:spcPct val="100000"/>
              </a:lnSpc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9km elevation</a:t>
            </a:r>
            <a:endParaRPr lang="en-US" sz="2000" baseline="30000" dirty="0">
              <a:solidFill>
                <a:srgbClr val="000000"/>
              </a:solidFill>
              <a:latin typeface="Calibri" pitchFamily="34" charset="0"/>
              <a:cs typeface="Calibri" pitchFamily="34" charset="0"/>
              <a:sym typeface="Symbol" pitchFamily="18" charset="2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6885196" y="3652489"/>
            <a:ext cx="161026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lnSpc>
                <a:spcPct val="100000"/>
              </a:lnSpc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4km elevation</a:t>
            </a:r>
            <a:endParaRPr lang="en-US" sz="2000" baseline="30000" dirty="0">
              <a:solidFill>
                <a:srgbClr val="000000"/>
              </a:solidFill>
              <a:latin typeface="Calibri" pitchFamily="34" charset="0"/>
              <a:cs typeface="Calibri" pitchFamily="34" charset="0"/>
              <a:sym typeface="Symbol" pitchFamily="18" charset="2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4684241" y="2290576"/>
            <a:ext cx="128960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804863">
              <a:lnSpc>
                <a:spcPct val="100000"/>
              </a:lnSpc>
              <a:buClr>
                <a:srgbClr val="FF0000"/>
              </a:buClr>
              <a:tabLst>
                <a:tab pos="173038" algn="l"/>
                <a:tab pos="630238" algn="l"/>
                <a:tab pos="1719263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sea level</a:t>
            </a:r>
            <a:endParaRPr lang="en-US" sz="2000" baseline="30000" dirty="0">
              <a:solidFill>
                <a:srgbClr val="000000"/>
              </a:solidFill>
              <a:latin typeface="Calibri" pitchFamily="34" charset="0"/>
              <a:cs typeface="Calibri" pitchFamily="34" charset="0"/>
              <a:sym typeface="Symbol" pitchFamily="18" charset="2"/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 flipH="1" flipV="1">
            <a:off x="5443191" y="2594156"/>
            <a:ext cx="531264" cy="379474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228600" y="6161221"/>
            <a:ext cx="11353799" cy="63683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r>
              <a:rPr lang="en-US" sz="2000" i="1">
                <a:latin typeface="Calibri" pitchFamily="34" charset="0"/>
                <a:cs typeface="Calibri" pitchFamily="34" charset="0"/>
              </a:rPr>
              <a:t>Caution: wireless services must work reliably, not only in best-case conditions. </a:t>
            </a:r>
            <a:br>
              <a:rPr lang="en-US" sz="2000" i="1">
                <a:latin typeface="Calibri" pitchFamily="34" charset="0"/>
                <a:cs typeface="Calibri" pitchFamily="34" charset="0"/>
              </a:rPr>
            </a:br>
            <a:r>
              <a:rPr lang="en-US" sz="2000" i="1">
                <a:latin typeface="Calibri" pitchFamily="34" charset="0"/>
                <a:cs typeface="Calibri" pitchFamily="34" charset="0"/>
              </a:rPr>
              <a:t>Must consider worst-case (10</a:t>
            </a:r>
            <a:r>
              <a:rPr lang="en-US" sz="2000" i="1" baseline="30000">
                <a:latin typeface="Calibri" pitchFamily="34" charset="0"/>
                <a:cs typeface="Calibri" pitchFamily="34" charset="0"/>
              </a:rPr>
              <a:t>-4</a:t>
            </a:r>
            <a:r>
              <a:rPr lang="en-US" sz="2000" i="1">
                <a:latin typeface="Calibri" pitchFamily="34" charset="0"/>
                <a:cs typeface="Calibri" pitchFamily="34" charset="0"/>
              </a:rPr>
              <a:t>, 10</a:t>
            </a:r>
            <a:r>
              <a:rPr lang="en-US" sz="2000" i="1" baseline="30000">
                <a:latin typeface="Calibri" pitchFamily="34" charset="0"/>
                <a:cs typeface="Calibri" pitchFamily="34" charset="0"/>
              </a:rPr>
              <a:t>-5</a:t>
            </a:r>
            <a:r>
              <a:rPr lang="en-US" sz="2000" i="1">
                <a:latin typeface="Calibri" pitchFamily="34" charset="0"/>
                <a:cs typeface="Calibri" pitchFamily="34" charset="0"/>
              </a:rPr>
              <a:t> probability) atmospheric attenuation</a:t>
            </a:r>
            <a:endParaRPr lang="en-US" sz="2000" i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13175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JUMP Template">
  <a:themeElements>
    <a:clrScheme name="SRC 2017">
      <a:dk1>
        <a:srgbClr val="1C1C1C"/>
      </a:dk1>
      <a:lt1>
        <a:srgbClr val="FFFFFF"/>
      </a:lt1>
      <a:dk2>
        <a:srgbClr val="003562"/>
      </a:dk2>
      <a:lt2>
        <a:srgbClr val="BFBFBF"/>
      </a:lt2>
      <a:accent1>
        <a:srgbClr val="003562"/>
      </a:accent1>
      <a:accent2>
        <a:srgbClr val="FF9C00"/>
      </a:accent2>
      <a:accent3>
        <a:srgbClr val="0070C0"/>
      </a:accent3>
      <a:accent4>
        <a:srgbClr val="B26D00"/>
      </a:accent4>
      <a:accent5>
        <a:srgbClr val="89CAFF"/>
      </a:accent5>
      <a:accent6>
        <a:srgbClr val="F57D37"/>
      </a:accent6>
      <a:hlink>
        <a:srgbClr val="0066FF"/>
      </a:hlink>
      <a:folHlink>
        <a:srgbClr val="0066F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1" id="{4ED12307-3F9D-4FB9-AD53-887A273E1B45}" vid="{B14277FA-5983-41ED-BD55-7405C98CD7E8}"/>
    </a:ext>
  </a:extLst>
</a:theme>
</file>

<file path=ppt/theme/theme2.xml><?xml version="1.0" encoding="utf-8"?>
<a:theme xmlns:a="http://schemas.openxmlformats.org/drawingml/2006/main" name="1_JUMP Template">
  <a:themeElements>
    <a:clrScheme name="SRC 2017">
      <a:dk1>
        <a:srgbClr val="1C1C1C"/>
      </a:dk1>
      <a:lt1>
        <a:srgbClr val="FFFFFF"/>
      </a:lt1>
      <a:dk2>
        <a:srgbClr val="003562"/>
      </a:dk2>
      <a:lt2>
        <a:srgbClr val="BFBFBF"/>
      </a:lt2>
      <a:accent1>
        <a:srgbClr val="003562"/>
      </a:accent1>
      <a:accent2>
        <a:srgbClr val="FF9C00"/>
      </a:accent2>
      <a:accent3>
        <a:srgbClr val="0070C0"/>
      </a:accent3>
      <a:accent4>
        <a:srgbClr val="B26D00"/>
      </a:accent4>
      <a:accent5>
        <a:srgbClr val="89CAFF"/>
      </a:accent5>
      <a:accent6>
        <a:srgbClr val="F57D37"/>
      </a:accent6>
      <a:hlink>
        <a:srgbClr val="0066FF"/>
      </a:hlink>
      <a:folHlink>
        <a:srgbClr val="0066F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1" id="{4ED12307-3F9D-4FB9-AD53-887A273E1B45}" vid="{B14277FA-5983-41ED-BD55-7405C98CD7E8}"/>
    </a:ext>
  </a:extLst>
</a:theme>
</file>

<file path=ppt/theme/theme3.xml><?xml version="1.0" encoding="utf-8"?>
<a:theme xmlns:a="http://schemas.openxmlformats.org/drawingml/2006/main" name="1_very_thin-text_template">
  <a:themeElements>
    <a:clrScheme name="Custom 23">
      <a:dk1>
        <a:srgbClr val="000000"/>
      </a:dk1>
      <a:lt1>
        <a:srgbClr val="FFFFFF"/>
      </a:lt1>
      <a:dk2>
        <a:srgbClr val="FF0000"/>
      </a:dk2>
      <a:lt2>
        <a:srgbClr val="969696"/>
      </a:lt2>
      <a:accent1>
        <a:srgbClr val="0000FF"/>
      </a:accent1>
      <a:accent2>
        <a:srgbClr val="FF9900"/>
      </a:accent2>
      <a:accent3>
        <a:srgbClr val="FFFFFF"/>
      </a:accent3>
      <a:accent4>
        <a:srgbClr val="000000"/>
      </a:accent4>
      <a:accent5>
        <a:srgbClr val="AAAAFF"/>
      </a:accent5>
      <a:accent6>
        <a:srgbClr val="E78A00"/>
      </a:accent6>
      <a:hlink>
        <a:srgbClr val="0000FF"/>
      </a:hlink>
      <a:folHlink>
        <a:srgbClr val="6565FF"/>
      </a:folHlink>
    </a:clrScheme>
    <a:fontScheme name="bold_title_template">
      <a:majorFont>
        <a:latin typeface="Impact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5000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5000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bold_titl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969696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_title_template 2">
        <a:dk1>
          <a:srgbClr val="000000"/>
        </a:dk1>
        <a:lt1>
          <a:srgbClr val="FFFFFF"/>
        </a:lt1>
        <a:dk2>
          <a:srgbClr val="CC0000"/>
        </a:dk2>
        <a:lt2>
          <a:srgbClr val="969696"/>
        </a:lt2>
        <a:accent1>
          <a:srgbClr val="0000FF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AAAAFF"/>
        </a:accent5>
        <a:accent6>
          <a:srgbClr val="E78A00"/>
        </a:accent6>
        <a:hlink>
          <a:srgbClr val="33CC33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3" id="{ED7BFDAC-689A-4100-AECB-E8B2159C3031}" vid="{C445D1E6-9E9E-438E-AC06-77596C17959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ComSenTer_template_wide_template</Template>
  <TotalTime>5217</TotalTime>
  <Pages>2</Pages>
  <Words>5558</Words>
  <Application>Microsoft Office PowerPoint</Application>
  <PresentationFormat>Widescreen</PresentationFormat>
  <Paragraphs>309</Paragraphs>
  <Slides>63</Slides>
  <Notes>45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63</vt:i4>
      </vt:variant>
    </vt:vector>
  </HeadingPairs>
  <TitlesOfParts>
    <vt:vector size="78" baseType="lpstr">
      <vt:lpstr>Arial</vt:lpstr>
      <vt:lpstr>Arial Narrow</vt:lpstr>
      <vt:lpstr>Calibri</vt:lpstr>
      <vt:lpstr>Cambria Math</vt:lpstr>
      <vt:lpstr>Impact</vt:lpstr>
      <vt:lpstr>Symbol</vt:lpstr>
      <vt:lpstr>Tahoma</vt:lpstr>
      <vt:lpstr>Times New Roman</vt:lpstr>
      <vt:lpstr>Verdana</vt:lpstr>
      <vt:lpstr>Wingdings</vt:lpstr>
      <vt:lpstr>JUMP Template</vt:lpstr>
      <vt:lpstr>1_JUMP Template</vt:lpstr>
      <vt:lpstr>1_very_thin-text_template</vt:lpstr>
      <vt:lpstr>Equation</vt:lpstr>
      <vt:lpstr>KGPlot</vt:lpstr>
      <vt:lpstr>100-300GHz MIMO Communications:  Transistors, ICs, Arrays, and Systems</vt:lpstr>
      <vt:lpstr>Acknowledgements</vt:lpstr>
      <vt:lpstr>100-300GHz Wireless</vt:lpstr>
      <vt:lpstr>Benefits of Short Wavelengths</vt:lpstr>
      <vt:lpstr>PowerPoint Presentation</vt:lpstr>
      <vt:lpstr>140GHz moderate-MIMO hub</vt:lpstr>
      <vt:lpstr>210 GHz, 640 Gb/s MIMO Backhaul</vt:lpstr>
      <vt:lpstr>PowerPoint Presentation</vt:lpstr>
      <vt:lpstr>Fair-Weather Propagation</vt:lpstr>
      <vt:lpstr>Systems must work in most weather</vt:lpstr>
      <vt:lpstr>PowerPoint Presentation</vt:lpstr>
      <vt:lpstr>MIMO System Design</vt:lpstr>
      <vt:lpstr>PowerPoint Presentation</vt:lpstr>
      <vt:lpstr>Transistors for 100-300GHz</vt:lpstr>
      <vt:lpstr>InP Transistors and ICs</vt:lpstr>
      <vt:lpstr>100-300GHz wireless: transistor requirements</vt:lpstr>
      <vt:lpstr>Where the IC designer can't help</vt:lpstr>
      <vt:lpstr>PowerPoint Presentation</vt:lpstr>
      <vt:lpstr>Normal &amp; inverted microstrip</vt:lpstr>
      <vt:lpstr>On-Wafer Interconnect Losses</vt:lpstr>
      <vt:lpstr>PowerPoint Presentation</vt:lpstr>
      <vt:lpstr>LNA design: noise close to transistor limits</vt:lpstr>
      <vt:lpstr>PowerPoint Presentation</vt:lpstr>
      <vt:lpstr>100-300GHz Power combining: what is best ?</vt:lpstr>
      <vt:lpstr>Cascade combining as stacking plus matching</vt:lpstr>
      <vt:lpstr>Transistor stacking. Why ? Why not ?</vt:lpstr>
      <vt:lpstr>Capacitively degenerated common-base</vt:lpstr>
      <vt:lpstr>Recent high-efficiency 100-300GHz PAs</vt:lpstr>
      <vt:lpstr>PowerPoint Presentation</vt:lpstr>
      <vt:lpstr>The mm-wave module design problem</vt:lpstr>
      <vt:lpstr>Do we need 2D arrays ? 1D might be fine.</vt:lpstr>
      <vt:lpstr>2D vs. 1D: user spatial distribution</vt:lpstr>
      <vt:lpstr>1D or 2D subarray for backhaul ?</vt:lpstr>
      <vt:lpstr>PowerPoint Presentation</vt:lpstr>
      <vt:lpstr>Gen. I 140GHz MIMO hub modules</vt:lpstr>
      <vt:lpstr>Gen. I 140GHz MIMO hub receivers</vt:lpstr>
      <vt:lpstr>Gen. I 140GHz MIMO hub transmitters</vt:lpstr>
      <vt:lpstr>Samsung/ComSenTer 140 GHz Link Demo</vt:lpstr>
      <vt:lpstr>Gen-II 140GHz MIMO hub modules</vt:lpstr>
      <vt:lpstr>Gen-II 140GHz MIMO hub modules</vt:lpstr>
      <vt:lpstr>Interface PCB: 140 GHz Modules to RF-SOC PFGA</vt:lpstr>
      <vt:lpstr>PowerPoint Presentation</vt:lpstr>
      <vt:lpstr>210 GHz, 640 Gb/s MIMO Backhaul</vt:lpstr>
      <vt:lpstr>210 GHz Transmitter and Receiver ICs</vt:lpstr>
      <vt:lpstr>200GHz MIMO backhaul modules</vt:lpstr>
      <vt:lpstr>200 GHz IC-Antenna Interface</vt:lpstr>
      <vt:lpstr>280GHz MIMO backhaul development</vt:lpstr>
      <vt:lpstr>PowerPoint Presentation</vt:lpstr>
      <vt:lpstr>100-300 GHz Wireless</vt:lpstr>
      <vt:lpstr>PowerPoint Presentation</vt:lpstr>
      <vt:lpstr>200 GHz Modules: Antennas </vt:lpstr>
      <vt:lpstr>PowerPoint Presentation</vt:lpstr>
      <vt:lpstr>70 GHz spatially multiplexed base station</vt:lpstr>
      <vt:lpstr>75 GHz, 640 Gb/s MIMO backhaul (16QAM)</vt:lpstr>
      <vt:lpstr>100-300GHz IC-package connections</vt:lpstr>
      <vt:lpstr>140GHz hub: packaging challenges</vt:lpstr>
      <vt:lpstr>PowerPoint Presentation</vt:lpstr>
      <vt:lpstr>References</vt:lpstr>
      <vt:lpstr>References</vt:lpstr>
      <vt:lpstr>References</vt:lpstr>
      <vt:lpstr>References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Rodwell: IC-design-related-tasks</dc:title>
  <dc:creator>mark rodwell</dc:creator>
  <cp:lastModifiedBy>Mark Rodwell</cp:lastModifiedBy>
  <cp:revision>242</cp:revision>
  <cp:lastPrinted>2002-08-11T02:20:55Z</cp:lastPrinted>
  <dcterms:created xsi:type="dcterms:W3CDTF">2018-03-30T20:11:53Z</dcterms:created>
  <dcterms:modified xsi:type="dcterms:W3CDTF">2023-04-24T02:54:36Z</dcterms:modified>
</cp:coreProperties>
</file>