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68" r:id="rId3"/>
  </p:sldMasterIdLst>
  <p:notesMasterIdLst>
    <p:notesMasterId r:id="rId25"/>
  </p:notesMasterIdLst>
  <p:handoutMasterIdLst>
    <p:handoutMasterId r:id="rId26"/>
  </p:handoutMasterIdLst>
  <p:sldIdLst>
    <p:sldId id="481" r:id="rId4"/>
    <p:sldId id="540" r:id="rId5"/>
    <p:sldId id="541" r:id="rId6"/>
    <p:sldId id="545" r:id="rId7"/>
    <p:sldId id="544" r:id="rId8"/>
    <p:sldId id="523" r:id="rId9"/>
    <p:sldId id="524" r:id="rId10"/>
    <p:sldId id="526" r:id="rId11"/>
    <p:sldId id="527" r:id="rId12"/>
    <p:sldId id="528" r:id="rId13"/>
    <p:sldId id="529" r:id="rId14"/>
    <p:sldId id="533" r:id="rId15"/>
    <p:sldId id="537" r:id="rId16"/>
    <p:sldId id="534" r:id="rId17"/>
    <p:sldId id="530" r:id="rId18"/>
    <p:sldId id="539" r:id="rId19"/>
    <p:sldId id="536" r:id="rId20"/>
    <p:sldId id="535" r:id="rId21"/>
    <p:sldId id="531" r:id="rId22"/>
    <p:sldId id="532" r:id="rId23"/>
    <p:sldId id="538" r:id="rId2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808080"/>
    <a:srgbClr val="059505"/>
    <a:srgbClr val="00FFCC"/>
    <a:srgbClr val="FFDE83"/>
    <a:srgbClr val="CC9900"/>
    <a:srgbClr val="CCCCCC"/>
    <a:srgbClr val="FF00FF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39D6C1-624A-46DC-A97A-D678E543268C}" v="15" dt="2022-03-07T21:40:36.7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91684" autoAdjust="0"/>
  </p:normalViewPr>
  <p:slideViewPr>
    <p:cSldViewPr>
      <p:cViewPr>
        <p:scale>
          <a:sx n="140" d="100"/>
          <a:sy n="140" d="100"/>
        </p:scale>
        <p:origin x="603" y="417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060" y="-96"/>
      </p:cViewPr>
      <p:guideLst>
        <p:guide orient="horz" pos="2880"/>
        <p:guide pos="216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islav Suligoj" userId="8c18186d-1218-427e-8ffc-1ef2a4dd4a50" providerId="ADAL" clId="{6939D6C1-624A-46DC-A97A-D678E543268C}"/>
    <pc:docChg chg="undo custSel modSld modMainMaster">
      <pc:chgData name="Tomislav Suligoj" userId="8c18186d-1218-427e-8ffc-1ef2a4dd4a50" providerId="ADAL" clId="{6939D6C1-624A-46DC-A97A-D678E543268C}" dt="2022-03-07T21:42:24.559" v="129" actId="478"/>
      <pc:docMkLst>
        <pc:docMk/>
      </pc:docMkLst>
      <pc:sldChg chg="delSp modSp mod">
        <pc:chgData name="Tomislav Suligoj" userId="8c18186d-1218-427e-8ffc-1ef2a4dd4a50" providerId="ADAL" clId="{6939D6C1-624A-46DC-A97A-D678E543268C}" dt="2022-03-07T21:41:28.960" v="112" actId="478"/>
        <pc:sldMkLst>
          <pc:docMk/>
          <pc:sldMk cId="1233682854" sldId="481"/>
        </pc:sldMkLst>
        <pc:spChg chg="del mod">
          <ac:chgData name="Tomislav Suligoj" userId="8c18186d-1218-427e-8ffc-1ef2a4dd4a50" providerId="ADAL" clId="{6939D6C1-624A-46DC-A97A-D678E543268C}" dt="2022-03-07T21:41:28.960" v="112" actId="478"/>
          <ac:spMkLst>
            <pc:docMk/>
            <pc:sldMk cId="1233682854" sldId="481"/>
            <ac:spMk id="2" creationId="{6F3F703F-061B-4BDF-933F-C1CA9B12048F}"/>
          </ac:spMkLst>
        </pc:spChg>
        <pc:spChg chg="mod">
          <ac:chgData name="Tomislav Suligoj" userId="8c18186d-1218-427e-8ffc-1ef2a4dd4a50" providerId="ADAL" clId="{6939D6C1-624A-46DC-A97A-D678E543268C}" dt="2022-03-07T21:23:20.014" v="1" actId="1036"/>
          <ac:spMkLst>
            <pc:docMk/>
            <pc:sldMk cId="1233682854" sldId="481"/>
            <ac:spMk id="11" creationId="{8B163389-D0D4-4C04-AC9E-A745DC81DE8E}"/>
          </ac:spMkLst>
        </pc:spChg>
      </pc:sldChg>
      <pc:sldChg chg="delSp mod">
        <pc:chgData name="Tomislav Suligoj" userId="8c18186d-1218-427e-8ffc-1ef2a4dd4a50" providerId="ADAL" clId="{6939D6C1-624A-46DC-A97A-D678E543268C}" dt="2022-03-07T21:42:19.404" v="127" actId="478"/>
        <pc:sldMkLst>
          <pc:docMk/>
          <pc:sldMk cId="3813718299" sldId="502"/>
        </pc:sldMkLst>
        <pc:spChg chg="del">
          <ac:chgData name="Tomislav Suligoj" userId="8c18186d-1218-427e-8ffc-1ef2a4dd4a50" providerId="ADAL" clId="{6939D6C1-624A-46DC-A97A-D678E543268C}" dt="2022-03-07T21:42:19.404" v="127" actId="478"/>
          <ac:spMkLst>
            <pc:docMk/>
            <pc:sldMk cId="3813718299" sldId="502"/>
            <ac:spMk id="2" creationId="{6454A8FC-C80F-48EA-BF19-6FE35A414AB6}"/>
          </ac:spMkLst>
        </pc:spChg>
      </pc:sldChg>
      <pc:sldChg chg="delSp mod">
        <pc:chgData name="Tomislav Suligoj" userId="8c18186d-1218-427e-8ffc-1ef2a4dd4a50" providerId="ADAL" clId="{6939D6C1-624A-46DC-A97A-D678E543268C}" dt="2022-03-07T21:41:35.891" v="114" actId="478"/>
        <pc:sldMkLst>
          <pc:docMk/>
          <pc:sldMk cId="4248325825" sldId="505"/>
        </pc:sldMkLst>
        <pc:spChg chg="del">
          <ac:chgData name="Tomislav Suligoj" userId="8c18186d-1218-427e-8ffc-1ef2a4dd4a50" providerId="ADAL" clId="{6939D6C1-624A-46DC-A97A-D678E543268C}" dt="2022-03-07T21:41:35.891" v="114" actId="478"/>
          <ac:spMkLst>
            <pc:docMk/>
            <pc:sldMk cId="4248325825" sldId="505"/>
            <ac:spMk id="2" creationId="{D353BC38-8A2B-4FBB-9763-C1F0E9A8EEF2}"/>
          </ac:spMkLst>
        </pc:spChg>
      </pc:sldChg>
      <pc:sldChg chg="delSp mod">
        <pc:chgData name="Tomislav Suligoj" userId="8c18186d-1218-427e-8ffc-1ef2a4dd4a50" providerId="ADAL" clId="{6939D6C1-624A-46DC-A97A-D678E543268C}" dt="2022-03-07T21:41:38.764" v="115" actId="478"/>
        <pc:sldMkLst>
          <pc:docMk/>
          <pc:sldMk cId="153772244" sldId="506"/>
        </pc:sldMkLst>
        <pc:spChg chg="del">
          <ac:chgData name="Tomislav Suligoj" userId="8c18186d-1218-427e-8ffc-1ef2a4dd4a50" providerId="ADAL" clId="{6939D6C1-624A-46DC-A97A-D678E543268C}" dt="2022-03-07T21:41:38.764" v="115" actId="478"/>
          <ac:spMkLst>
            <pc:docMk/>
            <pc:sldMk cId="153772244" sldId="506"/>
            <ac:spMk id="2" creationId="{003A5A1F-A542-466D-93DF-3464281E8894}"/>
          </ac:spMkLst>
        </pc:spChg>
      </pc:sldChg>
      <pc:sldChg chg="delSp mod">
        <pc:chgData name="Tomislav Suligoj" userId="8c18186d-1218-427e-8ffc-1ef2a4dd4a50" providerId="ADAL" clId="{6939D6C1-624A-46DC-A97A-D678E543268C}" dt="2022-03-07T21:41:40.887" v="116" actId="478"/>
        <pc:sldMkLst>
          <pc:docMk/>
          <pc:sldMk cId="995488641" sldId="507"/>
        </pc:sldMkLst>
        <pc:spChg chg="del">
          <ac:chgData name="Tomislav Suligoj" userId="8c18186d-1218-427e-8ffc-1ef2a4dd4a50" providerId="ADAL" clId="{6939D6C1-624A-46DC-A97A-D678E543268C}" dt="2022-03-07T21:41:40.887" v="116" actId="478"/>
          <ac:spMkLst>
            <pc:docMk/>
            <pc:sldMk cId="995488641" sldId="507"/>
            <ac:spMk id="2" creationId="{1E43147B-605D-4A39-8097-EC2349A825E0}"/>
          </ac:spMkLst>
        </pc:spChg>
      </pc:sldChg>
      <pc:sldChg chg="delSp mod">
        <pc:chgData name="Tomislav Suligoj" userId="8c18186d-1218-427e-8ffc-1ef2a4dd4a50" providerId="ADAL" clId="{6939D6C1-624A-46DC-A97A-D678E543268C}" dt="2022-03-07T21:41:33.250" v="113" actId="478"/>
        <pc:sldMkLst>
          <pc:docMk/>
          <pc:sldMk cId="4165166949" sldId="508"/>
        </pc:sldMkLst>
        <pc:spChg chg="del">
          <ac:chgData name="Tomislav Suligoj" userId="8c18186d-1218-427e-8ffc-1ef2a4dd4a50" providerId="ADAL" clId="{6939D6C1-624A-46DC-A97A-D678E543268C}" dt="2022-03-07T21:41:33.250" v="113" actId="478"/>
          <ac:spMkLst>
            <pc:docMk/>
            <pc:sldMk cId="4165166949" sldId="508"/>
            <ac:spMk id="2" creationId="{D353BC38-8A2B-4FBB-9763-C1F0E9A8EEF2}"/>
          </ac:spMkLst>
        </pc:spChg>
      </pc:sldChg>
      <pc:sldChg chg="addSp delSp mod">
        <pc:chgData name="Tomislav Suligoj" userId="8c18186d-1218-427e-8ffc-1ef2a4dd4a50" providerId="ADAL" clId="{6939D6C1-624A-46DC-A97A-D678E543268C}" dt="2022-03-07T21:34:24.875" v="70" actId="478"/>
        <pc:sldMkLst>
          <pc:docMk/>
          <pc:sldMk cId="2609710033" sldId="509"/>
        </pc:sldMkLst>
        <pc:spChg chg="add del">
          <ac:chgData name="Tomislav Suligoj" userId="8c18186d-1218-427e-8ffc-1ef2a4dd4a50" providerId="ADAL" clId="{6939D6C1-624A-46DC-A97A-D678E543268C}" dt="2022-03-07T21:34:24.875" v="70" actId="478"/>
          <ac:spMkLst>
            <pc:docMk/>
            <pc:sldMk cId="2609710033" sldId="509"/>
            <ac:spMk id="4" creationId="{53702381-5B11-451A-855C-79E1128DFF04}"/>
          </ac:spMkLst>
        </pc:spChg>
      </pc:sldChg>
      <pc:sldChg chg="delSp mod">
        <pc:chgData name="Tomislav Suligoj" userId="8c18186d-1218-427e-8ffc-1ef2a4dd4a50" providerId="ADAL" clId="{6939D6C1-624A-46DC-A97A-D678E543268C}" dt="2022-03-07T21:41:48.956" v="118" actId="478"/>
        <pc:sldMkLst>
          <pc:docMk/>
          <pc:sldMk cId="734805896" sldId="510"/>
        </pc:sldMkLst>
        <pc:spChg chg="del">
          <ac:chgData name="Tomislav Suligoj" userId="8c18186d-1218-427e-8ffc-1ef2a4dd4a50" providerId="ADAL" clId="{6939D6C1-624A-46DC-A97A-D678E543268C}" dt="2022-03-07T21:41:48.956" v="118" actId="478"/>
          <ac:spMkLst>
            <pc:docMk/>
            <pc:sldMk cId="734805896" sldId="510"/>
            <ac:spMk id="4" creationId="{FBE30E63-E7A8-4A11-A5F7-F281B19ABF8A}"/>
          </ac:spMkLst>
        </pc:spChg>
      </pc:sldChg>
      <pc:sldChg chg="delSp mod">
        <pc:chgData name="Tomislav Suligoj" userId="8c18186d-1218-427e-8ffc-1ef2a4dd4a50" providerId="ADAL" clId="{6939D6C1-624A-46DC-A97A-D678E543268C}" dt="2022-03-07T21:41:44.432" v="117" actId="478"/>
        <pc:sldMkLst>
          <pc:docMk/>
          <pc:sldMk cId="2330497118" sldId="511"/>
        </pc:sldMkLst>
        <pc:spChg chg="del">
          <ac:chgData name="Tomislav Suligoj" userId="8c18186d-1218-427e-8ffc-1ef2a4dd4a50" providerId="ADAL" clId="{6939D6C1-624A-46DC-A97A-D678E543268C}" dt="2022-03-07T21:41:44.432" v="117" actId="478"/>
          <ac:spMkLst>
            <pc:docMk/>
            <pc:sldMk cId="2330497118" sldId="511"/>
            <ac:spMk id="4" creationId="{99D9D156-BFC2-48F7-9B78-F6586CB542FE}"/>
          </ac:spMkLst>
        </pc:spChg>
      </pc:sldChg>
      <pc:sldChg chg="delSp mod">
        <pc:chgData name="Tomislav Suligoj" userId="8c18186d-1218-427e-8ffc-1ef2a4dd4a50" providerId="ADAL" clId="{6939D6C1-624A-46DC-A97A-D678E543268C}" dt="2022-03-07T21:41:51.924" v="119" actId="478"/>
        <pc:sldMkLst>
          <pc:docMk/>
          <pc:sldMk cId="477363346" sldId="512"/>
        </pc:sldMkLst>
        <pc:spChg chg="del">
          <ac:chgData name="Tomislav Suligoj" userId="8c18186d-1218-427e-8ffc-1ef2a4dd4a50" providerId="ADAL" clId="{6939D6C1-624A-46DC-A97A-D678E543268C}" dt="2022-03-07T21:41:51.924" v="119" actId="478"/>
          <ac:spMkLst>
            <pc:docMk/>
            <pc:sldMk cId="477363346" sldId="512"/>
            <ac:spMk id="4" creationId="{0B0D6302-CFFA-495C-B356-8CC4E3D49D49}"/>
          </ac:spMkLst>
        </pc:spChg>
      </pc:sldChg>
      <pc:sldChg chg="delSp mod">
        <pc:chgData name="Tomislav Suligoj" userId="8c18186d-1218-427e-8ffc-1ef2a4dd4a50" providerId="ADAL" clId="{6939D6C1-624A-46DC-A97A-D678E543268C}" dt="2022-03-07T21:41:55.936" v="120" actId="478"/>
        <pc:sldMkLst>
          <pc:docMk/>
          <pc:sldMk cId="3306148147" sldId="513"/>
        </pc:sldMkLst>
        <pc:spChg chg="del">
          <ac:chgData name="Tomislav Suligoj" userId="8c18186d-1218-427e-8ffc-1ef2a4dd4a50" providerId="ADAL" clId="{6939D6C1-624A-46DC-A97A-D678E543268C}" dt="2022-03-07T21:41:55.936" v="120" actId="478"/>
          <ac:spMkLst>
            <pc:docMk/>
            <pc:sldMk cId="3306148147" sldId="513"/>
            <ac:spMk id="4" creationId="{7AE8C50E-A84A-4E6D-8AF4-3D4176B526A0}"/>
          </ac:spMkLst>
        </pc:spChg>
      </pc:sldChg>
      <pc:sldChg chg="delSp mod">
        <pc:chgData name="Tomislav Suligoj" userId="8c18186d-1218-427e-8ffc-1ef2a4dd4a50" providerId="ADAL" clId="{6939D6C1-624A-46DC-A97A-D678E543268C}" dt="2022-03-07T21:41:59.104" v="121" actId="478"/>
        <pc:sldMkLst>
          <pc:docMk/>
          <pc:sldMk cId="2746870763" sldId="514"/>
        </pc:sldMkLst>
        <pc:spChg chg="del">
          <ac:chgData name="Tomislav Suligoj" userId="8c18186d-1218-427e-8ffc-1ef2a4dd4a50" providerId="ADAL" clId="{6939D6C1-624A-46DC-A97A-D678E543268C}" dt="2022-03-07T21:41:59.104" v="121" actId="478"/>
          <ac:spMkLst>
            <pc:docMk/>
            <pc:sldMk cId="2746870763" sldId="514"/>
            <ac:spMk id="4" creationId="{D2BDC520-1112-4559-B4DD-C9CA236273C6}"/>
          </ac:spMkLst>
        </pc:spChg>
      </pc:sldChg>
      <pc:sldChg chg="delSp mod">
        <pc:chgData name="Tomislav Suligoj" userId="8c18186d-1218-427e-8ffc-1ef2a4dd4a50" providerId="ADAL" clId="{6939D6C1-624A-46DC-A97A-D678E543268C}" dt="2022-03-07T21:42:01.801" v="122" actId="478"/>
        <pc:sldMkLst>
          <pc:docMk/>
          <pc:sldMk cId="276364367" sldId="515"/>
        </pc:sldMkLst>
        <pc:spChg chg="del">
          <ac:chgData name="Tomislav Suligoj" userId="8c18186d-1218-427e-8ffc-1ef2a4dd4a50" providerId="ADAL" clId="{6939D6C1-624A-46DC-A97A-D678E543268C}" dt="2022-03-07T21:42:01.801" v="122" actId="478"/>
          <ac:spMkLst>
            <pc:docMk/>
            <pc:sldMk cId="276364367" sldId="515"/>
            <ac:spMk id="4" creationId="{F430FA98-26AA-46E6-80D5-374F1F6BC371}"/>
          </ac:spMkLst>
        </pc:spChg>
      </pc:sldChg>
      <pc:sldChg chg="delSp mod">
        <pc:chgData name="Tomislav Suligoj" userId="8c18186d-1218-427e-8ffc-1ef2a4dd4a50" providerId="ADAL" clId="{6939D6C1-624A-46DC-A97A-D678E543268C}" dt="2022-03-07T21:42:05.796" v="123" actId="478"/>
        <pc:sldMkLst>
          <pc:docMk/>
          <pc:sldMk cId="2868718872" sldId="516"/>
        </pc:sldMkLst>
        <pc:spChg chg="del">
          <ac:chgData name="Tomislav Suligoj" userId="8c18186d-1218-427e-8ffc-1ef2a4dd4a50" providerId="ADAL" clId="{6939D6C1-624A-46DC-A97A-D678E543268C}" dt="2022-03-07T21:42:05.796" v="123" actId="478"/>
          <ac:spMkLst>
            <pc:docMk/>
            <pc:sldMk cId="2868718872" sldId="516"/>
            <ac:spMk id="4" creationId="{13D07F3C-E29E-43B1-B145-2CAD32A78152}"/>
          </ac:spMkLst>
        </pc:spChg>
      </pc:sldChg>
      <pc:sldChg chg="delSp mod">
        <pc:chgData name="Tomislav Suligoj" userId="8c18186d-1218-427e-8ffc-1ef2a4dd4a50" providerId="ADAL" clId="{6939D6C1-624A-46DC-A97A-D678E543268C}" dt="2022-03-07T21:42:08.556" v="124" actId="478"/>
        <pc:sldMkLst>
          <pc:docMk/>
          <pc:sldMk cId="825694731" sldId="517"/>
        </pc:sldMkLst>
        <pc:spChg chg="del">
          <ac:chgData name="Tomislav Suligoj" userId="8c18186d-1218-427e-8ffc-1ef2a4dd4a50" providerId="ADAL" clId="{6939D6C1-624A-46DC-A97A-D678E543268C}" dt="2022-03-07T21:42:08.556" v="124" actId="478"/>
          <ac:spMkLst>
            <pc:docMk/>
            <pc:sldMk cId="825694731" sldId="517"/>
            <ac:spMk id="4" creationId="{1A5FD446-493A-4541-8D0C-8F7BF2522577}"/>
          </ac:spMkLst>
        </pc:spChg>
      </pc:sldChg>
      <pc:sldChg chg="delSp mod">
        <pc:chgData name="Tomislav Suligoj" userId="8c18186d-1218-427e-8ffc-1ef2a4dd4a50" providerId="ADAL" clId="{6939D6C1-624A-46DC-A97A-D678E543268C}" dt="2022-03-07T21:42:13.306" v="125" actId="478"/>
        <pc:sldMkLst>
          <pc:docMk/>
          <pc:sldMk cId="1350301104" sldId="518"/>
        </pc:sldMkLst>
        <pc:spChg chg="del">
          <ac:chgData name="Tomislav Suligoj" userId="8c18186d-1218-427e-8ffc-1ef2a4dd4a50" providerId="ADAL" clId="{6939D6C1-624A-46DC-A97A-D678E543268C}" dt="2022-03-07T21:42:13.306" v="125" actId="478"/>
          <ac:spMkLst>
            <pc:docMk/>
            <pc:sldMk cId="1350301104" sldId="518"/>
            <ac:spMk id="4" creationId="{6BB2DC9C-435A-46C5-B228-EBB73ED9C25F}"/>
          </ac:spMkLst>
        </pc:spChg>
      </pc:sldChg>
      <pc:sldChg chg="delSp mod">
        <pc:chgData name="Tomislav Suligoj" userId="8c18186d-1218-427e-8ffc-1ef2a4dd4a50" providerId="ADAL" clId="{6939D6C1-624A-46DC-A97A-D678E543268C}" dt="2022-03-07T21:42:16.030" v="126" actId="478"/>
        <pc:sldMkLst>
          <pc:docMk/>
          <pc:sldMk cId="2031010273" sldId="519"/>
        </pc:sldMkLst>
        <pc:spChg chg="del">
          <ac:chgData name="Tomislav Suligoj" userId="8c18186d-1218-427e-8ffc-1ef2a4dd4a50" providerId="ADAL" clId="{6939D6C1-624A-46DC-A97A-D678E543268C}" dt="2022-03-07T21:42:16.030" v="126" actId="478"/>
          <ac:spMkLst>
            <pc:docMk/>
            <pc:sldMk cId="2031010273" sldId="519"/>
            <ac:spMk id="4" creationId="{10432760-F9B4-489D-925B-4BDBC69CA4E9}"/>
          </ac:spMkLst>
        </pc:spChg>
      </pc:sldChg>
      <pc:sldChg chg="delSp mod">
        <pc:chgData name="Tomislav Suligoj" userId="8c18186d-1218-427e-8ffc-1ef2a4dd4a50" providerId="ADAL" clId="{6939D6C1-624A-46DC-A97A-D678E543268C}" dt="2022-03-07T21:42:22.198" v="128" actId="478"/>
        <pc:sldMkLst>
          <pc:docMk/>
          <pc:sldMk cId="2758879940" sldId="520"/>
        </pc:sldMkLst>
        <pc:spChg chg="del">
          <ac:chgData name="Tomislav Suligoj" userId="8c18186d-1218-427e-8ffc-1ef2a4dd4a50" providerId="ADAL" clId="{6939D6C1-624A-46DC-A97A-D678E543268C}" dt="2022-03-07T21:42:22.198" v="128" actId="478"/>
          <ac:spMkLst>
            <pc:docMk/>
            <pc:sldMk cId="2758879940" sldId="520"/>
            <ac:spMk id="3" creationId="{F20109D6-815E-4418-AB29-47F06405170B}"/>
          </ac:spMkLst>
        </pc:spChg>
      </pc:sldChg>
      <pc:sldChg chg="delSp mod">
        <pc:chgData name="Tomislav Suligoj" userId="8c18186d-1218-427e-8ffc-1ef2a4dd4a50" providerId="ADAL" clId="{6939D6C1-624A-46DC-A97A-D678E543268C}" dt="2022-03-07T21:42:24.559" v="129" actId="478"/>
        <pc:sldMkLst>
          <pc:docMk/>
          <pc:sldMk cId="2478961827" sldId="521"/>
        </pc:sldMkLst>
        <pc:spChg chg="del">
          <ac:chgData name="Tomislav Suligoj" userId="8c18186d-1218-427e-8ffc-1ef2a4dd4a50" providerId="ADAL" clId="{6939D6C1-624A-46DC-A97A-D678E543268C}" dt="2022-03-07T21:42:24.559" v="129" actId="478"/>
          <ac:spMkLst>
            <pc:docMk/>
            <pc:sldMk cId="2478961827" sldId="521"/>
            <ac:spMk id="3" creationId="{8A5535F3-FED3-4E8A-8F68-97A2C28D9C11}"/>
          </ac:spMkLst>
        </pc:spChg>
      </pc:sldChg>
      <pc:sldMasterChg chg="addSp delSp modSp mod modSldLayout">
        <pc:chgData name="Tomislav Suligoj" userId="8c18186d-1218-427e-8ffc-1ef2a4dd4a50" providerId="ADAL" clId="{6939D6C1-624A-46DC-A97A-D678E543268C}" dt="2022-03-07T21:41:01.930" v="111" actId="478"/>
        <pc:sldMasterMkLst>
          <pc:docMk/>
          <pc:sldMasterMk cId="0" sldId="2147483768"/>
        </pc:sldMasterMkLst>
        <pc:spChg chg="add del mod">
          <ac:chgData name="Tomislav Suligoj" userId="8c18186d-1218-427e-8ffc-1ef2a4dd4a50" providerId="ADAL" clId="{6939D6C1-624A-46DC-A97A-D678E543268C}" dt="2022-03-07T21:41:01.930" v="111" actId="478"/>
          <ac:spMkLst>
            <pc:docMk/>
            <pc:sldMasterMk cId="0" sldId="2147483768"/>
            <ac:spMk id="10" creationId="{51856854-6BDE-4D5C-BF48-4815C237A6ED}"/>
          </ac:spMkLst>
        </pc:spChg>
        <pc:spChg chg="add mod">
          <ac:chgData name="Tomislav Suligoj" userId="8c18186d-1218-427e-8ffc-1ef2a4dd4a50" providerId="ADAL" clId="{6939D6C1-624A-46DC-A97A-D678E543268C}" dt="2022-03-07T21:40:45.786" v="108" actId="1076"/>
          <ac:spMkLst>
            <pc:docMk/>
            <pc:sldMasterMk cId="0" sldId="2147483768"/>
            <ac:spMk id="11" creationId="{238E504A-04D2-41E0-BA1D-550FE546B54C}"/>
          </ac:spMkLst>
        </pc:spChg>
        <pc:picChg chg="del">
          <ac:chgData name="Tomislav Suligoj" userId="8c18186d-1218-427e-8ffc-1ef2a4dd4a50" providerId="ADAL" clId="{6939D6C1-624A-46DC-A97A-D678E543268C}" dt="2022-03-07T21:30:45.858" v="40" actId="478"/>
          <ac:picMkLst>
            <pc:docMk/>
            <pc:sldMasterMk cId="0" sldId="2147483768"/>
            <ac:picMk id="2" creationId="{00000000-0000-0000-0000-000000000000}"/>
          </ac:picMkLst>
        </pc:picChg>
        <pc:picChg chg="add mod">
          <ac:chgData name="Tomislav Suligoj" userId="8c18186d-1218-427e-8ffc-1ef2a4dd4a50" providerId="ADAL" clId="{6939D6C1-624A-46DC-A97A-D678E543268C}" dt="2022-03-07T21:30:54.594" v="52" actId="1037"/>
          <ac:picMkLst>
            <pc:docMk/>
            <pc:sldMasterMk cId="0" sldId="2147483768"/>
            <ac:picMk id="4" creationId="{419446A5-F7F6-4937-81F4-85F7DEF7CCCB}"/>
          </ac:picMkLst>
        </pc:picChg>
        <pc:sldLayoutChg chg="addSp delSp modSp mod">
          <pc:chgData name="Tomislav Suligoj" userId="8c18186d-1218-427e-8ffc-1ef2a4dd4a50" providerId="ADAL" clId="{6939D6C1-624A-46DC-A97A-D678E543268C}" dt="2022-03-07T21:36:55.846" v="78" actId="478"/>
          <pc:sldLayoutMkLst>
            <pc:docMk/>
            <pc:sldMasterMk cId="0" sldId="2147483768"/>
            <pc:sldLayoutMk cId="892309853" sldId="2147484110"/>
          </pc:sldLayoutMkLst>
          <pc:spChg chg="add del mod">
            <ac:chgData name="Tomislav Suligoj" userId="8c18186d-1218-427e-8ffc-1ef2a4dd4a50" providerId="ADAL" clId="{6939D6C1-624A-46DC-A97A-D678E543268C}" dt="2022-03-07T21:36:55.846" v="78" actId="478"/>
            <ac:spMkLst>
              <pc:docMk/>
              <pc:sldMasterMk cId="0" sldId="2147483768"/>
              <pc:sldLayoutMk cId="892309853" sldId="2147484110"/>
              <ac:spMk id="6" creationId="{51B2EA98-CAB0-4EA9-9E57-871A710FE127}"/>
            </ac:spMkLst>
          </pc:spChg>
        </pc:sldLayoutChg>
        <pc:sldLayoutChg chg="delSp mod">
          <pc:chgData name="Tomislav Suligoj" userId="8c18186d-1218-427e-8ffc-1ef2a4dd4a50" providerId="ADAL" clId="{6939D6C1-624A-46DC-A97A-D678E543268C}" dt="2022-03-07T21:40:54.321" v="109" actId="478"/>
          <pc:sldLayoutMkLst>
            <pc:docMk/>
            <pc:sldMasterMk cId="0" sldId="2147483768"/>
            <pc:sldLayoutMk cId="1660591929" sldId="2147484112"/>
          </pc:sldLayoutMkLst>
          <pc:spChg chg="del">
            <ac:chgData name="Tomislav Suligoj" userId="8c18186d-1218-427e-8ffc-1ef2a4dd4a50" providerId="ADAL" clId="{6939D6C1-624A-46DC-A97A-D678E543268C}" dt="2022-03-07T21:40:54.321" v="109" actId="478"/>
            <ac:spMkLst>
              <pc:docMk/>
              <pc:sldMasterMk cId="0" sldId="2147483768"/>
              <pc:sldLayoutMk cId="1660591929" sldId="2147484112"/>
              <ac:spMk id="10" creationId="{C1A6FE7A-745A-4663-AC79-492ADBF0CEF3}"/>
            </ac:spMkLst>
          </pc:spChg>
        </pc:sldLayoutChg>
        <pc:sldLayoutChg chg="addSp delSp modSp mod">
          <pc:chgData name="Tomislav Suligoj" userId="8c18186d-1218-427e-8ffc-1ef2a4dd4a50" providerId="ADAL" clId="{6939D6C1-624A-46DC-A97A-D678E543268C}" dt="2022-03-07T21:36:44.671" v="77" actId="478"/>
          <pc:sldLayoutMkLst>
            <pc:docMk/>
            <pc:sldMasterMk cId="0" sldId="2147483768"/>
            <pc:sldLayoutMk cId="3579883501" sldId="2147484113"/>
          </pc:sldLayoutMkLst>
          <pc:spChg chg="add del mod">
            <ac:chgData name="Tomislav Suligoj" userId="8c18186d-1218-427e-8ffc-1ef2a4dd4a50" providerId="ADAL" clId="{6939D6C1-624A-46DC-A97A-D678E543268C}" dt="2022-03-07T21:36:44.671" v="77" actId="478"/>
            <ac:spMkLst>
              <pc:docMk/>
              <pc:sldMasterMk cId="0" sldId="2147483768"/>
              <pc:sldLayoutMk cId="3579883501" sldId="2147484113"/>
              <ac:spMk id="8" creationId="{EC7F39DC-BE5C-4BCB-961F-604B0CB02909}"/>
            </ac:spMkLst>
          </pc:spChg>
        </pc:sldLayoutChg>
        <pc:sldLayoutChg chg="delSp modSp mod">
          <pc:chgData name="Tomislav Suligoj" userId="8c18186d-1218-427e-8ffc-1ef2a4dd4a50" providerId="ADAL" clId="{6939D6C1-624A-46DC-A97A-D678E543268C}" dt="2022-03-07T21:40:56.382" v="110" actId="478"/>
          <pc:sldLayoutMkLst>
            <pc:docMk/>
            <pc:sldMasterMk cId="0" sldId="2147483768"/>
            <pc:sldLayoutMk cId="2792750726" sldId="2147484114"/>
          </pc:sldLayoutMkLst>
          <pc:spChg chg="del mod">
            <ac:chgData name="Tomislav Suligoj" userId="8c18186d-1218-427e-8ffc-1ef2a4dd4a50" providerId="ADAL" clId="{6939D6C1-624A-46DC-A97A-D678E543268C}" dt="2022-03-07T21:40:56.382" v="110" actId="478"/>
            <ac:spMkLst>
              <pc:docMk/>
              <pc:sldMasterMk cId="0" sldId="2147483768"/>
              <pc:sldLayoutMk cId="2792750726" sldId="2147484114"/>
              <ac:spMk id="8" creationId="{782B9A0C-866D-4A13-AC82-767CE5B43481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E0558-DDC6-47CC-9001-7AEB656B44BC}" type="datetimeFigureOut">
              <a:rPr lang="en-US" smtClean="0"/>
              <a:t>10/16/2022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76652-CD61-4899-B998-D263560EFF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080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D320102C-0003-4CD6-932A-CB490524232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8156439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5pPr>
            <a:lvl6pPr marL="2378560" indent="-216233" defTabSz="91298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811026" indent="-216233" defTabSz="91298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243491" indent="-216233" defTabSz="91298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675957" indent="-216233" defTabSz="91298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239C6B9-251A-4A6B-931B-3F59702D0EE1}" type="slidenum">
              <a:rPr lang="en-US" altLang="en-US" sz="900"/>
              <a:pPr>
                <a:spcBef>
                  <a:spcPct val="0"/>
                </a:spcBef>
              </a:pPr>
              <a:t>1</a:t>
            </a:fld>
            <a:endParaRPr lang="en-US" altLang="en-US" sz="900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 cap="flat"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1196" y="4240894"/>
            <a:ext cx="5028903" cy="45190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The slide guide is meant to be used with PowerPoint.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1923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10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6536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11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4727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12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0788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13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9696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14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042300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15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7494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16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49235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17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83148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18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4905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19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0979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2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58074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20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2739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21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7606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3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170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4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9996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5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0270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6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6583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7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7411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8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9287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4F52AFC6-6B12-410A-BAC1-DFF76DFD51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A307-D151-4179-9C2F-964C11154F56}" type="slidenum">
              <a:rPr lang="en-US" altLang="en-US" sz="1000" smtClean="0"/>
              <a:pPr>
                <a:spcBef>
                  <a:spcPct val="0"/>
                </a:spcBef>
              </a:pPr>
              <a:t>9</a:t>
            </a:fld>
            <a:endParaRPr lang="en-US" altLang="en-US" sz="10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8130D8-387A-4E1E-A883-974CFBDC8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239A090-6D12-4C37-83F9-5CFE97BCE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follow the allowed time so the program runs on schedule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77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Rot="1" noChangeArrowheads="1"/>
          </p:cNvSpPr>
          <p:nvPr>
            <p:ph idx="1"/>
          </p:nvPr>
        </p:nvSpPr>
        <p:spPr bwMode="auto">
          <a:xfrm>
            <a:off x="91440" y="958739"/>
            <a:ext cx="8961120" cy="390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32EF657-00FC-49CF-BA3C-63319D01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FF9AD6-2E36-4B11-B496-FD1398C8C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9772" y="4778375"/>
            <a:ext cx="81743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5000"/>
              </a:lnSpc>
              <a:buClr>
                <a:schemeClr val="tx1"/>
              </a:buClr>
              <a:buSzPct val="125000"/>
              <a:buFontTx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9883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B6D4D4A-6BE9-42F9-94E7-29B9621D148C}"/>
              </a:ext>
            </a:extLst>
          </p:cNvPr>
          <p:cNvSpPr txBox="1">
            <a:spLocks/>
          </p:cNvSpPr>
          <p:nvPr userDrawn="1"/>
        </p:nvSpPr>
        <p:spPr>
          <a:xfrm>
            <a:off x="8335689" y="4778375"/>
            <a:ext cx="81583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None/>
              <a:defRPr sz="1200" kern="1200">
                <a:solidFill>
                  <a:srgbClr val="898989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en-US" dirty="0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230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" y="1028700"/>
            <a:ext cx="8778240" cy="1159000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" y="2743200"/>
            <a:ext cx="8778240" cy="1234440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1A96B9D-CA5C-4226-B639-C0AB427EB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5260" y="4771718"/>
            <a:ext cx="10250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5000"/>
              </a:lnSpc>
              <a:buClr>
                <a:schemeClr val="tx1"/>
              </a:buClr>
              <a:buSzPct val="125000"/>
              <a:buFontTx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99A364-AD09-423C-9A42-1D9028338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60" y="4710733"/>
            <a:ext cx="584145" cy="4261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291489-CED9-434F-9F4C-CC36F5EC4D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75" y="4695803"/>
            <a:ext cx="530679" cy="4476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164FDA-65DE-4E67-B323-B133C085C9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55" y="4717962"/>
            <a:ext cx="1268377" cy="411480"/>
          </a:xfrm>
          <a:prstGeom prst="rect">
            <a:avLst/>
          </a:prstGeom>
        </p:spPr>
      </p:pic>
      <p:pic>
        <p:nvPicPr>
          <p:cNvPr id="16" name="Picture 2" descr="Image result">
            <a:extLst>
              <a:ext uri="{FF2B5EF4-FFF2-40B4-BE49-F238E27FC236}">
                <a16:creationId xmlns:a16="http://schemas.microsoft.com/office/drawing/2014/main" id="{7A4DC1B8-A795-45BA-BC15-F0034FCA19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820" y="4684025"/>
            <a:ext cx="1036935" cy="41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591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53168"/>
            <a:ext cx="7772400" cy="3863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471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305905-52D1-4526-91AE-8F042D4EB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77765" y="4765411"/>
            <a:ext cx="86623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5000"/>
              </a:lnSpc>
              <a:buClr>
                <a:schemeClr val="tx1"/>
              </a:buClr>
              <a:buSzPct val="125000"/>
              <a:buFontTx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75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91440" y="958739"/>
            <a:ext cx="8961120" cy="390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91440" y="37020"/>
            <a:ext cx="8961120" cy="66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5" name="Line 12">
            <a:extLst>
              <a:ext uri="{FF2B5EF4-FFF2-40B4-BE49-F238E27FC236}">
                <a16:creationId xmlns:a16="http://schemas.microsoft.com/office/drawing/2014/main" id="{CFC3B3AD-F77B-465C-B851-EFA860422BE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805120"/>
            <a:ext cx="9144000" cy="0"/>
          </a:xfrm>
          <a:prstGeom prst="line">
            <a:avLst/>
          </a:prstGeom>
          <a:noFill/>
          <a:ln w="38100">
            <a:solidFill>
              <a:schemeClr val="tx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6E7CEB-3AF8-4065-A0C7-FFB6969AD5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419850" y="4867275"/>
            <a:ext cx="2688350" cy="2754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buClr>
                <a:schemeClr val="tx1"/>
              </a:buClr>
              <a:buSzPct val="125000"/>
              <a:defRPr/>
            </a:pPr>
            <a:r>
              <a:rPr lang="en-US" altLang="en-US" sz="1400" i="1" dirty="0"/>
              <a:t>BCICTS 2022 </a:t>
            </a:r>
            <a:r>
              <a:rPr lang="en-US" sz="1400" dirty="0"/>
              <a:t>Phoenix</a:t>
            </a:r>
            <a:r>
              <a:rPr lang="en-US" altLang="en-US" sz="1400" i="1" dirty="0"/>
              <a:t>, AZ</a:t>
            </a:r>
          </a:p>
        </p:txBody>
      </p:sp>
      <p:pic>
        <p:nvPicPr>
          <p:cNvPr id="4" name="Picture 3" descr="A blue circle with white text&#10;&#10;Description automatically generated with low confidence">
            <a:extLst>
              <a:ext uri="{FF2B5EF4-FFF2-40B4-BE49-F238E27FC236}">
                <a16:creationId xmlns:a16="http://schemas.microsoft.com/office/drawing/2014/main" id="{419446A5-F7F6-4937-81F4-85F7DEF7CCC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374095" y="37020"/>
            <a:ext cx="704088" cy="7040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8E504A-04D2-41E0-BA1D-550FE546B54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505" y="4867275"/>
            <a:ext cx="1192360" cy="2492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buClr>
                <a:schemeClr val="tx1"/>
              </a:buClr>
              <a:buSzPct val="125000"/>
              <a:defRPr/>
            </a:pPr>
            <a:r>
              <a:rPr lang="en-US" altLang="en-US" sz="1200" b="0" i="0" dirty="0">
                <a:solidFill>
                  <a:srgbClr val="8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 Oct. 2022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0" r:id="rId2"/>
    <p:sldLayoutId id="2147484112" r:id="rId3"/>
    <p:sldLayoutId id="2147484114" r:id="rId4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>
              <a:lumMod val="75000"/>
            </a:schemeClr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320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effectLst/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2400">
          <a:solidFill>
            <a:srgbClr val="000000"/>
          </a:solidFill>
          <a:effectLst/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Tx/>
        <a:buChar char="–"/>
        <a:defRPr sz="2000">
          <a:solidFill>
            <a:srgbClr val="000000"/>
          </a:solidFill>
          <a:effectLst/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2000">
          <a:solidFill>
            <a:srgbClr val="000000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5A1DE4-4DA6-49C9-8A4E-F6D7581284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163389-D0D4-4C04-AC9E-A745DC81DE8E}"/>
              </a:ext>
            </a:extLst>
          </p:cNvPr>
          <p:cNvSpPr txBox="1">
            <a:spLocks/>
          </p:cNvSpPr>
          <p:nvPr/>
        </p:nvSpPr>
        <p:spPr bwMode="auto">
          <a:xfrm>
            <a:off x="1730029" y="83089"/>
            <a:ext cx="5683940" cy="66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3200"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9pPr>
          </a:lstStyle>
          <a:p>
            <a:r>
              <a:rPr lang="en-US" altLang="en-US" dirty="0"/>
              <a:t>Paper 2b.2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D5BF363-6E66-4375-B165-195439C2CAB3}"/>
              </a:ext>
            </a:extLst>
          </p:cNvPr>
          <p:cNvSpPr txBox="1">
            <a:spLocks/>
          </p:cNvSpPr>
          <p:nvPr/>
        </p:nvSpPr>
        <p:spPr bwMode="auto">
          <a:xfrm>
            <a:off x="634584" y="1285730"/>
            <a:ext cx="7874830" cy="12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Wingdings" pitchFamily="2" charset="2"/>
              <a:buNone/>
              <a:defRPr sz="3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000000"/>
                </a:solidFill>
                <a:effectLst/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Wingdings" pitchFamily="2" charset="2"/>
              <a:buNone/>
              <a:defRPr sz="2400">
                <a:solidFill>
                  <a:srgbClr val="000000"/>
                </a:solidFill>
                <a:effectLst/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None/>
              <a:defRPr sz="2000">
                <a:solidFill>
                  <a:srgbClr val="000000"/>
                </a:solidFill>
                <a:effectLst/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Wingdings" pitchFamily="2" charset="2"/>
              <a:buNone/>
              <a:defRPr sz="2000">
                <a:solidFill>
                  <a:srgbClr val="000000"/>
                </a:solidFill>
                <a:effectLst/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lvl="1" eaLnBrk="1" hangingPunct="1"/>
            <a:r>
              <a:rPr lang="en-US" altLang="en-US" sz="32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280 GHz (x8) Frequency Multiplier Chain </a:t>
            </a:r>
          </a:p>
          <a:p>
            <a:pPr marL="0" lvl="1" eaLnBrk="1" hangingPunct="1"/>
            <a:r>
              <a:rPr lang="en-US" altLang="en-US" sz="32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250 nm </a:t>
            </a:r>
            <a:r>
              <a:rPr lang="en-US" altLang="en-US" sz="3200" kern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</a:t>
            </a:r>
            <a:r>
              <a:rPr lang="en-US" altLang="en-US" sz="32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HBT Technology </a:t>
            </a:r>
            <a:endParaRPr lang="en-US" altLang="en-US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5CC81EF-50F6-3343-1664-F595F87D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40311"/>
            <a:ext cx="1065306" cy="70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0527900A-1F7C-D1A4-94A5-24DB242522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166" y="2686965"/>
            <a:ext cx="7239666" cy="1574605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Utku Soylu</a:t>
            </a: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Amirreza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Alizadeh</a:t>
            </a: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Munkyo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Seo</a:t>
            </a:r>
            <a:r>
              <a:rPr lang="en-US" sz="2000" baseline="30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Mark J. W. Rodwell</a:t>
            </a: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ECE, University of California, Santa Barbara, USA</a:t>
            </a:r>
          </a:p>
          <a:p>
            <a:pPr>
              <a:spcBef>
                <a:spcPts val="600"/>
              </a:spcBef>
            </a:pP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ECE, Sungkyunkwan University, South Korea</a:t>
            </a:r>
            <a:endParaRPr lang="en-US" dirty="0"/>
          </a:p>
          <a:p>
            <a:pPr marL="457200" indent="-457200">
              <a:buAutoNum type="alphaUcPeriod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368285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18803" y="152235"/>
            <a:ext cx="6106394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x8 Frequency Multiplier Chain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graphicFrame>
        <p:nvGraphicFramePr>
          <p:cNvPr id="6" name="표 17">
            <a:extLst>
              <a:ext uri="{FF2B5EF4-FFF2-40B4-BE49-F238E27FC236}">
                <a16:creationId xmlns:a16="http://schemas.microsoft.com/office/drawing/2014/main" id="{7CC37CF6-D042-490B-9E9C-FFFEA148A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062290"/>
              </p:ext>
            </p:extLst>
          </p:nvPr>
        </p:nvGraphicFramePr>
        <p:xfrm>
          <a:off x="5877770" y="1577909"/>
          <a:ext cx="251363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8591">
                  <a:extLst>
                    <a:ext uri="{9D8B030D-6E8A-4147-A177-3AD203B41FA5}">
                      <a16:colId xmlns:a16="http://schemas.microsoft.com/office/drawing/2014/main" val="373979255"/>
                    </a:ext>
                  </a:extLst>
                </a:gridCol>
                <a:gridCol w="1285041">
                  <a:extLst>
                    <a:ext uri="{9D8B030D-6E8A-4147-A177-3AD203B41FA5}">
                      <a16:colId xmlns:a16="http://schemas.microsoft.com/office/drawing/2014/main" val="2763025763"/>
                    </a:ext>
                  </a:extLst>
                </a:gridCol>
              </a:tblGrid>
              <a:tr h="2821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280GHz</a:t>
                      </a:r>
                    </a:p>
                    <a:p>
                      <a:pPr algn="ctr"/>
                      <a:r>
                        <a:rPr lang="en-US" sz="1200" dirty="0"/>
                        <a:t>Pin = -2 dBm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0.25um x  6um, 3 cascaded 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498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Multiplication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515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BW</a:t>
                      </a:r>
                      <a:r>
                        <a:rPr lang="en-US" sz="1200" baseline="-25000" dirty="0"/>
                        <a:t>3dB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48 GHz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01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</a:t>
                      </a:r>
                      <a:r>
                        <a:rPr lang="en-US" sz="1200" baseline="-25000" dirty="0"/>
                        <a:t>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-0.6 dBm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244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</a:t>
                      </a:r>
                      <a:r>
                        <a:rPr lang="en-US" sz="1200" baseline="-25000" dirty="0"/>
                        <a:t>DC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112 </a:t>
                      </a:r>
                      <a:r>
                        <a:rPr lang="en-US" sz="1200" dirty="0" err="1"/>
                        <a:t>mW</a:t>
                      </a:r>
                      <a:r>
                        <a:rPr lang="en-US" sz="12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999469"/>
                  </a:ext>
                </a:extLst>
              </a:tr>
              <a:tr h="1692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Die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0.4 mm</a:t>
                      </a:r>
                      <a:r>
                        <a:rPr lang="en-US" sz="1200" baseline="30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558668"/>
                  </a:ext>
                </a:extLst>
              </a:tr>
              <a:tr h="3957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Spurious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Harmonic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Suppression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b="1" dirty="0"/>
                        <a:t>28 </a:t>
                      </a:r>
                      <a:r>
                        <a:rPr lang="en-US" sz="1200" b="1" dirty="0" err="1"/>
                        <a:t>dBc</a:t>
                      </a:r>
                      <a:endParaRPr lang="en-US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56076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192E1CA-00ED-A59E-1A9E-4502F4C7A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470" y="1249914"/>
            <a:ext cx="1997060" cy="31268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B97E4D-C11A-5114-2344-729F512E8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80" y="1249914"/>
            <a:ext cx="2744062" cy="312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78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18803" y="190640"/>
            <a:ext cx="6106394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Power Measurement Setup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6AEB7963-034A-25A3-CA6E-EBF9376A2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55" y="1019767"/>
            <a:ext cx="4512345" cy="20904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FA8678-EA65-5F4C-8280-CBBF63075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005" y="894353"/>
            <a:ext cx="3121760" cy="23413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E382A5-2804-F6E3-D6FB-315BBF41B608}"/>
              </a:ext>
            </a:extLst>
          </p:cNvPr>
          <p:cNvSpPr txBox="1"/>
          <p:nvPr/>
        </p:nvSpPr>
        <p:spPr>
          <a:xfrm>
            <a:off x="309045" y="3339850"/>
            <a:ext cx="82310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Simultaneous power and spectrum measurement.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1200" kern="0" dirty="0">
              <a:ea typeface="ＭＳ Ｐゴシック" pitchFamily="34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Spurious-free tone to calculate cross-calibration coefficient generated by FMC.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1200" kern="0" dirty="0">
              <a:ea typeface="ＭＳ Ｐゴシック" pitchFamily="34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High-order passive harmonic mixer limits minimum detectable signal power.  </a:t>
            </a:r>
          </a:p>
        </p:txBody>
      </p:sp>
    </p:spTree>
    <p:extLst>
      <p:ext uri="{BB962C8B-B14F-4D97-AF65-F5344CB8AC3E}">
        <p14:creationId xmlns:p14="http://schemas.microsoft.com/office/powerpoint/2010/main" val="738178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5579" y="190640"/>
            <a:ext cx="6432837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Measurement Results: Pout vs Pin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6393AA-FAF3-A72E-A8A4-26CDAB435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852" y="906016"/>
            <a:ext cx="4158285" cy="24195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519BA7-7719-C7BF-D881-36BF4B019862}"/>
              </a:ext>
            </a:extLst>
          </p:cNvPr>
          <p:cNvSpPr txBox="1"/>
          <p:nvPr/>
        </p:nvSpPr>
        <p:spPr>
          <a:xfrm>
            <a:off x="741260" y="3493470"/>
            <a:ext cx="766148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P</a:t>
            </a:r>
            <a:r>
              <a:rPr lang="en-US" altLang="en-US" sz="1800" kern="0" baseline="-25000" dirty="0">
                <a:ea typeface="ＭＳ Ｐゴシック" pitchFamily="34" charset="-128"/>
              </a:rPr>
              <a:t>in</a:t>
            </a:r>
            <a:r>
              <a:rPr lang="en-US" altLang="en-US" sz="1800" kern="0" dirty="0">
                <a:ea typeface="ＭＳ Ｐゴシック" pitchFamily="34" charset="-128"/>
              </a:rPr>
              <a:t> = -1.2 dBm </a:t>
            </a:r>
            <a:r>
              <a:rPr lang="en-US" dirty="0"/>
              <a:t>→</a:t>
            </a:r>
            <a:r>
              <a:rPr lang="en-US" altLang="en-US" sz="1800" kern="0" dirty="0">
                <a:ea typeface="ＭＳ Ｐゴシック" pitchFamily="34" charset="-128"/>
              </a:rPr>
              <a:t> P</a:t>
            </a:r>
            <a:r>
              <a:rPr lang="en-US" altLang="en-US" kern="0" baseline="-25000" dirty="0"/>
              <a:t>out</a:t>
            </a:r>
            <a:r>
              <a:rPr lang="en-US" altLang="en-US" sz="1800" kern="0" baseline="-25000" dirty="0">
                <a:ea typeface="ＭＳ Ｐゴシック" pitchFamily="34" charset="-128"/>
              </a:rPr>
              <a:t>(@7th harmonic)</a:t>
            </a:r>
            <a:r>
              <a:rPr lang="en-US" altLang="en-US" sz="1800" kern="0" dirty="0">
                <a:ea typeface="ＭＳ Ｐゴシック" pitchFamily="34" charset="-128"/>
              </a:rPr>
              <a:t> = </a:t>
            </a:r>
            <a:r>
              <a:rPr lang="en-US" altLang="en-US" sz="1800" kern="0" dirty="0">
                <a:solidFill>
                  <a:srgbClr val="FF0000"/>
                </a:solidFill>
                <a:ea typeface="ＭＳ Ｐゴシック" pitchFamily="34" charset="-128"/>
              </a:rPr>
              <a:t>-31 dBm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1600" kern="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P</a:t>
            </a:r>
            <a:r>
              <a:rPr lang="en-US" altLang="en-US" sz="1800" kern="0" baseline="-25000" dirty="0">
                <a:ea typeface="ＭＳ Ｐゴシック" pitchFamily="34" charset="-128"/>
              </a:rPr>
              <a:t>in</a:t>
            </a:r>
            <a:r>
              <a:rPr lang="en-US" altLang="en-US" sz="1800" kern="0" dirty="0">
                <a:ea typeface="ＭＳ Ｐゴシック" pitchFamily="34" charset="-128"/>
              </a:rPr>
              <a:t> = 3.3 dBm </a:t>
            </a:r>
            <a:r>
              <a:rPr lang="en-US" dirty="0"/>
              <a:t>→ </a:t>
            </a:r>
            <a:r>
              <a:rPr lang="en-US" altLang="en-US" sz="1800" kern="0" dirty="0">
                <a:ea typeface="ＭＳ Ｐゴシック" pitchFamily="34" charset="-128"/>
              </a:rPr>
              <a:t>P</a:t>
            </a:r>
            <a:r>
              <a:rPr lang="en-US" altLang="en-US" kern="0" baseline="-25000" dirty="0"/>
              <a:t>out</a:t>
            </a:r>
            <a:r>
              <a:rPr lang="en-US" altLang="en-US" sz="1800" kern="0" baseline="-25000" dirty="0">
                <a:ea typeface="ＭＳ Ｐゴシック" pitchFamily="34" charset="-128"/>
              </a:rPr>
              <a:t>(@9th harmonic) </a:t>
            </a:r>
            <a:r>
              <a:rPr lang="en-US" dirty="0"/>
              <a:t>= </a:t>
            </a:r>
            <a:r>
              <a:rPr lang="en-US" dirty="0">
                <a:solidFill>
                  <a:srgbClr val="FF0000"/>
                </a:solidFill>
              </a:rPr>
              <a:t>-28.3 dBm</a:t>
            </a:r>
            <a:r>
              <a:rPr lang="en-US" altLang="en-US" sz="1800" kern="0" dirty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E94235-0C37-D600-FDBE-B7110CCDAB5A}"/>
              </a:ext>
            </a:extLst>
          </p:cNvPr>
          <p:cNvSpPr txBox="1"/>
          <p:nvPr/>
        </p:nvSpPr>
        <p:spPr>
          <a:xfrm>
            <a:off x="2958990" y="997145"/>
            <a:ext cx="7681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200" kern="0" dirty="0"/>
              <a:t>280 GHz</a:t>
            </a:r>
            <a:endParaRPr lang="en-US" altLang="en-US" sz="1200" kern="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4394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6377" y="184295"/>
            <a:ext cx="6471242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Measurement Results: Pout vs Pin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7996FA-8E62-C0F9-1373-D7C7FC215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950" y="872019"/>
            <a:ext cx="3802095" cy="2452531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773687E-67C7-38BB-1C9A-E7E37D107127}"/>
              </a:ext>
            </a:extLst>
          </p:cNvPr>
          <p:cNvCxnSpPr>
            <a:cxnSpLocks/>
          </p:cNvCxnSpPr>
          <p:nvPr/>
        </p:nvCxnSpPr>
        <p:spPr>
          <a:xfrm flipV="1">
            <a:off x="4764025" y="958740"/>
            <a:ext cx="0" cy="199706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B4D917C-3F56-10BA-18B9-B5013A9584A4}"/>
              </a:ext>
            </a:extLst>
          </p:cNvPr>
          <p:cNvSpPr txBox="1"/>
          <p:nvPr/>
        </p:nvSpPr>
        <p:spPr>
          <a:xfrm>
            <a:off x="456491" y="3324550"/>
            <a:ext cx="82310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P</a:t>
            </a:r>
            <a:r>
              <a:rPr lang="en-US" altLang="en-US" sz="1800" kern="0" baseline="-25000" dirty="0">
                <a:ea typeface="ＭＳ Ｐゴシック" pitchFamily="34" charset="-128"/>
              </a:rPr>
              <a:t>in</a:t>
            </a:r>
            <a:r>
              <a:rPr lang="en-US" altLang="en-US" sz="1800" kern="0" dirty="0">
                <a:ea typeface="ＭＳ Ｐゴシック" pitchFamily="34" charset="-128"/>
              </a:rPr>
              <a:t> = 0 dBm: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     280 GHz: Measured P</a:t>
            </a:r>
            <a:r>
              <a:rPr lang="en-US" altLang="en-US" sz="1800" kern="0" baseline="-25000" dirty="0">
                <a:ea typeface="ＭＳ Ｐゴシック" pitchFamily="34" charset="-128"/>
              </a:rPr>
              <a:t>out </a:t>
            </a:r>
            <a:r>
              <a:rPr lang="en-US" altLang="en-US" sz="1800" kern="0" dirty="0">
                <a:ea typeface="ＭＳ Ｐゴシック" pitchFamily="34" charset="-128"/>
              </a:rPr>
              <a:t>: </a:t>
            </a:r>
            <a:r>
              <a:rPr lang="en-US" altLang="en-US" sz="1800" kern="0" dirty="0">
                <a:solidFill>
                  <a:srgbClr val="FF0000"/>
                </a:solidFill>
                <a:ea typeface="ＭＳ Ｐゴシック" pitchFamily="34" charset="-128"/>
              </a:rPr>
              <a:t>-0.8 dBm</a:t>
            </a:r>
            <a:r>
              <a:rPr lang="en-US" altLang="en-US" sz="1800" kern="0" dirty="0">
                <a:ea typeface="ＭＳ Ｐゴシック" pitchFamily="34" charset="-128"/>
              </a:rPr>
              <a:t>, Simulated P</a:t>
            </a:r>
            <a:r>
              <a:rPr lang="en-US" altLang="en-US" sz="1800" kern="0" baseline="-25000" dirty="0">
                <a:ea typeface="ＭＳ Ｐゴシック" pitchFamily="34" charset="-128"/>
              </a:rPr>
              <a:t>out </a:t>
            </a:r>
            <a:r>
              <a:rPr lang="en-US" altLang="en-US" sz="1800" kern="0" dirty="0">
                <a:ea typeface="ＭＳ Ｐゴシック" pitchFamily="34" charset="-128"/>
              </a:rPr>
              <a:t>: 0.9 dBm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kern="0" dirty="0"/>
              <a:t>     300 GHz:</a:t>
            </a:r>
            <a:r>
              <a:rPr lang="en-US" dirty="0"/>
              <a:t> </a:t>
            </a:r>
            <a:r>
              <a:rPr lang="en-US" altLang="en-US" kern="0" dirty="0"/>
              <a:t>Measured </a:t>
            </a:r>
            <a:r>
              <a:rPr lang="en-US" altLang="en-US" sz="1800" kern="0" dirty="0">
                <a:ea typeface="ＭＳ Ｐゴシック" pitchFamily="34" charset="-128"/>
              </a:rPr>
              <a:t>P</a:t>
            </a:r>
            <a:r>
              <a:rPr lang="en-US" altLang="en-US" sz="1800" kern="0" baseline="-25000" dirty="0">
                <a:ea typeface="ＭＳ Ｐゴシック" pitchFamily="34" charset="-128"/>
              </a:rPr>
              <a:t>out </a:t>
            </a:r>
            <a:r>
              <a:rPr lang="en-US" altLang="en-US" kern="0" dirty="0"/>
              <a:t>: </a:t>
            </a:r>
            <a:r>
              <a:rPr lang="en-US" altLang="en-US" kern="0" dirty="0">
                <a:solidFill>
                  <a:srgbClr val="FF0000"/>
                </a:solidFill>
              </a:rPr>
              <a:t>-3.3 dBm</a:t>
            </a:r>
            <a:r>
              <a:rPr lang="en-US" altLang="en-US" kern="0" dirty="0"/>
              <a:t>, Simulated </a:t>
            </a:r>
            <a:r>
              <a:rPr lang="en-US" altLang="en-US" sz="1800" kern="0" dirty="0">
                <a:ea typeface="ＭＳ Ｐゴシック" pitchFamily="34" charset="-128"/>
              </a:rPr>
              <a:t>P</a:t>
            </a:r>
            <a:r>
              <a:rPr lang="en-US" altLang="en-US" sz="1800" kern="0" baseline="-25000" dirty="0">
                <a:ea typeface="ＭＳ Ｐゴシック" pitchFamily="34" charset="-128"/>
              </a:rPr>
              <a:t>out </a:t>
            </a:r>
            <a:r>
              <a:rPr lang="en-US" altLang="en-US" kern="0" dirty="0"/>
              <a:t>: -0.3 dBm</a:t>
            </a:r>
            <a:endParaRPr lang="en-US" altLang="en-US" sz="1800" kern="0" dirty="0">
              <a:ea typeface="ＭＳ Ｐゴシック" pitchFamily="34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1600" kern="0" dirty="0">
              <a:ea typeface="ＭＳ Ｐゴシック" pitchFamily="34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Inaccurate large-signal device modelling at high frequencies.  </a:t>
            </a:r>
          </a:p>
        </p:txBody>
      </p:sp>
    </p:spTree>
    <p:extLst>
      <p:ext uri="{BB962C8B-B14F-4D97-AF65-F5344CB8AC3E}">
        <p14:creationId xmlns:p14="http://schemas.microsoft.com/office/powerpoint/2010/main" val="3961791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5708" y="190640"/>
            <a:ext cx="6701672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Measurement Results: Pout vs </a:t>
            </a:r>
            <a:r>
              <a:rPr lang="en-US" kern="1200" dirty="0" err="1"/>
              <a:t>freq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2C0173-66FB-D3DF-1C40-739246E28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21" y="1189452"/>
            <a:ext cx="2765160" cy="17266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891B7B-F804-95C9-0F5C-F489E0508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0585" y="1152247"/>
            <a:ext cx="2911919" cy="18419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CC7A6B-3D6F-DACA-EBB5-49C201F2D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908" y="1189452"/>
            <a:ext cx="2911919" cy="18010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7CB5C7-02CB-BACE-AABB-E855C9FC78BE}"/>
              </a:ext>
            </a:extLst>
          </p:cNvPr>
          <p:cNvSpPr txBox="1"/>
          <p:nvPr/>
        </p:nvSpPr>
        <p:spPr>
          <a:xfrm>
            <a:off x="456494" y="3150504"/>
            <a:ext cx="82310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P</a:t>
            </a:r>
            <a:r>
              <a:rPr lang="en-US" altLang="en-US" sz="1800" kern="0" baseline="-25000" dirty="0">
                <a:ea typeface="ＭＳ Ｐゴシック" pitchFamily="34" charset="-128"/>
              </a:rPr>
              <a:t>in</a:t>
            </a:r>
            <a:r>
              <a:rPr lang="en-US" altLang="en-US" sz="1800" kern="0" dirty="0">
                <a:ea typeface="ＭＳ Ｐゴシック" pitchFamily="34" charset="-128"/>
              </a:rPr>
              <a:t> = -2 dBm </a:t>
            </a:r>
            <a:r>
              <a:rPr lang="en-US" dirty="0"/>
              <a:t>→ </a:t>
            </a:r>
            <a:r>
              <a:rPr lang="en-US" altLang="en-US" sz="1800" kern="0" dirty="0">
                <a:ea typeface="ＭＳ Ｐゴシック" pitchFamily="34" charset="-128"/>
              </a:rPr>
              <a:t>2 dBm: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        3-dB bandwidth: 48 GHz </a:t>
            </a:r>
            <a:r>
              <a:rPr lang="en-US" dirty="0"/>
              <a:t>→ </a:t>
            </a:r>
            <a:r>
              <a:rPr lang="en-US" altLang="en-US" sz="1800" kern="0" dirty="0">
                <a:ea typeface="ＭＳ Ｐゴシック" pitchFamily="34" charset="-128"/>
              </a:rPr>
              <a:t>60 GHz.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kern="0" dirty="0"/>
              <a:t>        H</a:t>
            </a:r>
            <a:r>
              <a:rPr lang="en-US" altLang="en-US" sz="1800" kern="0" dirty="0">
                <a:ea typeface="ＭＳ Ｐゴシック" pitchFamily="34" charset="-128"/>
              </a:rPr>
              <a:t>armonic suppression: 28 </a:t>
            </a:r>
            <a:r>
              <a:rPr lang="en-US" altLang="en-US" sz="1800" kern="0" dirty="0" err="1">
                <a:ea typeface="ＭＳ Ｐゴシック" pitchFamily="34" charset="-128"/>
              </a:rPr>
              <a:t>dBc</a:t>
            </a:r>
            <a:r>
              <a:rPr lang="en-US" altLang="en-US" sz="1800" kern="0" dirty="0">
                <a:ea typeface="ＭＳ Ｐゴシック" pitchFamily="34" charset="-128"/>
              </a:rPr>
              <a:t> </a:t>
            </a:r>
            <a:r>
              <a:rPr lang="en-US" dirty="0"/>
              <a:t>→ 20 </a:t>
            </a:r>
            <a:r>
              <a:rPr lang="en-US" dirty="0" err="1"/>
              <a:t>dBc</a:t>
            </a:r>
            <a:endParaRPr lang="en-US" altLang="en-US" sz="1800" kern="0" dirty="0">
              <a:ea typeface="ＭＳ Ｐゴシック" pitchFamily="34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1600" kern="0" dirty="0">
              <a:ea typeface="ＭＳ Ｐゴシック" pitchFamily="34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Set P</a:t>
            </a:r>
            <a:r>
              <a:rPr lang="en-US" altLang="en-US" sz="1800" kern="0" baseline="-25000" dirty="0">
                <a:ea typeface="ＭＳ Ｐゴシック" pitchFamily="34" charset="-128"/>
              </a:rPr>
              <a:t>in</a:t>
            </a:r>
            <a:r>
              <a:rPr lang="en-US" altLang="en-US" sz="1800" kern="0" dirty="0">
                <a:ea typeface="ＭＳ Ｐゴシック" pitchFamily="34" charset="-128"/>
              </a:rPr>
              <a:t> for high spectral purity or wider operating bandwidth.  </a:t>
            </a:r>
          </a:p>
        </p:txBody>
      </p:sp>
    </p:spTree>
    <p:extLst>
      <p:ext uri="{BB962C8B-B14F-4D97-AF65-F5344CB8AC3E}">
        <p14:creationId xmlns:p14="http://schemas.microsoft.com/office/powerpoint/2010/main" val="2464481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099" y="190640"/>
            <a:ext cx="7796215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Measurement Results: Output Spectrum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85B5F4-2B4E-A188-10F7-290F87E3B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492" y="1260607"/>
            <a:ext cx="2765160" cy="15993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34F6F6-9CCE-6A0A-D0EB-B446E56D15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39" y="1265980"/>
            <a:ext cx="2765160" cy="15695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62E39D-3E22-8C9F-AEDE-520168439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4045" y="1265980"/>
            <a:ext cx="2799315" cy="15695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6D31E8-BF51-3797-1E94-163D85AC93EC}"/>
              </a:ext>
            </a:extLst>
          </p:cNvPr>
          <p:cNvSpPr txBox="1"/>
          <p:nvPr/>
        </p:nvSpPr>
        <p:spPr>
          <a:xfrm>
            <a:off x="309045" y="3224635"/>
            <a:ext cx="86244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P</a:t>
            </a:r>
            <a:r>
              <a:rPr lang="en-US" altLang="en-US" sz="1800" kern="0" baseline="-25000" dirty="0">
                <a:ea typeface="ＭＳ Ｐゴシック" pitchFamily="34" charset="-128"/>
              </a:rPr>
              <a:t>in</a:t>
            </a:r>
            <a:r>
              <a:rPr lang="en-US" altLang="en-US" sz="1800" kern="0" dirty="0">
                <a:ea typeface="ＭＳ Ｐゴシック" pitchFamily="34" charset="-128"/>
              </a:rPr>
              <a:t> = -6 dBm: Spurious harmonics are below the noise floor.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1600" kern="0" dirty="0">
              <a:ea typeface="ＭＳ Ｐゴシック" pitchFamily="34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800" kern="0" dirty="0">
                <a:ea typeface="ＭＳ Ｐゴシック" pitchFamily="34" charset="-128"/>
              </a:rPr>
              <a:t>Low order/fundamental mixer </a:t>
            </a:r>
            <a:r>
              <a:rPr lang="en-US" dirty="0"/>
              <a:t>→ better dynamic range.</a:t>
            </a:r>
            <a:endParaRPr lang="en-US" altLang="en-US" sz="1800" kern="0" dirty="0">
              <a:ea typeface="ＭＳ Ｐゴシック" pitchFamily="34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1800" kern="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5069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3892" y="190530"/>
            <a:ext cx="7796215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Transmitter/Receiver with x8 FMC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54EA2C0-D8CA-94F3-08EF-AF354861F514}"/>
              </a:ext>
            </a:extLst>
          </p:cNvPr>
          <p:cNvGrpSpPr/>
          <p:nvPr/>
        </p:nvGrpSpPr>
        <p:grpSpPr>
          <a:xfrm>
            <a:off x="5508979" y="1230363"/>
            <a:ext cx="2957186" cy="2901676"/>
            <a:chOff x="577879" y="1062670"/>
            <a:chExt cx="2957186" cy="290167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0EA6447-1DEB-9278-4C45-F9A9D1E83F3D}"/>
                </a:ext>
              </a:extLst>
            </p:cNvPr>
            <p:cNvSpPr txBox="1"/>
            <p:nvPr/>
          </p:nvSpPr>
          <p:spPr>
            <a:xfrm>
              <a:off x="577879" y="1062670"/>
              <a:ext cx="2957185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/>
                <a:t>280 GHz direct-conversion RX</a:t>
              </a:r>
              <a:endParaRPr lang="ko-KR" altLang="en-US" sz="1400" b="1" baseline="-25000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67EEB76-B91E-D5CF-BF0D-9B9C7917EBD0}"/>
                </a:ext>
              </a:extLst>
            </p:cNvPr>
            <p:cNvGrpSpPr/>
            <p:nvPr/>
          </p:nvGrpSpPr>
          <p:grpSpPr>
            <a:xfrm rot="10800000">
              <a:off x="577880" y="1458002"/>
              <a:ext cx="2957185" cy="1233537"/>
              <a:chOff x="577880" y="1458002"/>
              <a:chExt cx="2957185" cy="1233537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B7425F1-C5B1-84FF-5D84-36EAF35AA7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4960" t="68667" r="22699" b="7350"/>
              <a:stretch/>
            </p:blipFill>
            <p:spPr>
              <a:xfrm>
                <a:off x="577880" y="1458002"/>
                <a:ext cx="2957185" cy="1233537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DD3E0EB-2581-2F60-7652-9C83E0D6D188}"/>
                  </a:ext>
                </a:extLst>
              </p:cNvPr>
              <p:cNvSpPr/>
              <p:nvPr/>
            </p:nvSpPr>
            <p:spPr>
              <a:xfrm>
                <a:off x="2306106" y="1633114"/>
                <a:ext cx="1075339" cy="883315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0D85983-CC53-C71F-7463-74C11C4CC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7879" y="2758170"/>
              <a:ext cx="2957186" cy="1206176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9428A36-3904-ECB1-92A1-1DA21E937B32}"/>
              </a:ext>
            </a:extLst>
          </p:cNvPr>
          <p:cNvGrpSpPr/>
          <p:nvPr/>
        </p:nvGrpSpPr>
        <p:grpSpPr>
          <a:xfrm>
            <a:off x="462665" y="1144729"/>
            <a:ext cx="4570195" cy="3072656"/>
            <a:chOff x="4072735" y="979959"/>
            <a:chExt cx="4570195" cy="30726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772CB0-5446-6E90-99A8-2A1168EA5FAF}"/>
                </a:ext>
              </a:extLst>
            </p:cNvPr>
            <p:cNvSpPr txBox="1"/>
            <p:nvPr/>
          </p:nvSpPr>
          <p:spPr>
            <a:xfrm>
              <a:off x="4870279" y="979959"/>
              <a:ext cx="2975106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/>
                <a:t>280 GHz direct-conversion TX</a:t>
              </a:r>
              <a:endParaRPr lang="ko-KR" altLang="en-US" sz="1400" b="1" baseline="-25000" dirty="0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151A928-0427-0F44-A643-B7A659C41AE1}"/>
                </a:ext>
              </a:extLst>
            </p:cNvPr>
            <p:cNvGrpSpPr/>
            <p:nvPr/>
          </p:nvGrpSpPr>
          <p:grpSpPr>
            <a:xfrm rot="10800000">
              <a:off x="4072735" y="1383482"/>
              <a:ext cx="4570195" cy="1382581"/>
              <a:chOff x="4072735" y="1383482"/>
              <a:chExt cx="4570195" cy="138258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E4620238-F2FB-9702-B56B-1A7CA49BA9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480" t="10427" r="44540" b="62693"/>
              <a:stretch/>
            </p:blipFill>
            <p:spPr>
              <a:xfrm>
                <a:off x="4072735" y="1383482"/>
                <a:ext cx="4570195" cy="1382581"/>
              </a:xfrm>
              <a:prstGeom prst="rect">
                <a:avLst/>
              </a:prstGeom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7FBCC22-7AFF-DA97-92F0-599FF63D4B66}"/>
                  </a:ext>
                </a:extLst>
              </p:cNvPr>
              <p:cNvSpPr/>
              <p:nvPr/>
            </p:nvSpPr>
            <p:spPr>
              <a:xfrm>
                <a:off x="7385999" y="1633114"/>
                <a:ext cx="1075339" cy="883315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228624E-9105-B6E1-B769-2B6720703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87214" y="2843638"/>
              <a:ext cx="3341235" cy="12089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4138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18802" y="154126"/>
            <a:ext cx="6106394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Performance Comparison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9C7A7F-9043-2D5B-67E5-027C8ADBA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28" y="997145"/>
            <a:ext cx="7937943" cy="28802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BDA931-3EFD-9A6E-BDD4-6EFAD29B5A87}"/>
              </a:ext>
            </a:extLst>
          </p:cNvPr>
          <p:cNvSpPr txBox="1"/>
          <p:nvPr/>
        </p:nvSpPr>
        <p:spPr>
          <a:xfrm>
            <a:off x="603027" y="4031140"/>
            <a:ext cx="8347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work shows </a:t>
            </a:r>
            <a:r>
              <a:rPr lang="en-US" b="1" dirty="0"/>
              <a:t>record</a:t>
            </a:r>
            <a:r>
              <a:rPr lang="en-US" dirty="0"/>
              <a:t> </a:t>
            </a:r>
            <a:r>
              <a:rPr lang="en-US" b="1" dirty="0"/>
              <a:t>spectral purity </a:t>
            </a:r>
            <a:r>
              <a:rPr lang="en-US" dirty="0"/>
              <a:t>among H-band frequency multipliers. </a:t>
            </a:r>
          </a:p>
        </p:txBody>
      </p:sp>
    </p:spTree>
    <p:extLst>
      <p:ext uri="{BB962C8B-B14F-4D97-AF65-F5344CB8AC3E}">
        <p14:creationId xmlns:p14="http://schemas.microsoft.com/office/powerpoint/2010/main" val="1421128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18802" y="190640"/>
            <a:ext cx="6106394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Acknowledgement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263A36-FFBB-3F01-5EDF-D555B3030850}"/>
              </a:ext>
            </a:extLst>
          </p:cNvPr>
          <p:cNvSpPr txBox="1"/>
          <p:nvPr/>
        </p:nvSpPr>
        <p:spPr>
          <a:xfrm>
            <a:off x="364979" y="1035550"/>
            <a:ext cx="8414041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work was supported by </a:t>
            </a:r>
            <a:r>
              <a:rPr lang="en-US" sz="2400" dirty="0" err="1"/>
              <a:t>ComSenTer</a:t>
            </a:r>
            <a:r>
              <a:rPr lang="en-US" sz="2400" dirty="0"/>
              <a:t>, a JUMP program sponsored by the Semiconductor Research Corporation.</a:t>
            </a:r>
          </a:p>
          <a:p>
            <a:endParaRPr lang="en-US" sz="2400" dirty="0"/>
          </a:p>
          <a:p>
            <a:r>
              <a:rPr lang="en-US" sz="2400" dirty="0"/>
              <a:t>The authors thank Teledyne Scientific &amp; Imaging for the IC fabrication.</a:t>
            </a:r>
          </a:p>
          <a:p>
            <a:endParaRPr lang="en-US" sz="1600" dirty="0"/>
          </a:p>
          <a:p>
            <a:r>
              <a:rPr lang="en-US" sz="1600" dirty="0"/>
              <a:t> </a:t>
            </a:r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420139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A8B2BFE-6D07-C445-298E-9C7AADDDD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396" y="2173574"/>
            <a:ext cx="5881208" cy="79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Wingdings" pitchFamily="2" charset="2"/>
              <a:buChar char="§"/>
              <a:defRPr sz="3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Wingdings" pitchFamily="2" charset="2"/>
              <a:buChar char="§"/>
              <a:defRPr sz="2400">
                <a:solidFill>
                  <a:srgbClr val="000000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Char char="–"/>
              <a:defRPr sz="2000">
                <a:solidFill>
                  <a:srgbClr val="000000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Wingdings" pitchFamily="2" charset="2"/>
              <a:buChar char="§"/>
              <a:defRPr sz="2000">
                <a:solidFill>
                  <a:srgbClr val="000000"/>
                </a:solidFill>
                <a:effectLst/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US" altLang="en-US" sz="48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1573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3923" y="154741"/>
            <a:ext cx="7316153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en-US" kern="1200" dirty="0"/>
              <a:t>200-300 GHz Wireless Backhaul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47449" y="957163"/>
            <a:ext cx="8449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Growing demand for wireless communications: endpoint and backhaul</a:t>
            </a:r>
            <a:br>
              <a:rPr lang="en-US" dirty="0"/>
            </a:br>
            <a:r>
              <a:rPr lang="en-US" dirty="0"/>
              <a:t>     200-300 GHz backhaul: 100+ Gb/s feasible over ~km range.</a:t>
            </a:r>
            <a:br>
              <a:rPr lang="en-US" dirty="0"/>
            </a:br>
            <a:r>
              <a:rPr lang="en-US" dirty="0"/>
              <a:t>     → develop 200-300 GHz transceivers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95" y="2037333"/>
            <a:ext cx="4142832" cy="24513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555" y="1970664"/>
            <a:ext cx="2095902" cy="258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92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18801" y="213036"/>
            <a:ext cx="6106394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References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266203-9BA1-1DEF-D973-8C502DB72F17}"/>
              </a:ext>
            </a:extLst>
          </p:cNvPr>
          <p:cNvSpPr txBox="1"/>
          <p:nvPr/>
        </p:nvSpPr>
        <p:spPr>
          <a:xfrm>
            <a:off x="481865" y="958740"/>
            <a:ext cx="8180265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M. J. W. Rodwell et al., "100-300GHz Wireless: ICs, Arrays, and Systems," 2021 IEEE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BiCMOS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and Compound Semiconductor Integrated Circuits and Technology Symposium (BCICTS), 2021, pp. 1-4.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E. Turkmen, I. K.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Aksoyak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W.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Debski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W. Winkler and A.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Çaǧri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Ulusoy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"A 220-261 GHz Frequency Multiplier Chain (x18) With 8-dBm Peak Output Power in 130-nm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SiGe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," in IEEE Microwave and Wireless Components Letters.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M. Bao, T. N.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Thi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Do, D.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Kuylenstierna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and H.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Zirath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"A 135–183GHz Frequency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Sixtupler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in 250nm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InP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HBT," 2020 IEEE/MTT-S International Microwave Symposium (IMS), 2020, pp. 480-483.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Buecher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S.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Malz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K.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Aufinger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and U. R. Pfeiffer, "A 210–291-GHz (8×) Frequency Multiplier Chain With Low Power Consumption in 0.13-μm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SiGe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," in IEEE Microwave and Wireless Components Letters, vol. 30, no. 5, pp. 512-515, May 2020.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U. J.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Lewark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A.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Tessmann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S. Wagner, A.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Leuther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T. Zwick and I.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Kallfass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"A 220 to 320 GHz broadband active frequency multiplier-by-eight MMIC," 2014 9th European Microwave Integrated Circuit Conference, 2014, pp. 132-135.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J. Yu, J. Chen, Z. Li, D. Hou, Z. Chen and W. Hong, "A 212–260 GHz Broadband Frequency Multiplier Chain (×4) in 130-nm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BiCMOS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Technology," 2021 IEEE MTT-S International Microwave Symposium (IMS), 2021, pp. 454-457.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K. Lee, H. Hamada, H.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Matsuzaki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H.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Nosaka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and H. -J. Song, "220 – 265 GHz Active x6 Frequency Multiplier MMIC with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InP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HEMT Technology," 2018 IEEE/MTT-S International Microwave Symposium - IMS, 2018, pp. 765-768.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Sarmah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B. Heinemann and U. R. Pfeiffer, "235–275 GHz (x16) frequency multiplier chains with up to 0 dBm peak output power and low DC power consumption," 2014 IEEE Radio Frequency Integrated Circuits Symposium, 2014, pp.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K. Katayama, K. Takano, S.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Amakawa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T. Yoshida and M.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Fujishima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"2.37-dBm-output 288–310 GHz frequency multiplier in 40 nm CMOS," 2017 IEEE International Symposium on Radio-Frequency Integration Technology (RFIT), 2017, pp. 28-30.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A. Ali, J. Yun, M. Kucharski, H. J. Ng, D. Kissinger and P.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Colantonio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"220–360-GHz Broadband Frequency Multiplier Chains (x8) in 130-nm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BiCMOS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Technology," in IEEE Transactions on Microwave Theory and Techniques, vol. 68, no. 7, pp. 2701-2715, July 2020.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Urteaga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et al., “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InP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HBT Technologies for THz Integrated Circuits”, </a:t>
            </a:r>
            <a:r>
              <a:rPr lang="en-US" sz="900" i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Proc. of the IEEE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vol. 105, no. 6, pp 1051-1067, June 2017.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Juo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-Jung Hung, T. M. Hancock and G. M.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Rebeiz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"High-power high-efficiency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SiGe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Ku- and Ka-band balanced frequency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doublers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," in IEEE Transactions on Microwave Theory and Techniques, vol. 53, no. 2, pp. 754-761, Feb. 2005.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1145" algn="l"/>
              </a:tabLst>
            </a:pP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A. S. H. Ahmed, U. Soylu, M.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Seo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, M. </a:t>
            </a:r>
            <a:r>
              <a:rPr lang="en-US" sz="9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Urteaga</a:t>
            </a:r>
            <a:r>
              <a:rPr lang="en-US" sz="9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and M. J. W. Rodwell, "A compact H-band Power Amplifier with High Output Power," 2021 IEEE Radio Frequency Integrated Circuits Symposium (RFIC), 2021, pp. 123-126.</a:t>
            </a:r>
          </a:p>
        </p:txBody>
      </p:sp>
    </p:spTree>
    <p:extLst>
      <p:ext uri="{BB962C8B-B14F-4D97-AF65-F5344CB8AC3E}">
        <p14:creationId xmlns:p14="http://schemas.microsoft.com/office/powerpoint/2010/main" val="3016771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9936" y="190640"/>
            <a:ext cx="7124127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Power Measurement Setup (Pictures)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9138EEC-CA2A-EA7D-8271-6801701F00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90" y="1496410"/>
            <a:ext cx="3716427" cy="20904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6CD612-1368-8386-1473-87E7DECF5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885" y="1370995"/>
            <a:ext cx="3121760" cy="234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5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7879" y="152235"/>
            <a:ext cx="7565785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en-US" kern="1200"/>
              <a:t>mm-wave LO generation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21441" y="943282"/>
            <a:ext cx="56071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PLLs: </a:t>
            </a:r>
            <a:br>
              <a:rPr lang="en-US" dirty="0"/>
            </a:br>
            <a:r>
              <a:rPr lang="en-US" dirty="0"/>
              <a:t>     in-band phase noise:  N</a:t>
            </a:r>
            <a:r>
              <a:rPr lang="en-US" baseline="30000" dirty="0"/>
              <a:t>2</a:t>
            </a:r>
            <a:r>
              <a:rPr lang="en-US" dirty="0"/>
              <a:t>×reference </a:t>
            </a:r>
            <a:r>
              <a:rPr lang="en-US" sz="900" dirty="0"/>
              <a:t>(plus additive noise)</a:t>
            </a:r>
            <a:br>
              <a:rPr lang="en-US" dirty="0"/>
            </a:br>
            <a:r>
              <a:rPr lang="en-US" dirty="0"/>
              <a:t>     out-of-band phase noise: VCO</a:t>
            </a:r>
            <a:br>
              <a:rPr lang="en-US" dirty="0"/>
            </a:br>
            <a:r>
              <a:rPr lang="en-US" dirty="0"/>
              <a:t>     challenge: low-noise mm-wave VCO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Multipliers:</a:t>
            </a:r>
            <a:br>
              <a:rPr lang="en-US" dirty="0"/>
            </a:br>
            <a:r>
              <a:rPr lang="en-US" dirty="0"/>
              <a:t>     phase noise: N</a:t>
            </a:r>
            <a:r>
              <a:rPr lang="en-US" baseline="30000" dirty="0"/>
              <a:t>2</a:t>
            </a:r>
            <a:r>
              <a:rPr lang="en-US" dirty="0"/>
              <a:t>×reference </a:t>
            </a:r>
            <a:r>
              <a:rPr lang="en-US" sz="900" dirty="0"/>
              <a:t>(plus additive noise)</a:t>
            </a:r>
          </a:p>
          <a:p>
            <a:r>
              <a:rPr lang="en-US" dirty="0"/>
              <a:t>     spurious harmonics: out-of-band response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571" y="1365433"/>
            <a:ext cx="2987442" cy="24126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864" y="3378255"/>
            <a:ext cx="3785136" cy="108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4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0979" y="152235"/>
            <a:ext cx="6782042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/>
              <a:t>Push-Push Frequency Doubler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32235" y="881930"/>
            <a:ext cx="8679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Push-push: odd harmonic suppression.</a:t>
            </a:r>
            <a:br>
              <a:rPr lang="en-US" dirty="0"/>
            </a:br>
            <a:r>
              <a:rPr lang="en-US" dirty="0"/>
              <a:t>Maximum P</a:t>
            </a:r>
            <a:r>
              <a:rPr lang="en-US" baseline="-25000" dirty="0"/>
              <a:t>out</a:t>
            </a:r>
            <a:r>
              <a:rPr lang="en-US" dirty="0"/>
              <a:t> design: voltage swing between </a:t>
            </a:r>
            <a:r>
              <a:rPr lang="en-US" dirty="0" err="1"/>
              <a:t>V</a:t>
            </a:r>
            <a:r>
              <a:rPr lang="en-US" baseline="-25000" dirty="0" err="1"/>
              <a:t>ce,sat</a:t>
            </a:r>
            <a:r>
              <a:rPr lang="en-US" dirty="0"/>
              <a:t> and </a:t>
            </a:r>
            <a:r>
              <a:rPr lang="en-US" dirty="0" err="1"/>
              <a:t>V</a:t>
            </a:r>
            <a:r>
              <a:rPr lang="en-US" baseline="-25000" dirty="0" err="1"/>
              <a:t>br,ceo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Here: </a:t>
            </a:r>
            <a:r>
              <a:rPr lang="en-US" dirty="0" err="1"/>
              <a:t>loadline</a:t>
            </a:r>
            <a:r>
              <a:rPr lang="en-US" dirty="0"/>
              <a:t> instead tuned for maximum PAE (smaller V</a:t>
            </a:r>
            <a:r>
              <a:rPr lang="en-US" baseline="-25000" dirty="0"/>
              <a:t>max</a:t>
            </a:r>
            <a:r>
              <a:rPr lang="en-US" dirty="0"/>
              <a:t>).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35767"/>
              </p:ext>
            </p:extLst>
          </p:nvPr>
        </p:nvGraphicFramePr>
        <p:xfrm>
          <a:off x="5262563" y="2111375"/>
          <a:ext cx="3540125" cy="261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3" imgW="4711680" imgH="3479760" progId="KGraph_Plot">
                  <p:embed/>
                </p:oleObj>
              </mc:Choice>
              <mc:Fallback>
                <p:oleObj name="KGPlot" r:id="rId3" imgW="4711680" imgH="3479760" progId="KGraph_Plot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62563" y="2111375"/>
                        <a:ext cx="3540125" cy="2614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260" y="1880460"/>
            <a:ext cx="4524959" cy="298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4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0979" y="152235"/>
            <a:ext cx="6782042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/>
              <a:t>Doubler: Voltage vs. Current Bias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96521" y="961439"/>
            <a:ext cx="60187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Voltage</a:t>
            </a:r>
            <a:r>
              <a:rPr lang="en-US" dirty="0"/>
              <a:t> bias: output current &amp; charge increase with P</a:t>
            </a:r>
            <a:r>
              <a:rPr lang="en-US" baseline="-25000" dirty="0"/>
              <a:t>in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Current</a:t>
            </a:r>
            <a:r>
              <a:rPr lang="en-US" dirty="0"/>
              <a:t> bias: output </a:t>
            </a:r>
            <a:r>
              <a:rPr lang="en-US" u="sng" dirty="0"/>
              <a:t>charge</a:t>
            </a:r>
            <a:r>
              <a:rPr lang="en-US" dirty="0"/>
              <a:t> independent of P</a:t>
            </a:r>
            <a:r>
              <a:rPr lang="en-US" baseline="-25000" dirty="0"/>
              <a:t>in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→ less variation of P</a:t>
            </a:r>
            <a:r>
              <a:rPr lang="en-US" baseline="-25000" dirty="0"/>
              <a:t>out</a:t>
            </a:r>
            <a:r>
              <a:rPr lang="en-US" dirty="0"/>
              <a:t> with P</a:t>
            </a:r>
            <a:r>
              <a:rPr lang="en-US" baseline="-25000" dirty="0"/>
              <a:t>in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719" y="2435522"/>
            <a:ext cx="3368040" cy="2247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86" y="2403841"/>
            <a:ext cx="3652562" cy="236157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995" y="961439"/>
            <a:ext cx="2324831" cy="1439688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H="1">
            <a:off x="3205891" y="3263040"/>
            <a:ext cx="26883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C6F872B6-74A4-ED9B-DBAE-95759D0FA1F9}"/>
              </a:ext>
            </a:extLst>
          </p:cNvPr>
          <p:cNvCxnSpPr/>
          <p:nvPr/>
        </p:nvCxnSpPr>
        <p:spPr>
          <a:xfrm flipH="1">
            <a:off x="7106730" y="3249480"/>
            <a:ext cx="26883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34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9600" y="160279"/>
            <a:ext cx="5476272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/>
              <a:t>Teledyne 250 </a:t>
            </a:r>
            <a:r>
              <a:rPr lang="en-US" kern="1200" dirty="0"/>
              <a:t>nm </a:t>
            </a:r>
            <a:r>
              <a:rPr lang="en-US" kern="1200" dirty="0" err="1"/>
              <a:t>InP</a:t>
            </a:r>
            <a:r>
              <a:rPr lang="en-US" kern="1200" dirty="0"/>
              <a:t> </a:t>
            </a:r>
            <a:r>
              <a:rPr lang="en-US" kern="1200"/>
              <a:t>HBT 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D3BF6A-D3CA-312E-8807-DF38FF27D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602" y="1187383"/>
            <a:ext cx="3070858" cy="32542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4144" y="1106358"/>
            <a:ext cx="46174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baseline="-25000" dirty="0"/>
              <a:t>max</a:t>
            </a:r>
            <a:r>
              <a:rPr lang="en-US" dirty="0"/>
              <a:t> = 650 GHz.</a:t>
            </a:r>
          </a:p>
          <a:p>
            <a:r>
              <a:rPr lang="en-US" dirty="0" err="1"/>
              <a:t>J</a:t>
            </a:r>
            <a:r>
              <a:rPr lang="en-US" baseline="-25000" dirty="0" err="1"/>
              <a:t>max</a:t>
            </a:r>
            <a:r>
              <a:rPr lang="en-US" dirty="0"/>
              <a:t> = 3 mA/µm.</a:t>
            </a:r>
          </a:p>
          <a:p>
            <a:r>
              <a:rPr lang="en-US" dirty="0" err="1"/>
              <a:t>B</a:t>
            </a:r>
            <a:r>
              <a:rPr lang="en-US" baseline="-25000" dirty="0" err="1"/>
              <a:t>VCEo</a:t>
            </a:r>
            <a:r>
              <a:rPr lang="en-US" dirty="0"/>
              <a:t>= 4.5 V. </a:t>
            </a:r>
          </a:p>
          <a:p>
            <a:endParaRPr lang="en-US" sz="1600" dirty="0"/>
          </a:p>
          <a:p>
            <a:r>
              <a:rPr lang="en-US" dirty="0"/>
              <a:t>Four interconnect levels</a:t>
            </a:r>
          </a:p>
          <a:p>
            <a:endParaRPr lang="en-US" sz="1600" dirty="0"/>
          </a:p>
          <a:p>
            <a:r>
              <a:rPr lang="en-US" dirty="0"/>
              <a:t>Microstrip lines (M4 signal, M1 ground)</a:t>
            </a:r>
            <a:br>
              <a:rPr lang="en-US" dirty="0"/>
            </a:br>
            <a:r>
              <a:rPr lang="en-US" dirty="0"/>
              <a:t>     1.0 dB/mm @ 280 GHz</a:t>
            </a:r>
          </a:p>
          <a:p>
            <a:br>
              <a:rPr lang="en-US" dirty="0"/>
            </a:br>
            <a:r>
              <a:rPr lang="en-US" dirty="0"/>
              <a:t>Resistors: 50 </a:t>
            </a:r>
            <a:r>
              <a:rPr lang="el-GR" dirty="0"/>
              <a:t>Ω/</a:t>
            </a:r>
            <a:r>
              <a:rPr lang="en-US" dirty="0"/>
              <a:t>square</a:t>
            </a:r>
          </a:p>
          <a:p>
            <a:r>
              <a:rPr lang="en-US" dirty="0"/>
              <a:t>MIM capacitors: 0.3 </a:t>
            </a:r>
            <a:r>
              <a:rPr lang="en-US" dirty="0" err="1"/>
              <a:t>fF</a:t>
            </a:r>
            <a:r>
              <a:rPr lang="en-US" dirty="0"/>
              <a:t>/µm</a:t>
            </a:r>
            <a:r>
              <a:rPr lang="en-US" baseline="30000" dirty="0"/>
              <a:t>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577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0979" y="152235"/>
            <a:ext cx="6782042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 err="1"/>
              <a:t>Doubler</a:t>
            </a:r>
            <a:r>
              <a:rPr lang="en-US" kern="1200" dirty="0"/>
              <a:t> Area Scaling/Bias Condition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7" name="Picture 6" descr="Diagram, schematic&#10;&#10;Description automatically generated">
            <a:extLst>
              <a:ext uri="{FF2B5EF4-FFF2-40B4-BE49-F238E27FC236}">
                <a16:creationId xmlns:a16="http://schemas.microsoft.com/office/drawing/2014/main" id="{64855583-D0A1-82CB-EDAC-D4893446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9" y="1146530"/>
            <a:ext cx="3776850" cy="199413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8ECCE03-E6FC-F93F-858A-C42791A99040}"/>
              </a:ext>
            </a:extLst>
          </p:cNvPr>
          <p:cNvGrpSpPr/>
          <p:nvPr/>
        </p:nvGrpSpPr>
        <p:grpSpPr>
          <a:xfrm>
            <a:off x="4984856" y="1145755"/>
            <a:ext cx="3363995" cy="2083333"/>
            <a:chOff x="5043079" y="1146530"/>
            <a:chExt cx="3363995" cy="2083333"/>
          </a:xfrm>
        </p:grpSpPr>
        <p:sp>
          <p:nvSpPr>
            <p:cNvPr id="12" name="Rectangle 3">
              <a:extLst>
                <a:ext uri="{FF2B5EF4-FFF2-40B4-BE49-F238E27FC236}">
                  <a16:creationId xmlns:a16="http://schemas.microsoft.com/office/drawing/2014/main" id="{F43B2FAD-D304-89E5-3266-9478CD6590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657286" y="1881856"/>
              <a:ext cx="1030202" cy="258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3200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rgbClr val="000000"/>
                  </a:solidFill>
                  <a:effectLst/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400">
                  <a:solidFill>
                    <a:srgbClr val="000000"/>
                  </a:solidFill>
                  <a:effectLst/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–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9pPr>
            </a:lstStyle>
            <a:p>
              <a:pPr marL="0" indent="0" eaLnBrk="1" fontAlgn="auto" hangingPunct="1">
                <a:spcAft>
                  <a:spcPts val="0"/>
                </a:spcAft>
                <a:buNone/>
                <a:defRPr/>
              </a:pPr>
              <a:r>
                <a:rPr lang="en-US" altLang="en-US" sz="1400" kern="0" dirty="0">
                  <a:solidFill>
                    <a:srgbClr val="FF0000"/>
                  </a:solidFill>
                  <a:ea typeface="ＭＳ Ｐゴシック" pitchFamily="34" charset="-128"/>
                </a:rPr>
                <a:t>Pout, dBm</a:t>
              </a:r>
            </a:p>
          </p:txBody>
        </p:sp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58DDA58F-9099-BB1B-22BF-F1ED9E92D4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7630" y="2956062"/>
              <a:ext cx="968983" cy="273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3200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rgbClr val="000000"/>
                  </a:solidFill>
                  <a:effectLst/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400">
                  <a:solidFill>
                    <a:srgbClr val="000000"/>
                  </a:solidFill>
                  <a:effectLst/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–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9pPr>
            </a:lstStyle>
            <a:p>
              <a:pPr marL="0" indent="0" eaLnBrk="1" fontAlgn="auto" hangingPunct="1">
                <a:spcAft>
                  <a:spcPts val="0"/>
                </a:spcAft>
                <a:buNone/>
                <a:defRPr/>
              </a:pPr>
              <a:r>
                <a:rPr lang="en-US" altLang="en-US" sz="1400" kern="0" dirty="0">
                  <a:solidFill>
                    <a:schemeClr val="tx1"/>
                  </a:solidFill>
                  <a:ea typeface="ＭＳ Ｐゴシック" pitchFamily="34" charset="-128"/>
                </a:rPr>
                <a:t>Pin, dBm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986A6F1-76B7-2E9E-3C1B-43069EAD6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1695" y="1146530"/>
              <a:ext cx="2860855" cy="1841424"/>
            </a:xfrm>
            <a:prstGeom prst="rect">
              <a:avLst/>
            </a:prstGeom>
          </p:spPr>
        </p:pic>
        <p:sp>
          <p:nvSpPr>
            <p:cNvPr id="16" name="Rectangle 3">
              <a:extLst>
                <a:ext uri="{FF2B5EF4-FFF2-40B4-BE49-F238E27FC236}">
                  <a16:creationId xmlns:a16="http://schemas.microsoft.com/office/drawing/2014/main" id="{D1D9B599-5F91-887C-E38F-EED29706F3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832488" y="1881724"/>
              <a:ext cx="890555" cy="258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3200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rgbClr val="000000"/>
                  </a:solidFill>
                  <a:effectLst/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400">
                  <a:solidFill>
                    <a:srgbClr val="000000"/>
                  </a:solidFill>
                  <a:effectLst/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–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9pPr>
            </a:lstStyle>
            <a:p>
              <a:pPr marL="0" indent="0" eaLnBrk="1" fontAlgn="auto" hangingPunct="1">
                <a:spcAft>
                  <a:spcPts val="0"/>
                </a:spcAft>
                <a:buNone/>
                <a:defRPr/>
              </a:pPr>
              <a:r>
                <a:rPr lang="en-US" altLang="en-US" sz="1400" kern="0" dirty="0">
                  <a:solidFill>
                    <a:srgbClr val="0000FF"/>
                  </a:solidFill>
                  <a:ea typeface="ＭＳ Ｐゴシック" pitchFamily="34" charset="-128"/>
                </a:rPr>
                <a:t>Gain, dB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64979" y="3359339"/>
            <a:ext cx="8414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HBT emitter length set such that P</a:t>
            </a:r>
            <a:r>
              <a:rPr lang="en-US" baseline="-25000" dirty="0"/>
              <a:t>out</a:t>
            </a:r>
            <a:r>
              <a:rPr lang="en-US" dirty="0"/>
              <a:t> &gt;  P</a:t>
            </a:r>
            <a:r>
              <a:rPr lang="en-US" baseline="-25000" dirty="0"/>
              <a:t>in</a:t>
            </a:r>
            <a:r>
              <a:rPr lang="en-US" dirty="0"/>
              <a:t>.  </a:t>
            </a:r>
          </a:p>
          <a:p>
            <a:endParaRPr lang="en-US" sz="1600" dirty="0"/>
          </a:p>
          <a:p>
            <a:r>
              <a:rPr lang="en-US" dirty="0"/>
              <a:t>→ Cascaded </a:t>
            </a:r>
            <a:r>
              <a:rPr lang="en-US" dirty="0" err="1"/>
              <a:t>doublers</a:t>
            </a:r>
            <a:r>
              <a:rPr lang="en-US" dirty="0"/>
              <a:t> don't need inter-stage amplifiers 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6569060" y="1265980"/>
            <a:ext cx="0" cy="15362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851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9269" y="163331"/>
            <a:ext cx="5165461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Input/Output Matching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2" name="Picture 1" descr="Diagram, schematic&#10;&#10;Description automatically generated">
            <a:extLst>
              <a:ext uri="{FF2B5EF4-FFF2-40B4-BE49-F238E27FC236}">
                <a16:creationId xmlns:a16="http://schemas.microsoft.com/office/drawing/2014/main" id="{26622F85-23ED-585B-C9DB-8111AA74D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40" y="2826005"/>
            <a:ext cx="3776850" cy="199413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F217B5F-BA85-12CC-86F9-B226A8725BA8}"/>
              </a:ext>
            </a:extLst>
          </p:cNvPr>
          <p:cNvGrpSpPr/>
          <p:nvPr/>
        </p:nvGrpSpPr>
        <p:grpSpPr>
          <a:xfrm>
            <a:off x="4712462" y="2710850"/>
            <a:ext cx="3239178" cy="2126795"/>
            <a:chOff x="4715320" y="909683"/>
            <a:chExt cx="3261015" cy="21652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87C024B-7553-25AC-1CB6-A63EF8733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7426" y="909683"/>
              <a:ext cx="3068909" cy="1958655"/>
            </a:xfrm>
            <a:prstGeom prst="rect">
              <a:avLst/>
            </a:prstGeom>
          </p:spPr>
        </p:pic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9FAE943A-4F4C-FFA9-6DBD-65B629B399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982536" y="1759702"/>
              <a:ext cx="1724184" cy="258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3200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rgbClr val="000000"/>
                  </a:solidFill>
                  <a:effectLst/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400">
                  <a:solidFill>
                    <a:srgbClr val="000000"/>
                  </a:solidFill>
                  <a:effectLst/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–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9pPr>
            </a:lstStyle>
            <a:p>
              <a:pPr marL="0" indent="0" eaLnBrk="1" fontAlgn="auto" hangingPunct="1">
                <a:spcAft>
                  <a:spcPts val="0"/>
                </a:spcAft>
                <a:buNone/>
                <a:defRPr/>
              </a:pPr>
              <a:r>
                <a:rPr lang="en-US" altLang="en-US" sz="1000" kern="0" dirty="0">
                  <a:solidFill>
                    <a:schemeClr val="tx1"/>
                  </a:solidFill>
                  <a:ea typeface="ＭＳ Ｐゴシック" pitchFamily="34" charset="-128"/>
                </a:rPr>
                <a:t>Transistor Current, mA</a:t>
              </a:r>
            </a:p>
          </p:txBody>
        </p: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A6C3755E-8B73-4AFA-B64F-51328E4792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530" y="2801082"/>
              <a:ext cx="2112275" cy="273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rm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3200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rgbClr val="000000"/>
                  </a:solidFill>
                  <a:effectLst/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400">
                  <a:solidFill>
                    <a:srgbClr val="000000"/>
                  </a:solidFill>
                  <a:effectLst/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–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9pPr>
            </a:lstStyle>
            <a:p>
              <a:pPr marL="0" indent="0" eaLnBrk="1" fontAlgn="auto" hangingPunct="1">
                <a:spcAft>
                  <a:spcPts val="0"/>
                </a:spcAft>
                <a:buNone/>
                <a:defRPr/>
              </a:pPr>
              <a:r>
                <a:rPr lang="en-US" altLang="en-US" sz="1000" kern="0" dirty="0">
                  <a:solidFill>
                    <a:schemeClr val="tx1"/>
                  </a:solidFill>
                  <a:ea typeface="ＭＳ Ｐゴシック" pitchFamily="34" charset="-128"/>
                </a:rPr>
                <a:t>Transistor Output Voltage, V 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24520" y="858349"/>
            <a:ext cx="8414041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140 GHz input tuning: 50 Ω large-signal match</a:t>
            </a:r>
          </a:p>
          <a:p>
            <a:endParaRPr lang="en-US" sz="1050" dirty="0"/>
          </a:p>
          <a:p>
            <a:r>
              <a:rPr lang="en-US" sz="1600" dirty="0"/>
              <a:t>280 GHz output (50 Ω load): </a:t>
            </a:r>
            <a:br>
              <a:rPr lang="en-US" sz="1600" dirty="0"/>
            </a:br>
            <a:r>
              <a:rPr lang="en-US" sz="1600" dirty="0"/>
              <a:t>     current swing at HBT safe limits (2.3 mA/</a:t>
            </a:r>
            <a:r>
              <a:rPr lang="en-US" sz="1600" dirty="0">
                <a:latin typeface="Symbol" panose="05050102010706020507" pitchFamily="18" charset="2"/>
              </a:rPr>
              <a:t>m</a:t>
            </a:r>
            <a:r>
              <a:rPr lang="en-US" sz="1600" dirty="0"/>
              <a:t>m)</a:t>
            </a:r>
            <a:br>
              <a:rPr lang="en-US" sz="1600" dirty="0"/>
            </a:br>
            <a:r>
              <a:rPr lang="en-US" sz="1600" dirty="0"/>
              <a:t>     voltage swing below HBT (V</a:t>
            </a:r>
            <a:r>
              <a:rPr lang="en-US" sz="1600" baseline="-25000" dirty="0"/>
              <a:t>BRCEO</a:t>
            </a:r>
            <a:r>
              <a:rPr lang="en-US" sz="1600" dirty="0"/>
              <a:t>-</a:t>
            </a:r>
            <a:r>
              <a:rPr lang="en-US" sz="1600" dirty="0" err="1"/>
              <a:t>V</a:t>
            </a:r>
            <a:r>
              <a:rPr lang="en-US" sz="1600" baseline="-25000" dirty="0" err="1"/>
              <a:t>CE,sat</a:t>
            </a:r>
            <a:r>
              <a:rPr lang="en-US" sz="1600" dirty="0"/>
              <a:t>) limits:</a:t>
            </a:r>
            <a:br>
              <a:rPr lang="en-US" sz="1600" dirty="0"/>
            </a:br>
            <a:r>
              <a:rPr lang="en-US" sz="1600" dirty="0"/>
              <a:t>     less saturated </a:t>
            </a:r>
            <a:r>
              <a:rPr lang="en-US" sz="1600" dirty="0" err="1"/>
              <a:t>ouput</a:t>
            </a:r>
            <a:r>
              <a:rPr lang="en-US" sz="1600" dirty="0"/>
              <a:t> power but greater gain.</a:t>
            </a:r>
          </a:p>
          <a:p>
            <a:endParaRPr lang="en-US" sz="1050" dirty="0"/>
          </a:p>
          <a:p>
            <a:r>
              <a:rPr lang="en-US" sz="1600" dirty="0"/>
              <a:t>Emitter RC network improves low-frequency common-mode stability.</a:t>
            </a:r>
          </a:p>
        </p:txBody>
      </p:sp>
    </p:spTree>
    <p:extLst>
      <p:ext uri="{BB962C8B-B14F-4D97-AF65-F5344CB8AC3E}">
        <p14:creationId xmlns:p14="http://schemas.microsoft.com/office/powerpoint/2010/main" val="2066244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9CB7611-595F-4C7F-816F-050B087D7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2727" y="167749"/>
            <a:ext cx="7258544" cy="51077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kern="1200" dirty="0"/>
              <a:t>Single-ended to Differential Conversion</a:t>
            </a:r>
            <a:endParaRPr lang="en-US" altLang="en-US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FA386-C324-418A-B396-F0CA1F4EC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F43AAB09-90EA-47E9-8E7C-4FF2FE58485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3F97B7-30E2-ADD1-0136-5CB7FE6F1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956" y="1108776"/>
            <a:ext cx="3975805" cy="178813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73CADA1-6AC2-82BC-A7F4-0BD57E5CF15D}"/>
              </a:ext>
            </a:extLst>
          </p:cNvPr>
          <p:cNvGrpSpPr/>
          <p:nvPr/>
        </p:nvGrpSpPr>
        <p:grpSpPr>
          <a:xfrm>
            <a:off x="5032860" y="997145"/>
            <a:ext cx="3040123" cy="2090777"/>
            <a:chOff x="4681087" y="936976"/>
            <a:chExt cx="3040123" cy="209077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7600B75-346B-2794-5B7F-1B270FBE28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10" b="9918"/>
            <a:stretch/>
          </p:blipFill>
          <p:spPr>
            <a:xfrm>
              <a:off x="4917645" y="936976"/>
              <a:ext cx="2803565" cy="1816588"/>
            </a:xfrm>
            <a:prstGeom prst="rect">
              <a:avLst/>
            </a:prstGeom>
          </p:spPr>
        </p:pic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43FCDCCD-EA64-5277-7BB9-9533D3440B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283773" y="1681022"/>
              <a:ext cx="1106807" cy="31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rm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3200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rgbClr val="000000"/>
                  </a:solidFill>
                  <a:effectLst/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400">
                  <a:solidFill>
                    <a:srgbClr val="000000"/>
                  </a:solidFill>
                  <a:effectLst/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–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9pPr>
            </a:lstStyle>
            <a:p>
              <a:pPr marL="0" indent="0" eaLnBrk="1" fontAlgn="auto" hangingPunct="1">
                <a:spcAft>
                  <a:spcPts val="0"/>
                </a:spcAft>
                <a:buNone/>
                <a:defRPr/>
              </a:pPr>
              <a:r>
                <a:rPr lang="en-US" altLang="en-US" sz="1400" kern="0" dirty="0">
                  <a:solidFill>
                    <a:schemeClr val="tx1"/>
                  </a:solidFill>
                  <a:ea typeface="ＭＳ Ｐゴシック" pitchFamily="34" charset="-128"/>
                </a:rPr>
                <a:t>CMRR, dB</a:t>
              </a:r>
            </a:p>
          </p:txBody>
        </p: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FF53DB5C-48D3-ACF1-D834-AEC70E95D3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0959" y="2696558"/>
              <a:ext cx="1036935" cy="331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rm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3200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rgbClr val="000000"/>
                  </a:solidFill>
                  <a:effectLst/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400">
                  <a:solidFill>
                    <a:srgbClr val="000000"/>
                  </a:solidFill>
                  <a:effectLst/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–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Font typeface="Wingdings" pitchFamily="2" charset="2"/>
                <a:buChar char="§"/>
                <a:defRPr sz="2000">
                  <a:solidFill>
                    <a:srgbClr val="000000"/>
                  </a:solidFill>
                  <a:effectLst/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defRPr>
              </a:lvl9pPr>
            </a:lstStyle>
            <a:p>
              <a:pPr marL="0" indent="0" eaLnBrk="1" fontAlgn="auto" hangingPunct="1">
                <a:spcAft>
                  <a:spcPts val="0"/>
                </a:spcAft>
                <a:buNone/>
                <a:defRPr/>
              </a:pPr>
              <a:r>
                <a:rPr lang="en-US" altLang="en-US" sz="1400" kern="0" dirty="0">
                  <a:solidFill>
                    <a:schemeClr val="tx1"/>
                  </a:solidFill>
                  <a:ea typeface="ＭＳ Ｐゴシック" pitchFamily="34" charset="-128"/>
                </a:rPr>
                <a:t>Freq, GHz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C0689DB-E919-E9C1-3337-482A68A9F685}"/>
              </a:ext>
            </a:extLst>
          </p:cNvPr>
          <p:cNvSpPr txBox="1"/>
          <p:nvPr/>
        </p:nvSpPr>
        <p:spPr>
          <a:xfrm>
            <a:off x="364979" y="3087922"/>
            <a:ext cx="8414041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0.5 dB </a:t>
            </a:r>
            <a:r>
              <a:rPr lang="en-US" sz="1600" dirty="0"/>
              <a:t>loss at 140 GHz.</a:t>
            </a:r>
          </a:p>
          <a:p>
            <a:endParaRPr lang="en-US" sz="1200" dirty="0"/>
          </a:p>
          <a:p>
            <a:r>
              <a:rPr lang="en-US" sz="1600" dirty="0"/>
              <a:t>Simulated phase imbalance: </a:t>
            </a:r>
            <a:r>
              <a:rPr lang="en-US" sz="1600" dirty="0">
                <a:solidFill>
                  <a:srgbClr val="FF0000"/>
                </a:solidFill>
              </a:rPr>
              <a:t>10</a:t>
            </a:r>
            <a:r>
              <a:rPr lang="en-US" sz="1600" baseline="60000" dirty="0">
                <a:solidFill>
                  <a:srgbClr val="FF0000"/>
                </a:solidFill>
              </a:rPr>
              <a:t>o</a:t>
            </a:r>
            <a:r>
              <a:rPr lang="en-US" sz="1600" dirty="0"/>
              <a:t> &amp; Simulated amplitude imbalance: </a:t>
            </a:r>
            <a:r>
              <a:rPr lang="en-US" sz="1600" dirty="0">
                <a:solidFill>
                  <a:srgbClr val="FF0000"/>
                </a:solidFill>
              </a:rPr>
              <a:t>0.2 dB </a:t>
            </a:r>
          </a:p>
          <a:p>
            <a:endParaRPr lang="en-US" sz="1400" dirty="0"/>
          </a:p>
          <a:p>
            <a:r>
              <a:rPr lang="en-US" sz="1600" dirty="0"/>
              <a:t>Single-ended input to differential output amplifier with high CMRR:</a:t>
            </a:r>
          </a:p>
          <a:p>
            <a:r>
              <a:rPr lang="en-US" sz="1600" dirty="0"/>
              <a:t>     Better spurious harmonic rejection at the expense of DC power consumption. </a:t>
            </a:r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952086011"/>
      </p:ext>
    </p:extLst>
  </p:cSld>
  <p:clrMapOvr>
    <a:masterClrMapping/>
  </p:clrMapOvr>
</p:sld>
</file>

<file path=ppt/theme/theme1.xml><?xml version="1.0" encoding="utf-8"?>
<a:theme xmlns:a="http://schemas.openxmlformats.org/drawingml/2006/main" name="Cloud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ZGU1M2FjMS1iZjVmLTRhYWUtOWNmMS0wNzUwOWUyM2E0YjAiIG9yaWdpbj0idXNlclNlbGVjdGVkIiAvPjxVc2VyTmFtZT5VU1xBMTAwOTgwMzwvVXNlck5hbWU+PERhdGVUaW1lPjUvNC8yMDIxIDE6MTM6MzUgUE08L0RhdGVUaW1lPjxMYWJlbFN0cmluZz5UaGlzIGFydGlmYWN0IGhhcyBubyBjbGFzc2lmaWNhdGlvbi48L0xhYmVsU3RyaW5nPjwvaXRlbT48aXRlbT48c2lzbCBzaXNsVmVyc2lvbj0iMCIgcG9saWN5PSJjZGU1M2FjMS1iZjVmLTRhYWUtOWNmMS0wNzUwOWUyM2E0YjAiIG9yaWdpbj0idXNlclNlbGVjdGVkIj48ZWxlbWVudCB1aWQ9ImRlY2VjYmQ2LWRhM2ItNDZmZS04ZjAwLWY5ZDlkZWVhMmVlMSIgdmFsdWU9IiIgeG1sbnM9Imh0dHA6Ly93d3cuYm9sZG9uamFtZXMuY29tLzIwMDgvMDEvc2llL2ludGVybmFsL2xhYmVsIiAvPjxlbGVtZW50IHVpZD0iYmJiZjdiZjQtNGY0Zi00MTg5LTljNWUtNjUwMTVkZThhNmFkIiB2YWx1ZT0iIiB4bWxucz0iaHR0cDovL3d3dy5ib2xkb25qYW1lcy5jb20vMjAwOC8wMS9zaWUvaW50ZXJuYWwvbGFiZWwiIC8+PGVsZW1lbnQgdWlkPSJiYmE5NGM2NS1hYzNkLTRmMzQtYjJlMS04ZGUxMWVmNmYwMWMiIHZhbHVlPSIiIHhtbG5zPSJodHRwOi8vd3d3LmJvbGRvbmphbWVzLmNvbS8yMDA4LzAxL3NpZS9pbnRlcm5hbC9sYWJlbCIgLz48ZWxlbWVudCB1aWQ9ImJjMmI3YzAxLTZkYjEtNGU3ZC04OGQxLWZjNjE2NzRmODZmZCIgdmFsdWU9IiIgeG1sbnM9Imh0dHA6Ly93d3cuYm9sZG9uamFtZXMuY29tLzIwMDgvMDEvc2llL2ludGVybmFsL2xhYmVsIiAvPjxlbGVtZW50IHVpZD0iOTJlOTkzYTMtYWYzMi00YWZiLWFhMTktM2E0OWNkYjgyYzdhIiB2YWx1ZT0iIiB4bWxucz0iaHR0cDovL3d3dy5ib2xkb25qYW1lcy5jb20vMjAwOC8wMS9zaWUvaW50ZXJuYWwvbGFiZWwiIC8+PC9zaXNsPjxVc2VyTmFtZT5VU1xBMTAwOTgwMzwvVXNlck5hbWU+PERhdGVUaW1lPjUvNC8yMDIxIDE6MzY6NDIgUE08L0RhdGVUaW1lPjxMYWJlbFN0cmluZz5PcmlnaW4gSnVyaXNkaWN0aW9uOiBVUyAgfCBVbnJlc3RyaWN0ZWQgQ29udGVudCB8IE5vIG1hcmtpbmcgYXBwbGllZCBieSB0aGlzIHRvb2wgfCBPdGhlciBJbmZvcm1hdGlvbiAoTm90IFJlcXVpcmluZyBhbiBFeHBvcnQgQ29udHJvbCBNYXJraW5nKSB8IE5vIG1hcmtpbmcgYXBwbGllZCBieSB0aGUgdG9vbDwvTGFiZWxTdHJpbmc+PC9pdGVtPjwvbGFiZWxIaXN0b3J5Pg==</Value>
</WrappedLabelHistory>
</file>

<file path=customXml/item2.xml><?xml version="1.0" encoding="utf-8"?>
<sisl xmlns:xsi="http://www.w3.org/2001/XMLSchema-instance" xmlns:xsd="http://www.w3.org/2001/XMLSchema" xmlns="http://www.boldonjames.com/2008/01/sie/internal/label" sislVersion="0" policy="cde53ac1-bf5f-4aae-9cf1-07509e23a4b0" origin="userSelected">
  <element uid="dececbd6-da3b-46fe-8f00-f9d9deea2ee1" value=""/>
  <element uid="bbbf7bf4-4f4f-4189-9c5e-65015de8a6ad" value=""/>
  <element uid="bba94c65-ac3d-4f34-b2e1-8de11ef6f01c" value=""/>
  <element uid="bc2b7c01-6db1-4e7d-88d1-fc61674f86fd" value=""/>
  <element uid="92e993a3-af32-4afb-aa19-3a49cdb82c7a" value=""/>
</sisl>
</file>

<file path=customXml/itemProps1.xml><?xml version="1.0" encoding="utf-8"?>
<ds:datastoreItem xmlns:ds="http://schemas.openxmlformats.org/officeDocument/2006/customXml" ds:itemID="{4C82CAA4-7375-4C5E-867C-3713E6B080BF}">
  <ds:schemaRefs>
    <ds:schemaRef ds:uri="http://www.w3.org/2001/XMLSchema"/>
    <ds:schemaRef ds:uri="http://www.boldonjames.com/2016/02/Classifier/internal/wrappedLabelHistory"/>
  </ds:schemaRefs>
</ds:datastoreItem>
</file>

<file path=customXml/itemProps2.xml><?xml version="1.0" encoding="utf-8"?>
<ds:datastoreItem xmlns:ds="http://schemas.openxmlformats.org/officeDocument/2006/customXml" ds:itemID="{C99622A2-409E-4A17-8C1D-999081986AEB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23631</TotalTime>
  <Words>1685</Words>
  <Application>Microsoft Office PowerPoint</Application>
  <PresentationFormat>On-screen Show (16:9)</PresentationFormat>
  <Paragraphs>188</Paragraphs>
  <Slides>21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Symbol</vt:lpstr>
      <vt:lpstr>Tahoma</vt:lpstr>
      <vt:lpstr>Wingdings</vt:lpstr>
      <vt:lpstr>Clouds</vt:lpstr>
      <vt:lpstr>KGPlot</vt:lpstr>
      <vt:lpstr>PowerPoint Presentation</vt:lpstr>
      <vt:lpstr>200-300 GHz Wireless Backhaul</vt:lpstr>
      <vt:lpstr>mm-wave LO generation</vt:lpstr>
      <vt:lpstr>Push-Push Frequency Doubler</vt:lpstr>
      <vt:lpstr>Doubler: Voltage vs. Current Bias</vt:lpstr>
      <vt:lpstr>Teledyne 250 nm InP HBT </vt:lpstr>
      <vt:lpstr>Doubler Area Scaling/Bias Condition</vt:lpstr>
      <vt:lpstr>Input/Output Matching</vt:lpstr>
      <vt:lpstr>Single-ended to Differential Conversion</vt:lpstr>
      <vt:lpstr>x8 Frequency Multiplier Chain</vt:lpstr>
      <vt:lpstr>Power Measurement Setup</vt:lpstr>
      <vt:lpstr>Measurement Results: Pout vs Pin</vt:lpstr>
      <vt:lpstr>Measurement Results: Pout vs Pin</vt:lpstr>
      <vt:lpstr>Measurement Results: Pout vs freq</vt:lpstr>
      <vt:lpstr>Measurement Results: Output Spectrum</vt:lpstr>
      <vt:lpstr>Transmitter/Receiver with x8 FMC</vt:lpstr>
      <vt:lpstr>Performance Comparison</vt:lpstr>
      <vt:lpstr>Acknowledgement</vt:lpstr>
      <vt:lpstr>PowerPoint Presentation</vt:lpstr>
      <vt:lpstr>References</vt:lpstr>
      <vt:lpstr>Power Measurement Setup (Pictures)</vt:lpstr>
    </vt:vector>
  </TitlesOfParts>
  <Company>BCTM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[rtnipcontrolcode:unrestricted|rtnipvm:noipvm|rtnexportcontrolcountry:rtnexportcontrolcountrynone|rtnexportcontrolcode:rtnexportcontrolcodenone|rtnusecvm:nousecvm|]</dc:subject>
  <dc:creator>Weiser</dc:creator>
  <cp:lastModifiedBy>Utku Soylu</cp:lastModifiedBy>
  <cp:revision>862</cp:revision>
  <cp:lastPrinted>1601-01-01T00:00:00Z</cp:lastPrinted>
  <dcterms:created xsi:type="dcterms:W3CDTF">2008-10-04T20:29:09Z</dcterms:created>
  <dcterms:modified xsi:type="dcterms:W3CDTF">2022-10-17T08:19:05Z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  <property fmtid="{D5CDD505-2E9C-101B-9397-08002B2CF9AE}" pid="3" name="docIndexRef">
    <vt:lpwstr>11aa2f98-ee35-434e-8b38-d33659447f3b</vt:lpwstr>
  </property>
  <property fmtid="{D5CDD505-2E9C-101B-9397-08002B2CF9AE}" pid="4" name="bjClsUserRVM">
    <vt:lpwstr>[]</vt:lpwstr>
  </property>
  <property fmtid="{D5CDD505-2E9C-101B-9397-08002B2CF9AE}" pid="5" name="bjSaver">
    <vt:lpwstr>DuMQ5Pw0I6bdQnhjvNpNzA/xBUDLyv4s</vt:lpwstr>
  </property>
  <property fmtid="{D5CDD505-2E9C-101B-9397-08002B2CF9AE}" pid="6" name="rtnipcontrolcode">
    <vt:lpwstr>unrestricted</vt:lpwstr>
  </property>
  <property fmtid="{D5CDD505-2E9C-101B-9397-08002B2CF9AE}" pid="7" name="rtnipcontrolcodevm">
    <vt:lpwstr>noipvm</vt:lpwstr>
  </property>
  <property fmtid="{D5CDD505-2E9C-101B-9397-08002B2CF9AE}" pid="8" name="rtnexportcontrolcountry">
    <vt:lpwstr>usa</vt:lpwstr>
  </property>
  <property fmtid="{D5CDD505-2E9C-101B-9397-08002B2CF9AE}" pid="9" name="rtnexportcontrolcode">
    <vt:lpwstr>otherinfo</vt:lpwstr>
  </property>
  <property fmtid="{D5CDD505-2E9C-101B-9397-08002B2CF9AE}" pid="10" name="rtnexportcontrolcodevm">
    <vt:lpwstr>nousecvm</vt:lpwstr>
  </property>
  <property fmtid="{D5CDD505-2E9C-101B-9397-08002B2CF9AE}" pid="11" name="bjLabelRefreshRequired">
    <vt:lpwstr>FileClassifier</vt:lpwstr>
  </property>
  <property fmtid="{D5CDD505-2E9C-101B-9397-08002B2CF9AE}" pid="12" name="bjDocumentLabelXML">
    <vt:lpwstr>&lt;?xml version="1.0" encoding="us-ascii"?&gt;&lt;sisl xmlns:xsi="http://www.w3.org/2001/XMLSchema-instance" xmlns:xsd="http://www.w3.org/2001/XMLSchema" sislVersion="0" policy="cde53ac1-bf5f-4aae-9cf1-07509e23a4b0" origin="userSelected" xmlns="http://www.boldonj</vt:lpwstr>
  </property>
  <property fmtid="{D5CDD505-2E9C-101B-9397-08002B2CF9AE}" pid="13" name="bjDocumentLabelXML-0">
    <vt:lpwstr>ames.com/2008/01/sie/internal/label"&gt;&lt;element uid="dececbd6-da3b-46fe-8f00-f9d9deea2ee1" value="" /&gt;&lt;element uid="bbbf7bf4-4f4f-4189-9c5e-65015de8a6ad" value="" /&gt;&lt;element uid="bba94c65-ac3d-4f34-b2e1-8de11ef6f01c" value="" /&gt;&lt;element uid="bc2b7c01-6db1-4</vt:lpwstr>
  </property>
  <property fmtid="{D5CDD505-2E9C-101B-9397-08002B2CF9AE}" pid="14" name="bjDocumentLabelXML-1">
    <vt:lpwstr>e7d-88d1-fc61674f86fd" value="" /&gt;&lt;element uid="92e993a3-af32-4afb-aa19-3a49cdb82c7a" value="" /&gt;&lt;/sisl&gt;</vt:lpwstr>
  </property>
  <property fmtid="{D5CDD505-2E9C-101B-9397-08002B2CF9AE}" pid="15" name="bjDocumentSecurityLabel">
    <vt:lpwstr>Origin Jurisdiction: US  | Unrestricted Content | No marking applied by this tool | Other Information (Not Requiring an Export Control Marking) | No marking applied by the tool</vt:lpwstr>
  </property>
  <property fmtid="{D5CDD505-2E9C-101B-9397-08002B2CF9AE}" pid="16" name="bjLabelHistoryID">
    <vt:lpwstr>{4C82CAA4-7375-4C5E-867C-3713E6B080BF}</vt:lpwstr>
  </property>
</Properties>
</file>