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 bookmarkIdSeed="2">
  <p:sldMasterIdLst>
    <p:sldMasterId id="2147483768" r:id="rId1"/>
  </p:sldMasterIdLst>
  <p:notesMasterIdLst>
    <p:notesMasterId r:id="rId24"/>
  </p:notesMasterIdLst>
  <p:handoutMasterIdLst>
    <p:handoutMasterId r:id="rId25"/>
  </p:handoutMasterIdLst>
  <p:sldIdLst>
    <p:sldId id="481" r:id="rId2"/>
    <p:sldId id="364" r:id="rId3"/>
    <p:sldId id="1063" r:id="rId4"/>
    <p:sldId id="1064" r:id="rId5"/>
    <p:sldId id="1065" r:id="rId6"/>
    <p:sldId id="1069" r:id="rId7"/>
    <p:sldId id="1067" r:id="rId8"/>
    <p:sldId id="1068" r:id="rId9"/>
    <p:sldId id="1072" r:id="rId10"/>
    <p:sldId id="1073" r:id="rId11"/>
    <p:sldId id="1059" r:id="rId12"/>
    <p:sldId id="1074" r:id="rId13"/>
    <p:sldId id="1076" r:id="rId14"/>
    <p:sldId id="1075" r:id="rId15"/>
    <p:sldId id="1066" r:id="rId16"/>
    <p:sldId id="1077" r:id="rId17"/>
    <p:sldId id="1078" r:id="rId18"/>
    <p:sldId id="1079" r:id="rId19"/>
    <p:sldId id="1060" r:id="rId20"/>
    <p:sldId id="1080" r:id="rId21"/>
    <p:sldId id="1070" r:id="rId22"/>
    <p:sldId id="1062" r:id="rId2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1pPr>
    <a:lvl2pPr marL="60958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2pPr>
    <a:lvl3pPr marL="121917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3pPr>
    <a:lvl4pPr marL="182875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4pPr>
    <a:lvl5pPr marL="243833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5pPr>
    <a:lvl6pPr marL="3047924" algn="l" defTabSz="121917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6pPr>
    <a:lvl7pPr marL="3657509" algn="l" defTabSz="121917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7pPr>
    <a:lvl8pPr marL="4267093" algn="l" defTabSz="121917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8pPr>
    <a:lvl9pPr marL="4876678" algn="l" defTabSz="121917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DCA8A"/>
    <a:srgbClr val="CFCDCE"/>
    <a:srgbClr val="00A300"/>
    <a:srgbClr val="059505"/>
    <a:srgbClr val="00FFCC"/>
    <a:srgbClr val="000000"/>
    <a:srgbClr val="FFDE83"/>
    <a:srgbClr val="CC9900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21" autoAdjust="0"/>
    <p:restoredTop sz="96853" autoAdjust="0"/>
  </p:normalViewPr>
  <p:slideViewPr>
    <p:cSldViewPr>
      <p:cViewPr varScale="1">
        <p:scale>
          <a:sx n="119" d="100"/>
          <a:sy n="119" d="100"/>
        </p:scale>
        <p:origin x="96" y="354"/>
      </p:cViewPr>
      <p:guideLst>
        <p:guide orient="horz" pos="2880"/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3451" y="48"/>
      </p:cViewPr>
      <p:guideLst>
        <p:guide orient="horz" pos="2880"/>
        <p:guide pos="2160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E0558-DDC6-47CC-9001-7AEB656B44BC}" type="datetimeFigureOut">
              <a:rPr lang="en-US" smtClean="0"/>
              <a:t>10/14/2023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76652-CD61-4899-B998-D263560EFF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2080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noProof="0"/>
              <a:t>Click to edit Master text styles</a:t>
            </a:r>
          </a:p>
          <a:p>
            <a:pPr lvl="1"/>
            <a:r>
              <a:rPr lang="en-US" altLang="zh-TW" noProof="0"/>
              <a:t>Second level</a:t>
            </a:r>
          </a:p>
          <a:p>
            <a:pPr lvl="2"/>
            <a:r>
              <a:rPr lang="en-US" altLang="zh-TW" noProof="0"/>
              <a:t>Third level</a:t>
            </a:r>
          </a:p>
          <a:p>
            <a:pPr lvl="3"/>
            <a:r>
              <a:rPr lang="en-US" altLang="zh-TW" noProof="0"/>
              <a:t>Fourth level</a:t>
            </a:r>
          </a:p>
          <a:p>
            <a:pPr lvl="4"/>
            <a:r>
              <a:rPr lang="en-US" altLang="zh-TW" noProof="0"/>
              <a:t>Fifth level</a:t>
            </a:r>
          </a:p>
        </p:txBody>
      </p:sp>
      <p:sp>
        <p:nvSpPr>
          <p:cNvPr id="1146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46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D320102C-0003-4CD6-932A-CB490524232C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815643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609585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1219170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828754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2438339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98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1pPr>
            <a:lvl2pPr marL="702756" indent="-270291" defTabSz="91298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2pPr>
            <a:lvl3pPr marL="1081164" indent="-216233" defTabSz="91298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3pPr>
            <a:lvl4pPr marL="1513629" indent="-216233" defTabSz="91298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4pPr>
            <a:lvl5pPr marL="1946095" indent="-216233" defTabSz="912983">
              <a:spcBef>
                <a:spcPct val="30000"/>
              </a:spcBef>
              <a:defRPr sz="1100">
                <a:solidFill>
                  <a:schemeClr val="tx1"/>
                </a:solidFill>
                <a:latin typeface="Arial" charset="0"/>
              </a:defRPr>
            </a:lvl5pPr>
            <a:lvl6pPr marL="2378560" indent="-216233" defTabSz="91298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6pPr>
            <a:lvl7pPr marL="2811026" indent="-216233" defTabSz="91298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7pPr>
            <a:lvl8pPr marL="3243491" indent="-216233" defTabSz="91298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8pPr>
            <a:lvl9pPr marL="3675957" indent="-216233" defTabSz="912983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9239C6B9-251A-4A6B-931B-3F59702D0EE1}" type="slidenum">
              <a:rPr lang="en-US" altLang="en-US" sz="900"/>
              <a:pPr>
                <a:spcBef>
                  <a:spcPct val="0"/>
                </a:spcBef>
              </a:pPr>
              <a:t>1</a:t>
            </a:fld>
            <a:endParaRPr lang="en-US" altLang="en-US" sz="900" dirty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 cap="flat"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1196" y="4240894"/>
            <a:ext cx="5028903" cy="451908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The slide guide is meant to be used with PowerPoint.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51923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 noRot="1" noChangeArrowheads="1"/>
          </p:cNvSpPr>
          <p:nvPr>
            <p:ph idx="1"/>
          </p:nvPr>
        </p:nvSpPr>
        <p:spPr bwMode="auto">
          <a:xfrm>
            <a:off x="121920" y="1278319"/>
            <a:ext cx="11948160" cy="521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32EF657-00FC-49CF-BA3C-63319D01B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1FF9AD6-2E36-4B11-B496-FD1398C8C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93030" y="6571302"/>
            <a:ext cx="1089913" cy="27480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85000"/>
              </a:lnSpc>
              <a:buClr>
                <a:schemeClr val="tx1"/>
              </a:buClr>
              <a:buSzPct val="125000"/>
              <a:buFontTx/>
              <a:buNone/>
              <a:defRPr sz="16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43AAB09-90EA-47E9-8E7C-4FF2FE58485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79883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B6D4D4A-6BE9-42F9-94E7-29B9621D148C}"/>
              </a:ext>
            </a:extLst>
          </p:cNvPr>
          <p:cNvSpPr txBox="1">
            <a:spLocks/>
          </p:cNvSpPr>
          <p:nvPr userDrawn="1"/>
        </p:nvSpPr>
        <p:spPr>
          <a:xfrm>
            <a:off x="11114253" y="6610025"/>
            <a:ext cx="1087777" cy="249823"/>
          </a:xfrm>
          <a:prstGeom prst="rect">
            <a:avLst/>
          </a:prstGeom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None/>
              <a:defRPr sz="1200" kern="1200">
                <a:solidFill>
                  <a:srgbClr val="898989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fld id="{F43AAB09-90EA-47E9-8E7C-4FF2FE584850}" type="slidenum">
              <a:rPr lang="en-US" altLang="en-US" sz="1600" smtClean="0"/>
              <a:pPr>
                <a:defRPr/>
              </a:pPr>
              <a:t>‹#›</a:t>
            </a:fld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892309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" y="1371600"/>
            <a:ext cx="11704320" cy="1545333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" y="3657600"/>
            <a:ext cx="11704320" cy="1645920"/>
          </a:xfrm>
        </p:spPr>
        <p:txBody>
          <a:bodyPr>
            <a:normAutofit/>
          </a:bodyPr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4DD3AE-ACDB-40F0-8A65-26B1FCDDC4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2780" y="100567"/>
            <a:ext cx="914400" cy="91440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1A96B9D-CA5C-4226-B639-C0AB427EBF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63046" y="6603813"/>
            <a:ext cx="1110649" cy="261251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85000"/>
              </a:lnSpc>
              <a:buClr>
                <a:schemeClr val="tx1"/>
              </a:buClr>
              <a:buSzPct val="125000"/>
              <a:buFontTx/>
              <a:buNone/>
              <a:defRPr sz="16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43AAB09-90EA-47E9-8E7C-4FF2FE58485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60591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121920" y="1278319"/>
            <a:ext cx="11948160" cy="521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8601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121920" y="49360"/>
            <a:ext cx="11948160" cy="88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title style</a:t>
            </a:r>
          </a:p>
        </p:txBody>
      </p:sp>
      <p:sp>
        <p:nvSpPr>
          <p:cNvPr id="5" name="Line 12">
            <a:extLst>
              <a:ext uri="{FF2B5EF4-FFF2-40B4-BE49-F238E27FC236}">
                <a16:creationId xmlns:a16="http://schemas.microsoft.com/office/drawing/2014/main" id="{CFC3B3AD-F77B-465C-B851-EFA860422BE1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1073493"/>
            <a:ext cx="12192000" cy="0"/>
          </a:xfrm>
          <a:prstGeom prst="line">
            <a:avLst/>
          </a:prstGeom>
          <a:noFill/>
          <a:ln w="38100">
            <a:solidFill>
              <a:schemeClr val="tx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136872-FAB4-4D3B-B70E-86CD6D4A10C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172780" y="100567"/>
            <a:ext cx="914400" cy="91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FE5ED23-04D9-4420-9F39-975C54DFCCD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764627" y="6579770"/>
            <a:ext cx="3584467" cy="2492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5000"/>
              <a:buChar char="•"/>
              <a:defRPr sz="28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85000"/>
              </a:lnSpc>
              <a:buClr>
                <a:schemeClr val="tx1"/>
              </a:buClr>
              <a:buSzPct val="125000"/>
              <a:defRPr/>
            </a:pPr>
            <a:r>
              <a:rPr lang="en-US" altLang="en-US" sz="1200" b="1" i="1" dirty="0"/>
              <a:t>BCICTS 2023, Monterey, CA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  <p:sldLayoutId id="2147484110" r:id="rId2"/>
    <p:sldLayoutId id="2147484112" r:id="rId3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67">
          <a:solidFill>
            <a:schemeClr val="tx2">
              <a:lumMod val="75000"/>
            </a:schemeClr>
          </a:solidFill>
          <a:effectLst/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lrTx/>
        <a:buFont typeface="Wingdings" pitchFamily="2" charset="2"/>
        <a:buChar char="§"/>
        <a:defRPr sz="4267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har char="–"/>
        <a:defRPr sz="3733">
          <a:solidFill>
            <a:srgbClr val="000000"/>
          </a:solidFill>
          <a:effectLst/>
          <a:latin typeface="+mn-lt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lrTx/>
        <a:buFont typeface="Wingdings" pitchFamily="2" charset="2"/>
        <a:buChar char="§"/>
        <a:defRPr sz="3200">
          <a:solidFill>
            <a:srgbClr val="000000"/>
          </a:solidFill>
          <a:effectLst/>
          <a:latin typeface="+mn-lt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lrTx/>
        <a:buChar char="–"/>
        <a:defRPr sz="2667">
          <a:solidFill>
            <a:srgbClr val="000000"/>
          </a:solidFill>
          <a:effectLst/>
          <a:latin typeface="+mn-lt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lrTx/>
        <a:buFont typeface="Wingdings" pitchFamily="2" charset="2"/>
        <a:buChar char="§"/>
        <a:defRPr sz="2667">
          <a:solidFill>
            <a:srgbClr val="000000"/>
          </a:solidFill>
          <a:effectLst/>
          <a:latin typeface="+mn-lt"/>
        </a:defRPr>
      </a:lvl5pPr>
      <a:lvl6pPr marL="3352716" indent="-304792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962301" indent="-304792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4571886" indent="-304792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5181470" indent="-304792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image" Target="../media/image45.jpeg"/><Relationship Id="rId7" Type="http://schemas.openxmlformats.org/officeDocument/2006/relationships/oleObject" Target="../embeddings/oleObject15.bin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wmf"/><Relationship Id="rId10" Type="http://schemas.openxmlformats.org/officeDocument/2006/relationships/image" Target="../media/image49.wmf"/><Relationship Id="rId4" Type="http://schemas.openxmlformats.org/officeDocument/2006/relationships/oleObject" Target="../embeddings/oleObject14.bin"/><Relationship Id="rId9" Type="http://schemas.openxmlformats.org/officeDocument/2006/relationships/oleObject" Target="../embeddings/oleObject16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8.jpeg"/><Relationship Id="rId7" Type="http://schemas.openxmlformats.org/officeDocument/2006/relationships/oleObject" Target="../embeddings/oleObject2.bin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wmf"/><Relationship Id="rId10" Type="http://schemas.openxmlformats.org/officeDocument/2006/relationships/image" Target="../media/image13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4.wmf"/><Relationship Id="rId7" Type="http://schemas.openxmlformats.org/officeDocument/2006/relationships/image" Target="../media/image16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7" Type="http://schemas.openxmlformats.org/officeDocument/2006/relationships/image" Target="../media/image27.jpeg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wmf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7" Type="http://schemas.openxmlformats.org/officeDocument/2006/relationships/image" Target="../media/image34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33.jp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5A1DE4-4DA6-49C9-8A4E-F6D7581284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43AAB09-90EA-47E9-8E7C-4FF2FE584850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B163389-D0D4-4C04-AC9E-A745DC81DE8E}"/>
              </a:ext>
            </a:extLst>
          </p:cNvPr>
          <p:cNvSpPr txBox="1">
            <a:spLocks/>
          </p:cNvSpPr>
          <p:nvPr/>
        </p:nvSpPr>
        <p:spPr bwMode="auto">
          <a:xfrm>
            <a:off x="463267" y="100567"/>
            <a:ext cx="10599779" cy="88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</a:bodyPr>
          <a:lstStyle>
            <a:lvl1pPr algn="ctr">
              <a:defRPr sz="3200"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2pPr>
            <a:lvl3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3pPr>
            <a:lvl4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4pPr>
            <a:lvl5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9pPr>
          </a:lstStyle>
          <a:p>
            <a:r>
              <a:rPr lang="en-US" altLang="en-US" sz="4267" dirty="0"/>
              <a:t>(Paper 9b.2)</a:t>
            </a:r>
            <a:endParaRPr lang="en-US" sz="4267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D4BB4A-2865-40A7-AA64-229606F36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34" y="227751"/>
            <a:ext cx="1242969" cy="5128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3015A6-37B3-8C3E-A216-267E2ACCB3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081" y="6280977"/>
            <a:ext cx="778860" cy="5681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CF42EE-FAED-D378-0E4B-6557305D93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501" y="6261072"/>
            <a:ext cx="707572" cy="5969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A111F2-6184-EC99-395B-5DAAE303D1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608" y="6290616"/>
            <a:ext cx="1691169" cy="548640"/>
          </a:xfrm>
          <a:prstGeom prst="rect">
            <a:avLst/>
          </a:prstGeom>
        </p:spPr>
      </p:pic>
      <p:pic>
        <p:nvPicPr>
          <p:cNvPr id="7" name="Picture 2" descr="Image result">
            <a:extLst>
              <a:ext uri="{FF2B5EF4-FFF2-40B4-BE49-F238E27FC236}">
                <a16:creationId xmlns:a16="http://schemas.microsoft.com/office/drawing/2014/main" id="{DFD21B75-A9B6-0DC2-01F2-03BC7C4CB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094" y="6245367"/>
            <a:ext cx="1382580" cy="54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14E43A7-451D-EDDF-66B6-8EB959F7DA90}"/>
              </a:ext>
            </a:extLst>
          </p:cNvPr>
          <p:cNvSpPr txBox="1">
            <a:spLocks/>
          </p:cNvSpPr>
          <p:nvPr/>
        </p:nvSpPr>
        <p:spPr>
          <a:xfrm>
            <a:off x="-1" y="6557562"/>
            <a:ext cx="1641020" cy="30228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algn="l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9pPr>
          </a:lstStyle>
          <a:p>
            <a:pPr>
              <a:defRPr/>
            </a:pPr>
            <a:r>
              <a:rPr lang="en-US" sz="1600" dirty="0"/>
              <a:t>10/18/2023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3040A1-E7D8-8FC4-77B2-BF2A3DB01FEE}"/>
              </a:ext>
            </a:extLst>
          </p:cNvPr>
          <p:cNvSpPr txBox="1"/>
          <p:nvPr/>
        </p:nvSpPr>
        <p:spPr>
          <a:xfrm>
            <a:off x="514473" y="1278321"/>
            <a:ext cx="11067927" cy="4524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D-Band Power Amplifier </a:t>
            </a:r>
            <a:br>
              <a:rPr lang="en-US" sz="42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2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 27 dBm Peak Output Power and 14.9% PAE </a:t>
            </a:r>
            <a:br>
              <a:rPr lang="en-US" sz="42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2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250-nm InP HBT Technology</a:t>
            </a:r>
          </a:p>
          <a:p>
            <a:pPr algn="ctr"/>
            <a:endParaRPr lang="en-US" sz="2667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Amirreza Alizadeh</a:t>
            </a:r>
            <a:r>
              <a:rPr lang="en-US" sz="2667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Utku Soylu</a:t>
            </a:r>
            <a:r>
              <a:rPr lang="en-US" sz="2667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Navneet Sharma</a:t>
            </a:r>
            <a:r>
              <a:rPr lang="en-US" sz="2667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br>
              <a:rPr lang="en-US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Gary Xu</a:t>
            </a:r>
            <a:r>
              <a:rPr lang="en-US" sz="2667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6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Mark J. W. Rodwell</a:t>
            </a:r>
            <a:r>
              <a:rPr lang="en-US" sz="2667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  <a:p>
            <a:pPr algn="ctr"/>
            <a:r>
              <a:rPr lang="en-US" sz="2667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University of California, Santa Barbara, USA</a:t>
            </a:r>
          </a:p>
          <a:p>
            <a:pPr algn="ctr"/>
            <a:r>
              <a:rPr lang="en-US" sz="2667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Samsung Research America, Plano, TX, USA</a:t>
            </a:r>
          </a:p>
          <a:p>
            <a:pPr algn="ctr"/>
            <a:r>
              <a:rPr lang="en-US" sz="2667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rodwell@ucsb.edu</a:t>
            </a:r>
          </a:p>
        </p:txBody>
      </p:sp>
    </p:spTree>
    <p:extLst>
      <p:ext uri="{BB962C8B-B14F-4D97-AF65-F5344CB8AC3E}">
        <p14:creationId xmlns:p14="http://schemas.microsoft.com/office/powerpoint/2010/main" val="123368285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300" dirty="0"/>
              <a:t>Common-base class-AB adaptive bias circuit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419714-7617-3F5F-6777-EF8870F7C3A1}"/>
              </a:ext>
            </a:extLst>
          </p:cNvPr>
          <p:cNvSpPr txBox="1"/>
          <p:nvPr/>
        </p:nvSpPr>
        <p:spPr>
          <a:xfrm>
            <a:off x="258440" y="1231062"/>
            <a:ext cx="588855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Low-power operation: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current 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ref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produces voltage across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→ produces equal voltage across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 → forces base current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b1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produces collector current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c1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i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i="1" baseline="-25000">
                <a:latin typeface="Calibri" panose="020F0502020204030204" pitchFamily="34" charset="0"/>
                <a:cs typeface="Calibri" panose="020F0502020204030204" pitchFamily="34" charset="0"/>
              </a:rPr>
              <a:t>c1</a:t>
            </a:r>
            <a:r>
              <a:rPr lang="en-US" baseline="-2500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is independent of ambient temperature</a:t>
            </a:r>
          </a:p>
          <a:p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High power operation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be1,DC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b2,DC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both decrease by (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in,RF,peak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/4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→ increases the voltage drop across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→ increases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b1,DC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c1,DC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i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i="1" baseline="-250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c1,DC</a:t>
            </a:r>
            <a:r>
              <a:rPr lang="en-US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varies as </a:t>
            </a:r>
            <a:r>
              <a:rPr lang="en-US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baseline="-25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n-US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baseline="-25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baseline="-25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RF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increases with RF power</a:t>
            </a:r>
            <a:endParaRPr lang="en-US" baseline="30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Why two rectifying elements ?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doubles the rectified DC voltage.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can be 2:1 larger for a given variation  of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c1,DC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with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RF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→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increases electrothermal stability factor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Adaptive bias also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reduces gain variation vs. output power.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9F9A7D-CAE6-6AC0-1B8A-03DA6CAC1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505" y="1892800"/>
            <a:ext cx="6092328" cy="32644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D16FF8-7709-D080-F5A4-C3F97FE4CCB0}"/>
              </a:ext>
            </a:extLst>
          </p:cNvPr>
          <p:cNvSpPr txBox="1"/>
          <p:nvPr/>
        </p:nvSpPr>
        <p:spPr>
          <a:xfrm>
            <a:off x="5635140" y="1101013"/>
            <a:ext cx="2651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Q1: RF gain; Q2: DC bias.</a:t>
            </a:r>
          </a:p>
        </p:txBody>
      </p:sp>
    </p:spTree>
    <p:extLst>
      <p:ext uri="{BB962C8B-B14F-4D97-AF65-F5344CB8AC3E}">
        <p14:creationId xmlns:p14="http://schemas.microsoft.com/office/powerpoint/2010/main" val="3316594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/>
              <a:t>High-power D-band class-AB amplifier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419714-7617-3F5F-6777-EF8870F7C3A1}"/>
              </a:ext>
            </a:extLst>
          </p:cNvPr>
          <p:cNvSpPr txBox="1"/>
          <p:nvPr/>
        </p:nvSpPr>
        <p:spPr>
          <a:xfrm>
            <a:off x="121920" y="5310845"/>
            <a:ext cx="843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ctive 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ias 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etwork	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ISMN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nter-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tage 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atching 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etwork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nput 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atching 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etwork	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utput 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atching 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etwork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Simulated bias currents shown at peak RF power.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896EE2-0EBD-F70D-3315-17F2F9DB5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6" y="1355131"/>
            <a:ext cx="12037830" cy="349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63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/>
              <a:t>die photo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419714-7617-3F5F-6777-EF8870F7C3A1}"/>
              </a:ext>
            </a:extLst>
          </p:cNvPr>
          <p:cNvSpPr txBox="1"/>
          <p:nvPr/>
        </p:nvSpPr>
        <p:spPr>
          <a:xfrm>
            <a:off x="66415" y="1292233"/>
            <a:ext cx="2342705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2 mm x 1.5 mm:</a:t>
            </a:r>
            <a:b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designed to fit in</a:t>
            </a:r>
            <a:b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140 GHz linear array</a:t>
            </a:r>
          </a:p>
          <a:p>
            <a:endParaRPr lang="en-US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1 active bias network </a:t>
            </a:r>
            <a:b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for each 4-finger HBT</a:t>
            </a:r>
          </a:p>
          <a:p>
            <a:endParaRPr lang="en-US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Each bias network</a:t>
            </a:r>
            <a:b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is very close to</a:t>
            </a:r>
          </a:p>
          <a:p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the HBT being biased.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540DCD-DC3D-6835-C195-405895938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120" y="-35602"/>
            <a:ext cx="9793275" cy="692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700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300" dirty="0"/>
              <a:t>Measured Small-Signal Parameters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419714-7617-3F5F-6777-EF8870F7C3A1}"/>
              </a:ext>
            </a:extLst>
          </p:cNvPr>
          <p:cNvSpPr txBox="1"/>
          <p:nvPr/>
        </p:nvSpPr>
        <p:spPr>
          <a:xfrm>
            <a:off x="104820" y="1231062"/>
            <a:ext cx="4505247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i="1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23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cc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=2.4 V:</a:t>
            </a:r>
            <a:b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~20 dB midband gain</a:t>
            </a:r>
            <a:b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119–162 GHz bandwidth (-3 dB)</a:t>
            </a:r>
          </a:p>
          <a:p>
            <a:endParaRPr lang="en-US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As </a:t>
            </a:r>
            <a:r>
              <a:rPr lang="en-US" sz="2300" i="1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23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cc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increases:</a:t>
            </a:r>
          </a:p>
          <a:p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→ more </a:t>
            </a:r>
            <a:r>
              <a:rPr lang="en-US" sz="2300" i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3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DC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(more </a:t>
            </a:r>
            <a:r>
              <a:rPr lang="en-US" sz="2300" i="1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3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, more </a:t>
            </a:r>
            <a:r>
              <a:rPr lang="en-US" sz="2300" i="1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23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CE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b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→ more heating</a:t>
            </a:r>
            <a:b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→ decreased gain S</a:t>
            </a:r>
            <a:r>
              <a:rPr lang="en-US" sz="23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21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.</a:t>
            </a:r>
          </a:p>
          <a:p>
            <a:endParaRPr lang="en-US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Bias currents will be greater</a:t>
            </a:r>
            <a:b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under high-power operation.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E924ED-B722-1BB4-D63E-DD5B71D66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0066" y="1163105"/>
            <a:ext cx="7477114" cy="468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477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300" dirty="0"/>
              <a:t>Power Measurements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419714-7617-3F5F-6777-EF8870F7C3A1}"/>
              </a:ext>
            </a:extLst>
          </p:cNvPr>
          <p:cNvSpPr txBox="1"/>
          <p:nvPr/>
        </p:nvSpPr>
        <p:spPr>
          <a:xfrm>
            <a:off x="258440" y="1239915"/>
            <a:ext cx="62216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Amplifier overloads power meter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Add 40 cm waveguide attenuator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Calibration: </a:t>
            </a:r>
            <a:r>
              <a:rPr lang="en-US" dirty="0">
                <a:solidFill>
                  <a:srgbClr val="FF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s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=0.33 dB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(6 repeated measurements)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292DF2-913C-54AB-D432-1B0123054CF9}"/>
              </a:ext>
            </a:extLst>
          </p:cNvPr>
          <p:cNvSpPr/>
          <p:nvPr/>
        </p:nvSpPr>
        <p:spPr>
          <a:xfrm>
            <a:off x="5404710" y="6462995"/>
            <a:ext cx="257313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C81CD0-56EA-7F7A-0CBE-67E8C7DDFDA6}"/>
              </a:ext>
            </a:extLst>
          </p:cNvPr>
          <p:cNvSpPr txBox="1"/>
          <p:nvPr/>
        </p:nvSpPr>
        <p:spPr>
          <a:xfrm>
            <a:off x="296845" y="3136478"/>
            <a:ext cx="6221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Amplifier output 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power measurement</a:t>
            </a:r>
            <a:b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IC bonded with high-</a:t>
            </a:r>
            <a:r>
              <a:rPr lang="en-US" i="1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baseline="-2500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 adhesive to Cu heat sink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8C0505-B237-4141-D0E7-65463961F545}"/>
              </a:ext>
            </a:extLst>
          </p:cNvPr>
          <p:cNvSpPr txBox="1"/>
          <p:nvPr/>
        </p:nvSpPr>
        <p:spPr>
          <a:xfrm>
            <a:off x="258440" y="4542745"/>
            <a:ext cx="6221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Determining probe losses: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Measure loss of probe/line/probe (negligible line loss)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Weaknesses: division by 2, on-wafer structures near DUT</a:t>
            </a:r>
            <a:b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variability estimate: </a:t>
            </a:r>
            <a:r>
              <a:rPr lang="en-US" dirty="0">
                <a:solidFill>
                  <a:srgbClr val="FF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s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=1 dB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(typical of D-band power data)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77CAAC-CC7B-D99D-2724-CF8B6B419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1505" y="3077002"/>
            <a:ext cx="5974080" cy="37185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E6F7873-8F86-F925-FA4F-A4745B805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1505" y="494082"/>
            <a:ext cx="4953000" cy="25298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C4E9065-7337-9DC7-8708-FCB51CF2C49C}"/>
              </a:ext>
            </a:extLst>
          </p:cNvPr>
          <p:cNvSpPr txBox="1"/>
          <p:nvPr/>
        </p:nvSpPr>
        <p:spPr>
          <a:xfrm>
            <a:off x="296845" y="5970284"/>
            <a:ext cx="491584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To be conservative, focus on 150 GHz data, 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where probe loss correction is smallest (2.24 dB)</a:t>
            </a:r>
          </a:p>
        </p:txBody>
      </p:sp>
    </p:spTree>
    <p:extLst>
      <p:ext uri="{BB962C8B-B14F-4D97-AF65-F5344CB8AC3E}">
        <p14:creationId xmlns:p14="http://schemas.microsoft.com/office/powerpoint/2010/main" val="1355919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150 GHz Power Characteristics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5250" y="1547155"/>
            <a:ext cx="40325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14.9% peak PAE</a:t>
            </a:r>
          </a:p>
          <a:p>
            <a:pPr>
              <a:buClr>
                <a:srgbClr val="FF0000"/>
              </a:buClr>
            </a:pPr>
            <a:endParaRPr lang="en-US" sz="24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27.2 dBm output power</a:t>
            </a:r>
            <a:br>
              <a:rPr lang="en-US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 peak PAE</a:t>
            </a:r>
            <a:br>
              <a:rPr lang="en-US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1E714305-C8CD-33FE-873C-5192FB4524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7137848"/>
              </p:ext>
            </p:extLst>
          </p:nvPr>
        </p:nvGraphicFramePr>
        <p:xfrm>
          <a:off x="4214155" y="1163105"/>
          <a:ext cx="7901569" cy="52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2" imgW="4991040" imgH="3327120" progId="KGraph_Plot">
                  <p:embed/>
                </p:oleObj>
              </mc:Choice>
              <mc:Fallback>
                <p:oleObj name="KGPlot" r:id="rId2" imgW="4991040" imgH="3327120" progId="KGraph_Plot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B3490571-809C-6310-05E6-840175C580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214155" y="1163105"/>
                        <a:ext cx="7901569" cy="5265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773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125-155 GHz Power Characteristics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5250" y="1547155"/>
            <a:ext cx="4032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40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 26 dBm </a:t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 126-150 GHz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FB12DFE6-CBD2-A607-E8BB-5D2201ED66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4493807"/>
              </p:ext>
            </p:extLst>
          </p:nvPr>
        </p:nvGraphicFramePr>
        <p:xfrm>
          <a:off x="4045853" y="938173"/>
          <a:ext cx="8146147" cy="525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2" imgW="5448240" imgH="3517920" progId="KGraph_Plot">
                  <p:embed/>
                </p:oleObj>
              </mc:Choice>
              <mc:Fallback>
                <p:oleObj name="KGPlot" r:id="rId2" imgW="5448240" imgH="3517920" progId="KGraph_Plo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6E11E051-6E39-DB9F-5135-E5A4F978A1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045853" y="938173"/>
                        <a:ext cx="8146147" cy="5255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6270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Adaptive Bias Circuit Operation: 138 GHz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5250" y="1547155"/>
            <a:ext cx="4032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IC shows expected </a:t>
            </a:r>
          </a:p>
          <a:p>
            <a:pPr>
              <a:buClr>
                <a:srgbClr val="FF0000"/>
              </a:buClr>
            </a:pPr>
            <a:r>
              <a:rPr lang="en-US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linear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variation</a:t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bias currents vs. RF power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B9AB04-23B8-9340-E0A2-86332D082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3206" y="1239915"/>
            <a:ext cx="7203114" cy="468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95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/>
              <a:t>High-Power InP D-band Amplifier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444262-08CC-7E0A-C693-8014003D2D53}"/>
              </a:ext>
            </a:extLst>
          </p:cNvPr>
          <p:cNvSpPr txBox="1"/>
          <p:nvPr/>
        </p:nvSpPr>
        <p:spPr>
          <a:xfrm>
            <a:off x="220035" y="1585560"/>
            <a:ext cx="97761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Record 27 dBm output power at 150 GHz; 14.9% associated PAE</a:t>
            </a:r>
          </a:p>
          <a:p>
            <a:pPr>
              <a:buClr>
                <a:srgbClr val="FF0000"/>
              </a:buClr>
            </a:pPr>
            <a:b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 26 dBm over 126-150 GHz </a:t>
            </a:r>
          </a:p>
          <a:p>
            <a:pPr>
              <a:buClr>
                <a:srgbClr val="FF0000"/>
              </a:buClr>
            </a:pP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2 mm x 1.5 mm die; fits in 140 GHz, 0.6</a:t>
            </a:r>
            <a:r>
              <a:rPr lang="en-US" sz="2800" dirty="0">
                <a:latin typeface="Symbol" panose="05050102010706020507" pitchFamily="18" charset="2"/>
                <a:cs typeface="Calibri" panose="020F0502020204030204" pitchFamily="34" charset="0"/>
              </a:rPr>
              <a:t>l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-pitch linear array</a:t>
            </a:r>
          </a:p>
          <a:p>
            <a:pPr>
              <a:buClr>
                <a:srgbClr val="FF0000"/>
              </a:buClr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Teledyne 250 nm InP HBT technology.</a:t>
            </a:r>
          </a:p>
          <a:p>
            <a:pPr>
              <a:buClr>
                <a:srgbClr val="FF0000"/>
              </a:buClr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Adaptive bias circuits: class-AB bias, electrothermal stabilization.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818F55-D1DA-9468-65A4-8150E1C2F620}"/>
              </a:ext>
            </a:extLst>
          </p:cNvPr>
          <p:cNvSpPr txBox="1"/>
          <p:nvPr/>
        </p:nvSpPr>
        <p:spPr>
          <a:xfrm>
            <a:off x="7840543" y="6250711"/>
            <a:ext cx="36464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4x 6 </a:t>
            </a:r>
            <a:r>
              <a:rPr lang="en-US" sz="1200" dirty="0">
                <a:latin typeface="Symbol" panose="05050102010706020507" pitchFamily="18" charset="2"/>
                <a:cs typeface="Calibri" panose="020F0502020204030204" pitchFamily="34" charset="0"/>
              </a:rPr>
              <a:t>m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m HBT cell; no cell parasitics</a:t>
            </a:r>
          </a:p>
        </p:txBody>
      </p:sp>
    </p:spTree>
    <p:extLst>
      <p:ext uri="{BB962C8B-B14F-4D97-AF65-F5344CB8AC3E}">
        <p14:creationId xmlns:p14="http://schemas.microsoft.com/office/powerpoint/2010/main" val="443970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050" y="180936"/>
            <a:ext cx="11550030" cy="888813"/>
          </a:xfrm>
        </p:spPr>
        <p:txBody>
          <a:bodyPr/>
          <a:lstStyle/>
          <a:p>
            <a:pPr algn="l"/>
            <a:r>
              <a:rPr lang="en-US" sz="3733" dirty="0"/>
              <a:t>Questions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800B0A-987D-A4BA-EA18-54CD5299B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249" y="1229939"/>
            <a:ext cx="3642361" cy="27584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04B4FE-5066-71D7-C02F-1199E72E87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9" b="32466"/>
          <a:stretch/>
        </p:blipFill>
        <p:spPr>
          <a:xfrm>
            <a:off x="7838949" y="1236211"/>
            <a:ext cx="3049875" cy="2654327"/>
          </a:xfrm>
          <a:prstGeom prst="rect">
            <a:avLst/>
          </a:prstGeom>
        </p:spPr>
      </p:pic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6E11E051-6E39-DB9F-5135-E5A4F978A1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479508"/>
              </p:ext>
            </p:extLst>
          </p:nvPr>
        </p:nvGraphicFramePr>
        <p:xfrm>
          <a:off x="3927477" y="3972682"/>
          <a:ext cx="4151313" cy="2681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4" imgW="5524200" imgH="3568680" progId="KGraph_Plot">
                  <p:embed/>
                </p:oleObj>
              </mc:Choice>
              <mc:Fallback>
                <p:oleObj name="KGPlot" r:id="rId4" imgW="5524200" imgH="3568680" progId="KGraph_Plo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6E11E051-6E39-DB9F-5135-E5A4F978A1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27477" y="3972682"/>
                        <a:ext cx="4151313" cy="2681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2C2BB307-1DD0-B37B-8F7E-D74CC8CD2A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0047" y="1472406"/>
            <a:ext cx="2886167" cy="21102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01A9CC6-42BF-5EFF-8A99-0B764B16D326}"/>
              </a:ext>
            </a:extLst>
          </p:cNvPr>
          <p:cNvSpPr txBox="1"/>
          <p:nvPr/>
        </p:nvSpPr>
        <p:spPr>
          <a:xfrm>
            <a:off x="5067300" y="1162185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adaptive class-AB bias</a:t>
            </a: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D4F57618-825C-CF0C-830F-69F21CCF1C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9812287"/>
              </p:ext>
            </p:extLst>
          </p:nvPr>
        </p:nvGraphicFramePr>
        <p:xfrm>
          <a:off x="8261352" y="4015545"/>
          <a:ext cx="3730625" cy="2633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7" imgW="4965480" imgH="3504960" progId="KGraph_Plot">
                  <p:embed/>
                </p:oleObj>
              </mc:Choice>
              <mc:Fallback>
                <p:oleObj name="KGPlot" r:id="rId7" imgW="4965480" imgH="3504960" progId="KGraph_Plot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D4F57618-825C-CF0C-830F-69F21CCF1C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261352" y="4015545"/>
                        <a:ext cx="3730625" cy="2633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B3490571-809C-6310-05E6-840175C580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1364554"/>
              </p:ext>
            </p:extLst>
          </p:nvPr>
        </p:nvGraphicFramePr>
        <p:xfrm>
          <a:off x="76202" y="3958395"/>
          <a:ext cx="3751263" cy="2681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9" imgW="4991040" imgH="3568680" progId="KGraph_Plot">
                  <p:embed/>
                </p:oleObj>
              </mc:Choice>
              <mc:Fallback>
                <p:oleObj name="KGPlot" r:id="rId9" imgW="4991040" imgH="3568680" progId="KGraph_Plot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B3490571-809C-6310-05E6-840175C580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6202" y="3958395"/>
                        <a:ext cx="3751263" cy="2681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D83CDBD-124B-D89D-BE39-CB97EAEE0B57}"/>
              </a:ext>
            </a:extLst>
          </p:cNvPr>
          <p:cNvSpPr txBox="1"/>
          <p:nvPr/>
        </p:nvSpPr>
        <p:spPr>
          <a:xfrm rot="5400000">
            <a:off x="-110020" y="2184450"/>
            <a:ext cx="13057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1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mm x 1.5 mm  </a:t>
            </a:r>
          </a:p>
        </p:txBody>
      </p:sp>
    </p:spTree>
    <p:extLst>
      <p:ext uri="{BB962C8B-B14F-4D97-AF65-F5344CB8AC3E}">
        <p14:creationId xmlns:p14="http://schemas.microsoft.com/office/powerpoint/2010/main" val="175677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100-300 GHz Wireless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820" y="1380734"/>
            <a:ext cx="77724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capacity: </a:t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potentially wide available bandwidth</a:t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massive spatial multiplexing even with compact arrays</a:t>
            </a:r>
          </a:p>
          <a:p>
            <a:pPr>
              <a:buClr>
                <a:srgbClr val="FF0000"/>
              </a:buClr>
            </a:pPr>
            <a:br>
              <a:rPr lang="en-US" sz="1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Limited range:</a:t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high </a:t>
            </a:r>
            <a:r>
              <a:rPr lang="en-US" sz="2400" dirty="0">
                <a:solidFill>
                  <a:srgbClr val="00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l</a:t>
            </a:r>
            <a:r>
              <a:rPr lang="en-US" sz="240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/R</a:t>
            </a:r>
            <a:r>
              <a:rPr lang="en-US" sz="240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path losses</a:t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high worst-case atmospheric attenuation</a:t>
            </a:r>
          </a:p>
          <a:p>
            <a:pPr>
              <a:buClr>
                <a:srgbClr val="FF0000"/>
              </a:buClr>
            </a:pPr>
            <a:b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Need: </a:t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arrays with many elements</a:t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low receiver noise figure</a:t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compact, efficient, 100-300 GHz power amplifiers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40F21E-0737-4525-71C3-103A7ABD09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7221" y="1096685"/>
            <a:ext cx="3133185" cy="1595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17D5B0-2877-2D7B-AA5E-64E640C508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077" y="2959195"/>
            <a:ext cx="2074148" cy="167284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B5B4955-193F-F300-81DE-AF608F138786}"/>
              </a:ext>
            </a:extLst>
          </p:cNvPr>
          <p:cNvGrpSpPr/>
          <p:nvPr/>
        </p:nvGrpSpPr>
        <p:grpSpPr>
          <a:xfrm>
            <a:off x="9000748" y="4139646"/>
            <a:ext cx="978549" cy="293895"/>
            <a:chOff x="5346532" y="2693110"/>
            <a:chExt cx="978550" cy="29389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916F1EF-03CC-E395-3550-07453278BF95}"/>
                </a:ext>
              </a:extLst>
            </p:cNvPr>
            <p:cNvSpPr/>
            <p:nvPr/>
          </p:nvSpPr>
          <p:spPr bwMode="auto">
            <a:xfrm>
              <a:off x="6096482" y="2724752"/>
              <a:ext cx="228600" cy="228600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lnSpc>
                  <a:spcPct val="90000"/>
                </a:lnSpc>
                <a:spcBef>
                  <a:spcPct val="50000"/>
                </a:spcBef>
                <a:buClr>
                  <a:schemeClr val="tx2"/>
                </a:buClr>
              </a:pPr>
              <a:endParaRPr lang="en-US" sz="1000" b="1" dirty="0">
                <a:latin typeface="Arial Narrow" pitchFamily="34" charset="0"/>
              </a:endParaRPr>
            </a:p>
          </p:txBody>
        </p:sp>
        <p:graphicFrame>
          <p:nvGraphicFramePr>
            <p:cNvPr id="9" name="Object 8">
              <a:extLst>
                <a:ext uri="{FF2B5EF4-FFF2-40B4-BE49-F238E27FC236}">
                  <a16:creationId xmlns:a16="http://schemas.microsoft.com/office/drawing/2014/main" id="{BE6CC6D6-1268-54D9-78BE-7EE47A4FA99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59051113"/>
                </p:ext>
              </p:extLst>
            </p:nvPr>
          </p:nvGraphicFramePr>
          <p:xfrm>
            <a:off x="5346532" y="2693110"/>
            <a:ext cx="970043" cy="2938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545760" imgH="164880" progId="Equation.DSMT4">
                    <p:embed/>
                  </p:oleObj>
                </mc:Choice>
                <mc:Fallback>
                  <p:oleObj name="Equation" r:id="rId4" imgW="545760" imgH="164880" progId="Equation.DSMT4">
                    <p:embed/>
                    <p:pic>
                      <p:nvPicPr>
                        <p:cNvPr id="9" name="Object 8">
                          <a:extLst>
                            <a:ext uri="{FF2B5EF4-FFF2-40B4-BE49-F238E27FC236}">
                              <a16:creationId xmlns:a16="http://schemas.microsoft.com/office/drawing/2014/main" id="{BE6CC6D6-1268-54D9-78BE-7EE47A4FA99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346532" y="2693110"/>
                          <a:ext cx="970043" cy="29389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D748DC7-F415-4D71-FD99-ADF49B3583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816" y="3003038"/>
            <a:ext cx="1651565" cy="164175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A0FC263-948E-0CC5-EF37-91BF9D184E4F}"/>
              </a:ext>
            </a:extLst>
          </p:cNvPr>
          <p:cNvGrpSpPr/>
          <p:nvPr/>
        </p:nvGrpSpPr>
        <p:grpSpPr>
          <a:xfrm>
            <a:off x="9810465" y="2959194"/>
            <a:ext cx="1352551" cy="317500"/>
            <a:chOff x="9448800" y="1295400"/>
            <a:chExt cx="1352550" cy="3175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5A99215-D8D1-AEC6-A92F-2B0BDE2DE7DC}"/>
                </a:ext>
              </a:extLst>
            </p:cNvPr>
            <p:cNvSpPr/>
            <p:nvPr/>
          </p:nvSpPr>
          <p:spPr bwMode="auto">
            <a:xfrm>
              <a:off x="10287000" y="1339850"/>
              <a:ext cx="228600" cy="228600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defTabSz="914377">
                <a:lnSpc>
                  <a:spcPct val="90000"/>
                </a:lnSpc>
                <a:spcBef>
                  <a:spcPct val="50000"/>
                </a:spcBef>
                <a:buClr>
                  <a:schemeClr val="tx2"/>
                </a:buClr>
              </a:pPr>
              <a:endParaRPr lang="en-US" sz="1000" b="1" dirty="0">
                <a:latin typeface="Arial Narrow" pitchFamily="34" charset="0"/>
              </a:endParaRPr>
            </a:p>
          </p:txBody>
        </p:sp>
        <p:graphicFrame>
          <p:nvGraphicFramePr>
            <p:cNvPr id="16" name="Object 15">
              <a:extLst>
                <a:ext uri="{FF2B5EF4-FFF2-40B4-BE49-F238E27FC236}">
                  <a16:creationId xmlns:a16="http://schemas.microsoft.com/office/drawing/2014/main" id="{5C671D25-483E-6EF3-6BB0-D23FE5564F6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448800" y="1295400"/>
            <a:ext cx="1352550" cy="317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761760" imgH="177480" progId="Equation.DSMT4">
                    <p:embed/>
                  </p:oleObj>
                </mc:Choice>
                <mc:Fallback>
                  <p:oleObj name="Equation" r:id="rId7" imgW="761760" imgH="177480" progId="Equation.DSMT4">
                    <p:embed/>
                    <p:pic>
                      <p:nvPicPr>
                        <p:cNvPr id="16" name="Object 15">
                          <a:extLst>
                            <a:ext uri="{FF2B5EF4-FFF2-40B4-BE49-F238E27FC236}">
                              <a16:creationId xmlns:a16="http://schemas.microsoft.com/office/drawing/2014/main" id="{5C671D25-483E-6EF3-6BB0-D23FE5564F6C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9448800" y="1295400"/>
                          <a:ext cx="1352550" cy="317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224F7D1-7AD3-FD23-7A84-067EF7CD14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73011" y="5134413"/>
            <a:ext cx="2147223" cy="100229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96EA448-16D8-9420-9E54-E127178BA416}"/>
              </a:ext>
            </a:extLst>
          </p:cNvPr>
          <p:cNvSpPr txBox="1"/>
          <p:nvPr/>
        </p:nvSpPr>
        <p:spPr>
          <a:xfrm>
            <a:off x="7812851" y="4866172"/>
            <a:ext cx="2074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140 GHz MIMO Hub</a:t>
            </a:r>
            <a:endParaRPr lang="en-US" sz="1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DD0BAAE-2CD6-2DA6-01C3-1A9FB02532C5}"/>
              </a:ext>
            </a:extLst>
          </p:cNvPr>
          <p:cNvSpPr txBox="1"/>
          <p:nvPr/>
        </p:nvSpPr>
        <p:spPr>
          <a:xfrm>
            <a:off x="7837027" y="6200714"/>
            <a:ext cx="16943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Abu-Surra, </a:t>
            </a:r>
            <a:b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Samsung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/UCSB  </a:t>
            </a:r>
            <a:b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2022 IEEE ICC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0D690D0-05AC-2AC6-5B59-784A844E0030}"/>
              </a:ext>
            </a:extLst>
          </p:cNvPr>
          <p:cNvSpPr txBox="1"/>
          <p:nvPr/>
        </p:nvSpPr>
        <p:spPr>
          <a:xfrm>
            <a:off x="9834087" y="4866173"/>
            <a:ext cx="2074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 GHz backhaul</a:t>
            </a:r>
            <a:endParaRPr lang="en-US" sz="1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E887427-77D3-E187-1B79-4BE877733C2E}"/>
              </a:ext>
            </a:extLst>
          </p:cNvPr>
          <p:cNvSpPr txBox="1"/>
          <p:nvPr/>
        </p:nvSpPr>
        <p:spPr>
          <a:xfrm>
            <a:off x="9880811" y="6085500"/>
            <a:ext cx="16943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Soylu, UCSB  </a:t>
            </a:r>
            <a:b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 IEEE BCICTS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3A480F32-095D-3018-533A-9B4411CEE1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55868" y="5086969"/>
            <a:ext cx="2279074" cy="117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8899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8B3117F-1C21-63CE-26C3-7CDD12D5661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783" y="1700775"/>
            <a:ext cx="11948160" cy="888813"/>
          </a:xfrm>
        </p:spPr>
        <p:txBody>
          <a:bodyPr/>
          <a:lstStyle/>
          <a:p>
            <a:r>
              <a:rPr lang="en-US" sz="9600"/>
              <a:t>backup slides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10673972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/>
              <a:t>Capacitive Degeneration: Optimum Gain</a:t>
            </a:r>
            <a:endParaRPr lang="en-US"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444262-08CC-7E0A-C693-8014003D2D53}"/>
              </a:ext>
            </a:extLst>
          </p:cNvPr>
          <p:cNvSpPr txBox="1"/>
          <p:nvPr/>
        </p:nvSpPr>
        <p:spPr>
          <a:xfrm>
            <a:off x="121920" y="1162952"/>
            <a:ext cx="6895800" cy="4782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Capacitive degeneration: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no effect on peak PAE….given lossless embedding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 capacitive degeneration:</a:t>
            </a:r>
            <a:br>
              <a:rPr lang="en-US" sz="2400" b="0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</a:t>
            </a:r>
            <a:r>
              <a:rPr lang="en-US" sz="2400" b="0" u="sng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more</a:t>
            </a:r>
            <a:r>
              <a:rPr lang="en-US" sz="2400" b="0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gain compression @ P</a:t>
            </a:r>
            <a:r>
              <a:rPr lang="en-US" sz="2400" b="0" baseline="-25000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1dB</a:t>
            </a:r>
            <a:r>
              <a:rPr lang="en-US" sz="2400" b="0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lang="en-US" sz="240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✘</a:t>
            </a:r>
            <a:br>
              <a:rPr lang="en-US" sz="2400" b="0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</a:t>
            </a:r>
            <a:r>
              <a:rPr lang="en-US" sz="2400" b="0" u="sng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more</a:t>
            </a:r>
            <a:r>
              <a:rPr lang="en-US" sz="2400" b="0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gain @ P</a:t>
            </a:r>
            <a:r>
              <a:rPr lang="en-US" sz="2400" b="0" baseline="-25000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1dB</a:t>
            </a:r>
            <a:r>
              <a:rPr lang="en-US" sz="2400" b="0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 </a:t>
            </a:r>
            <a:br>
              <a:rPr lang="en-US" sz="240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</a:br>
            <a:r>
              <a:rPr lang="en-US" sz="240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    </a:t>
            </a:r>
            <a:r>
              <a:rPr lang="en-US" sz="2400" b="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input matching losses have </a:t>
            </a:r>
            <a:r>
              <a:rPr lang="en-US" sz="2400" b="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less</a:t>
            </a:r>
            <a:r>
              <a:rPr lang="en-US" sz="2400" b="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effect on PAE </a:t>
            </a:r>
            <a:r>
              <a:rPr lang="en-US" sz="2400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2400" b="0" dirty="0">
              <a:solidFill>
                <a:srgbClr val="0000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With capacitive degeneration:</a:t>
            </a:r>
            <a:b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</a:t>
            </a:r>
            <a:r>
              <a:rPr lang="en-US" sz="2400" b="0" u="sng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less</a:t>
            </a: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gain compression @ P</a:t>
            </a:r>
            <a:r>
              <a:rPr lang="en-US" sz="2400" b="0" baseline="-2500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1dB</a:t>
            </a: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lang="en-US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 </a:t>
            </a:r>
            <a:b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</a:t>
            </a:r>
            <a:r>
              <a:rPr lang="en-US" sz="2400" b="0" u="sng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less</a:t>
            </a: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gain @ P</a:t>
            </a:r>
            <a:r>
              <a:rPr lang="en-US" sz="2400" b="0" baseline="-2500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1dB</a:t>
            </a: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✘</a:t>
            </a:r>
            <a:br>
              <a:rPr lang="en-US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</a:br>
            <a:r>
              <a:rPr lang="en-US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    </a:t>
            </a: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input matching losses have </a:t>
            </a:r>
            <a:r>
              <a:rPr lang="en-US" sz="2400" b="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more</a:t>
            </a:r>
            <a:r>
              <a:rPr lang="en-US" sz="2400" b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effect on PAE </a:t>
            </a:r>
            <a:r>
              <a:rPr lang="en-US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✘ </a:t>
            </a:r>
            <a:endParaRPr lang="en-US" sz="2400" b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Design for greatest PAE @ P</a:t>
            </a:r>
            <a:r>
              <a:rPr lang="en-US" sz="2400" b="0" baseline="-25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1dB</a:t>
            </a: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b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</a:br>
            <a:r>
              <a:rPr lang="en-US" sz="2400" b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balances these two considerations.</a:t>
            </a:r>
            <a:endParaRPr kumimoji="0" lang="en-US" sz="5400" b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F003F386-3D69-3E54-D855-7B6DEE8198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2861739"/>
              </p:ext>
            </p:extLst>
          </p:nvPr>
        </p:nvGraphicFramePr>
        <p:xfrm>
          <a:off x="6538079" y="2537543"/>
          <a:ext cx="5472291" cy="3626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2" imgW="4927320" imgH="3200400" progId="KGraph_Plot">
                  <p:embed/>
                </p:oleObj>
              </mc:Choice>
              <mc:Fallback>
                <p:oleObj name="KGPlot" r:id="rId2" imgW="4927320" imgH="3200400" progId="KGraph_Plot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FEA58124-76FD-881E-6954-7568C75539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8079" y="2537543"/>
                        <a:ext cx="5472291" cy="36267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 descr="A picture containing text, clock, clipart, sign&#10;&#10;Description automatically generated">
            <a:extLst>
              <a:ext uri="{FF2B5EF4-FFF2-40B4-BE49-F238E27FC236}">
                <a16:creationId xmlns:a16="http://schemas.microsoft.com/office/drawing/2014/main" id="{DE0686B0-AF6B-646E-3ECE-24C02DDBAE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279" y="1239915"/>
            <a:ext cx="4369308" cy="11841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2E2D46-54E4-1879-FC2B-434505E17486}"/>
              </a:ext>
            </a:extLst>
          </p:cNvPr>
          <p:cNvSpPr txBox="1"/>
          <p:nvPr/>
        </p:nvSpPr>
        <p:spPr>
          <a:xfrm>
            <a:off x="7840543" y="6250711"/>
            <a:ext cx="36464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4x 6 </a:t>
            </a:r>
            <a:r>
              <a:rPr lang="en-US" sz="1200" dirty="0">
                <a:latin typeface="Symbol" panose="05050102010706020507" pitchFamily="18" charset="2"/>
                <a:cs typeface="Calibri" panose="020F0502020204030204" pitchFamily="34" charset="0"/>
              </a:rPr>
              <a:t>m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m HBT cell; no cell parasitics</a:t>
            </a:r>
          </a:p>
        </p:txBody>
      </p:sp>
    </p:spTree>
    <p:extLst>
      <p:ext uri="{BB962C8B-B14F-4D97-AF65-F5344CB8AC3E}">
        <p14:creationId xmlns:p14="http://schemas.microsoft.com/office/powerpoint/2010/main" val="14239834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8170E6-6F4D-1453-BB00-1066AFE4E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780" y="356600"/>
            <a:ext cx="10718968" cy="437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72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Technology Comparison: 100-220 GHz PAs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0464" y="1124700"/>
            <a:ext cx="11329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110-200 GHz: </a:t>
            </a:r>
            <a:r>
              <a:rPr lang="en-US" sz="24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InP HBT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provides leading output power vs. efficiency</a:t>
            </a:r>
          </a:p>
          <a:p>
            <a:pPr>
              <a:buClr>
                <a:srgbClr val="FF0000"/>
              </a:buClr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200-300 GHz: InP HBT and InP HEMT are both excellent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93AED2-65F8-3929-D3D1-56CD43E3AABB}"/>
              </a:ext>
            </a:extLst>
          </p:cNvPr>
          <p:cNvSpPr txBox="1"/>
          <p:nvPr/>
        </p:nvSpPr>
        <p:spPr>
          <a:xfrm>
            <a:off x="2409119" y="6545866"/>
            <a:ext cx="2112275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 compiled 8/16/2023</a:t>
            </a:r>
          </a:p>
        </p:txBody>
      </p:sp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20BE5BA1-AB39-A176-28B0-661CE41DB4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1861441"/>
              </p:ext>
            </p:extLst>
          </p:nvPr>
        </p:nvGraphicFramePr>
        <p:xfrm>
          <a:off x="0" y="2155524"/>
          <a:ext cx="3826005" cy="4486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2" imgW="2869920" imgH="3365280" progId="KGraph_Plot">
                  <p:embed/>
                </p:oleObj>
              </mc:Choice>
              <mc:Fallback>
                <p:oleObj name="KGPlot" r:id="rId2" imgW="2869920" imgH="3365280" progId="KGraph_Plo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B699E1BE-5371-C7B3-5998-AB58B9FFB5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2155524"/>
                        <a:ext cx="3826005" cy="44863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>
            <a:extLst>
              <a:ext uri="{FF2B5EF4-FFF2-40B4-BE49-F238E27FC236}">
                <a16:creationId xmlns:a16="http://schemas.microsoft.com/office/drawing/2014/main" id="{BA19E9D0-3AD7-AE2D-D54A-C4CA4261F4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8860173"/>
              </p:ext>
            </p:extLst>
          </p:nvPr>
        </p:nvGraphicFramePr>
        <p:xfrm>
          <a:off x="3826005" y="2240006"/>
          <a:ext cx="3731605" cy="4398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4" imgW="2844720" imgH="3352680" progId="KGraph_Plot">
                  <p:embed/>
                </p:oleObj>
              </mc:Choice>
              <mc:Fallback>
                <p:oleObj name="KGPlot" r:id="rId4" imgW="2844720" imgH="3352680" progId="KGraph_Plo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154FBA7A-F48A-EA82-0F04-74DE27EF66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26005" y="2240006"/>
                        <a:ext cx="3731605" cy="43981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>
            <a:extLst>
              <a:ext uri="{FF2B5EF4-FFF2-40B4-BE49-F238E27FC236}">
                <a16:creationId xmlns:a16="http://schemas.microsoft.com/office/drawing/2014/main" id="{F73EC6C4-16C6-F721-FC5F-EC5BD3C8B1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4848257"/>
              </p:ext>
            </p:extLst>
          </p:nvPr>
        </p:nvGraphicFramePr>
        <p:xfrm>
          <a:off x="7785820" y="2194192"/>
          <a:ext cx="3741335" cy="44857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6" imgW="2806560" imgH="3365280" progId="KGraph_Plot">
                  <p:embed/>
                </p:oleObj>
              </mc:Choice>
              <mc:Fallback>
                <p:oleObj name="KGPlot" r:id="rId6" imgW="2806560" imgH="3365280" progId="KGraph_Plo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BB45582A-56B0-4789-1DFE-D4BCF453EC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785820" y="2194192"/>
                        <a:ext cx="3741335" cy="44857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65A76CE-A6A1-BF17-C3E8-163BC28D46A6}"/>
              </a:ext>
            </a:extLst>
          </p:cNvPr>
          <p:cNvCxnSpPr>
            <a:cxnSpLocks/>
          </p:cNvCxnSpPr>
          <p:nvPr/>
        </p:nvCxnSpPr>
        <p:spPr>
          <a:xfrm>
            <a:off x="7171340" y="2315255"/>
            <a:ext cx="0" cy="87371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>
            <a:extLst>
              <a:ext uri="{FF2B5EF4-FFF2-40B4-BE49-F238E27FC236}">
                <a16:creationId xmlns:a16="http://schemas.microsoft.com/office/drawing/2014/main" id="{D6DD3307-4748-65DD-822A-9161490688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12575" y="2545685"/>
            <a:ext cx="1591477" cy="1040914"/>
          </a:xfrm>
          <a:prstGeom prst="rect">
            <a:avLst/>
          </a:prstGeom>
        </p:spPr>
      </p:pic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9A7E5FA7-779E-3F02-436D-924CD1DF834A}"/>
              </a:ext>
            </a:extLst>
          </p:cNvPr>
          <p:cNvCxnSpPr>
            <a:cxnSpLocks/>
          </p:cNvCxnSpPr>
          <p:nvPr/>
        </p:nvCxnSpPr>
        <p:spPr>
          <a:xfrm>
            <a:off x="3177220" y="2315255"/>
            <a:ext cx="0" cy="180503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6638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Teledyne 250 nm InP HBT Technology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0D55F4-28C0-7D48-E070-6B25A859E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3" y="3665698"/>
            <a:ext cx="3228110" cy="239683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914CB3A-C5E7-9433-F298-35A6699F6644}"/>
              </a:ext>
            </a:extLst>
          </p:cNvPr>
          <p:cNvSpPr/>
          <p:nvPr/>
        </p:nvSpPr>
        <p:spPr>
          <a:xfrm>
            <a:off x="258439" y="1201510"/>
            <a:ext cx="48006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HBTs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~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200-400</a:t>
            </a:r>
            <a:r>
              <a:rPr lang="en-US" sz="2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GHz </a:t>
            </a:r>
            <a:r>
              <a:rPr lang="en-US" sz="2000" i="1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000" baseline="-25000" dirty="0">
                <a:latin typeface="Symbol" panose="05050102010706020507" pitchFamily="18" charset="2"/>
                <a:cs typeface="Calibri" panose="020F0502020204030204" pitchFamily="34" charset="0"/>
              </a:rPr>
              <a:t>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; varies with </a:t>
            </a:r>
            <a:r>
              <a:rPr lang="en-US" sz="200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2000" baseline="-25000">
                <a:latin typeface="Calibri" panose="020F0502020204030204" pitchFamily="34" charset="0"/>
                <a:cs typeface="Calibri" panose="020F0502020204030204" pitchFamily="34" charset="0"/>
              </a:rPr>
              <a:t>ce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I</a:t>
            </a:r>
            <a:r>
              <a:rPr lang="en-US" sz="2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~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650</a:t>
            </a:r>
            <a:r>
              <a:rPr lang="en-US" sz="2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GHz </a:t>
            </a:r>
            <a:r>
              <a:rPr lang="en-US" sz="2000" i="1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sz="2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max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~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mA/</a:t>
            </a:r>
            <a:r>
              <a:rPr lang="en-US" sz="2000" dirty="0">
                <a:latin typeface="Symbol" panose="05050102010706020507" pitchFamily="18" charset="2"/>
                <a:cs typeface="Calibri" panose="020F0502020204030204" pitchFamily="34" charset="0"/>
              </a:rPr>
              <a:t>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 maximum current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~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4.5</a:t>
            </a:r>
            <a:r>
              <a:rPr lang="en-US" sz="20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V breakdown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~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0.6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V minimum at 2mA/</a:t>
            </a:r>
            <a:r>
              <a:rPr lang="en-US" sz="2000" dirty="0">
                <a:latin typeface="Symbol" panose="05050102010706020507" pitchFamily="18" charset="2"/>
                <a:cs typeface="Calibri" panose="020F0502020204030204" pitchFamily="34" charset="0"/>
              </a:rPr>
              <a:t>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 (Kirk effect)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A203A1-43A3-060A-39B8-2E732094D04E}"/>
              </a:ext>
            </a:extLst>
          </p:cNvPr>
          <p:cNvSpPr/>
          <p:nvPr/>
        </p:nvSpPr>
        <p:spPr>
          <a:xfrm>
            <a:off x="450465" y="6270970"/>
            <a:ext cx="199926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Griffith, 2007 IEEE IPRM</a:t>
            </a:r>
            <a:b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Urteaga, 2017 IEEE Proceedings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795967-40A8-6430-BAC3-031AFDF077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502" y="2964164"/>
            <a:ext cx="3410354" cy="36140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6C20A3A-4F54-0868-E7B4-C52766FBB8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917" y="3653196"/>
            <a:ext cx="3025769" cy="242627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C7C2D7D-8F0F-3A14-97F4-F3CC720D8A1A}"/>
              </a:ext>
            </a:extLst>
          </p:cNvPr>
          <p:cNvSpPr/>
          <p:nvPr/>
        </p:nvSpPr>
        <p:spPr>
          <a:xfrm>
            <a:off x="6095999" y="1183304"/>
            <a:ext cx="59527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Back end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4 Au wiring layers, BCB dielectric (</a:t>
            </a:r>
            <a:r>
              <a:rPr lang="en-US" sz="2000" dirty="0">
                <a:latin typeface="Symbol" panose="05050102010706020507" pitchFamily="18" charset="2"/>
                <a:cs typeface="Calibri" panose="020F0502020204030204" pitchFamily="34" charset="0"/>
              </a:rPr>
              <a:t>e</a:t>
            </a:r>
            <a:r>
              <a:rPr lang="en-US" sz="20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=2.65)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en-US" sz="2000" dirty="0">
                <a:solidFill>
                  <a:srgbClr val="FF0000"/>
                </a:solidFill>
                <a:latin typeface="Symbol" panose="05050102010706020507" pitchFamily="18" charset="2"/>
                <a:cs typeface="Calibri" panose="020F0502020204030204" pitchFamily="34" charset="0"/>
              </a:rPr>
              <a:t>m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M1-M4 separation→ ~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0.9 dB/mm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loss </a:t>
            </a: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@ 140 GHz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MIM capacitors: 0.3 fF/</a:t>
            </a:r>
            <a:r>
              <a:rPr lang="en-US" sz="2000" dirty="0">
                <a:latin typeface="Symbol" panose="05050102010706020507" pitchFamily="18" charset="2"/>
                <a:cs typeface="Calibri" panose="020F0502020204030204" pitchFamily="34" charset="0"/>
              </a:rPr>
              <a:t>m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Thin-film resistors: 50 </a:t>
            </a:r>
            <a:r>
              <a:rPr lang="en-US" sz="2000" dirty="0">
                <a:latin typeface="Symbol" panose="05050102010706020507" pitchFamily="18" charset="2"/>
                <a:cs typeface="Calibri" panose="020F0502020204030204" pitchFamily="34" charset="0"/>
              </a:rPr>
              <a:t>W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/square</a:t>
            </a:r>
          </a:p>
        </p:txBody>
      </p:sp>
    </p:spTree>
    <p:extLst>
      <p:ext uri="{BB962C8B-B14F-4D97-AF65-F5344CB8AC3E}">
        <p14:creationId xmlns:p14="http://schemas.microsoft.com/office/powerpoint/2010/main" val="2657603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500 mW, 150 GHz PA Design Challenges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5250" y="1200016"/>
            <a:ext cx="1157492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Overheating  (~3 W dissipation): </a:t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minimum output transistor power cell spacing, IC bonded to metal heat sink</a:t>
            </a:r>
          </a:p>
          <a:p>
            <a:pPr>
              <a:buClr>
                <a:srgbClr val="FF0000"/>
              </a:buClr>
            </a:pP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~1 Amp DC supply currents: </a:t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electromigration, </a:t>
            </a:r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losses→ wide conductors</a:t>
            </a:r>
          </a:p>
          <a:p>
            <a:pPr>
              <a:buClr>
                <a:srgbClr val="FF0000"/>
              </a:buClr>
            </a:pP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Efficiency: </a:t>
            </a:r>
            <a:b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minimize tuning &amp; power-combining losses </a:t>
            </a:r>
          </a:p>
          <a:p>
            <a:pPr>
              <a:buClr>
                <a:srgbClr val="FF0000"/>
              </a:buClr>
            </a:pP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Electrothermal self-destruction: </a:t>
            </a:r>
            <a:b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power cell ballasting</a:t>
            </a:r>
          </a:p>
          <a:p>
            <a:pPr>
              <a:buClr>
                <a:srgbClr val="FF0000"/>
              </a:buClr>
            </a:pP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Efficient class-AB operation: </a:t>
            </a:r>
            <a:b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electrothermally stable adaptive bias circuits</a:t>
            </a:r>
          </a:p>
        </p:txBody>
      </p:sp>
    </p:spTree>
    <p:extLst>
      <p:ext uri="{BB962C8B-B14F-4D97-AF65-F5344CB8AC3E}">
        <p14:creationId xmlns:p14="http://schemas.microsoft.com/office/powerpoint/2010/main" val="1970679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/>
              <a:t>Capacitively Degenerated Common-Base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77DFD6C8-2FEA-CF3C-22EE-173808807A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7621398"/>
              </p:ext>
            </p:extLst>
          </p:nvPr>
        </p:nvGraphicFramePr>
        <p:xfrm>
          <a:off x="6288025" y="2622495"/>
          <a:ext cx="5472291" cy="3626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2" imgW="4927320" imgH="3200400" progId="KGraph_Plot">
                  <p:embed/>
                </p:oleObj>
              </mc:Choice>
              <mc:Fallback>
                <p:oleObj name="KGPlot" r:id="rId2" imgW="4927320" imgH="3200400" progId="KGraph_Plot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FEA58124-76FD-881E-6954-7568C75539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8025" y="2622495"/>
                        <a:ext cx="5472291" cy="36267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EBF2C1D9-1FF6-6852-BF58-A71D57A7F0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457" y="1508750"/>
            <a:ext cx="5034583" cy="9583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4444262-08CC-7E0A-C693-8014003D2D53}"/>
              </a:ext>
            </a:extLst>
          </p:cNvPr>
          <p:cNvSpPr txBox="1"/>
          <p:nvPr/>
        </p:nvSpPr>
        <p:spPr>
          <a:xfrm>
            <a:off x="121920" y="1162952"/>
            <a:ext cx="616610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2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Common-base with AC grounded base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  more small-signal gain than common-emitter</a:t>
            </a:r>
          </a:p>
          <a:p>
            <a:pPr>
              <a:buClr>
                <a:srgbClr val="FF0000"/>
              </a:buClr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Capacitively degenerated common base</a:t>
            </a:r>
            <a:b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  finite base capacitance</a:t>
            </a:r>
            <a:b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smaller gain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same peak PAE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at same (</a:t>
            </a:r>
            <a:r>
              <a:rPr lang="en-US" sz="2200" i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2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200" i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2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buClr>
                <a:srgbClr val="FF0000"/>
              </a:buClr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less gain compression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@ peak PAE.</a:t>
            </a:r>
            <a:b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broadband stability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with no loss in PAE</a:t>
            </a:r>
          </a:p>
          <a:p>
            <a:pPr>
              <a:buClr>
                <a:srgbClr val="FF0000"/>
              </a:buClr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Power from previous stages contributes to </a:t>
            </a:r>
            <a:r>
              <a:rPr lang="en-US" sz="2200" i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2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  …similar to stacking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5D5B633-C3E5-7AC1-94A1-956D46E503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00" y="5080415"/>
            <a:ext cx="2577238" cy="16130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A818F55-D1DA-9468-65A4-8150E1C2F620}"/>
              </a:ext>
            </a:extLst>
          </p:cNvPr>
          <p:cNvSpPr txBox="1"/>
          <p:nvPr/>
        </p:nvSpPr>
        <p:spPr>
          <a:xfrm>
            <a:off x="7840543" y="6250711"/>
            <a:ext cx="36464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4x 6 </a:t>
            </a:r>
            <a:r>
              <a:rPr lang="en-US" sz="1200" dirty="0">
                <a:latin typeface="Symbol" panose="05050102010706020507" pitchFamily="18" charset="2"/>
                <a:cs typeface="Calibri" panose="020F0502020204030204" pitchFamily="34" charset="0"/>
              </a:rPr>
              <a:t>m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m HBT cell; no cell parasitics</a:t>
            </a:r>
          </a:p>
        </p:txBody>
      </p:sp>
    </p:spTree>
    <p:extLst>
      <p:ext uri="{BB962C8B-B14F-4D97-AF65-F5344CB8AC3E}">
        <p14:creationId xmlns:p14="http://schemas.microsoft.com/office/powerpoint/2010/main" val="1869806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Bipolar Transistor Electrothermal Runaway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FFAA0E1B-4505-CDCF-4A98-8966813126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295504"/>
              </p:ext>
            </p:extLst>
          </p:nvPr>
        </p:nvGraphicFramePr>
        <p:xfrm>
          <a:off x="258439" y="1236280"/>
          <a:ext cx="6703239" cy="511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797280" imgH="2895480" progId="Equation.DSMT4">
                  <p:embed/>
                </p:oleObj>
              </mc:Choice>
              <mc:Fallback>
                <p:oleObj name="Equation" r:id="rId2" imgW="3797280" imgH="28954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FFAA0E1B-4505-CDCF-4A98-8966813126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8439" y="1236280"/>
                        <a:ext cx="6703239" cy="511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02E550F1-8025-8C1C-AFF1-FB63C9B58D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1119585"/>
              </p:ext>
            </p:extLst>
          </p:nvPr>
        </p:nvGraphicFramePr>
        <p:xfrm>
          <a:off x="7345868" y="3586884"/>
          <a:ext cx="4455102" cy="3125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KGPlot" r:id="rId4" imgW="5143320" imgH="3606840" progId="KGraph_Plot">
                  <p:embed/>
                </p:oleObj>
              </mc:Choice>
              <mc:Fallback>
                <p:oleObj name="KGPlot" r:id="rId4" imgW="5143320" imgH="3606840" progId="KGraph_Plo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02E550F1-8025-8C1C-AFF1-FB63C9B58D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345868" y="3586884"/>
                        <a:ext cx="4455102" cy="31259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 descr="Diagram, schematic&#10;&#10;Description automatically generated">
            <a:extLst>
              <a:ext uri="{FF2B5EF4-FFF2-40B4-BE49-F238E27FC236}">
                <a16:creationId xmlns:a16="http://schemas.microsoft.com/office/drawing/2014/main" id="{0FBF0A13-B1AE-AA34-9DDF-54749C55C68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12"/>
          <a:stretch/>
        </p:blipFill>
        <p:spPr>
          <a:xfrm>
            <a:off x="9744475" y="1241251"/>
            <a:ext cx="2065020" cy="222138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219ECE7-883F-0893-AB88-23F8406FD7B2}"/>
              </a:ext>
            </a:extLst>
          </p:cNvPr>
          <p:cNvSpPr txBox="1"/>
          <p:nvPr/>
        </p:nvSpPr>
        <p:spPr>
          <a:xfrm>
            <a:off x="8285085" y="3765713"/>
            <a:ext cx="21653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W. Liu, IEEE TED, March 1996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67CC0C-B5A0-B2D4-81DA-AFC328B8E6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2075" y="1294180"/>
            <a:ext cx="2065020" cy="19812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98B040C-2BEB-7D1B-0EB5-E253AA11171E}"/>
              </a:ext>
            </a:extLst>
          </p:cNvPr>
          <p:cNvSpPr/>
          <p:nvPr/>
        </p:nvSpPr>
        <p:spPr>
          <a:xfrm>
            <a:off x="11357485" y="4888390"/>
            <a:ext cx="413605" cy="2769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988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Class-B biasing of HBT power amplifiers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B30DEEA6-D8AE-C165-7DCE-D6601821A4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6000519"/>
              </p:ext>
            </p:extLst>
          </p:nvPr>
        </p:nvGraphicFramePr>
        <p:xfrm>
          <a:off x="143225" y="1157593"/>
          <a:ext cx="6057469" cy="5151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71800" imgH="2539800" progId="Equation.DSMT4">
                  <p:embed/>
                </p:oleObj>
              </mc:Choice>
              <mc:Fallback>
                <p:oleObj name="Equation" r:id="rId2" imgW="2971800" imgH="253980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B30DEEA6-D8AE-C165-7DCE-D6601821A4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3225" y="1157593"/>
                        <a:ext cx="6057469" cy="51517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B787F5EF-1045-A578-A201-B2B9AE422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0120" y="1239915"/>
            <a:ext cx="1653540" cy="54711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78D7AB-72EB-9451-1387-D812DCCCF7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9838" y="1314821"/>
            <a:ext cx="3476232" cy="495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544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5526A9-6B0E-5764-75B2-F675C99050ED}"/>
              </a:ext>
            </a:extLst>
          </p:cNvPr>
          <p:cNvSpPr/>
          <p:nvPr/>
        </p:nvSpPr>
        <p:spPr>
          <a:xfrm>
            <a:off x="1218565" y="1393535"/>
            <a:ext cx="3686880" cy="768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/>
              <a:t>Power detectors &amp; peak detectors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09ED1D6-B219-B659-7E31-69511A53CF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7935553"/>
              </p:ext>
            </p:extLst>
          </p:nvPr>
        </p:nvGraphicFramePr>
        <p:xfrm>
          <a:off x="258440" y="1279453"/>
          <a:ext cx="7176468" cy="1948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644640" imgH="990360" progId="Equation.DSMT4">
                  <p:embed/>
                </p:oleObj>
              </mc:Choice>
              <mc:Fallback>
                <p:oleObj name="Equation" r:id="rId2" imgW="3644640" imgH="9903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E09ED1D6-B219-B659-7E31-69511A53CF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8440" y="1279453"/>
                        <a:ext cx="7176468" cy="19488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CAD2ECA1-4523-20D5-22E6-25D9C67F39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059" y="3569538"/>
            <a:ext cx="4570195" cy="27647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936B61-B0E1-D14A-AA66-0E42CC1A44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5439" y="3544215"/>
            <a:ext cx="5072621" cy="2890822"/>
          </a:xfrm>
          <a:prstGeom prst="rect">
            <a:avLst/>
          </a:prstGeom>
        </p:spPr>
      </p:pic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FD1B168B-A140-E973-5553-8B30F66CE2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4625856"/>
              </p:ext>
            </p:extLst>
          </p:nvPr>
        </p:nvGraphicFramePr>
        <p:xfrm>
          <a:off x="725159" y="3232511"/>
          <a:ext cx="5188239" cy="261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87640" imgH="241200" progId="Equation.DSMT4">
                  <p:embed/>
                </p:oleObj>
              </mc:Choice>
              <mc:Fallback>
                <p:oleObj name="Equation" r:id="rId6" imgW="4787640" imgH="24120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FD1B168B-A140-E973-5553-8B30F66CE2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25159" y="3232511"/>
                        <a:ext cx="5188239" cy="2612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0321341"/>
      </p:ext>
    </p:extLst>
  </p:cSld>
  <p:clrMapOvr>
    <a:masterClrMapping/>
  </p:clrMapOvr>
</p:sld>
</file>

<file path=ppt/theme/theme1.xml><?xml version="1.0" encoding="utf-8"?>
<a:theme xmlns:a="http://schemas.openxmlformats.org/drawingml/2006/main" name="Cloud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ou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ouds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ouds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ouds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32576</TotalTime>
  <Words>1114</Words>
  <Application>Microsoft Office PowerPoint</Application>
  <PresentationFormat>Widescreen</PresentationFormat>
  <Paragraphs>111</Paragraphs>
  <Slides>22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Arial Narrow</vt:lpstr>
      <vt:lpstr>Calibri</vt:lpstr>
      <vt:lpstr>Symbol</vt:lpstr>
      <vt:lpstr>Tahoma</vt:lpstr>
      <vt:lpstr>Wingdings</vt:lpstr>
      <vt:lpstr>Clouds</vt:lpstr>
      <vt:lpstr>Equation</vt:lpstr>
      <vt:lpstr>KGPlot</vt:lpstr>
      <vt:lpstr>PowerPoint Presentation</vt:lpstr>
      <vt:lpstr>100-300 GHz Wireless</vt:lpstr>
      <vt:lpstr>Technology Comparison: 100-220 GHz PAs</vt:lpstr>
      <vt:lpstr>Teledyne 250 nm InP HBT Technology</vt:lpstr>
      <vt:lpstr>500 mW, 150 GHz PA Design Challenges</vt:lpstr>
      <vt:lpstr>Capacitively Degenerated Common-Base</vt:lpstr>
      <vt:lpstr>Bipolar Transistor Electrothermal Runaway</vt:lpstr>
      <vt:lpstr>Class-B biasing of HBT power amplifiers</vt:lpstr>
      <vt:lpstr>Power detectors &amp; peak detectors</vt:lpstr>
      <vt:lpstr>Common-base class-AB adaptive bias circuit</vt:lpstr>
      <vt:lpstr>High-power D-band class-AB amplifier</vt:lpstr>
      <vt:lpstr>die photo</vt:lpstr>
      <vt:lpstr>Measured Small-Signal Parameters</vt:lpstr>
      <vt:lpstr>Power Measurements</vt:lpstr>
      <vt:lpstr>150 GHz Power Characteristics</vt:lpstr>
      <vt:lpstr>125-155 GHz Power Characteristics</vt:lpstr>
      <vt:lpstr>Adaptive Bias Circuit Operation: 138 GHz</vt:lpstr>
      <vt:lpstr>High-Power InP D-band Amplifier</vt:lpstr>
      <vt:lpstr>Questions ?</vt:lpstr>
      <vt:lpstr>backup slides</vt:lpstr>
      <vt:lpstr>Capacitive Degeneration: Optimum Gain</vt:lpstr>
      <vt:lpstr>PowerPoint Presentation</vt:lpstr>
    </vt:vector>
  </TitlesOfParts>
  <Company>BCTM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Weiser</dc:creator>
  <cp:lastModifiedBy>Mark Rodwell</cp:lastModifiedBy>
  <cp:revision>902</cp:revision>
  <cp:lastPrinted>1601-01-01T00:00:00Z</cp:lastPrinted>
  <dcterms:created xsi:type="dcterms:W3CDTF">2008-10-04T20:29:09Z</dcterms:created>
  <dcterms:modified xsi:type="dcterms:W3CDTF">2023-10-15T02:56:47Z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6</vt:i4>
  </property>
</Properties>
</file>