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73" r:id="rId3"/>
    <p:sldId id="553" r:id="rId4"/>
    <p:sldId id="606" r:id="rId5"/>
    <p:sldId id="681" r:id="rId6"/>
    <p:sldId id="683" r:id="rId7"/>
    <p:sldId id="684" r:id="rId8"/>
    <p:sldId id="537" r:id="rId9"/>
    <p:sldId id="559" r:id="rId10"/>
    <p:sldId id="566" r:id="rId11"/>
    <p:sldId id="568" r:id="rId12"/>
    <p:sldId id="569" r:id="rId13"/>
    <p:sldId id="637" r:id="rId14"/>
    <p:sldId id="639" r:id="rId15"/>
    <p:sldId id="638" r:id="rId16"/>
    <p:sldId id="517" r:id="rId17"/>
    <p:sldId id="676" r:id="rId18"/>
    <p:sldId id="590" r:id="rId19"/>
    <p:sldId id="663" r:id="rId20"/>
    <p:sldId id="677" r:id="rId21"/>
    <p:sldId id="679" r:id="rId22"/>
    <p:sldId id="271" r:id="rId23"/>
    <p:sldId id="686" r:id="rId24"/>
    <p:sldId id="685" r:id="rId2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589F8A-02B2-4A66-A627-83FFF1585324}" v="2" dt="2023-06-26T16:44:20.139"/>
    <p1510:client id="{FEFBC47F-DF51-4F09-95C6-59CFFA6DFE87}" v="1" dt="2023-06-26T17:47:45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82609" autoAdjust="0"/>
  </p:normalViewPr>
  <p:slideViewPr>
    <p:cSldViewPr snapToGrid="0">
      <p:cViewPr varScale="1">
        <p:scale>
          <a:sx n="55" d="100"/>
          <a:sy n="55" d="100"/>
        </p:scale>
        <p:origin x="1124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26FF1-40D9-4AE6-983F-8F4E468A9E1B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4A36E-2829-4DA9-92B9-9FD759A8FA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98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05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5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97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16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14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92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21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54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63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098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47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81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514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52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2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27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65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6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59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69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6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A36E-2829-4DA9-92B9-9FD759A8FA6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6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449E2-3B2B-4696-993D-251160FAA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84B0D4-47FA-4898-AA0A-025623AB40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0FBB0-9AD0-4DB0-B014-F62D7417B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309-4FCD-40D4-94A1-F0742BE84D93}" type="datetime1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BA66-EB8C-41FE-8A3B-77AD0F074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C5993-3062-48C7-A5A0-C3D315763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41F541-1606-4116-B0B1-D271FDD7A7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https://www.ece.ucsb.edu/resources/identity-standards/images/ece-header.jpg">
            <a:extLst>
              <a:ext uri="{FF2B5EF4-FFF2-40B4-BE49-F238E27FC236}">
                <a16:creationId xmlns:a16="http://schemas.microsoft.com/office/drawing/2014/main" id="{0204041A-B98B-4F7F-BBD9-5275C373EB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88952" cy="151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3A966-2E60-4928-A76B-FA43DBC60D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018" y="5535526"/>
            <a:ext cx="4156364" cy="5430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4E71FA-C213-404A-ADAE-2DE59EEC51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1618" y="5462433"/>
            <a:ext cx="3688347" cy="68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9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15BF9-3A9D-400A-AC1D-42AFE10C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BE1BD-978F-4A90-AA98-55456150D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6E79B-AEF6-43F1-984E-5FFD2D432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1527-E014-4549-8193-C29D106BCBE3}" type="datetime1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7B8FE-E4B2-401E-991F-CEBDBC21D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1BB8F-C1C5-4524-9DF5-E4B69293F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5B023F-1E23-46FD-9B3A-5AD416DC70FA}"/>
              </a:ext>
            </a:extLst>
          </p:cNvPr>
          <p:cNvGrpSpPr/>
          <p:nvPr userDrawn="1"/>
        </p:nvGrpSpPr>
        <p:grpSpPr>
          <a:xfrm>
            <a:off x="0" y="0"/>
            <a:ext cx="12136674" cy="594360"/>
            <a:chOff x="0" y="0"/>
            <a:chExt cx="12136674" cy="59436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9FE6335-77F4-4B22-BF08-A62593869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80413" cy="5943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171D96B-07A0-4430-AC70-5B08D1B653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998" y="0"/>
              <a:ext cx="4548676" cy="594360"/>
            </a:xfrm>
            <a:prstGeom prst="rect">
              <a:avLst/>
            </a:prstGeom>
          </p:spPr>
        </p:pic>
        <p:pic>
          <p:nvPicPr>
            <p:cNvPr id="9" name="Picture 2" descr="https://www.ece.ucsb.edu/resources/identity-standards/images/ece-header.jpg">
              <a:extLst>
                <a:ext uri="{FF2B5EF4-FFF2-40B4-BE49-F238E27FC236}">
                  <a16:creationId xmlns:a16="http://schemas.microsoft.com/office/drawing/2014/main" id="{A8924356-4EFD-4FFB-93C1-91534934C33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1128" y="0"/>
              <a:ext cx="4780883" cy="594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D613266-CA1B-41C9-8A3E-069A1358E045}"/>
                </a:ext>
              </a:extLst>
            </p:cNvPr>
            <p:cNvSpPr/>
            <p:nvPr userDrawn="1"/>
          </p:nvSpPr>
          <p:spPr>
            <a:xfrm>
              <a:off x="989814" y="365125"/>
              <a:ext cx="1751314" cy="180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114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C6001-94C9-4BE9-85F6-C8F6CACC0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78ADA-F71C-49B8-A971-B82ACD9EB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AB025-B771-45F4-B5A7-F5871242F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0C9A6-8404-42A8-A025-163A248A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4B534-2B00-4BFA-9B25-0FB9687617B8}" type="datetime1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5464F-9EDC-4E17-B3C1-0D1678A25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0D792-E766-4238-B841-A0BD5E847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52A0D6-01DA-491C-A33C-A1C25E94465A}"/>
              </a:ext>
            </a:extLst>
          </p:cNvPr>
          <p:cNvGrpSpPr/>
          <p:nvPr userDrawn="1"/>
        </p:nvGrpSpPr>
        <p:grpSpPr>
          <a:xfrm>
            <a:off x="0" y="0"/>
            <a:ext cx="12136674" cy="594360"/>
            <a:chOff x="0" y="0"/>
            <a:chExt cx="12136674" cy="59436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E8B58E9-D6ED-4CD3-BD68-D47AD11B6A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80413" cy="59436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4CE1A37-FD54-4147-84A7-AC1CE88625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998" y="0"/>
              <a:ext cx="4548676" cy="594360"/>
            </a:xfrm>
            <a:prstGeom prst="rect">
              <a:avLst/>
            </a:prstGeom>
          </p:spPr>
        </p:pic>
        <p:pic>
          <p:nvPicPr>
            <p:cNvPr id="11" name="Picture 2" descr="https://www.ece.ucsb.edu/resources/identity-standards/images/ece-header.jpg">
              <a:extLst>
                <a:ext uri="{FF2B5EF4-FFF2-40B4-BE49-F238E27FC236}">
                  <a16:creationId xmlns:a16="http://schemas.microsoft.com/office/drawing/2014/main" id="{B6A0A46E-778C-4B3D-B328-0D57E5F5886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1128" y="0"/>
              <a:ext cx="4780883" cy="594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A9094C-9A5E-4449-BF5B-E77812FF9BE6}"/>
                </a:ext>
              </a:extLst>
            </p:cNvPr>
            <p:cNvSpPr/>
            <p:nvPr userDrawn="1"/>
          </p:nvSpPr>
          <p:spPr>
            <a:xfrm>
              <a:off x="989814" y="365125"/>
              <a:ext cx="1751314" cy="180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956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95163-CEDB-4DD9-9919-FDE31E93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864"/>
            <a:ext cx="10515600" cy="9648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D2BE1D-2CF8-4DD1-986F-9E0B6798B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DB7D-7DB5-44E1-9E9E-C0FD62128CFB}" type="datetime1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8BE9A4-01D7-4EBF-B81C-912DA905C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7F0B2-E93C-4153-94A8-92FA4A808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D9CFCA-CA15-41CC-9ADE-A5BDDCA8CF16}"/>
              </a:ext>
            </a:extLst>
          </p:cNvPr>
          <p:cNvGrpSpPr/>
          <p:nvPr userDrawn="1"/>
        </p:nvGrpSpPr>
        <p:grpSpPr>
          <a:xfrm>
            <a:off x="0" y="0"/>
            <a:ext cx="12136674" cy="594360"/>
            <a:chOff x="0" y="0"/>
            <a:chExt cx="12136674" cy="59436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6476BFC-46BE-4522-979A-91E2D78E3F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80413" cy="5943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28CE0AA-0A34-425C-BFD4-223025B5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998" y="0"/>
              <a:ext cx="4548676" cy="594360"/>
            </a:xfrm>
            <a:prstGeom prst="rect">
              <a:avLst/>
            </a:prstGeom>
          </p:spPr>
        </p:pic>
        <p:pic>
          <p:nvPicPr>
            <p:cNvPr id="9" name="Picture 2" descr="https://www.ece.ucsb.edu/resources/identity-standards/images/ece-header.jpg">
              <a:extLst>
                <a:ext uri="{FF2B5EF4-FFF2-40B4-BE49-F238E27FC236}">
                  <a16:creationId xmlns:a16="http://schemas.microsoft.com/office/drawing/2014/main" id="{1A64F3E4-9238-4311-94B6-E80A1FADCF5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1128" y="0"/>
              <a:ext cx="4780883" cy="594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376C09-03CD-4425-8752-16AA9E7F58E1}"/>
                </a:ext>
              </a:extLst>
            </p:cNvPr>
            <p:cNvSpPr/>
            <p:nvPr userDrawn="1"/>
          </p:nvSpPr>
          <p:spPr>
            <a:xfrm>
              <a:off x="989814" y="365125"/>
              <a:ext cx="1751314" cy="180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848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BA8A47-5FEA-4892-9E21-0281FDF82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487"/>
            <a:ext cx="10515600" cy="965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E73DD-1147-45CA-A223-8F8DB0761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388F4-183A-4623-8889-DA73B5DB5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6C89-6B40-4D9A-A500-E2DA92C0A81B}" type="datetime1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641F6-7A1C-497F-8496-4EA5C0EA44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B569A-B1CA-4B0A-A3A4-6BA36AD7F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69009-70CA-448D-81EA-AE408F55A50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CA11A3-DF79-4738-8C00-E4994E01928A}"/>
              </a:ext>
            </a:extLst>
          </p:cNvPr>
          <p:cNvGrpSpPr/>
          <p:nvPr userDrawn="1"/>
        </p:nvGrpSpPr>
        <p:grpSpPr>
          <a:xfrm>
            <a:off x="0" y="0"/>
            <a:ext cx="12136674" cy="594360"/>
            <a:chOff x="0" y="0"/>
            <a:chExt cx="12136674" cy="59436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45FC84F-FC1D-4F32-ADD3-E3DD597B38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180413" cy="5943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93FF8E-5844-479E-970D-644CF7D671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998" y="0"/>
              <a:ext cx="4548676" cy="594360"/>
            </a:xfrm>
            <a:prstGeom prst="rect">
              <a:avLst/>
            </a:prstGeom>
          </p:spPr>
        </p:pic>
        <p:pic>
          <p:nvPicPr>
            <p:cNvPr id="10" name="Picture 2" descr="https://www.ece.ucsb.edu/resources/identity-standards/images/ece-header.jpg">
              <a:extLst>
                <a:ext uri="{FF2B5EF4-FFF2-40B4-BE49-F238E27FC236}">
                  <a16:creationId xmlns:a16="http://schemas.microsoft.com/office/drawing/2014/main" id="{25F4858E-3648-44AD-8F06-0A6A0A2478F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1128" y="0"/>
              <a:ext cx="4780883" cy="594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6C499A-33A2-4D2C-8B23-D9230FFB568F}"/>
                </a:ext>
              </a:extLst>
            </p:cNvPr>
            <p:cNvSpPr/>
            <p:nvPr userDrawn="1"/>
          </p:nvSpPr>
          <p:spPr>
            <a:xfrm>
              <a:off x="989814" y="365125"/>
              <a:ext cx="1751314" cy="180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683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0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00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9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7C63-1E52-4203-ACAD-02429E84E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4890" y="1593130"/>
            <a:ext cx="9622221" cy="1454918"/>
          </a:xfrm>
        </p:spPr>
        <p:txBody>
          <a:bodyPr>
            <a:noAutofit/>
          </a:bodyPr>
          <a:lstStyle/>
          <a:p>
            <a:r>
              <a:rPr lang="en-US" sz="4800" b="1" dirty="0"/>
              <a:t>Self-Aligned InGaAs Channel MOS-HEMTs for High Frequency Applications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6830D-2E2F-49E0-8AF5-3939483D0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79868"/>
            <a:ext cx="9144000" cy="3260676"/>
          </a:xfrm>
        </p:spPr>
        <p:txBody>
          <a:bodyPr>
            <a:normAutofit/>
          </a:bodyPr>
          <a:lstStyle/>
          <a:p>
            <a:r>
              <a:rPr lang="en-US" dirty="0"/>
              <a:t>Logan Whitaker</a:t>
            </a:r>
          </a:p>
          <a:p>
            <a:r>
              <a:rPr lang="en-US" i="1" dirty="0"/>
              <a:t>UCSB Department of Electrical and Computer Engineering</a:t>
            </a:r>
          </a:p>
          <a:p>
            <a:r>
              <a:rPr lang="en-US" i="1" dirty="0"/>
              <a:t>June 28</a:t>
            </a:r>
            <a:r>
              <a:rPr lang="en-US" i="1" baseline="30000" dirty="0"/>
              <a:t>th</a:t>
            </a:r>
            <a:r>
              <a:rPr lang="en-US" i="1" dirty="0"/>
              <a:t>, 2023</a:t>
            </a:r>
          </a:p>
          <a:p>
            <a:endParaRPr lang="en-US" i="1" dirty="0"/>
          </a:p>
          <a:p>
            <a:r>
              <a:rPr lang="en-US" i="1" dirty="0"/>
              <a:t>Advisor: Prof. Mark Rodwell</a:t>
            </a:r>
          </a:p>
          <a:p>
            <a:r>
              <a:rPr lang="en-US" i="1" dirty="0"/>
              <a:t>Funding: SRC &amp; DARPA</a:t>
            </a:r>
          </a:p>
        </p:txBody>
      </p:sp>
    </p:spTree>
    <p:extLst>
      <p:ext uri="{BB962C8B-B14F-4D97-AF65-F5344CB8AC3E}">
        <p14:creationId xmlns:p14="http://schemas.microsoft.com/office/powerpoint/2010/main" val="3898172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E83DF-5AA4-64F5-0165-ADAA44ACC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 breakdown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792E3-E6B7-392F-DFDA-6A1D3E9F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6">
                <a:extLst>
                  <a:ext uri="{FF2B5EF4-FFF2-40B4-BE49-F238E27FC236}">
                    <a16:creationId xmlns:a16="http://schemas.microsoft.com/office/drawing/2014/main" id="{331F43C0-751C-3E93-C785-8FE3A5118B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1262" y="1972338"/>
                <a:ext cx="10515600" cy="488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𝑆h𝑒𝑒𝑡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𝐿𝑖𝑛𝑘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𝑙𝑖𝑛𝑘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𝑠h𝑒𝑒𝑡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𝑠𝑔</m:t>
                          </m:r>
                        </m:sub>
                      </m:sSub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𝑙𝑖𝑛𝑘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→ 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𝑙𝑖𝑛𝑘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6">
                <a:extLst>
                  <a:ext uri="{FF2B5EF4-FFF2-40B4-BE49-F238E27FC236}">
                    <a16:creationId xmlns:a16="http://schemas.microsoft.com/office/drawing/2014/main" id="{331F43C0-751C-3E93-C785-8FE3A5118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62" y="1972338"/>
                <a:ext cx="10515600" cy="4885662"/>
              </a:xfrm>
              <a:prstGeom prst="rect">
                <a:avLst/>
              </a:prstGeom>
              <a:blipFill>
                <a:blip r:embed="rId5"/>
                <a:stretch>
                  <a:fillRect l="-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4B40E2FE-D024-DC9F-0208-117C8E820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450" y="681037"/>
            <a:ext cx="4686300" cy="586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80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2D1BE5-B2D5-5496-8FDA-DCA31AFEF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465" y="1066903"/>
            <a:ext cx="5703346" cy="3074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5197A7-25A3-8244-911B-A6215B33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Capacitance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48C2C-27B7-511F-91A0-EE37B732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46076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Create model in HFSS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capacitance of the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Vary Lg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y intercepts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Divide by 2 to find CGS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Repeat with variations on the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644CE-3721-5344-8C47-26FC0594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97A7-25A3-8244-911B-A6215B33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Cgs end vs Link Thickness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48C2C-27B7-511F-91A0-EE37B732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Vary the thickness of the link</a:t>
            </a:r>
          </a:p>
          <a:p>
            <a:pPr lvl="1"/>
            <a:r>
              <a:rPr lang="en-US" dirty="0"/>
              <a:t>Assume channel is perfectly conducting (pessimistic)</a:t>
            </a:r>
          </a:p>
          <a:p>
            <a:pPr lvl="1"/>
            <a:r>
              <a:rPr lang="en-US" dirty="0"/>
              <a:t>Assume topside link doping is a perfect insulator (optimistic)</a:t>
            </a:r>
          </a:p>
          <a:p>
            <a:pPr lvl="1"/>
            <a:r>
              <a:rPr lang="en-US" dirty="0"/>
              <a:t>Results in a </a:t>
            </a:r>
            <a:r>
              <a:rPr lang="en-US" b="1" dirty="0"/>
              <a:t>STRONG</a:t>
            </a:r>
            <a:r>
              <a:rPr lang="en-US" dirty="0"/>
              <a:t> linear relationship between link thickness and end capacitance</a:t>
            </a:r>
          </a:p>
          <a:p>
            <a:r>
              <a:rPr lang="en-US" u="sng" dirty="0"/>
              <a:t>Thinner (low mobility) links could be better?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644CE-3721-5344-8C47-26FC0594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6CA435-AC21-17C1-EAFA-6603EB109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685800"/>
            <a:ext cx="4563907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B5F4CE-3918-C752-DA43-84968E313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3657600"/>
            <a:ext cx="456390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99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97A7-25A3-8244-911B-A6215B33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 What?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644CE-3721-5344-8C47-26FC0594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504EADC-185A-A865-EEE9-C1DB84B12C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199" y="1636755"/>
                <a:ext cx="11377368" cy="11156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marL="457200" indent="-457200" defTabSz="804863">
                  <a:buClr>
                    <a:srgbClr val="FF0000"/>
                  </a:buClr>
                  <a:buFont typeface="Arial" panose="020B0604020202020204" pitchFamily="34" charset="0"/>
                  <a:buChar char="•"/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sz="2800" i="1">
                    <a:solidFill>
                      <a:srgbClr val="000000"/>
                    </a:solidFill>
                    <a:latin typeface="Calibri" pitchFamily="34" charset="0"/>
                  </a:rPr>
                  <a:t>Ideal: </a:t>
                </a:r>
                <a:r>
                  <a:rPr lang="en-US" sz="2800" i="1">
                    <a:solidFill>
                      <a:srgbClr val="00B050"/>
                    </a:solidFill>
                    <a:latin typeface="Calibri" pitchFamily="34" charset="0"/>
                  </a:rPr>
                  <a:t>Transit Time</a:t>
                </a:r>
              </a:p>
              <a:p>
                <a:pPr algn="ctr"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𝑔𝑠</m:t>
                                </m:r>
                              </m:sub>
                            </m:s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𝑔𝑑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i="1">
                    <a:solidFill>
                      <a:srgbClr val="000000"/>
                    </a:solidFill>
                    <a:latin typeface="Calibri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504EADC-185A-A865-EEE9-C1DB84B12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199" y="1636755"/>
                <a:ext cx="11377368" cy="1115690"/>
              </a:xfrm>
              <a:prstGeom prst="rect">
                <a:avLst/>
              </a:prstGeom>
              <a:blipFill>
                <a:blip r:embed="rId5"/>
                <a:stretch>
                  <a:fillRect l="-1714" t="-923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47AB91-8CA2-035C-18A1-9B50674667B4}"/>
                  </a:ext>
                </a:extLst>
              </p:cNvPr>
              <p:cNvSpPr/>
              <p:nvPr/>
            </p:nvSpPr>
            <p:spPr>
              <a:xfrm>
                <a:off x="8455843" y="1517450"/>
                <a:ext cx="3509913" cy="1081258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000" b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47AB91-8CA2-035C-18A1-9B50674667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843" y="1517450"/>
                <a:ext cx="3509913" cy="10812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70F399-36D7-7994-91C1-4A8875359528}"/>
              </a:ext>
            </a:extLst>
          </p:cNvPr>
          <p:cNvCxnSpPr>
            <a:stCxn id="6" idx="1"/>
          </p:cNvCxnSpPr>
          <p:nvPr/>
        </p:nvCxnSpPr>
        <p:spPr>
          <a:xfrm flipH="1">
            <a:off x="6655325" y="2058079"/>
            <a:ext cx="1800518" cy="11951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406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97A7-25A3-8244-911B-A6215B33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 What?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644CE-3721-5344-8C47-26FC0594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504EADC-185A-A865-EEE9-C1DB84B12C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199" y="1636755"/>
                <a:ext cx="11377368" cy="11156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marL="457200" indent="-457200" defTabSz="804863">
                  <a:buClr>
                    <a:srgbClr val="FF0000"/>
                  </a:buClr>
                  <a:buFont typeface="Arial" panose="020B0604020202020204" pitchFamily="34" charset="0"/>
                  <a:buChar char="•"/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sz="2800" i="1">
                    <a:solidFill>
                      <a:srgbClr val="000000"/>
                    </a:solidFill>
                    <a:latin typeface="Calibri" pitchFamily="34" charset="0"/>
                  </a:rPr>
                  <a:t>Ideal: </a:t>
                </a:r>
                <a:r>
                  <a:rPr lang="en-US" sz="2800" i="1">
                    <a:solidFill>
                      <a:srgbClr val="00B050"/>
                    </a:solidFill>
                    <a:latin typeface="Calibri" pitchFamily="34" charset="0"/>
                  </a:rPr>
                  <a:t>Transit Time</a:t>
                </a:r>
              </a:p>
              <a:p>
                <a:pPr algn="ctr"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𝑔𝑠</m:t>
                                </m:r>
                              </m:sub>
                            </m:s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𝑔𝑑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i="1">
                    <a:solidFill>
                      <a:srgbClr val="000000"/>
                    </a:solidFill>
                    <a:latin typeface="Calibri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504EADC-185A-A865-EEE9-C1DB84B12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199" y="1636755"/>
                <a:ext cx="11377368" cy="1115690"/>
              </a:xfrm>
              <a:prstGeom prst="rect">
                <a:avLst/>
              </a:prstGeom>
              <a:blipFill>
                <a:blip r:embed="rId5"/>
                <a:stretch>
                  <a:fillRect l="-1714" t="-923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47AB91-8CA2-035C-18A1-9B50674667B4}"/>
                  </a:ext>
                </a:extLst>
              </p:cNvPr>
              <p:cNvSpPr/>
              <p:nvPr/>
            </p:nvSpPr>
            <p:spPr>
              <a:xfrm>
                <a:off x="8455843" y="1517450"/>
                <a:ext cx="3509913" cy="1081258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000" b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47AB91-8CA2-035C-18A1-9B50674667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843" y="1517450"/>
                <a:ext cx="3509913" cy="10812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70F399-36D7-7994-91C1-4A8875359528}"/>
              </a:ext>
            </a:extLst>
          </p:cNvPr>
          <p:cNvCxnSpPr>
            <a:stCxn id="6" idx="1"/>
          </p:cNvCxnSpPr>
          <p:nvPr/>
        </p:nvCxnSpPr>
        <p:spPr>
          <a:xfrm flipH="1">
            <a:off x="6655325" y="2058079"/>
            <a:ext cx="1800518" cy="11951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5D4FFA8-DF30-A3B0-02E5-7682F7CB90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24" y="2871750"/>
            <a:ext cx="6684955" cy="35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45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97A7-25A3-8244-911B-A6215B33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 What?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644CE-3721-5344-8C47-26FC0594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504EADC-185A-A865-EEE9-C1DB84B12C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199" y="1636755"/>
                <a:ext cx="11377368" cy="11156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marL="457200" indent="-457200" defTabSz="804863">
                  <a:buClr>
                    <a:srgbClr val="FF0000"/>
                  </a:buClr>
                  <a:buFont typeface="Arial" panose="020B0604020202020204" pitchFamily="34" charset="0"/>
                  <a:buChar char="•"/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sz="2800" i="1">
                    <a:solidFill>
                      <a:srgbClr val="000000"/>
                    </a:solidFill>
                    <a:latin typeface="Calibri" pitchFamily="34" charset="0"/>
                  </a:rPr>
                  <a:t>Ideal: </a:t>
                </a:r>
                <a:r>
                  <a:rPr lang="en-US" sz="2800" i="1">
                    <a:solidFill>
                      <a:srgbClr val="00B050"/>
                    </a:solidFill>
                    <a:latin typeface="Calibri" pitchFamily="34" charset="0"/>
                  </a:rPr>
                  <a:t>Transit Time</a:t>
                </a:r>
              </a:p>
              <a:p>
                <a:pPr algn="ctr"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𝑔𝑠</m:t>
                                </m:r>
                              </m:sub>
                            </m:s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𝑔𝑑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i="1">
                    <a:solidFill>
                      <a:srgbClr val="000000"/>
                    </a:solidFill>
                    <a:latin typeface="Calibri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504EADC-185A-A865-EEE9-C1DB84B12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199" y="1636755"/>
                <a:ext cx="11377368" cy="1115690"/>
              </a:xfrm>
              <a:prstGeom prst="rect">
                <a:avLst/>
              </a:prstGeom>
              <a:blipFill>
                <a:blip r:embed="rId5"/>
                <a:stretch>
                  <a:fillRect l="-1714" t="-923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47AB91-8CA2-035C-18A1-9B50674667B4}"/>
                  </a:ext>
                </a:extLst>
              </p:cNvPr>
              <p:cNvSpPr/>
              <p:nvPr/>
            </p:nvSpPr>
            <p:spPr>
              <a:xfrm>
                <a:off x="8455843" y="1517450"/>
                <a:ext cx="3509913" cy="1081258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000" b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47AB91-8CA2-035C-18A1-9B50674667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843" y="1517450"/>
                <a:ext cx="3509913" cy="10812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70F399-36D7-7994-91C1-4A8875359528}"/>
              </a:ext>
            </a:extLst>
          </p:cNvPr>
          <p:cNvCxnSpPr>
            <a:stCxn id="6" idx="1"/>
          </p:cNvCxnSpPr>
          <p:nvPr/>
        </p:nvCxnSpPr>
        <p:spPr>
          <a:xfrm flipH="1">
            <a:off x="6655325" y="2058079"/>
            <a:ext cx="1800518" cy="11951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FA69F03-0DB6-01D3-8A1C-2FF1BEC6E5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37" y="3173272"/>
            <a:ext cx="7304303" cy="277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20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598AA-AE02-5296-390B-AE8A74805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Process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FA8F5-B10C-EFD1-C64A-A7BB04202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B74EE8-AD84-1A3B-538E-738BBD3E2CEA}"/>
              </a:ext>
            </a:extLst>
          </p:cNvPr>
          <p:cNvSpPr/>
          <p:nvPr/>
        </p:nvSpPr>
        <p:spPr>
          <a:xfrm>
            <a:off x="1439917" y="4372303"/>
            <a:ext cx="1030014" cy="126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8FA208-3228-F061-E1AA-595983F30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70771"/>
            <a:ext cx="11887200" cy="27214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A8B96-FB24-16D7-29E3-E0EFD364B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4498427"/>
            <a:ext cx="3637280" cy="2223047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en-US" dirty="0"/>
              <a:t>Epi + Regrowth 1</a:t>
            </a:r>
          </a:p>
          <a:p>
            <a:pPr marL="514350" indent="-514350">
              <a:buAutoNum type="alphaLcParenR"/>
            </a:pPr>
            <a:r>
              <a:rPr lang="en-US" dirty="0"/>
              <a:t>Regrowth 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199F87-0270-BBE1-0005-00C9B714767E}"/>
              </a:ext>
            </a:extLst>
          </p:cNvPr>
          <p:cNvSpPr txBox="1">
            <a:spLocks/>
          </p:cNvSpPr>
          <p:nvPr/>
        </p:nvSpPr>
        <p:spPr>
          <a:xfrm>
            <a:off x="4104640" y="4498426"/>
            <a:ext cx="3637280" cy="2223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c) Digital etch, high-k, and gate metal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D65402-B0A4-BCAE-12EC-1333CC12B366}"/>
              </a:ext>
            </a:extLst>
          </p:cNvPr>
          <p:cNvSpPr txBox="1">
            <a:spLocks/>
          </p:cNvSpPr>
          <p:nvPr/>
        </p:nvSpPr>
        <p:spPr>
          <a:xfrm>
            <a:off x="8056880" y="4392221"/>
            <a:ext cx="3637280" cy="2223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d) high-k etch, sidewall, sacrificial etch, mesa isolation, and contacts </a:t>
            </a:r>
          </a:p>
        </p:txBody>
      </p:sp>
    </p:spTree>
    <p:extLst>
      <p:ext uri="{BB962C8B-B14F-4D97-AF65-F5344CB8AC3E}">
        <p14:creationId xmlns:p14="http://schemas.microsoft.com/office/powerpoint/2010/main" val="4063439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A520-9B25-4D58-3CC8-D867762E4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 results – Lg = 22 nm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9FA8B-864B-6AE2-4602-C7313A56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B4C4AF-1922-6E5F-DB83-713780944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66" r="12250"/>
          <a:stretch/>
        </p:blipFill>
        <p:spPr>
          <a:xfrm>
            <a:off x="0" y="2356521"/>
            <a:ext cx="12192000" cy="369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17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2D93-9D87-C216-8384-D37EE6BF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 results vs Gate Length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A24AF-535E-CD6A-2F8F-4331C3A8E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07FB82-7198-4478-476C-7600C679F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16" r="12500"/>
          <a:stretch/>
        </p:blipFill>
        <p:spPr>
          <a:xfrm>
            <a:off x="0" y="2082693"/>
            <a:ext cx="12192000" cy="373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51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CDBDA93-9B20-EBB7-A582-3BEE4DF012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8" t="4593" r="7406"/>
          <a:stretch/>
        </p:blipFill>
        <p:spPr>
          <a:xfrm>
            <a:off x="6327912" y="1463040"/>
            <a:ext cx="5864088" cy="53949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EC2D93-9D87-C216-8384-D37EE6BF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Mixed Results – Lg = </a:t>
            </a:r>
            <a:r>
              <a:rPr lang="en-US"/>
              <a:t>20 nm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A24AF-535E-CD6A-2F8F-4331C3A8E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B8A6DD-229C-681C-6DC8-F77B05D157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10" t="5778" r="6889"/>
          <a:stretch/>
        </p:blipFill>
        <p:spPr>
          <a:xfrm>
            <a:off x="0" y="1463040"/>
            <a:ext cx="5844541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5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F76B-F4AC-4653-A797-FE06D4D52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695276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Motivation – Beyond 5G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9143F0-80E5-4FEC-A96D-71C5D571D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056" y="4524707"/>
            <a:ext cx="10888744" cy="2333293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en-US" dirty="0"/>
              <a:t>Industry currently introducing 5G (20-80 GHz)</a:t>
            </a:r>
          </a:p>
          <a:p>
            <a:pPr>
              <a:buClr>
                <a:srgbClr val="FF0000"/>
              </a:buClr>
            </a:pPr>
            <a:r>
              <a:rPr lang="en-US" dirty="0"/>
              <a:t>Beyond 5G requires 100-300 GHz communication systems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More bandwidth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Higher data rates</a:t>
            </a:r>
          </a:p>
          <a:p>
            <a:pPr>
              <a:buClr>
                <a:srgbClr val="FF0000"/>
              </a:buClr>
            </a:pPr>
            <a:r>
              <a:rPr lang="en-US" dirty="0"/>
              <a:t>Requires transistors operate “easily” at these frequencies: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C9953-E901-48A6-87D7-24CECFD9B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683E89-ACC7-4CE0-AB78-5191EF3D7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6826"/>
            <a:ext cx="12192000" cy="33181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38D22E-C9C7-4314-8A90-C1535DED3515}"/>
              </a:ext>
            </a:extLst>
          </p:cNvPr>
          <p:cNvSpPr txBox="1"/>
          <p:nvPr/>
        </p:nvSpPr>
        <p:spPr>
          <a:xfrm>
            <a:off x="0" y="4278486"/>
            <a:ext cx="44023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Reprinted with permission of Mark Rodwell</a:t>
            </a:r>
          </a:p>
        </p:txBody>
      </p:sp>
    </p:spTree>
    <p:extLst>
      <p:ext uri="{BB962C8B-B14F-4D97-AF65-F5344CB8AC3E}">
        <p14:creationId xmlns:p14="http://schemas.microsoft.com/office/powerpoint/2010/main" val="1634817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B391F7-C73E-370E-CAF5-5F410BCA0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8" t="5037" r="6629"/>
          <a:stretch/>
        </p:blipFill>
        <p:spPr>
          <a:xfrm>
            <a:off x="6241553" y="1463040"/>
            <a:ext cx="5950447" cy="53949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EC2D93-9D87-C216-8384-D37EE6BF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Mixed Results – Lg = 36 nm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A24AF-535E-CD6A-2F8F-4331C3A8E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111B72-4BFF-5A3B-B920-723FF70D16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7" t="5629" r="6499"/>
          <a:stretch/>
        </p:blipFill>
        <p:spPr>
          <a:xfrm>
            <a:off x="0" y="1463040"/>
            <a:ext cx="5818427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34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72D33-3E9E-277C-BAAD-0CB862241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 – Lg = 18 nm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4DE99-9641-F0C3-9E69-8F9B22904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5C095B-C5F7-BB41-E14D-0C22B0D114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"/>
          <a:stretch/>
        </p:blipFill>
        <p:spPr bwMode="auto">
          <a:xfrm>
            <a:off x="0" y="2424176"/>
            <a:ext cx="4010599" cy="40599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C2BD12-D4CB-B15F-5985-36FA5C9C10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r="-1"/>
          <a:stretch/>
        </p:blipFill>
        <p:spPr bwMode="auto">
          <a:xfrm>
            <a:off x="4103917" y="2424176"/>
            <a:ext cx="3984165" cy="40599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27F48C-3B73-5E5A-A513-1067B20045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"/>
          <a:stretch/>
        </p:blipFill>
        <p:spPr bwMode="auto">
          <a:xfrm>
            <a:off x="8181403" y="2424176"/>
            <a:ext cx="4045839" cy="40599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4949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F76B-F4AC-4653-A797-FE06D4D52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695276"/>
          </a:xfrm>
        </p:spPr>
        <p:txBody>
          <a:bodyPr>
            <a:normAutofit/>
          </a:bodyPr>
          <a:lstStyle/>
          <a:p>
            <a:pPr algn="ctr" defTabSz="927100">
              <a:lnSpc>
                <a:spcPct val="87000"/>
              </a:lnSpc>
            </a:pPr>
            <a:r>
              <a:rPr lang="en-US" sz="4000" b="1" u="sng" dirty="0">
                <a:solidFill>
                  <a:srgbClr val="000000"/>
                </a:solidFill>
                <a:cs typeface="Tahoma" pitchFamily="34" charset="0"/>
              </a:rPr>
              <a:t>Acknowledgements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9143F0-80E5-4FEC-A96D-71C5D571D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29" y="1376314"/>
            <a:ext cx="11585542" cy="5345161"/>
          </a:xfrm>
        </p:spPr>
        <p:txBody>
          <a:bodyPr>
            <a:normAutofit/>
          </a:bodyPr>
          <a:lstStyle/>
          <a:p>
            <a:pPr marL="0" indent="0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r>
              <a:rPr lang="en-US" b="1" u="sng" dirty="0"/>
              <a:t>Funding Support:</a:t>
            </a:r>
            <a:r>
              <a:rPr lang="en-US" dirty="0"/>
              <a:t> SRC, DARPA (ComSenTer, JUMP)</a:t>
            </a:r>
          </a:p>
          <a:p>
            <a:pPr marL="0" indent="0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r>
              <a:rPr lang="en-US" b="1" u="sng" dirty="0"/>
              <a:t>Nanofab:</a:t>
            </a:r>
            <a:r>
              <a:rPr lang="en-US" b="1" dirty="0"/>
              <a:t> </a:t>
            </a:r>
            <a:r>
              <a:rPr lang="en-US" dirty="0"/>
              <a:t>Cleanroom staff</a:t>
            </a:r>
            <a:endParaRPr lang="en-US" b="1" dirty="0"/>
          </a:p>
          <a:p>
            <a:pPr marL="2347913" indent="-2347913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r>
              <a:rPr lang="en-US" b="1" u="sng" dirty="0"/>
              <a:t>MOCVD Growth:</a:t>
            </a:r>
            <a:r>
              <a:rPr lang="en-US" b="1" dirty="0"/>
              <a:t> </a:t>
            </a:r>
            <a:r>
              <a:rPr lang="en-US" dirty="0"/>
              <a:t>Klamkin Group and MOCVD staff</a:t>
            </a:r>
          </a:p>
          <a:p>
            <a:pPr marL="2347913" indent="-2347913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r>
              <a:rPr lang="en-US" b="1" u="sng" dirty="0"/>
              <a:t>HFM Testing Lab:</a:t>
            </a:r>
            <a:r>
              <a:rPr lang="en-US" b="1" dirty="0"/>
              <a:t> </a:t>
            </a:r>
            <a:r>
              <a:rPr lang="en-US" dirty="0"/>
              <a:t>Matt Guidry and Christopher Clymore</a:t>
            </a:r>
          </a:p>
          <a:p>
            <a:pPr marL="2347913" indent="-2347913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r>
              <a:rPr lang="en-US" b="1" u="sng" dirty="0"/>
              <a:t>Lund University:</a:t>
            </a:r>
            <a:r>
              <a:rPr lang="en-US" b="1" dirty="0"/>
              <a:t> </a:t>
            </a:r>
            <a:r>
              <a:rPr lang="en-US" dirty="0"/>
              <a:t>Erik Lind and Lars-Erik Wernersson</a:t>
            </a:r>
          </a:p>
          <a:p>
            <a:pPr marL="2347913" indent="-2347913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r>
              <a:rPr lang="en-US" b="1" u="sng" dirty="0"/>
              <a:t>Special Thanks:</a:t>
            </a:r>
            <a:r>
              <a:rPr lang="en-US" b="1" dirty="0"/>
              <a:t> </a:t>
            </a:r>
            <a:r>
              <a:rPr lang="en-US" dirty="0"/>
              <a:t>Brian Markman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B2C02-5CAB-473A-A7E7-D268728D9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7C63-1E52-4203-ACAD-02429E84E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4890" y="1593130"/>
            <a:ext cx="9622221" cy="1454918"/>
          </a:xfrm>
        </p:spPr>
        <p:txBody>
          <a:bodyPr>
            <a:noAutofit/>
          </a:bodyPr>
          <a:lstStyle/>
          <a:p>
            <a:r>
              <a:rPr lang="en-US" sz="4800" b="1" dirty="0"/>
              <a:t>Self-Aligned InGaAs Channel MOS-HEMTs for High Frequency Applications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6830D-2E2F-49E0-8AF5-3939483D0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79868"/>
            <a:ext cx="9144000" cy="3260676"/>
          </a:xfrm>
        </p:spPr>
        <p:txBody>
          <a:bodyPr>
            <a:normAutofit/>
          </a:bodyPr>
          <a:lstStyle/>
          <a:p>
            <a:r>
              <a:rPr lang="en-US" dirty="0"/>
              <a:t>Logan Whitaker</a:t>
            </a:r>
          </a:p>
          <a:p>
            <a:r>
              <a:rPr lang="en-US" i="1" dirty="0"/>
              <a:t>UCSB Department of Electrical and Computer Engineering</a:t>
            </a:r>
          </a:p>
          <a:p>
            <a:r>
              <a:rPr lang="en-US" i="1" dirty="0"/>
              <a:t>June 28</a:t>
            </a:r>
            <a:r>
              <a:rPr lang="en-US" i="1" baseline="30000" dirty="0"/>
              <a:t>th</a:t>
            </a:r>
            <a:r>
              <a:rPr lang="en-US" i="1" dirty="0"/>
              <a:t>, 2023</a:t>
            </a:r>
          </a:p>
          <a:p>
            <a:endParaRPr lang="en-US" i="1" dirty="0"/>
          </a:p>
          <a:p>
            <a:r>
              <a:rPr lang="en-US" i="1" dirty="0"/>
              <a:t>Advisor: Prof. Mark Rodwell</a:t>
            </a:r>
          </a:p>
          <a:p>
            <a:r>
              <a:rPr lang="en-US" i="1" dirty="0"/>
              <a:t>Funding: SRC &amp; DARPA</a:t>
            </a:r>
          </a:p>
        </p:txBody>
      </p:sp>
    </p:spTree>
    <p:extLst>
      <p:ext uri="{BB962C8B-B14F-4D97-AF65-F5344CB8AC3E}">
        <p14:creationId xmlns:p14="http://schemas.microsoft.com/office/powerpoint/2010/main" val="3420620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F76B-F4AC-4653-A797-FE06D4D52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695276"/>
          </a:xfrm>
        </p:spPr>
        <p:txBody>
          <a:bodyPr>
            <a:normAutofit/>
          </a:bodyPr>
          <a:lstStyle/>
          <a:p>
            <a:pPr algn="ctr" defTabSz="927100">
              <a:lnSpc>
                <a:spcPct val="87000"/>
              </a:lnSpc>
            </a:pPr>
            <a:r>
              <a:rPr lang="en-US" sz="4000" dirty="0">
                <a:solidFill>
                  <a:srgbClr val="000000"/>
                </a:solidFill>
                <a:cs typeface="Tahoma" pitchFamily="34" charset="0"/>
              </a:rPr>
              <a:t>References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9143F0-80E5-4FEC-A96D-71C5D571D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29" y="1376314"/>
            <a:ext cx="11585542" cy="5345161"/>
          </a:xfrm>
        </p:spPr>
        <p:txBody>
          <a:bodyPr>
            <a:norm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[1] M. Egard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IEEE-EDL,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33, no. 3, p. 369, (2012).	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[2] B. Markman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(2021).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[3] D. F. William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IEEE-TSAT,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3, no. 4, p. 433, (201).	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[4] S. Kee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IEEE-EDL,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35, no. 6, p. 621, (2014).	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[5] S. Lee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 Microw. Guid. Wave Lett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1997.		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[6] W. S. Park &amp; H. B. Jo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IEEE-IEDM,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(2022).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B2C02-5CAB-473A-A7E7-D268728D9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7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F76B-F4AC-4653-A797-FE06D4D52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FETs – Reduce Noise Figure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0849066-0DDA-429E-A59A-9DB2E7FF6E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60925" y="1407187"/>
          <a:ext cx="7331075" cy="468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3" imgW="5143320" imgH="3289320" progId="KGraph_Plot">
                  <p:embed/>
                </p:oleObj>
              </mc:Choice>
              <mc:Fallback>
                <p:oleObj name="KGPlot" r:id="rId3" imgW="5143320" imgH="3289320" progId="KGraph_Plo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0849066-0DDA-429E-A59A-9DB2E7FF6E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925" y="1407187"/>
                        <a:ext cx="7331075" cy="468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633F4D7-8AFE-441E-A3AE-13FC678F4C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2000811"/>
          <a:ext cx="3660942" cy="1892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11200" imgH="1193760" progId="Equation.DSMT4">
                  <p:embed/>
                </p:oleObj>
              </mc:Choice>
              <mc:Fallback>
                <p:oleObj name="Equation" r:id="rId5" imgW="2311200" imgH="11937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633F4D7-8AFE-441E-A3AE-13FC678F4C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000811"/>
                        <a:ext cx="3660942" cy="18928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2BF042-6200-45A7-852B-6106F51F2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B16FC-A39F-4A2A-8714-753D2EBC1094}"/>
              </a:ext>
            </a:extLst>
          </p:cNvPr>
          <p:cNvSpPr txBox="1"/>
          <p:nvPr/>
        </p:nvSpPr>
        <p:spPr>
          <a:xfrm>
            <a:off x="9818052" y="5728454"/>
            <a:ext cx="2474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Reprinted with permission of Mark Rodwell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323EF4D9-C7A1-0E0A-5F88-ADB492898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628" y="1376314"/>
            <a:ext cx="10888744" cy="5862686"/>
          </a:xfrm>
        </p:spPr>
        <p:txBody>
          <a:bodyPr>
            <a:norm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Increase in f</a:t>
            </a:r>
            <a:r>
              <a:rPr lang="en-US" baseline="-25000" dirty="0">
                <a:solidFill>
                  <a:schemeClr val="tx1"/>
                </a:solidFill>
                <a:latin typeface="Symbol" pitchFamily="18" charset="2"/>
              </a:rPr>
              <a:t>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:</a:t>
            </a:r>
          </a:p>
          <a:p>
            <a:pPr marL="457200" indent="-457200" defTabSz="804863"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73038" algn="l"/>
                <a:tab pos="630238" algn="l"/>
                <a:tab pos="1719263" algn="l"/>
              </a:tabLst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Current frequency</a:t>
            </a:r>
          </a:p>
          <a:p>
            <a:pPr marL="914400" lvl="1" indent="-457200" defTabSz="804863"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Improved noise </a:t>
            </a:r>
          </a:p>
          <a:p>
            <a:pPr marL="457200" indent="-457200" defTabSz="804863"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73038" algn="l"/>
                <a:tab pos="630238" algn="l"/>
                <a:tab pos="1719263" algn="l"/>
              </a:tabLst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higher-frequency systems</a:t>
            </a:r>
          </a:p>
          <a:p>
            <a:pPr marL="914400" lvl="1" indent="-457200" defTabSz="804863"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>
                <a:latin typeface="Calibri" pitchFamily="34" charset="0"/>
              </a:rPr>
              <a:t>Same noise</a:t>
            </a:r>
            <a:endParaRPr lang="en-US" sz="28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55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07BE-DBA2-9F15-F378-A5B6DDEA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HEMT?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F7546-776C-97D1-7203-F2584C2C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8">
                <a:extLst>
                  <a:ext uri="{FF2B5EF4-FFF2-40B4-BE49-F238E27FC236}">
                    <a16:creationId xmlns:a16="http://schemas.microsoft.com/office/drawing/2014/main" id="{4C2036F4-951B-E7C9-7E83-EFFED4E95A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1628" y="1534160"/>
                <a:ext cx="5444372" cy="51873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804863">
                  <a:buClr>
                    <a:srgbClr val="FF0000"/>
                  </a:buClr>
                  <a:buNone/>
                  <a:tabLst>
                    <a:tab pos="173038" algn="l"/>
                    <a:tab pos="630238" algn="l"/>
                    <a:tab pos="17192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sub>
                      </m:sSub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𝑔𝑠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𝑔𝑑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i="1" dirty="0"/>
              </a:p>
              <a:p>
                <a:pPr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dirty="0"/>
                  <a:t>Increasing </a:t>
                </a:r>
                <a:r>
                  <a:rPr lang="en-US" sz="2800" i="1" dirty="0">
                    <a:solidFill>
                      <a:schemeClr val="tx1"/>
                    </a:solidFill>
                    <a:latin typeface="Calibri" pitchFamily="34" charset="0"/>
                  </a:rPr>
                  <a:t>f</a:t>
                </a:r>
                <a:r>
                  <a:rPr lang="en-US" sz="2800" i="1" baseline="-25000" dirty="0">
                    <a:solidFill>
                      <a:schemeClr val="tx1"/>
                    </a:solidFill>
                    <a:latin typeface="Symbol" pitchFamily="18" charset="2"/>
                  </a:rPr>
                  <a:t>t</a:t>
                </a:r>
                <a:r>
                  <a:rPr lang="en-US" dirty="0"/>
                  <a:t> by reducing 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GS,i</a:t>
                </a:r>
                <a:r>
                  <a:rPr lang="en-US" dirty="0"/>
                  <a:t> </a:t>
                </a:r>
              </a:p>
              <a:p>
                <a:pPr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dirty="0"/>
                  <a:t>Reduced C</a:t>
                </a:r>
                <a:r>
                  <a:rPr lang="en-US" baseline="-25000" dirty="0"/>
                  <a:t>GS</a:t>
                </a:r>
                <a:r>
                  <a:rPr lang="en-US" dirty="0"/>
                  <a:t> /C</a:t>
                </a:r>
                <a:r>
                  <a:rPr lang="en-US" baseline="-25000" dirty="0"/>
                  <a:t>GD </a:t>
                </a:r>
                <a:r>
                  <a:rPr lang="en-US" dirty="0"/>
                  <a:t> hurts g</a:t>
                </a:r>
                <a:r>
                  <a:rPr lang="en-US" baseline="-25000" dirty="0"/>
                  <a:t>ds</a:t>
                </a:r>
                <a:r>
                  <a:rPr lang="en-US" dirty="0"/>
                  <a:t> </a:t>
                </a:r>
              </a:p>
              <a:p>
                <a:pPr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dirty="0"/>
                  <a:t>Scaling laws say thin gate insulator</a:t>
                </a:r>
              </a:p>
              <a:p>
                <a:pPr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dirty="0"/>
                  <a:t>InAlAs – InGaAs CBO ~ 0.5 eV</a:t>
                </a:r>
              </a:p>
              <a:p>
                <a:pPr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r>
                  <a:rPr lang="en-US" dirty="0"/>
                  <a:t>High gate leakage</a:t>
                </a:r>
              </a:p>
              <a:p>
                <a:pPr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endParaRPr lang="en-US" baseline="-25000" dirty="0"/>
              </a:p>
              <a:p>
                <a:pPr lvl="1"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endParaRPr lang="en-US" dirty="0"/>
              </a:p>
              <a:p>
                <a:pPr lvl="1" defTabSz="804863">
                  <a:buClr>
                    <a:srgbClr val="FF0000"/>
                  </a:buClr>
                  <a:tabLst>
                    <a:tab pos="173038" algn="l"/>
                    <a:tab pos="630238" algn="l"/>
                    <a:tab pos="1719263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8" name="Content Placeholder 8">
                <a:extLst>
                  <a:ext uri="{FF2B5EF4-FFF2-40B4-BE49-F238E27FC236}">
                    <a16:creationId xmlns:a16="http://schemas.microsoft.com/office/drawing/2014/main" id="{4C2036F4-951B-E7C9-7E83-EFFED4E95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8" y="1534160"/>
                <a:ext cx="5444372" cy="5187315"/>
              </a:xfrm>
              <a:prstGeom prst="rect">
                <a:avLst/>
              </a:prstGeom>
              <a:blipFill>
                <a:blip r:embed="rId5"/>
                <a:stretch>
                  <a:fillRect l="-2016" r="-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0F8304EA-B842-58A2-A187-34096D39FB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03"/>
          <a:stretch/>
        </p:blipFill>
        <p:spPr>
          <a:xfrm>
            <a:off x="6871887" y="782320"/>
            <a:ext cx="5137233" cy="557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44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07BE-DBA2-9F15-F378-A5B6DDEA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MOS-HEMTs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F7546-776C-97D1-7203-F2584C2C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5</a:t>
            </a:fld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C2036F4-951B-E7C9-7E83-EFFED4E95A55}"/>
              </a:ext>
            </a:extLst>
          </p:cNvPr>
          <p:cNvSpPr txBox="1">
            <a:spLocks/>
          </p:cNvSpPr>
          <p:nvPr/>
        </p:nvSpPr>
        <p:spPr>
          <a:xfrm>
            <a:off x="497055" y="2689669"/>
            <a:ext cx="5444372" cy="1760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Add gate dielectric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Improve C</a:t>
            </a:r>
            <a:r>
              <a:rPr lang="en-US" baseline="-25000" dirty="0"/>
              <a:t>GS</a:t>
            </a:r>
            <a:r>
              <a:rPr lang="en-US" dirty="0"/>
              <a:t> /C</a:t>
            </a:r>
            <a:r>
              <a:rPr lang="en-US" baseline="-25000" dirty="0"/>
              <a:t>GD 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Improve g</a:t>
            </a:r>
            <a:r>
              <a:rPr lang="en-US" baseline="-25000" dirty="0"/>
              <a:t>ds</a:t>
            </a:r>
            <a:r>
              <a:rPr lang="en-US" dirty="0"/>
              <a:t> </a:t>
            </a:r>
          </a:p>
          <a:p>
            <a:pPr marL="0" indent="0" defTabSz="804863">
              <a:buClr>
                <a:srgbClr val="FF0000"/>
              </a:buClr>
              <a:buNone/>
              <a:tabLst>
                <a:tab pos="173038" algn="l"/>
                <a:tab pos="630238" algn="l"/>
                <a:tab pos="1719263" algn="l"/>
              </a:tabLst>
            </a:pPr>
            <a:endParaRPr lang="en-US" baseline="-25000" dirty="0"/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endParaRPr lang="en-US" dirty="0"/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4115B5-D9C9-3BB6-A4BF-6E7273A53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742" y="2797715"/>
            <a:ext cx="4610550" cy="363537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207131-0F0A-FB73-0415-7F554D633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738220"/>
              </p:ext>
            </p:extLst>
          </p:nvPr>
        </p:nvGraphicFramePr>
        <p:xfrm>
          <a:off x="497055" y="1460817"/>
          <a:ext cx="11197889" cy="1048512"/>
        </p:xfrm>
        <a:graphic>
          <a:graphicData uri="http://schemas.openxmlformats.org/drawingml/2006/table">
            <a:tbl>
              <a:tblPr firstRow="1" firstCol="1" bandRow="1"/>
              <a:tblGrid>
                <a:gridCol w="1751376">
                  <a:extLst>
                    <a:ext uri="{9D8B030D-6E8A-4147-A177-3AD203B41FA5}">
                      <a16:colId xmlns:a16="http://schemas.microsoft.com/office/drawing/2014/main" val="3503023800"/>
                    </a:ext>
                  </a:extLst>
                </a:gridCol>
                <a:gridCol w="1382754">
                  <a:extLst>
                    <a:ext uri="{9D8B030D-6E8A-4147-A177-3AD203B41FA5}">
                      <a16:colId xmlns:a16="http://schemas.microsoft.com/office/drawing/2014/main" val="1712403488"/>
                    </a:ext>
                  </a:extLst>
                </a:gridCol>
                <a:gridCol w="1574909">
                  <a:extLst>
                    <a:ext uri="{9D8B030D-6E8A-4147-A177-3AD203B41FA5}">
                      <a16:colId xmlns:a16="http://schemas.microsoft.com/office/drawing/2014/main" val="2014709830"/>
                    </a:ext>
                  </a:extLst>
                </a:gridCol>
                <a:gridCol w="1593959">
                  <a:extLst>
                    <a:ext uri="{9D8B030D-6E8A-4147-A177-3AD203B41FA5}">
                      <a16:colId xmlns:a16="http://schemas.microsoft.com/office/drawing/2014/main" val="2254788735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861309253"/>
                    </a:ext>
                  </a:extLst>
                </a:gridCol>
                <a:gridCol w="1378949">
                  <a:extLst>
                    <a:ext uri="{9D8B030D-6E8A-4147-A177-3AD203B41FA5}">
                      <a16:colId xmlns:a16="http://schemas.microsoft.com/office/drawing/2014/main" val="4147295953"/>
                    </a:ext>
                  </a:extLst>
                </a:gridCol>
                <a:gridCol w="963722">
                  <a:extLst>
                    <a:ext uri="{9D8B030D-6E8A-4147-A177-3AD203B41FA5}">
                      <a16:colId xmlns:a16="http://schemas.microsoft.com/office/drawing/2014/main" val="3544117422"/>
                    </a:ext>
                  </a:extLst>
                </a:gridCol>
                <a:gridCol w="1200259">
                  <a:extLst>
                    <a:ext uri="{9D8B030D-6E8A-4147-A177-3AD203B41FA5}">
                      <a16:colId xmlns:a16="http://schemas.microsoft.com/office/drawing/2014/main" val="3716077828"/>
                    </a:ext>
                  </a:extLst>
                </a:gridCol>
              </a:tblGrid>
              <a:tr h="36148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Institution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(nm)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m,e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(mS/µm)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ds,e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(mS/µm)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GS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(fF/um)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GD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(fF/um)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l-GR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(GHz)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max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(GHz)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15716"/>
                  </a:ext>
                </a:extLst>
              </a:tr>
              <a:tr h="40667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Markman 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 al.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</a:t>
                      </a: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0.15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0.8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594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07028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8FD142A-6865-57C2-94FC-70EB589CCA55}"/>
              </a:ext>
            </a:extLst>
          </p:cNvPr>
          <p:cNvSpPr txBox="1"/>
          <p:nvPr/>
        </p:nvSpPr>
        <p:spPr>
          <a:xfrm>
            <a:off x="8333141" y="6356350"/>
            <a:ext cx="2653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Reprinted with permission of Brian Markman</a:t>
            </a:r>
          </a:p>
        </p:txBody>
      </p:sp>
    </p:spTree>
    <p:extLst>
      <p:ext uri="{BB962C8B-B14F-4D97-AF65-F5344CB8AC3E}">
        <p14:creationId xmlns:p14="http://schemas.microsoft.com/office/powerpoint/2010/main" val="1628865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07BE-DBA2-9F15-F378-A5B6DDEA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MOS-HEMTs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F7546-776C-97D1-7203-F2584C2C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6</a:t>
            </a:fld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C2036F4-951B-E7C9-7E83-EFFED4E95A55}"/>
              </a:ext>
            </a:extLst>
          </p:cNvPr>
          <p:cNvSpPr txBox="1">
            <a:spLocks/>
          </p:cNvSpPr>
          <p:nvPr/>
        </p:nvSpPr>
        <p:spPr>
          <a:xfrm>
            <a:off x="497054" y="2660301"/>
            <a:ext cx="7011185" cy="4061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Ft, fmax limited by CGS, CGD</a:t>
            </a:r>
            <a:endParaRPr lang="en-US" baseline="-25000" dirty="0"/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Fringe capacitance from gate-link overlap</a:t>
            </a: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/>
              <a:t>T-gate filling</a:t>
            </a: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/>
              <a:t>Gate alignment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Extra capacitance from thick link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4115B5-D9C9-3BB6-A4BF-6E7273A53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742" y="2797715"/>
            <a:ext cx="4610550" cy="363537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207131-0F0A-FB73-0415-7F554D633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951518"/>
              </p:ext>
            </p:extLst>
          </p:nvPr>
        </p:nvGraphicFramePr>
        <p:xfrm>
          <a:off x="497055" y="1460817"/>
          <a:ext cx="11197889" cy="1048512"/>
        </p:xfrm>
        <a:graphic>
          <a:graphicData uri="http://schemas.openxmlformats.org/drawingml/2006/table">
            <a:tbl>
              <a:tblPr firstRow="1" firstCol="1" bandRow="1"/>
              <a:tblGrid>
                <a:gridCol w="1751376">
                  <a:extLst>
                    <a:ext uri="{9D8B030D-6E8A-4147-A177-3AD203B41FA5}">
                      <a16:colId xmlns:a16="http://schemas.microsoft.com/office/drawing/2014/main" val="3503023800"/>
                    </a:ext>
                  </a:extLst>
                </a:gridCol>
                <a:gridCol w="1382754">
                  <a:extLst>
                    <a:ext uri="{9D8B030D-6E8A-4147-A177-3AD203B41FA5}">
                      <a16:colId xmlns:a16="http://schemas.microsoft.com/office/drawing/2014/main" val="1712403488"/>
                    </a:ext>
                  </a:extLst>
                </a:gridCol>
                <a:gridCol w="1574909">
                  <a:extLst>
                    <a:ext uri="{9D8B030D-6E8A-4147-A177-3AD203B41FA5}">
                      <a16:colId xmlns:a16="http://schemas.microsoft.com/office/drawing/2014/main" val="2014709830"/>
                    </a:ext>
                  </a:extLst>
                </a:gridCol>
                <a:gridCol w="1593959">
                  <a:extLst>
                    <a:ext uri="{9D8B030D-6E8A-4147-A177-3AD203B41FA5}">
                      <a16:colId xmlns:a16="http://schemas.microsoft.com/office/drawing/2014/main" val="2254788735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861309253"/>
                    </a:ext>
                  </a:extLst>
                </a:gridCol>
                <a:gridCol w="1378949">
                  <a:extLst>
                    <a:ext uri="{9D8B030D-6E8A-4147-A177-3AD203B41FA5}">
                      <a16:colId xmlns:a16="http://schemas.microsoft.com/office/drawing/2014/main" val="4147295953"/>
                    </a:ext>
                  </a:extLst>
                </a:gridCol>
                <a:gridCol w="963722">
                  <a:extLst>
                    <a:ext uri="{9D8B030D-6E8A-4147-A177-3AD203B41FA5}">
                      <a16:colId xmlns:a16="http://schemas.microsoft.com/office/drawing/2014/main" val="3544117422"/>
                    </a:ext>
                  </a:extLst>
                </a:gridCol>
                <a:gridCol w="1200259">
                  <a:extLst>
                    <a:ext uri="{9D8B030D-6E8A-4147-A177-3AD203B41FA5}">
                      <a16:colId xmlns:a16="http://schemas.microsoft.com/office/drawing/2014/main" val="3716077828"/>
                    </a:ext>
                  </a:extLst>
                </a:gridCol>
              </a:tblGrid>
              <a:tr h="36148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Institution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(nm)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m,e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(mS/µm)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ds,e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(mS/µm)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GS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(fF/um)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GD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(fF/um)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l-GR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(GHz)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max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(GHz)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15716"/>
                  </a:ext>
                </a:extLst>
              </a:tr>
              <a:tr h="40667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Markman 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 al.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</a:t>
                      </a: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0.15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0.8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594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07028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8FD142A-6865-57C2-94FC-70EB589CCA55}"/>
              </a:ext>
            </a:extLst>
          </p:cNvPr>
          <p:cNvSpPr txBox="1"/>
          <p:nvPr/>
        </p:nvSpPr>
        <p:spPr>
          <a:xfrm>
            <a:off x="8333141" y="6356350"/>
            <a:ext cx="2653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Reprinted with permission of Brian Markman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A03CBD2-78EA-C9DA-1449-83B92109B73B}"/>
              </a:ext>
            </a:extLst>
          </p:cNvPr>
          <p:cNvSpPr/>
          <p:nvPr/>
        </p:nvSpPr>
        <p:spPr bwMode="auto">
          <a:xfrm>
            <a:off x="9052156" y="5091542"/>
            <a:ext cx="610004" cy="628537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CC2387-8CA8-E977-049C-45C03A5769E8}"/>
              </a:ext>
            </a:extLst>
          </p:cNvPr>
          <p:cNvSpPr/>
          <p:nvPr/>
        </p:nvSpPr>
        <p:spPr bwMode="auto">
          <a:xfrm>
            <a:off x="9710817" y="5091542"/>
            <a:ext cx="610004" cy="628537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826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07BE-DBA2-9F15-F378-A5B6DDEA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MOS-HEMTs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F7546-776C-97D1-7203-F2584C2C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7</a:t>
            </a:fld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C2036F4-951B-E7C9-7E83-EFFED4E95A55}"/>
              </a:ext>
            </a:extLst>
          </p:cNvPr>
          <p:cNvSpPr txBox="1">
            <a:spLocks/>
          </p:cNvSpPr>
          <p:nvPr/>
        </p:nvSpPr>
        <p:spPr>
          <a:xfrm>
            <a:off x="497054" y="2660301"/>
            <a:ext cx="7011185" cy="4061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Ft, fmax limited by CGS, CGD</a:t>
            </a:r>
            <a:endParaRPr lang="en-US" baseline="-25000" dirty="0"/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Fringe capacitance from gate-link overlap</a:t>
            </a: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/>
              <a:t>T-gate filling</a:t>
            </a: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/>
              <a:t>Gate alignment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dirty="0"/>
              <a:t>Extra capacitance from thick link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kumimoji="0" lang="en-US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Need:</a:t>
            </a:r>
            <a:endParaRPr lang="en-US" u="sng" dirty="0">
              <a:solidFill>
                <a:prstClr val="black"/>
              </a:solidFill>
              <a:latin typeface="Calibri" panose="020F0502020204030204"/>
            </a:endParaRP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 aligned process</a:t>
            </a: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 that’s easier to fill</a:t>
            </a:r>
          </a:p>
          <a:p>
            <a:pPr lvl="1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800" u="sng" dirty="0">
                <a:solidFill>
                  <a:prstClr val="black"/>
                </a:solidFill>
                <a:latin typeface="Calibri" panose="020F0502020204030204"/>
              </a:rPr>
              <a:t>Thinner Link</a:t>
            </a:r>
            <a:endParaRPr kumimoji="0" lang="en-US" sz="28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4115B5-D9C9-3BB6-A4BF-6E7273A53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742" y="2797715"/>
            <a:ext cx="4610550" cy="363537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207131-0F0A-FB73-0415-7F554D633C57}"/>
              </a:ext>
            </a:extLst>
          </p:cNvPr>
          <p:cNvGraphicFramePr>
            <a:graphicFrameLocks noGrp="1"/>
          </p:cNvGraphicFramePr>
          <p:nvPr/>
        </p:nvGraphicFramePr>
        <p:xfrm>
          <a:off x="497055" y="1460817"/>
          <a:ext cx="11197889" cy="1048512"/>
        </p:xfrm>
        <a:graphic>
          <a:graphicData uri="http://schemas.openxmlformats.org/drawingml/2006/table">
            <a:tbl>
              <a:tblPr firstRow="1" firstCol="1" bandRow="1"/>
              <a:tblGrid>
                <a:gridCol w="1751376">
                  <a:extLst>
                    <a:ext uri="{9D8B030D-6E8A-4147-A177-3AD203B41FA5}">
                      <a16:colId xmlns:a16="http://schemas.microsoft.com/office/drawing/2014/main" val="3503023800"/>
                    </a:ext>
                  </a:extLst>
                </a:gridCol>
                <a:gridCol w="1382754">
                  <a:extLst>
                    <a:ext uri="{9D8B030D-6E8A-4147-A177-3AD203B41FA5}">
                      <a16:colId xmlns:a16="http://schemas.microsoft.com/office/drawing/2014/main" val="1712403488"/>
                    </a:ext>
                  </a:extLst>
                </a:gridCol>
                <a:gridCol w="1574909">
                  <a:extLst>
                    <a:ext uri="{9D8B030D-6E8A-4147-A177-3AD203B41FA5}">
                      <a16:colId xmlns:a16="http://schemas.microsoft.com/office/drawing/2014/main" val="2014709830"/>
                    </a:ext>
                  </a:extLst>
                </a:gridCol>
                <a:gridCol w="1593959">
                  <a:extLst>
                    <a:ext uri="{9D8B030D-6E8A-4147-A177-3AD203B41FA5}">
                      <a16:colId xmlns:a16="http://schemas.microsoft.com/office/drawing/2014/main" val="2254788735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861309253"/>
                    </a:ext>
                  </a:extLst>
                </a:gridCol>
                <a:gridCol w="1378949">
                  <a:extLst>
                    <a:ext uri="{9D8B030D-6E8A-4147-A177-3AD203B41FA5}">
                      <a16:colId xmlns:a16="http://schemas.microsoft.com/office/drawing/2014/main" val="4147295953"/>
                    </a:ext>
                  </a:extLst>
                </a:gridCol>
                <a:gridCol w="963722">
                  <a:extLst>
                    <a:ext uri="{9D8B030D-6E8A-4147-A177-3AD203B41FA5}">
                      <a16:colId xmlns:a16="http://schemas.microsoft.com/office/drawing/2014/main" val="3544117422"/>
                    </a:ext>
                  </a:extLst>
                </a:gridCol>
                <a:gridCol w="1200259">
                  <a:extLst>
                    <a:ext uri="{9D8B030D-6E8A-4147-A177-3AD203B41FA5}">
                      <a16:colId xmlns:a16="http://schemas.microsoft.com/office/drawing/2014/main" val="3716077828"/>
                    </a:ext>
                  </a:extLst>
                </a:gridCol>
              </a:tblGrid>
              <a:tr h="36148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Institution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(nm)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m,e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(mS/µm)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ds,e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(mS/µm)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GS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(fF/um)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GD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(fF/um)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l-GR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(GHz)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1" i="1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max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(GHz)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15716"/>
                  </a:ext>
                </a:extLst>
              </a:tr>
              <a:tr h="40667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Markman 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 al.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</a:t>
                      </a:r>
                    </a:p>
                  </a:txBody>
                  <a:tcPr marL="59586" marR="59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0.15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0.8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594</a:t>
                      </a:r>
                    </a:p>
                  </a:txBody>
                  <a:tcPr marL="59586" marR="59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07028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8FD142A-6865-57C2-94FC-70EB589CCA55}"/>
              </a:ext>
            </a:extLst>
          </p:cNvPr>
          <p:cNvSpPr txBox="1"/>
          <p:nvPr/>
        </p:nvSpPr>
        <p:spPr>
          <a:xfrm>
            <a:off x="8333141" y="6356350"/>
            <a:ext cx="2653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Reprinted with permission of Brian Markman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A03CBD2-78EA-C9DA-1449-83B92109B73B}"/>
              </a:ext>
            </a:extLst>
          </p:cNvPr>
          <p:cNvSpPr/>
          <p:nvPr/>
        </p:nvSpPr>
        <p:spPr bwMode="auto">
          <a:xfrm>
            <a:off x="9052156" y="5091542"/>
            <a:ext cx="610004" cy="628537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CC2387-8CA8-E977-049C-45C03A5769E8}"/>
              </a:ext>
            </a:extLst>
          </p:cNvPr>
          <p:cNvSpPr/>
          <p:nvPr/>
        </p:nvSpPr>
        <p:spPr bwMode="auto">
          <a:xfrm>
            <a:off x="9710817" y="5091542"/>
            <a:ext cx="610004" cy="628537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601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CD65EB-7784-103C-1362-4531F487F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021" y="793831"/>
            <a:ext cx="3646843" cy="2743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3DA8DA-3C8D-E574-A38E-6941BFF96B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087" t="78886" r="18825" b="5005"/>
          <a:stretch/>
        </p:blipFill>
        <p:spPr>
          <a:xfrm>
            <a:off x="4972034" y="3873588"/>
            <a:ext cx="2004093" cy="259433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D66225-7516-05B7-88D5-555ECA8FA6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104" t="65205"/>
          <a:stretch/>
        </p:blipFill>
        <p:spPr>
          <a:xfrm>
            <a:off x="7589978" y="4233977"/>
            <a:ext cx="4044250" cy="24787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7F1402-2B1A-808B-15E1-116D7EFF0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MOS-HEMTs 2.0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E8E10-6674-00D0-F2E5-C3A15DE1A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8</a:t>
            </a:fld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AB8CE0-1486-11DE-62F5-920A7614A0DA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9572442" y="3537031"/>
            <a:ext cx="1" cy="577769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4E32FD-26FD-CC08-C41B-AB9AD13342AB}"/>
              </a:ext>
            </a:extLst>
          </p:cNvPr>
          <p:cNvCxnSpPr>
            <a:cxnSpLocks/>
          </p:cNvCxnSpPr>
          <p:nvPr/>
        </p:nvCxnSpPr>
        <p:spPr bwMode="auto">
          <a:xfrm rot="19444352">
            <a:off x="6291867" y="5657423"/>
            <a:ext cx="25037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000F07B-1A7B-0A29-2199-83B9DA549531}"/>
              </a:ext>
            </a:extLst>
          </p:cNvPr>
          <p:cNvCxnSpPr>
            <a:cxnSpLocks/>
          </p:cNvCxnSpPr>
          <p:nvPr/>
        </p:nvCxnSpPr>
        <p:spPr bwMode="auto">
          <a:xfrm flipV="1">
            <a:off x="5852162" y="5852235"/>
            <a:ext cx="243838" cy="18217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3D103B5-508D-096A-4A5E-D249207C0BE2}"/>
              </a:ext>
            </a:extLst>
          </p:cNvPr>
          <p:cNvCxnSpPr>
            <a:cxnSpLocks/>
          </p:cNvCxnSpPr>
          <p:nvPr/>
        </p:nvCxnSpPr>
        <p:spPr bwMode="auto">
          <a:xfrm rot="19444352">
            <a:off x="6306868" y="5557651"/>
            <a:ext cx="0" cy="35922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EACD3-C6BE-A0F2-BCFF-BD2B11C2897C}"/>
              </a:ext>
            </a:extLst>
          </p:cNvPr>
          <p:cNvCxnSpPr>
            <a:cxnSpLocks/>
          </p:cNvCxnSpPr>
          <p:nvPr/>
        </p:nvCxnSpPr>
        <p:spPr bwMode="auto">
          <a:xfrm rot="19444352">
            <a:off x="6148204" y="5672621"/>
            <a:ext cx="0" cy="35922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C51ADB-B9E1-6AC2-0160-AA873431F317}"/>
              </a:ext>
            </a:extLst>
          </p:cNvPr>
          <p:cNvCxnSpPr>
            <a:cxnSpLocks/>
          </p:cNvCxnSpPr>
          <p:nvPr/>
        </p:nvCxnSpPr>
        <p:spPr bwMode="auto">
          <a:xfrm rot="19444352">
            <a:off x="5457253" y="6233943"/>
            <a:ext cx="239089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BDE0AC-F471-DD38-3895-D83B712D0920}"/>
              </a:ext>
            </a:extLst>
          </p:cNvPr>
          <p:cNvCxnSpPr>
            <a:cxnSpLocks/>
          </p:cNvCxnSpPr>
          <p:nvPr/>
        </p:nvCxnSpPr>
        <p:spPr bwMode="auto">
          <a:xfrm rot="19444352">
            <a:off x="5832264" y="5869215"/>
            <a:ext cx="0" cy="35922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03156CC-645F-80A9-4C9E-983F0C9B4212}"/>
              </a:ext>
            </a:extLst>
          </p:cNvPr>
          <p:cNvCxnSpPr>
            <a:cxnSpLocks/>
          </p:cNvCxnSpPr>
          <p:nvPr/>
        </p:nvCxnSpPr>
        <p:spPr bwMode="auto">
          <a:xfrm rot="19444352">
            <a:off x="5673600" y="5984185"/>
            <a:ext cx="0" cy="35922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361067-D789-6A8D-1E01-099811E849A2}"/>
                  </a:ext>
                </a:extLst>
              </p:cNvPr>
              <p:cNvSpPr txBox="1"/>
              <p:nvPr/>
            </p:nvSpPr>
            <p:spPr>
              <a:xfrm rot="19444352">
                <a:off x="5372321" y="5548486"/>
                <a:ext cx="538711" cy="341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sz="1800" b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361067-D789-6A8D-1E01-099811E84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44352">
                <a:off x="5372321" y="5548486"/>
                <a:ext cx="538711" cy="3416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E15AB5-D552-4B06-E026-81E0F2F307BF}"/>
                  </a:ext>
                </a:extLst>
              </p:cNvPr>
              <p:cNvSpPr txBox="1"/>
              <p:nvPr/>
            </p:nvSpPr>
            <p:spPr>
              <a:xfrm rot="19444352">
                <a:off x="5715300" y="5302535"/>
                <a:ext cx="538711" cy="341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800" b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E15AB5-D552-4B06-E026-81E0F2F30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44352">
                <a:off x="5715300" y="5302535"/>
                <a:ext cx="538711" cy="3416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7C4B9708-DC9E-B07E-04BA-C9F58056473E}"/>
              </a:ext>
            </a:extLst>
          </p:cNvPr>
          <p:cNvSpPr/>
          <p:nvPr/>
        </p:nvSpPr>
        <p:spPr bwMode="auto">
          <a:xfrm>
            <a:off x="8969829" y="5596159"/>
            <a:ext cx="602613" cy="94615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E147496-F3C0-0CD9-34D1-BE966A0351AE}"/>
              </a:ext>
            </a:extLst>
          </p:cNvPr>
          <p:cNvCxnSpPr>
            <a:cxnSpLocks/>
            <a:endCxn id="18" idx="1"/>
          </p:cNvCxnSpPr>
          <p:nvPr/>
        </p:nvCxnSpPr>
        <p:spPr bwMode="auto">
          <a:xfrm>
            <a:off x="7019511" y="5224864"/>
            <a:ext cx="1950318" cy="844373"/>
          </a:xfrm>
          <a:prstGeom prst="straightConnector1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89AC50B7-E3C4-91ED-AD60-D420E825B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380744"/>
            <a:ext cx="6886611" cy="4800649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en-US" dirty="0"/>
              <a:t>Self aligned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Removes gate-link overlap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Reduces </a:t>
            </a:r>
            <a:r>
              <a:rPr lang="en-US" sz="2800" dirty="0" err="1"/>
              <a:t>C</a:t>
            </a:r>
            <a:r>
              <a:rPr lang="en-US" sz="2800" baseline="-25000" dirty="0" err="1"/>
              <a:t>GS,f</a:t>
            </a:r>
            <a:endParaRPr lang="en-US" sz="2800" dirty="0"/>
          </a:p>
          <a:p>
            <a:pPr>
              <a:buClr>
                <a:srgbClr val="FF0000"/>
              </a:buClr>
            </a:pPr>
            <a:r>
              <a:rPr lang="en-US" sz="3200" dirty="0"/>
              <a:t>V-Gate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Easier to fill with metal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Better L</a:t>
            </a:r>
            <a:r>
              <a:rPr lang="en-US" sz="2800" baseline="-25000" dirty="0"/>
              <a:t>g</a:t>
            </a:r>
            <a:r>
              <a:rPr lang="en-US" sz="2800" dirty="0"/>
              <a:t> scaling</a:t>
            </a:r>
          </a:p>
          <a:p>
            <a:pPr>
              <a:buClr>
                <a:srgbClr val="FF0000"/>
              </a:buClr>
            </a:pPr>
            <a:r>
              <a:rPr lang="en-US" sz="3200" dirty="0"/>
              <a:t>Thin link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More </a:t>
            </a:r>
            <a:r>
              <a:rPr lang="az-Cyrl-AZ" sz="2800" dirty="0"/>
              <a:t>є</a:t>
            </a:r>
            <a:r>
              <a:rPr lang="en-US" sz="2800" baseline="-25000" dirty="0"/>
              <a:t>0</a:t>
            </a:r>
          </a:p>
          <a:p>
            <a:pPr lvl="1">
              <a:buClr>
                <a:srgbClr val="FF0000"/>
              </a:buClr>
            </a:pPr>
            <a:r>
              <a:rPr lang="en-US" sz="2800" dirty="0"/>
              <a:t>Less </a:t>
            </a:r>
            <a:r>
              <a:rPr lang="az-Cyrl-AZ" sz="2800" dirty="0"/>
              <a:t>є</a:t>
            </a:r>
            <a:r>
              <a:rPr lang="en-US" sz="2800" baseline="-25000" dirty="0"/>
              <a:t>S</a:t>
            </a:r>
            <a:endParaRPr lang="en-US" sz="2800" dirty="0"/>
          </a:p>
          <a:p>
            <a:pPr lvl="1">
              <a:buClr>
                <a:srgbClr val="FF0000"/>
              </a:buClr>
            </a:pPr>
            <a:r>
              <a:rPr lang="en-US" sz="2800" dirty="0"/>
              <a:t>Reduces </a:t>
            </a:r>
            <a:r>
              <a:rPr lang="en-US" sz="2800" dirty="0" err="1"/>
              <a:t>C</a:t>
            </a:r>
            <a:r>
              <a:rPr lang="en-US" sz="2800" baseline="-25000" dirty="0" err="1"/>
              <a:t>GS,f</a:t>
            </a:r>
            <a:endParaRPr lang="en-US" sz="2800" dirty="0"/>
          </a:p>
          <a:p>
            <a:pPr lvl="1">
              <a:buClr>
                <a:srgbClr val="FF0000"/>
              </a:buClr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52600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5632C6-B57F-2291-0768-D5D973A6CB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04" t="65205"/>
          <a:stretch/>
        </p:blipFill>
        <p:spPr>
          <a:xfrm>
            <a:off x="6309117" y="1984763"/>
            <a:ext cx="5798905" cy="35541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F0FE97-E732-67AA-2CC8-ACF52CC3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my variable?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78FD0-E5B3-968E-42AC-132253E1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9009-70CA-448D-81EA-AE408F55A504}" type="slidenum">
              <a:rPr lang="en-US" smtClean="0"/>
              <a:t>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1D66F4-8ACE-4ABE-9C16-EA3A785CF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Link thickness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3 nm minimum (source starvation)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20 nm maximum (maximized mobility)</a:t>
            </a:r>
          </a:p>
        </p:txBody>
      </p:sp>
    </p:spTree>
    <p:extLst>
      <p:ext uri="{BB962C8B-B14F-4D97-AF65-F5344CB8AC3E}">
        <p14:creationId xmlns:p14="http://schemas.microsoft.com/office/powerpoint/2010/main" val="4128572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6569</TotalTime>
  <Words>934</Words>
  <Application>Microsoft Office PowerPoint</Application>
  <PresentationFormat>Widescreen</PresentationFormat>
  <Paragraphs>226</Paragraphs>
  <Slides>24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Cambria Math</vt:lpstr>
      <vt:lpstr>Symbol</vt:lpstr>
      <vt:lpstr>Times New Roman</vt:lpstr>
      <vt:lpstr>Office Theme</vt:lpstr>
      <vt:lpstr>KGPlot</vt:lpstr>
      <vt:lpstr>Equation</vt:lpstr>
      <vt:lpstr>Self-Aligned InGaAs Channel MOS-HEMTs for High Frequency Applications</vt:lpstr>
      <vt:lpstr>Motivation – Beyond 5G</vt:lpstr>
      <vt:lpstr>FETs – Reduce Noise Figure</vt:lpstr>
      <vt:lpstr>Why not HEMT?</vt:lpstr>
      <vt:lpstr>MOS-HEMTs</vt:lpstr>
      <vt:lpstr>MOS-HEMTs</vt:lpstr>
      <vt:lpstr>MOS-HEMTs</vt:lpstr>
      <vt:lpstr>MOS-HEMTs 2.0</vt:lpstr>
      <vt:lpstr>What is my variable?</vt:lpstr>
      <vt:lpstr>Rs breakdown</vt:lpstr>
      <vt:lpstr>Capacitance</vt:lpstr>
      <vt:lpstr>Cgs end vs Link Thickness</vt:lpstr>
      <vt:lpstr>So What?</vt:lpstr>
      <vt:lpstr>So What?</vt:lpstr>
      <vt:lpstr>So What?</vt:lpstr>
      <vt:lpstr>Process Flow</vt:lpstr>
      <vt:lpstr>DC results – Lg = 22 nm</vt:lpstr>
      <vt:lpstr>RF results vs Gate Length</vt:lpstr>
      <vt:lpstr>Mixed Results – Lg = 20 nm</vt:lpstr>
      <vt:lpstr>Mixed Results – Lg = 36 nm</vt:lpstr>
      <vt:lpstr>TEM – Lg = 18 nm </vt:lpstr>
      <vt:lpstr>Acknowledgements</vt:lpstr>
      <vt:lpstr>Self-Aligned InGaAs Channel MOS-HEMTs for High Frequency Applications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InAs/InP MOS-HEMTs for Low-noise Preamplifiers for 140-1080GHz</dc:title>
  <dc:creator>Brian Markman</dc:creator>
  <cp:lastModifiedBy>logan whitaker</cp:lastModifiedBy>
  <cp:revision>2</cp:revision>
  <dcterms:created xsi:type="dcterms:W3CDTF">2019-04-29T17:51:34Z</dcterms:created>
  <dcterms:modified xsi:type="dcterms:W3CDTF">2023-06-27T01:04:00Z</dcterms:modified>
</cp:coreProperties>
</file>