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16" r:id="rId6"/>
  </p:sldMasterIdLst>
  <p:notesMasterIdLst>
    <p:notesMasterId r:id="rId28"/>
  </p:notesMasterIdLst>
  <p:handoutMasterIdLst>
    <p:handoutMasterId r:id="rId29"/>
  </p:handoutMasterIdLst>
  <p:sldIdLst>
    <p:sldId id="517" r:id="rId7"/>
    <p:sldId id="521" r:id="rId8"/>
    <p:sldId id="522" r:id="rId9"/>
    <p:sldId id="531" r:id="rId10"/>
    <p:sldId id="532" r:id="rId11"/>
    <p:sldId id="533" r:id="rId12"/>
    <p:sldId id="535" r:id="rId13"/>
    <p:sldId id="538" r:id="rId14"/>
    <p:sldId id="539" r:id="rId15"/>
    <p:sldId id="540" r:id="rId16"/>
    <p:sldId id="541" r:id="rId17"/>
    <p:sldId id="542" r:id="rId18"/>
    <p:sldId id="543" r:id="rId19"/>
    <p:sldId id="546" r:id="rId20"/>
    <p:sldId id="547" r:id="rId21"/>
    <p:sldId id="544" r:id="rId22"/>
    <p:sldId id="275" r:id="rId23"/>
    <p:sldId id="548" r:id="rId24"/>
    <p:sldId id="537" r:id="rId25"/>
    <p:sldId id="549" r:id="rId26"/>
    <p:sldId id="529" r:id="rId27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9505"/>
    <a:srgbClr val="0000FF"/>
    <a:srgbClr val="FF0C00"/>
    <a:srgbClr val="00FF00"/>
    <a:srgbClr val="000000"/>
    <a:srgbClr val="FFC200"/>
    <a:srgbClr val="001F42"/>
    <a:srgbClr val="17375E"/>
    <a:srgbClr val="00FFCC"/>
    <a:srgbClr val="FFDE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40" autoAdjust="0"/>
    <p:restoredTop sz="94796" autoAdjust="0"/>
  </p:normalViewPr>
  <p:slideViewPr>
    <p:cSldViewPr>
      <p:cViewPr varScale="1">
        <p:scale>
          <a:sx n="213" d="100"/>
          <a:sy n="213" d="100"/>
        </p:scale>
        <p:origin x="812" y="124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060" y="-96"/>
      </p:cViewPr>
      <p:guideLst>
        <p:guide orient="horz" pos="2880"/>
        <p:guide pos="216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E0558-DDC6-47CC-9001-7AEB656B44BC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76652-CD61-4899-B998-D263560EFF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080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4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D320102C-0003-4CD6-932A-CB490524232C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8156439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369E3672-E597-251E-F4C0-A635046DB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640" y="152235"/>
            <a:ext cx="7988240" cy="537670"/>
          </a:xfrm>
          <a:prstGeom prst="rect">
            <a:avLst/>
          </a:prstGeom>
        </p:spPr>
        <p:txBody>
          <a:bodyPr/>
          <a:lstStyle>
            <a:lvl1pPr>
              <a:defRPr sz="38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70556F-D7AF-68F4-B1AD-DD239DAC8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6855" y="4799240"/>
            <a:ext cx="1070353" cy="345645"/>
          </a:xfrm>
          <a:prstGeom prst="rect">
            <a:avLst/>
          </a:prstGeom>
        </p:spPr>
        <p:txBody>
          <a:bodyPr vert="horz" wrap="none" lIns="0" tIns="45720" rIns="18288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85000"/>
              </a:lnSpc>
              <a:buClr>
                <a:schemeClr val="tx1"/>
              </a:buClr>
              <a:buSzPct val="125000"/>
              <a:buFontTx/>
              <a:buNone/>
              <a:defRPr sz="11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1" name="Footer Placeholder 6">
            <a:extLst>
              <a:ext uri="{FF2B5EF4-FFF2-40B4-BE49-F238E27FC236}">
                <a16:creationId xmlns:a16="http://schemas.microsoft.com/office/drawing/2014/main" id="{DA7A0963-8A68-8AB8-D35A-101C05305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4799240"/>
            <a:ext cx="947538" cy="345645"/>
          </a:xfrm>
          <a:prstGeom prst="rect">
            <a:avLst/>
          </a:prstGeom>
        </p:spPr>
        <p:txBody>
          <a:bodyPr vert="horz" lIns="182880" tIns="45720" rIns="18288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10/28/24</a:t>
            </a:r>
          </a:p>
        </p:txBody>
      </p:sp>
    </p:spTree>
    <p:extLst>
      <p:ext uri="{BB962C8B-B14F-4D97-AF65-F5344CB8AC3E}">
        <p14:creationId xmlns:p14="http://schemas.microsoft.com/office/powerpoint/2010/main" val="293663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ext">
            <a:extLst>
              <a:ext uri="{FF2B5EF4-FFF2-40B4-BE49-F238E27FC236}">
                <a16:creationId xmlns:a16="http://schemas.microsoft.com/office/drawing/2014/main" id="{D4F75A68-C42B-56FF-1818-0B4BCD341A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0640" y="113830"/>
            <a:ext cx="8229600" cy="77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rPr lang="en-US" dirty="0"/>
              <a:t>TITLE TEXT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51563E64-FC39-626D-5002-7A414D8BA4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70640" y="1200150"/>
            <a:ext cx="8416160" cy="3522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01349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9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1F42"/>
          </a:solidFill>
          <a:effectLst/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28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effectLst/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2000">
          <a:solidFill>
            <a:schemeClr val="tx1"/>
          </a:solidFill>
          <a:effectLst/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Tx/>
        <a:buChar char="–"/>
        <a:defRPr sz="1800">
          <a:solidFill>
            <a:schemeClr val="tx1"/>
          </a:solidFill>
          <a:effectLst/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1600">
          <a:solidFill>
            <a:schemeClr val="tx1"/>
          </a:solidFill>
          <a:effectLst/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42.png"/><Relationship Id="rId7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Paper 5a.1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86CA9E-F420-4383-27F3-8A3DF5986436}"/>
              </a:ext>
            </a:extLst>
          </p:cNvPr>
          <p:cNvSpPr txBox="1"/>
          <p:nvPr/>
        </p:nvSpPr>
        <p:spPr>
          <a:xfrm>
            <a:off x="269429" y="958740"/>
            <a:ext cx="856552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LNA in 130-nm InP HBT with 15.5 dB Gain and Record 5.3 dB Noise-Figure at 212 GHz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C039FC-C1BF-3367-5487-23F9C50760C7}"/>
              </a:ext>
            </a:extLst>
          </p:cNvPr>
          <p:cNvSpPr txBox="1"/>
          <p:nvPr/>
        </p:nvSpPr>
        <p:spPr>
          <a:xfrm>
            <a:off x="269429" y="2072485"/>
            <a:ext cx="856552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A. Alizadeh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K. Park, S.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Hassanzadehyamchi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Soylu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Urtega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and M. Rodwell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AF564B-4071-9902-0EAC-A4E9B3B188DC}"/>
              </a:ext>
            </a:extLst>
          </p:cNvPr>
          <p:cNvSpPr txBox="1"/>
          <p:nvPr/>
        </p:nvSpPr>
        <p:spPr>
          <a:xfrm>
            <a:off x="269429" y="3907493"/>
            <a:ext cx="856552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University of California at Santa Barbara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9B8CFC-9FC3-0BE2-1D58-A268D95F191E}"/>
              </a:ext>
            </a:extLst>
          </p:cNvPr>
          <p:cNvSpPr txBox="1"/>
          <p:nvPr/>
        </p:nvSpPr>
        <p:spPr>
          <a:xfrm>
            <a:off x="269429" y="4387828"/>
            <a:ext cx="85655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Santa Barbara, CA, USA</a:t>
            </a:r>
          </a:p>
        </p:txBody>
      </p:sp>
      <p:pic>
        <p:nvPicPr>
          <p:cNvPr id="13" name="Picture 12" descr="A black circle with a book and text&#10;&#10;Description automatically generated">
            <a:extLst>
              <a:ext uri="{FF2B5EF4-FFF2-40B4-BE49-F238E27FC236}">
                <a16:creationId xmlns:a16="http://schemas.microsoft.com/office/drawing/2014/main" id="{7BB1CF54-4646-D949-7150-27522DDD4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2735" y="3013680"/>
            <a:ext cx="921113" cy="92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03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0BC0181-61AF-D266-FBD9-B6C145DA90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013"/>
          <a:stretch/>
        </p:blipFill>
        <p:spPr>
          <a:xfrm>
            <a:off x="4715849" y="1173405"/>
            <a:ext cx="4414630" cy="32575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Design Considerations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7819E7-747B-BC88-D496-1EC25A3E2137}"/>
              </a:ext>
            </a:extLst>
          </p:cNvPr>
          <p:cNvSpPr txBox="1"/>
          <p:nvPr/>
        </p:nvSpPr>
        <p:spPr>
          <a:xfrm>
            <a:off x="6146605" y="2341428"/>
            <a:ext cx="9985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</a:t>
            </a:r>
            <a:r>
              <a:rPr lang="en-US" sz="1600" b="1" dirty="0">
                <a:solidFill>
                  <a:srgbClr val="7030A0"/>
                </a:solidFill>
                <a:latin typeface="+mn-lt"/>
              </a:rPr>
              <a:t>0.3 dB</a:t>
            </a:r>
            <a:endParaRPr lang="en-US" sz="1600" b="1" baseline="-25000" dirty="0">
              <a:solidFill>
                <a:srgbClr val="7030A0"/>
              </a:solidFill>
              <a:latin typeface="+mn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9BB2C3C-FDDE-475A-BB98-DA7304C88545}"/>
              </a:ext>
            </a:extLst>
          </p:cNvPr>
          <p:cNvCxnSpPr>
            <a:cxnSpLocks/>
          </p:cNvCxnSpPr>
          <p:nvPr/>
        </p:nvCxnSpPr>
        <p:spPr>
          <a:xfrm>
            <a:off x="6459901" y="2878990"/>
            <a:ext cx="0" cy="431539"/>
          </a:xfrm>
          <a:prstGeom prst="line">
            <a:avLst/>
          </a:prstGeom>
          <a:ln w="19050">
            <a:solidFill>
              <a:srgbClr val="7030A0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7D9D0AF2-0CB9-F5DC-095A-CBA77C07D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1" y="1224840"/>
            <a:ext cx="4597654" cy="315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64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LNA Schematic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4A586D-10BC-DA54-9AB6-A146ACDF2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60" y="881930"/>
            <a:ext cx="8025091" cy="28803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15C91D-12DA-B96D-5C8F-3FA65D1AA6A0}"/>
              </a:ext>
            </a:extLst>
          </p:cNvPr>
          <p:cNvSpPr txBox="1"/>
          <p:nvPr/>
        </p:nvSpPr>
        <p:spPr>
          <a:xfrm>
            <a:off x="269429" y="3800710"/>
            <a:ext cx="8565525" cy="851515"/>
          </a:xfrm>
          <a:prstGeom prst="rect">
            <a:avLst/>
          </a:prstGeom>
          <a:noFill/>
        </p:spPr>
        <p:txBody>
          <a:bodyPr wrap="square" lIns="0" tIns="182880" rIns="0" bIns="0" rtlCol="0">
            <a:spAutoFit/>
          </a:bodyPr>
          <a:lstStyle/>
          <a:p>
            <a:pPr marL="457200" indent="-22860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Identical Stages.</a:t>
            </a:r>
          </a:p>
          <a:p>
            <a:pPr marL="457200" indent="-22860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Slight tuning to compensate for coupling and EM parasitic.</a:t>
            </a:r>
          </a:p>
        </p:txBody>
      </p:sp>
    </p:spTree>
    <p:extLst>
      <p:ext uri="{BB962C8B-B14F-4D97-AF65-F5344CB8AC3E}">
        <p14:creationId xmlns:p14="http://schemas.microsoft.com/office/powerpoint/2010/main" val="2540118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LNA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pic>
        <p:nvPicPr>
          <p:cNvPr id="8" name="Picture 7" descr="A circuit board with many small squares&#10;&#10;Description automatically generated">
            <a:extLst>
              <a:ext uri="{FF2B5EF4-FFF2-40B4-BE49-F238E27FC236}">
                <a16:creationId xmlns:a16="http://schemas.microsoft.com/office/drawing/2014/main" id="{C3E83AED-0444-3B4B-C522-810F65945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940" y="822122"/>
            <a:ext cx="5536147" cy="39771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641090-0E1F-7728-3D3C-DCAC4C2B0214}"/>
              </a:ext>
            </a:extLst>
          </p:cNvPr>
          <p:cNvSpPr txBox="1"/>
          <p:nvPr/>
        </p:nvSpPr>
        <p:spPr>
          <a:xfrm>
            <a:off x="117020" y="1379520"/>
            <a:ext cx="235109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+mn-lt"/>
              </a:rPr>
              <a:t>Technology:</a:t>
            </a:r>
          </a:p>
          <a:p>
            <a:r>
              <a:rPr lang="en-US" b="1" dirty="0">
                <a:latin typeface="+mn-lt"/>
              </a:rPr>
              <a:t>Teledyne Scientific </a:t>
            </a:r>
          </a:p>
          <a:p>
            <a:r>
              <a:rPr lang="en-US" b="1" dirty="0">
                <a:latin typeface="+mn-lt"/>
              </a:rPr>
              <a:t>130-nm InP DHBT</a:t>
            </a:r>
          </a:p>
          <a:p>
            <a:endParaRPr lang="en-US" b="1" dirty="0">
              <a:latin typeface="+mn-lt"/>
            </a:endParaRPr>
          </a:p>
          <a:p>
            <a:r>
              <a:rPr lang="en-US" b="1" dirty="0">
                <a:solidFill>
                  <a:srgbClr val="0000FF"/>
                </a:solidFill>
                <a:latin typeface="+mn-lt"/>
              </a:rPr>
              <a:t>Chip Dimensions:</a:t>
            </a:r>
          </a:p>
          <a:p>
            <a:r>
              <a:rPr lang="en-US" b="1" dirty="0">
                <a:latin typeface="+mn-lt"/>
              </a:rPr>
              <a:t>0.6 mm×0.41 mm</a:t>
            </a:r>
          </a:p>
          <a:p>
            <a:endParaRPr lang="en-US" b="1" dirty="0">
              <a:latin typeface="+mn-lt"/>
            </a:endParaRPr>
          </a:p>
          <a:p>
            <a:r>
              <a:rPr lang="en-US" b="1" dirty="0">
                <a:solidFill>
                  <a:srgbClr val="0000FF"/>
                </a:solidFill>
                <a:latin typeface="+mn-lt"/>
              </a:rPr>
              <a:t>Power Dissipation:</a:t>
            </a:r>
          </a:p>
          <a:p>
            <a:r>
              <a:rPr lang="en-US" b="1" dirty="0">
                <a:latin typeface="+mn-lt"/>
              </a:rPr>
              <a:t>0.83×9.1=7.55 </a:t>
            </a:r>
            <a:r>
              <a:rPr lang="en-US" b="1" dirty="0" err="1">
                <a:latin typeface="+mn-lt"/>
              </a:rPr>
              <a:t>mW</a:t>
            </a:r>
            <a:endParaRPr lang="en-US" b="1" dirty="0">
              <a:latin typeface="+mn-lt"/>
            </a:endParaRPr>
          </a:p>
          <a:p>
            <a:pPr algn="ctr"/>
            <a:endParaRPr lang="en-US" b="1" dirty="0">
              <a:solidFill>
                <a:srgbClr val="00B05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0810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A8E2C2-77FC-174A-DB1B-8AA3231B4E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77" t="5180" r="7253"/>
          <a:stretch/>
        </p:blipFill>
        <p:spPr>
          <a:xfrm>
            <a:off x="2052851" y="805120"/>
            <a:ext cx="5038298" cy="32644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9E5374-BA8E-0E1D-6DB3-EA9CE4FDBE3D}"/>
              </a:ext>
            </a:extLst>
          </p:cNvPr>
          <p:cNvSpPr txBox="1"/>
          <p:nvPr/>
        </p:nvSpPr>
        <p:spPr>
          <a:xfrm>
            <a:off x="78615" y="4031140"/>
            <a:ext cx="8909960" cy="728405"/>
          </a:xfrm>
          <a:prstGeom prst="rect">
            <a:avLst/>
          </a:prstGeom>
          <a:noFill/>
        </p:spPr>
        <p:txBody>
          <a:bodyPr wrap="square" lIns="0" tIns="182880" rIns="0" bIns="0" rtlCol="0">
            <a:spAutoFit/>
          </a:bodyPr>
          <a:lstStyle/>
          <a:p>
            <a:pPr marL="457200" indent="-22860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Keysight PNA-X (N5245A) and OML extenders used.</a:t>
            </a:r>
          </a:p>
          <a:p>
            <a:pPr marL="457200" indent="-22860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 WR-05 Measurements: power at probe tip (−15 dBm) &gt; LNA’s input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1-dB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(−23 dBm).</a:t>
            </a:r>
          </a:p>
        </p:txBody>
      </p:sp>
    </p:spTree>
    <p:extLst>
      <p:ext uri="{BB962C8B-B14F-4D97-AF65-F5344CB8AC3E}">
        <p14:creationId xmlns:p14="http://schemas.microsoft.com/office/powerpoint/2010/main" val="1615248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0A7B06A-66FA-CADD-B02B-C553D2F38FA3}"/>
              </a:ext>
            </a:extLst>
          </p:cNvPr>
          <p:cNvGrpSpPr/>
          <p:nvPr/>
        </p:nvGrpSpPr>
        <p:grpSpPr>
          <a:xfrm>
            <a:off x="117020" y="1573220"/>
            <a:ext cx="3791993" cy="2549589"/>
            <a:chOff x="170327" y="1519955"/>
            <a:chExt cx="3791993" cy="254958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B4E7E89-3FFF-0AEF-92E8-893F02542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361" t="4323"/>
            <a:stretch/>
          </p:blipFill>
          <p:spPr>
            <a:xfrm>
              <a:off x="170327" y="1519955"/>
              <a:ext cx="3791993" cy="2549589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3B70B8B-FCCD-B1A2-7F1A-EE3AEC140B9C}"/>
                </a:ext>
              </a:extLst>
            </p:cNvPr>
            <p:cNvSpPr/>
            <p:nvPr/>
          </p:nvSpPr>
          <p:spPr>
            <a:xfrm>
              <a:off x="1192360" y="2902536"/>
              <a:ext cx="153620" cy="49926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C9763F7-8954-E2C1-E6CE-79FD4D7A1DAB}"/>
                </a:ext>
              </a:extLst>
            </p:cNvPr>
            <p:cNvCxnSpPr>
              <a:cxnSpLocks/>
            </p:cNvCxnSpPr>
            <p:nvPr/>
          </p:nvCxnSpPr>
          <p:spPr>
            <a:xfrm>
              <a:off x="1269170" y="3478611"/>
              <a:ext cx="30724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4649344-7102-86EE-C00E-60071E30677F}"/>
                </a:ext>
              </a:extLst>
            </p:cNvPr>
            <p:cNvSpPr/>
            <p:nvPr/>
          </p:nvSpPr>
          <p:spPr>
            <a:xfrm>
              <a:off x="1187718" y="1980815"/>
              <a:ext cx="153620" cy="460861"/>
            </a:xfrm>
            <a:prstGeom prst="ellipse">
              <a:avLst/>
            </a:prstGeom>
            <a:noFill/>
            <a:ln w="9525">
              <a:solidFill>
                <a:srgbClr val="0000FF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DD14521-51EB-6A9D-DAFD-F6D36B5B3D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0335" y="1904006"/>
              <a:ext cx="268835" cy="0"/>
            </a:xfrm>
            <a:prstGeom prst="straightConnector1">
              <a:avLst/>
            </a:prstGeom>
            <a:ln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976C4E7-643D-F14F-74ED-E82AEA5D4729}"/>
                </a:ext>
              </a:extLst>
            </p:cNvPr>
            <p:cNvSpPr txBox="1"/>
            <p:nvPr/>
          </p:nvSpPr>
          <p:spPr>
            <a:xfrm>
              <a:off x="1730030" y="3247912"/>
              <a:ext cx="99852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200 GHz</a:t>
              </a:r>
              <a:endParaRPr lang="en-US" sz="1400" b="1" baseline="-25000" dirty="0">
                <a:latin typeface="+mn-lt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E14E261-E941-A090-A421-9BB946125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202" y="1381195"/>
            <a:ext cx="5088502" cy="258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96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2085EC-20C5-99DE-EFE4-E0E97208F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314" y="1391690"/>
            <a:ext cx="4891071" cy="21890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9FF930-90B8-67E9-D745-A73A3D79F2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78" t="5457" r="6745"/>
          <a:stretch/>
        </p:blipFill>
        <p:spPr>
          <a:xfrm>
            <a:off x="78615" y="1112360"/>
            <a:ext cx="3955715" cy="27477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B13F78-5B96-752A-3479-3C85F28D9898}"/>
              </a:ext>
            </a:extLst>
          </p:cNvPr>
          <p:cNvSpPr txBox="1"/>
          <p:nvPr/>
        </p:nvSpPr>
        <p:spPr>
          <a:xfrm>
            <a:off x="78615" y="3918357"/>
            <a:ext cx="8909960" cy="728405"/>
          </a:xfrm>
          <a:prstGeom prst="rect">
            <a:avLst/>
          </a:prstGeom>
          <a:noFill/>
        </p:spPr>
        <p:txBody>
          <a:bodyPr wrap="square" lIns="0" tIns="182880" rIns="0" bIns="0" rtlCol="0">
            <a:spAutoFit/>
          </a:bodyPr>
          <a:lstStyle/>
          <a:p>
            <a:pPr marL="457200" indent="-22860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TSC’s InP HBT processes have consistently shown a lower NF in measurements. </a:t>
            </a:r>
          </a:p>
          <a:p>
            <a:pPr marL="457200" indent="-22860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This includes designs reported by UCSB [9], [15], Teledyne [7], [16], and others [17].</a:t>
            </a:r>
          </a:p>
        </p:txBody>
      </p:sp>
    </p:spTree>
    <p:extLst>
      <p:ext uri="{BB962C8B-B14F-4D97-AF65-F5344CB8AC3E}">
        <p14:creationId xmlns:p14="http://schemas.microsoft.com/office/powerpoint/2010/main" val="1919368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Comparison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F837A7-BF2C-4791-1EC1-538C99D5D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6917"/>
            <a:ext cx="9144000" cy="262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29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onclus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dirty="0"/>
              <a:t>CONCLUSION</a:t>
            </a:r>
          </a:p>
        </p:txBody>
      </p:sp>
      <p:sp>
        <p:nvSpPr>
          <p:cNvPr id="220" name="Slide Number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 algn="r">
              <a:lnSpc>
                <a:spcPct val="85000"/>
              </a:lnSpc>
              <a:defRPr sz="1200">
                <a:solidFill>
                  <a:srgbClr val="898989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fld id="{86CB4B4D-7CA3-9044-876B-883B54F8677D}" type="slidenum">
              <a:rPr/>
              <a:t>17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89748A-ADF2-F031-BEFA-6FB108BA54BE}"/>
              </a:ext>
            </a:extLst>
          </p:cNvPr>
          <p:cNvSpPr txBox="1"/>
          <p:nvPr/>
        </p:nvSpPr>
        <p:spPr>
          <a:xfrm>
            <a:off x="270640" y="805120"/>
            <a:ext cx="8372290" cy="5154681"/>
          </a:xfrm>
          <a:prstGeom prst="rect">
            <a:avLst/>
          </a:prstGeom>
          <a:noFill/>
        </p:spPr>
        <p:txBody>
          <a:bodyPr wrap="square" lIns="0" tIns="182880" rIns="0" bIns="0" rtlCol="0">
            <a:spAutoFit/>
          </a:bodyPr>
          <a:lstStyle/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Common-emitter is the optimal choice for mm-wave LNA design.</a:t>
            </a:r>
          </a:p>
          <a:p>
            <a:pPr marL="971550" lvl="1" indent="-2857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Better noise-measure and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match, better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wideband, lower matching losses</a:t>
            </a:r>
          </a:p>
          <a:p>
            <a:pPr marL="514350" indent="-2857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DC coupled design results in a lower NF by eliminating series capacitors.</a:t>
            </a:r>
          </a:p>
          <a:p>
            <a:pPr marL="514350" indent="-2857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 220-GHz, a 3-µm device in TSC130 features a simulated noise-measure of 5.3 dB, which is ≈1.5 lower than its counterparts in TSC250. </a:t>
            </a:r>
          </a:p>
          <a:p>
            <a:pPr marL="514350" indent="-2857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 LNA with NF of 5.3~6.2 dB over 180-216 GHz, and ≈12~15 dB gain over 180-250 GHz were presented.</a:t>
            </a:r>
          </a:p>
          <a:p>
            <a:pPr marL="971550" lvl="1" indent="-2857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Lowest NF reported above 200-GHz for bipolar LNAs</a:t>
            </a:r>
          </a:p>
          <a:p>
            <a:pPr marL="514350" indent="-2857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2857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8816A-910A-3833-4F6D-6ACA1B044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4799240"/>
            <a:ext cx="947538" cy="345645"/>
          </a:xfrm>
        </p:spPr>
        <p:txBody>
          <a:bodyPr/>
          <a:lstStyle/>
          <a:p>
            <a:r>
              <a:rPr lang="en-US" dirty="0"/>
              <a:t>10/29/24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onclus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220" name="Slide Number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lnSpc>
                <a:spcPct val="85000"/>
              </a:lnSpc>
              <a:defRPr sz="1200">
                <a:solidFill>
                  <a:srgbClr val="898989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fld id="{86CB4B4D-7CA3-9044-876B-883B54F8677D}" type="slidenum">
              <a:rPr/>
              <a:t>18</a:t>
            </a:fld>
            <a:endParaRPr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829834-8608-C64C-6210-4B0A460FAA30}"/>
              </a:ext>
            </a:extLst>
          </p:cNvPr>
          <p:cNvGrpSpPr/>
          <p:nvPr/>
        </p:nvGrpSpPr>
        <p:grpSpPr>
          <a:xfrm>
            <a:off x="316703" y="863762"/>
            <a:ext cx="3681856" cy="3845908"/>
            <a:chOff x="316703" y="863762"/>
            <a:chExt cx="3681856" cy="384590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425B38-BAD3-4949-802E-970C60AB7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6703" y="863762"/>
              <a:ext cx="3681856" cy="79887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100FBCA-5E5B-096E-9D04-CB299F5CC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781" y="1655163"/>
              <a:ext cx="3601969" cy="305450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9A6AD9F-8750-49C3-4A7D-8DE05F7D3F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8380" y="863762"/>
            <a:ext cx="3590221" cy="3926216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376B50C8-3C1D-6EA2-37D1-DDE25114C6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4799240"/>
            <a:ext cx="947538" cy="345645"/>
          </a:xfrm>
        </p:spPr>
        <p:txBody>
          <a:bodyPr/>
          <a:lstStyle/>
          <a:p>
            <a:r>
              <a:rPr lang="en-US" dirty="0"/>
              <a:t>10/29/24</a:t>
            </a:r>
          </a:p>
        </p:txBody>
      </p:sp>
    </p:spTree>
    <p:extLst>
      <p:ext uri="{BB962C8B-B14F-4D97-AF65-F5344CB8AC3E}">
        <p14:creationId xmlns:p14="http://schemas.microsoft.com/office/powerpoint/2010/main" val="444317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A14EEF-D906-983F-669A-58C4C212CF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2C946B-8527-DB09-283C-9D17E57C1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68B4CD-6383-DA50-A3C2-97D21D1A5CBB}"/>
              </a:ext>
            </a:extLst>
          </p:cNvPr>
          <p:cNvSpPr/>
          <p:nvPr/>
        </p:nvSpPr>
        <p:spPr>
          <a:xfrm>
            <a:off x="1866772" y="1378555"/>
            <a:ext cx="541045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 You!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217FEF-692E-C110-362C-3B232ED1E0F8}"/>
              </a:ext>
            </a:extLst>
          </p:cNvPr>
          <p:cNvSpPr/>
          <p:nvPr/>
        </p:nvSpPr>
        <p:spPr>
          <a:xfrm>
            <a:off x="2335651" y="2994205"/>
            <a:ext cx="447269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87889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Outline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00BCEB-8D64-3E16-0E1A-50B2A5BC1698}"/>
              </a:ext>
            </a:extLst>
          </p:cNvPr>
          <p:cNvSpPr txBox="1"/>
          <p:nvPr/>
        </p:nvSpPr>
        <p:spPr>
          <a:xfrm>
            <a:off x="270640" y="805120"/>
            <a:ext cx="6720875" cy="3667094"/>
          </a:xfrm>
          <a:prstGeom prst="rect">
            <a:avLst/>
          </a:prstGeom>
          <a:noFill/>
        </p:spPr>
        <p:txBody>
          <a:bodyPr wrap="square" lIns="0" tIns="182880" rIns="0" bIns="0" rtlCol="0">
            <a:spAutoFit/>
          </a:bodyPr>
          <a:lstStyle/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Noise Measure</a:t>
            </a:r>
          </a:p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Motivation / Technology</a:t>
            </a:r>
          </a:p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Noise-Measure in TSC130</a:t>
            </a:r>
          </a:p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Circuit Design</a:t>
            </a:r>
          </a:p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</a:p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599674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Noise Measure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00BCEB-8D64-3E16-0E1A-50B2A5BC1698}"/>
              </a:ext>
            </a:extLst>
          </p:cNvPr>
          <p:cNvSpPr txBox="1"/>
          <p:nvPr/>
        </p:nvSpPr>
        <p:spPr>
          <a:xfrm>
            <a:off x="269429" y="796100"/>
            <a:ext cx="8565525" cy="492443"/>
          </a:xfrm>
          <a:prstGeom prst="rect">
            <a:avLst/>
          </a:prstGeom>
          <a:noFill/>
        </p:spPr>
        <p:txBody>
          <a:bodyPr wrap="square" lIns="0" tIns="182880" rIns="0" bIns="0" rtlCol="0">
            <a:spAutoFit/>
          </a:bodyPr>
          <a:lstStyle/>
          <a:p>
            <a:pPr marL="457200" indent="-22860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 can we minimize the NF of a multi-stage LNA?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FDB081B-ECDA-B422-96C5-F1EBF3B3887D}"/>
              </a:ext>
            </a:extLst>
          </p:cNvPr>
          <p:cNvGrpSpPr>
            <a:grpSpLocks noChangeAspect="1"/>
          </p:cNvGrpSpPr>
          <p:nvPr/>
        </p:nvGrpSpPr>
        <p:grpSpPr>
          <a:xfrm>
            <a:off x="677911" y="1494245"/>
            <a:ext cx="997707" cy="711218"/>
            <a:chOff x="3349702" y="1458005"/>
            <a:chExt cx="790575" cy="563563"/>
          </a:xfrm>
        </p:grpSpPr>
        <p:sp>
          <p:nvSpPr>
            <p:cNvPr id="9" name="Freeform 113">
              <a:extLst>
                <a:ext uri="{FF2B5EF4-FFF2-40B4-BE49-F238E27FC236}">
                  <a16:creationId xmlns:a16="http://schemas.microsoft.com/office/drawing/2014/main" id="{7FA47AA0-0A19-78A6-BEBC-DDCC8A234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665" y="1458005"/>
              <a:ext cx="469900" cy="563563"/>
            </a:xfrm>
            <a:custGeom>
              <a:avLst/>
              <a:gdLst>
                <a:gd name="T0" fmla="*/ 0 w 296"/>
                <a:gd name="T1" fmla="*/ 0 h 355"/>
                <a:gd name="T2" fmla="*/ 0 w 296"/>
                <a:gd name="T3" fmla="*/ 355 h 355"/>
                <a:gd name="T4" fmla="*/ 296 w 296"/>
                <a:gd name="T5" fmla="*/ 177 h 355"/>
                <a:gd name="T6" fmla="*/ 0 w 296"/>
                <a:gd name="T7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355">
                  <a:moveTo>
                    <a:pt x="0" y="0"/>
                  </a:moveTo>
                  <a:lnTo>
                    <a:pt x="0" y="355"/>
                  </a:lnTo>
                  <a:lnTo>
                    <a:pt x="296" y="177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14">
              <a:extLst>
                <a:ext uri="{FF2B5EF4-FFF2-40B4-BE49-F238E27FC236}">
                  <a16:creationId xmlns:a16="http://schemas.microsoft.com/office/drawing/2014/main" id="{697474E7-A43C-DB19-0902-08CFB5359A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7565" y="1738992"/>
              <a:ext cx="9366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15">
              <a:extLst>
                <a:ext uri="{FF2B5EF4-FFF2-40B4-BE49-F238E27FC236}">
                  <a16:creationId xmlns:a16="http://schemas.microsoft.com/office/drawing/2014/main" id="{777FCDF6-ED9B-F8EE-4F3E-9209114CE1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8752" y="1738992"/>
              <a:ext cx="18891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164">
              <a:extLst>
                <a:ext uri="{FF2B5EF4-FFF2-40B4-BE49-F238E27FC236}">
                  <a16:creationId xmlns:a16="http://schemas.microsoft.com/office/drawing/2014/main" id="{B854F3E9-7300-1B36-703F-7BEC3081C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702" y="1719942"/>
              <a:ext cx="38100" cy="38100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165">
              <a:extLst>
                <a:ext uri="{FF2B5EF4-FFF2-40B4-BE49-F238E27FC236}">
                  <a16:creationId xmlns:a16="http://schemas.microsoft.com/office/drawing/2014/main" id="{90CC2A7E-623C-6D7B-28E8-F91BC0D30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177" y="1719942"/>
              <a:ext cx="38100" cy="38100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3265C081-D8C6-6F72-13E2-A0DFD7748129}"/>
              </a:ext>
            </a:extLst>
          </p:cNvPr>
          <p:cNvSpPr txBox="1"/>
          <p:nvPr/>
        </p:nvSpPr>
        <p:spPr>
          <a:xfrm>
            <a:off x="1118365" y="1318866"/>
            <a:ext cx="8300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DB9354E-F011-561B-1B1B-D5ED5013EB26}"/>
              </a:ext>
            </a:extLst>
          </p:cNvPr>
          <p:cNvGrpSpPr>
            <a:grpSpLocks noChangeAspect="1"/>
          </p:cNvGrpSpPr>
          <p:nvPr/>
        </p:nvGrpSpPr>
        <p:grpSpPr>
          <a:xfrm>
            <a:off x="2062742" y="1502847"/>
            <a:ext cx="997707" cy="711218"/>
            <a:chOff x="3349702" y="1458005"/>
            <a:chExt cx="790575" cy="563563"/>
          </a:xfrm>
        </p:grpSpPr>
        <p:sp>
          <p:nvSpPr>
            <p:cNvPr id="60" name="Freeform 113">
              <a:extLst>
                <a:ext uri="{FF2B5EF4-FFF2-40B4-BE49-F238E27FC236}">
                  <a16:creationId xmlns:a16="http://schemas.microsoft.com/office/drawing/2014/main" id="{27B5552B-04D7-511F-1348-9D2623339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665" y="1458005"/>
              <a:ext cx="469900" cy="563563"/>
            </a:xfrm>
            <a:custGeom>
              <a:avLst/>
              <a:gdLst>
                <a:gd name="T0" fmla="*/ 0 w 296"/>
                <a:gd name="T1" fmla="*/ 0 h 355"/>
                <a:gd name="T2" fmla="*/ 0 w 296"/>
                <a:gd name="T3" fmla="*/ 355 h 355"/>
                <a:gd name="T4" fmla="*/ 296 w 296"/>
                <a:gd name="T5" fmla="*/ 177 h 355"/>
                <a:gd name="T6" fmla="*/ 0 w 296"/>
                <a:gd name="T7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355">
                  <a:moveTo>
                    <a:pt x="0" y="0"/>
                  </a:moveTo>
                  <a:lnTo>
                    <a:pt x="0" y="355"/>
                  </a:lnTo>
                  <a:lnTo>
                    <a:pt x="296" y="177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114">
              <a:extLst>
                <a:ext uri="{FF2B5EF4-FFF2-40B4-BE49-F238E27FC236}">
                  <a16:creationId xmlns:a16="http://schemas.microsoft.com/office/drawing/2014/main" id="{A5D966FB-0994-A0CC-9460-F003B03D32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7565" y="1738992"/>
              <a:ext cx="9366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115">
              <a:extLst>
                <a:ext uri="{FF2B5EF4-FFF2-40B4-BE49-F238E27FC236}">
                  <a16:creationId xmlns:a16="http://schemas.microsoft.com/office/drawing/2014/main" id="{54E1ECBC-9EB9-3E9F-DCE9-F031F1392C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8752" y="1738992"/>
              <a:ext cx="18891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164">
              <a:extLst>
                <a:ext uri="{FF2B5EF4-FFF2-40B4-BE49-F238E27FC236}">
                  <a16:creationId xmlns:a16="http://schemas.microsoft.com/office/drawing/2014/main" id="{DCF04145-B9C7-8BE9-6AD2-D1E562023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702" y="1719942"/>
              <a:ext cx="38100" cy="38100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165">
              <a:extLst>
                <a:ext uri="{FF2B5EF4-FFF2-40B4-BE49-F238E27FC236}">
                  <a16:creationId xmlns:a16="http://schemas.microsoft.com/office/drawing/2014/main" id="{2DBDBC25-4C54-E38C-B8F2-B8B5AE4670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177" y="1719942"/>
              <a:ext cx="38100" cy="38100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2E183000-6650-D21F-08D2-DC8A44543A19}"/>
              </a:ext>
            </a:extLst>
          </p:cNvPr>
          <p:cNvSpPr txBox="1"/>
          <p:nvPr/>
        </p:nvSpPr>
        <p:spPr>
          <a:xfrm>
            <a:off x="2503196" y="1327468"/>
            <a:ext cx="8300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934C540-C62D-DD95-8F3A-23E57C1D4DD5}"/>
              </a:ext>
            </a:extLst>
          </p:cNvPr>
          <p:cNvSpPr txBox="1"/>
          <p:nvPr/>
        </p:nvSpPr>
        <p:spPr>
          <a:xfrm>
            <a:off x="327808" y="4310367"/>
            <a:ext cx="3336492" cy="52727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arrangement is best for noise?</a:t>
            </a: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EE95668-79EB-BE87-3539-EBECB4C62FA0}"/>
              </a:ext>
            </a:extLst>
          </p:cNvPr>
          <p:cNvGrpSpPr/>
          <p:nvPr/>
        </p:nvGrpSpPr>
        <p:grpSpPr>
          <a:xfrm>
            <a:off x="344536" y="2450145"/>
            <a:ext cx="3244254" cy="1805530"/>
            <a:chOff x="344536" y="2450145"/>
            <a:chExt cx="3244254" cy="1805530"/>
          </a:xfrm>
        </p:grpSpPr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8560D8C1-798A-5AD6-B187-6F209CE70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77" y="3069812"/>
              <a:ext cx="547688" cy="273050"/>
            </a:xfrm>
            <a:custGeom>
              <a:avLst/>
              <a:gdLst>
                <a:gd name="T0" fmla="*/ 0 w 345"/>
                <a:gd name="T1" fmla="*/ 0 h 172"/>
                <a:gd name="T2" fmla="*/ 345 w 345"/>
                <a:gd name="T3" fmla="*/ 0 h 172"/>
                <a:gd name="T4" fmla="*/ 345 w 345"/>
                <a:gd name="T5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5" h="172">
                  <a:moveTo>
                    <a:pt x="0" y="0"/>
                  </a:moveTo>
                  <a:lnTo>
                    <a:pt x="345" y="0"/>
                  </a:lnTo>
                  <a:lnTo>
                    <a:pt x="345" y="172"/>
                  </a:lnTo>
                </a:path>
              </a:pathLst>
            </a:cu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2918494B-49E7-2F30-B9F7-E0DA9786D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49" y="3064303"/>
              <a:ext cx="454876" cy="278559"/>
            </a:xfrm>
            <a:custGeom>
              <a:avLst/>
              <a:gdLst>
                <a:gd name="T0" fmla="*/ 688 w 688"/>
                <a:gd name="T1" fmla="*/ 0 h 172"/>
                <a:gd name="T2" fmla="*/ 0 w 688"/>
                <a:gd name="T3" fmla="*/ 0 h 172"/>
                <a:gd name="T4" fmla="*/ 0 w 688"/>
                <a:gd name="T5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8" h="172">
                  <a:moveTo>
                    <a:pt x="688" y="0"/>
                  </a:moveTo>
                  <a:lnTo>
                    <a:pt x="0" y="0"/>
                  </a:lnTo>
                  <a:lnTo>
                    <a:pt x="0" y="172"/>
                  </a:lnTo>
                </a:path>
              </a:pathLst>
            </a:cu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Line 8">
              <a:extLst>
                <a:ext uri="{FF2B5EF4-FFF2-40B4-BE49-F238E27FC236}">
                  <a16:creationId xmlns:a16="http://schemas.microsoft.com/office/drawing/2014/main" id="{D1C9FA9F-68DE-3B1F-6E8A-8D6EEA9C95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9662" y="3069812"/>
              <a:ext cx="525975" cy="0"/>
            </a:xfrm>
            <a:prstGeom prst="line">
              <a:avLst/>
            </a:pr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2">
              <a:extLst>
                <a:ext uri="{FF2B5EF4-FFF2-40B4-BE49-F238E27FC236}">
                  <a16:creationId xmlns:a16="http://schemas.microsoft.com/office/drawing/2014/main" id="{0B5CE8D9-6191-B2E9-FC64-DFEADCCCC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512" y="2795175"/>
              <a:ext cx="455613" cy="547688"/>
            </a:xfrm>
            <a:custGeom>
              <a:avLst/>
              <a:gdLst>
                <a:gd name="T0" fmla="*/ 0 w 287"/>
                <a:gd name="T1" fmla="*/ 0 h 345"/>
                <a:gd name="T2" fmla="*/ 0 w 287"/>
                <a:gd name="T3" fmla="*/ 345 h 345"/>
                <a:gd name="T4" fmla="*/ 287 w 287"/>
                <a:gd name="T5" fmla="*/ 173 h 345"/>
                <a:gd name="T6" fmla="*/ 0 w 287"/>
                <a:gd name="T7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" h="345">
                  <a:moveTo>
                    <a:pt x="0" y="0"/>
                  </a:moveTo>
                  <a:lnTo>
                    <a:pt x="0" y="345"/>
                  </a:lnTo>
                  <a:lnTo>
                    <a:pt x="287" y="173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Line 13">
              <a:extLst>
                <a:ext uri="{FF2B5EF4-FFF2-40B4-BE49-F238E27FC236}">
                  <a16:creationId xmlns:a16="http://schemas.microsoft.com/office/drawing/2014/main" id="{B975E5FD-731D-A1BF-C4EA-EC4E1BDE57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0124" y="3069812"/>
              <a:ext cx="920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14">
              <a:extLst>
                <a:ext uri="{FF2B5EF4-FFF2-40B4-BE49-F238E27FC236}">
                  <a16:creationId xmlns:a16="http://schemas.microsoft.com/office/drawing/2014/main" id="{6A59F64F-C89D-B0B9-C8ED-3D6FDA67EF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1949" y="3069812"/>
              <a:ext cx="18256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15">
              <a:extLst>
                <a:ext uri="{FF2B5EF4-FFF2-40B4-BE49-F238E27FC236}">
                  <a16:creationId xmlns:a16="http://schemas.microsoft.com/office/drawing/2014/main" id="{B1B43F0D-54FD-FEEE-B8F2-39A37BE200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2288" y="3047587"/>
              <a:ext cx="12700" cy="4445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6">
              <a:extLst>
                <a:ext uri="{FF2B5EF4-FFF2-40B4-BE49-F238E27FC236}">
                  <a16:creationId xmlns:a16="http://schemas.microsoft.com/office/drawing/2014/main" id="{189F4B16-B0D9-936C-662F-A22C39E96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6612" y="2795175"/>
              <a:ext cx="455613" cy="547688"/>
            </a:xfrm>
            <a:custGeom>
              <a:avLst/>
              <a:gdLst>
                <a:gd name="T0" fmla="*/ 0 w 287"/>
                <a:gd name="T1" fmla="*/ 0 h 345"/>
                <a:gd name="T2" fmla="*/ 0 w 287"/>
                <a:gd name="T3" fmla="*/ 345 h 345"/>
                <a:gd name="T4" fmla="*/ 287 w 287"/>
                <a:gd name="T5" fmla="*/ 173 h 345"/>
                <a:gd name="T6" fmla="*/ 0 w 287"/>
                <a:gd name="T7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" h="345">
                  <a:moveTo>
                    <a:pt x="0" y="0"/>
                  </a:moveTo>
                  <a:lnTo>
                    <a:pt x="0" y="345"/>
                  </a:lnTo>
                  <a:lnTo>
                    <a:pt x="287" y="173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17">
              <a:extLst>
                <a:ext uri="{FF2B5EF4-FFF2-40B4-BE49-F238E27FC236}">
                  <a16:creationId xmlns:a16="http://schemas.microsoft.com/office/drawing/2014/main" id="{8290AED6-1F4C-FF7D-A639-0A003D0C10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2224" y="3069812"/>
              <a:ext cx="920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18">
              <a:extLst>
                <a:ext uri="{FF2B5EF4-FFF2-40B4-BE49-F238E27FC236}">
                  <a16:creationId xmlns:a16="http://schemas.microsoft.com/office/drawing/2014/main" id="{3CF863C6-489E-BE4E-0129-E85A85E6C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5637" y="3069812"/>
              <a:ext cx="1809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19">
              <a:extLst>
                <a:ext uri="{FF2B5EF4-FFF2-40B4-BE49-F238E27FC236}">
                  <a16:creationId xmlns:a16="http://schemas.microsoft.com/office/drawing/2014/main" id="{CE02DDC2-AE07-44A8-34DD-371FF7008A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7862" y="3047587"/>
              <a:ext cx="12700" cy="4445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28">
              <a:extLst>
                <a:ext uri="{FF2B5EF4-FFF2-40B4-BE49-F238E27FC236}">
                  <a16:creationId xmlns:a16="http://schemas.microsoft.com/office/drawing/2014/main" id="{CDC20553-7CD8-0CBA-3D8C-98D1730748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5336" y="4022312"/>
              <a:ext cx="46038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9">
              <a:extLst>
                <a:ext uri="{FF2B5EF4-FFF2-40B4-BE49-F238E27FC236}">
                  <a16:creationId xmlns:a16="http://schemas.microsoft.com/office/drawing/2014/main" id="{C6F299AA-328D-3270-47A8-F8231EA77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136" y="3434937"/>
              <a:ext cx="46038" cy="546100"/>
            </a:xfrm>
            <a:custGeom>
              <a:avLst/>
              <a:gdLst>
                <a:gd name="T0" fmla="*/ 0 w 29"/>
                <a:gd name="T1" fmla="*/ 344 h 344"/>
                <a:gd name="T2" fmla="*/ 29 w 29"/>
                <a:gd name="T3" fmla="*/ 344 h 344"/>
                <a:gd name="T4" fmla="*/ 29 w 29"/>
                <a:gd name="T5" fmla="*/ 0 h 344"/>
                <a:gd name="T6" fmla="*/ 0 w 29"/>
                <a:gd name="T7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44">
                  <a:moveTo>
                    <a:pt x="0" y="344"/>
                  </a:moveTo>
                  <a:lnTo>
                    <a:pt x="29" y="344"/>
                  </a:lnTo>
                  <a:lnTo>
                    <a:pt x="29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30">
              <a:extLst>
                <a:ext uri="{FF2B5EF4-FFF2-40B4-BE49-F238E27FC236}">
                  <a16:creationId xmlns:a16="http://schemas.microsoft.com/office/drawing/2014/main" id="{4D67609C-38DA-89D5-D9D0-06218AB5E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536" y="3434937"/>
              <a:ext cx="46038" cy="546100"/>
            </a:xfrm>
            <a:custGeom>
              <a:avLst/>
              <a:gdLst>
                <a:gd name="T0" fmla="*/ 29 w 29"/>
                <a:gd name="T1" fmla="*/ 344 h 344"/>
                <a:gd name="T2" fmla="*/ 0 w 29"/>
                <a:gd name="T3" fmla="*/ 344 h 344"/>
                <a:gd name="T4" fmla="*/ 0 w 29"/>
                <a:gd name="T5" fmla="*/ 0 h 344"/>
                <a:gd name="T6" fmla="*/ 29 w 29"/>
                <a:gd name="T7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44">
                  <a:moveTo>
                    <a:pt x="29" y="344"/>
                  </a:moveTo>
                  <a:lnTo>
                    <a:pt x="0" y="344"/>
                  </a:ln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62F4B60C-F42A-2B0F-5350-3CF5859CF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348" y="3676237"/>
              <a:ext cx="228600" cy="228600"/>
            </a:xfrm>
            <a:prstGeom prst="ellips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32">
              <a:extLst>
                <a:ext uri="{FF2B5EF4-FFF2-40B4-BE49-F238E27FC236}">
                  <a16:creationId xmlns:a16="http://schemas.microsoft.com/office/drawing/2014/main" id="{1AB3EAA8-A563-E92D-6546-806AC41C5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61" y="3412712"/>
              <a:ext cx="53975" cy="263525"/>
            </a:xfrm>
            <a:custGeom>
              <a:avLst/>
              <a:gdLst>
                <a:gd name="T0" fmla="*/ 17 w 34"/>
                <a:gd name="T1" fmla="*/ 0 h 166"/>
                <a:gd name="T2" fmla="*/ 17 w 34"/>
                <a:gd name="T3" fmla="*/ 31 h 166"/>
                <a:gd name="T4" fmla="*/ 34 w 34"/>
                <a:gd name="T5" fmla="*/ 42 h 166"/>
                <a:gd name="T6" fmla="*/ 0 w 34"/>
                <a:gd name="T7" fmla="*/ 60 h 166"/>
                <a:gd name="T8" fmla="*/ 34 w 34"/>
                <a:gd name="T9" fmla="*/ 74 h 166"/>
                <a:gd name="T10" fmla="*/ 0 w 34"/>
                <a:gd name="T11" fmla="*/ 91 h 166"/>
                <a:gd name="T12" fmla="*/ 34 w 34"/>
                <a:gd name="T13" fmla="*/ 109 h 166"/>
                <a:gd name="T14" fmla="*/ 0 w 34"/>
                <a:gd name="T15" fmla="*/ 123 h 166"/>
                <a:gd name="T16" fmla="*/ 17 w 34"/>
                <a:gd name="T17" fmla="*/ 135 h 166"/>
                <a:gd name="T18" fmla="*/ 17 w 34"/>
                <a:gd name="T19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166">
                  <a:moveTo>
                    <a:pt x="17" y="0"/>
                  </a:moveTo>
                  <a:lnTo>
                    <a:pt x="17" y="31"/>
                  </a:lnTo>
                  <a:lnTo>
                    <a:pt x="34" y="42"/>
                  </a:lnTo>
                  <a:lnTo>
                    <a:pt x="0" y="60"/>
                  </a:lnTo>
                  <a:lnTo>
                    <a:pt x="34" y="74"/>
                  </a:lnTo>
                  <a:lnTo>
                    <a:pt x="0" y="91"/>
                  </a:lnTo>
                  <a:lnTo>
                    <a:pt x="34" y="109"/>
                  </a:lnTo>
                  <a:lnTo>
                    <a:pt x="0" y="123"/>
                  </a:lnTo>
                  <a:lnTo>
                    <a:pt x="17" y="135"/>
                  </a:lnTo>
                  <a:lnTo>
                    <a:pt x="17" y="166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33">
              <a:extLst>
                <a:ext uri="{FF2B5EF4-FFF2-40B4-BE49-F238E27FC236}">
                  <a16:creationId xmlns:a16="http://schemas.microsoft.com/office/drawing/2014/main" id="{C670C12F-513E-CF91-8CA1-E4BD44A67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573" y="3749262"/>
              <a:ext cx="92075" cy="46038"/>
            </a:xfrm>
            <a:custGeom>
              <a:avLst/>
              <a:gdLst>
                <a:gd name="T0" fmla="*/ 58 w 58"/>
                <a:gd name="T1" fmla="*/ 29 h 29"/>
                <a:gd name="T2" fmla="*/ 29 w 58"/>
                <a:gd name="T3" fmla="*/ 0 h 29"/>
                <a:gd name="T4" fmla="*/ 0 w 58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29">
                  <a:moveTo>
                    <a:pt x="58" y="29"/>
                  </a:moveTo>
                  <a:cubicBezTo>
                    <a:pt x="58" y="13"/>
                    <a:pt x="45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34">
              <a:extLst>
                <a:ext uri="{FF2B5EF4-FFF2-40B4-BE49-F238E27FC236}">
                  <a16:creationId xmlns:a16="http://schemas.microsoft.com/office/drawing/2014/main" id="{AD44DF37-2614-0808-AC42-A4A4DB294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48" y="3795300"/>
              <a:ext cx="90488" cy="46038"/>
            </a:xfrm>
            <a:custGeom>
              <a:avLst/>
              <a:gdLst>
                <a:gd name="T0" fmla="*/ 0 w 57"/>
                <a:gd name="T1" fmla="*/ 0 h 29"/>
                <a:gd name="T2" fmla="*/ 28 w 57"/>
                <a:gd name="T3" fmla="*/ 29 h 29"/>
                <a:gd name="T4" fmla="*/ 57 w 57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29">
                  <a:moveTo>
                    <a:pt x="0" y="0"/>
                  </a:moveTo>
                  <a:cubicBezTo>
                    <a:pt x="0" y="15"/>
                    <a:pt x="13" y="29"/>
                    <a:pt x="28" y="29"/>
                  </a:cubicBezTo>
                  <a:cubicBezTo>
                    <a:pt x="44" y="29"/>
                    <a:pt x="57" y="15"/>
                    <a:pt x="57" y="0"/>
                  </a:cubicBez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35">
              <a:extLst>
                <a:ext uri="{FF2B5EF4-FFF2-40B4-BE49-F238E27FC236}">
                  <a16:creationId xmlns:a16="http://schemas.microsoft.com/office/drawing/2014/main" id="{55E4C6F1-B18A-4483-4B0A-D8070E1F2C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4536" y="3981037"/>
              <a:ext cx="2746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36">
              <a:extLst>
                <a:ext uri="{FF2B5EF4-FFF2-40B4-BE49-F238E27FC236}">
                  <a16:creationId xmlns:a16="http://schemas.microsoft.com/office/drawing/2014/main" id="{47A6B7EB-8D72-8B2E-DDB6-5D22A14DBA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0573" y="343493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Line 37">
              <a:extLst>
                <a:ext uri="{FF2B5EF4-FFF2-40B4-BE49-F238E27FC236}">
                  <a16:creationId xmlns:a16="http://schemas.microsoft.com/office/drawing/2014/main" id="{C4267CE2-34C2-8352-867D-987A444C6D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3981037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38">
              <a:extLst>
                <a:ext uri="{FF2B5EF4-FFF2-40B4-BE49-F238E27FC236}">
                  <a16:creationId xmlns:a16="http://schemas.microsoft.com/office/drawing/2014/main" id="{F2C4DA61-9049-A6A4-73A5-2886D042D5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334286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39">
              <a:extLst>
                <a:ext uri="{FF2B5EF4-FFF2-40B4-BE49-F238E27FC236}">
                  <a16:creationId xmlns:a16="http://schemas.microsoft.com/office/drawing/2014/main" id="{58956601-59A7-17D1-5090-BCE46DB9EF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3904837"/>
              <a:ext cx="0" cy="7620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Line 40">
              <a:extLst>
                <a:ext uri="{FF2B5EF4-FFF2-40B4-BE49-F238E27FC236}">
                  <a16:creationId xmlns:a16="http://schemas.microsoft.com/office/drawing/2014/main" id="{6BFE5857-85B7-7668-B479-24EE33FF24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8836" y="3366675"/>
              <a:ext cx="46038" cy="36513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Line 41">
              <a:extLst>
                <a:ext uri="{FF2B5EF4-FFF2-40B4-BE49-F238E27FC236}">
                  <a16:creationId xmlns:a16="http://schemas.microsoft.com/office/drawing/2014/main" id="{DC8549BB-CCA0-93B8-7634-DF76F0E0A4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5336" y="3398425"/>
              <a:ext cx="46038" cy="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Line 42">
              <a:extLst>
                <a:ext uri="{FF2B5EF4-FFF2-40B4-BE49-F238E27FC236}">
                  <a16:creationId xmlns:a16="http://schemas.microsoft.com/office/drawing/2014/main" id="{D574ECAB-09D8-82D0-041E-2B770B557A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148" y="3376200"/>
              <a:ext cx="0" cy="4445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Line 43">
              <a:extLst>
                <a:ext uri="{FF2B5EF4-FFF2-40B4-BE49-F238E27FC236}">
                  <a16:creationId xmlns:a16="http://schemas.microsoft.com/office/drawing/2014/main" id="{6591BDCB-F6EE-2CF1-45D4-4A90B1824B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9623" y="4209637"/>
              <a:ext cx="146050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Line 44">
              <a:extLst>
                <a:ext uri="{FF2B5EF4-FFF2-40B4-BE49-F238E27FC236}">
                  <a16:creationId xmlns:a16="http://schemas.microsoft.com/office/drawing/2014/main" id="{83DF8B23-DFF0-169E-7E77-AA9B69DCE8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7086" y="4255675"/>
              <a:ext cx="1095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45">
              <a:extLst>
                <a:ext uri="{FF2B5EF4-FFF2-40B4-BE49-F238E27FC236}">
                  <a16:creationId xmlns:a16="http://schemas.microsoft.com/office/drawing/2014/main" id="{EFAA5CD5-7E77-FB45-2A41-4F535B59DD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407311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Line 46">
              <a:extLst>
                <a:ext uri="{FF2B5EF4-FFF2-40B4-BE49-F238E27FC236}">
                  <a16:creationId xmlns:a16="http://schemas.microsoft.com/office/drawing/2014/main" id="{B3C6E042-DD8B-DD4C-A449-D259E3530B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0573" y="416518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47">
              <a:extLst>
                <a:ext uri="{FF2B5EF4-FFF2-40B4-BE49-F238E27FC236}">
                  <a16:creationId xmlns:a16="http://schemas.microsoft.com/office/drawing/2014/main" id="{074A1200-6F15-2C15-D506-1DA93438A8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79239" y="4209637"/>
              <a:ext cx="146050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48">
              <a:extLst>
                <a:ext uri="{FF2B5EF4-FFF2-40B4-BE49-F238E27FC236}">
                  <a16:creationId xmlns:a16="http://schemas.microsoft.com/office/drawing/2014/main" id="{D4AE0CEC-AAC2-AAF0-396E-11F28B2A4F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6702" y="4255675"/>
              <a:ext cx="1095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49">
              <a:extLst>
                <a:ext uri="{FF2B5EF4-FFF2-40B4-BE49-F238E27FC236}">
                  <a16:creationId xmlns:a16="http://schemas.microsoft.com/office/drawing/2014/main" id="{99C68130-88FB-427F-4E86-D7060A5D87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407311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50">
              <a:extLst>
                <a:ext uri="{FF2B5EF4-FFF2-40B4-BE49-F238E27FC236}">
                  <a16:creationId xmlns:a16="http://schemas.microsoft.com/office/drawing/2014/main" id="{62FBFC06-098F-BB94-F5FE-9B8C31147F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0189" y="416518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51">
              <a:extLst>
                <a:ext uri="{FF2B5EF4-FFF2-40B4-BE49-F238E27FC236}">
                  <a16:creationId xmlns:a16="http://schemas.microsoft.com/office/drawing/2014/main" id="{68877522-C5C1-F279-0DB7-3D96867D1F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42727" y="4022312"/>
              <a:ext cx="46038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52">
              <a:extLst>
                <a:ext uri="{FF2B5EF4-FFF2-40B4-BE49-F238E27FC236}">
                  <a16:creationId xmlns:a16="http://schemas.microsoft.com/office/drawing/2014/main" id="{92CEC58D-C93C-C7AF-24B3-F0A9C0593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4152" y="3434937"/>
              <a:ext cx="274638" cy="546100"/>
            </a:xfrm>
            <a:prstGeom prst="rect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53">
              <a:extLst>
                <a:ext uri="{FF2B5EF4-FFF2-40B4-BE49-F238E27FC236}">
                  <a16:creationId xmlns:a16="http://schemas.microsoft.com/office/drawing/2014/main" id="{8EE34B85-0DE4-593F-DA69-04245A72F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1464" y="3376200"/>
              <a:ext cx="100013" cy="528638"/>
            </a:xfrm>
            <a:custGeom>
              <a:avLst/>
              <a:gdLst>
                <a:gd name="T0" fmla="*/ 32 w 63"/>
                <a:gd name="T1" fmla="*/ 333 h 333"/>
                <a:gd name="T2" fmla="*/ 32 w 63"/>
                <a:gd name="T3" fmla="*/ 270 h 333"/>
                <a:gd name="T4" fmla="*/ 0 w 63"/>
                <a:gd name="T5" fmla="*/ 246 h 333"/>
                <a:gd name="T6" fmla="*/ 63 w 63"/>
                <a:gd name="T7" fmla="*/ 215 h 333"/>
                <a:gd name="T8" fmla="*/ 0 w 63"/>
                <a:gd name="T9" fmla="*/ 183 h 333"/>
                <a:gd name="T10" fmla="*/ 63 w 63"/>
                <a:gd name="T11" fmla="*/ 152 h 333"/>
                <a:gd name="T12" fmla="*/ 0 w 63"/>
                <a:gd name="T13" fmla="*/ 117 h 333"/>
                <a:gd name="T14" fmla="*/ 63 w 63"/>
                <a:gd name="T15" fmla="*/ 86 h 333"/>
                <a:gd name="T16" fmla="*/ 32 w 63"/>
                <a:gd name="T17" fmla="*/ 65 h 333"/>
                <a:gd name="T18" fmla="*/ 32 w 63"/>
                <a:gd name="T19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333">
                  <a:moveTo>
                    <a:pt x="32" y="333"/>
                  </a:moveTo>
                  <a:lnTo>
                    <a:pt x="32" y="270"/>
                  </a:lnTo>
                  <a:lnTo>
                    <a:pt x="0" y="246"/>
                  </a:lnTo>
                  <a:lnTo>
                    <a:pt x="63" y="215"/>
                  </a:lnTo>
                  <a:lnTo>
                    <a:pt x="0" y="183"/>
                  </a:lnTo>
                  <a:lnTo>
                    <a:pt x="63" y="152"/>
                  </a:lnTo>
                  <a:lnTo>
                    <a:pt x="0" y="117"/>
                  </a:lnTo>
                  <a:lnTo>
                    <a:pt x="63" y="86"/>
                  </a:lnTo>
                  <a:lnTo>
                    <a:pt x="32" y="65"/>
                  </a:lnTo>
                  <a:lnTo>
                    <a:pt x="32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54">
              <a:extLst>
                <a:ext uri="{FF2B5EF4-FFF2-40B4-BE49-F238E27FC236}">
                  <a16:creationId xmlns:a16="http://schemas.microsoft.com/office/drawing/2014/main" id="{9CECC62C-944B-A405-2BD4-A1F36CA200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3904837"/>
              <a:ext cx="0" cy="1682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55">
              <a:extLst>
                <a:ext uri="{FF2B5EF4-FFF2-40B4-BE49-F238E27FC236}">
                  <a16:creationId xmlns:a16="http://schemas.microsoft.com/office/drawing/2014/main" id="{F7E18E84-C7C7-D0F8-6603-2F9D066EDB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3342862"/>
              <a:ext cx="0" cy="33338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56">
              <a:extLst>
                <a:ext uri="{FF2B5EF4-FFF2-40B4-BE49-F238E27FC236}">
                  <a16:creationId xmlns:a16="http://schemas.microsoft.com/office/drawing/2014/main" id="{E847FF55-0907-0E7D-F29F-79B7FFF7A3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28452" y="3371437"/>
              <a:ext cx="46038" cy="26988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57">
              <a:extLst>
                <a:ext uri="{FF2B5EF4-FFF2-40B4-BE49-F238E27FC236}">
                  <a16:creationId xmlns:a16="http://schemas.microsoft.com/office/drawing/2014/main" id="{334AA699-510B-01DD-2F7B-A13974CF4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189" y="3366675"/>
              <a:ext cx="0" cy="46038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58">
              <a:extLst>
                <a:ext uri="{FF2B5EF4-FFF2-40B4-BE49-F238E27FC236}">
                  <a16:creationId xmlns:a16="http://schemas.microsoft.com/office/drawing/2014/main" id="{C56B7948-ACD4-BA7A-6D39-DE6AA2D3D1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37964" y="3388900"/>
              <a:ext cx="46038" cy="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91">
              <a:extLst>
                <a:ext uri="{FF2B5EF4-FFF2-40B4-BE49-F238E27FC236}">
                  <a16:creationId xmlns:a16="http://schemas.microsoft.com/office/drawing/2014/main" id="{15107E2D-B94D-9419-D0F9-F19CCEDC1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98" y="405565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92">
              <a:extLst>
                <a:ext uri="{FF2B5EF4-FFF2-40B4-BE49-F238E27FC236}">
                  <a16:creationId xmlns:a16="http://schemas.microsoft.com/office/drawing/2014/main" id="{1AF27C31-4072-DBDD-1DED-483AAD00B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98" y="332540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Rectangle 93">
              <a:extLst>
                <a:ext uri="{FF2B5EF4-FFF2-40B4-BE49-F238E27FC236}">
                  <a16:creationId xmlns:a16="http://schemas.microsoft.com/office/drawing/2014/main" id="{951C5FD1-3B1F-85A7-178B-2917364D5A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013" y="305076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94">
              <a:extLst>
                <a:ext uri="{FF2B5EF4-FFF2-40B4-BE49-F238E27FC236}">
                  <a16:creationId xmlns:a16="http://schemas.microsoft.com/office/drawing/2014/main" id="{1E18F0E4-1DEC-C518-4B56-3C4B2E5C92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3149" y="305076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95">
              <a:extLst>
                <a:ext uri="{FF2B5EF4-FFF2-40B4-BE49-F238E27FC236}">
                  <a16:creationId xmlns:a16="http://schemas.microsoft.com/office/drawing/2014/main" id="{446D08F2-BF55-E0BD-33C8-DCD1342E89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587" y="305076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96">
              <a:extLst>
                <a:ext uri="{FF2B5EF4-FFF2-40B4-BE49-F238E27FC236}">
                  <a16:creationId xmlns:a16="http://schemas.microsoft.com/office/drawing/2014/main" id="{4AA229DF-EFE0-E858-7092-94023ECE9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5249" y="305076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101">
              <a:extLst>
                <a:ext uri="{FF2B5EF4-FFF2-40B4-BE49-F238E27FC236}">
                  <a16:creationId xmlns:a16="http://schemas.microsoft.com/office/drawing/2014/main" id="{5B15F44A-972D-C100-3352-CE4B81D39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3214" y="405565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102">
              <a:extLst>
                <a:ext uri="{FF2B5EF4-FFF2-40B4-BE49-F238E27FC236}">
                  <a16:creationId xmlns:a16="http://schemas.microsoft.com/office/drawing/2014/main" id="{BCA27A1A-A19A-65D1-A07C-3F0C894CD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3214" y="332540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0F31659-52CC-0D4A-9618-A5DC4B08947E}"/>
                </a:ext>
              </a:extLst>
            </p:cNvPr>
            <p:cNvSpPr txBox="1"/>
            <p:nvPr/>
          </p:nvSpPr>
          <p:spPr>
            <a:xfrm>
              <a:off x="1522461" y="3705363"/>
              <a:ext cx="73939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latin typeface="+mn-lt"/>
                </a:rPr>
                <a:t>G</a:t>
              </a:r>
              <a:r>
                <a:rPr lang="en-US" sz="1600" b="1" baseline="-25000" dirty="0">
                  <a:latin typeface="+mn-lt"/>
                </a:rPr>
                <a:t>t</a:t>
              </a:r>
              <a:r>
                <a:rPr lang="en-US" sz="1600" b="1" dirty="0">
                  <a:latin typeface="+mn-lt"/>
                </a:rPr>
                <a:t>, </a:t>
              </a:r>
              <a:r>
                <a:rPr lang="en-US" sz="1600" b="1" i="1" dirty="0">
                  <a:latin typeface="+mn-lt"/>
                </a:rPr>
                <a:t>F</a:t>
              </a:r>
              <a:r>
                <a:rPr lang="en-US" sz="1600" b="1" baseline="-25000" dirty="0">
                  <a:latin typeface="+mn-lt"/>
                </a:rPr>
                <a:t>t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E1F7121-5072-E1B9-85CF-D5B1AC024501}"/>
                </a:ext>
              </a:extLst>
            </p:cNvPr>
            <p:cNvSpPr txBox="1"/>
            <p:nvPr/>
          </p:nvSpPr>
          <p:spPr>
            <a:xfrm>
              <a:off x="897308" y="2452699"/>
              <a:ext cx="8300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1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ACFB1C3C-F3F7-566D-4F56-03E28C487676}"/>
                </a:ext>
              </a:extLst>
            </p:cNvPr>
            <p:cNvSpPr txBox="1"/>
            <p:nvPr/>
          </p:nvSpPr>
          <p:spPr>
            <a:xfrm>
              <a:off x="2169408" y="2450145"/>
              <a:ext cx="8300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25" name="Rectangle: Top Corners Snipped 124">
              <a:extLst>
                <a:ext uri="{FF2B5EF4-FFF2-40B4-BE49-F238E27FC236}">
                  <a16:creationId xmlns:a16="http://schemas.microsoft.com/office/drawing/2014/main" id="{35BC8276-37D9-14CD-3582-9554F41D6D89}"/>
                </a:ext>
              </a:extLst>
            </p:cNvPr>
            <p:cNvSpPr/>
            <p:nvPr/>
          </p:nvSpPr>
          <p:spPr>
            <a:xfrm rot="5400000">
              <a:off x="1356310" y="1875713"/>
              <a:ext cx="1212086" cy="2384896"/>
            </a:xfrm>
            <a:prstGeom prst="snip2SameRect">
              <a:avLst/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BAF8FF0D-9E83-45DA-E1C8-46084B7F46DE}"/>
                </a:ext>
              </a:extLst>
            </p:cNvPr>
            <p:cNvSpPr txBox="1"/>
            <p:nvPr/>
          </p:nvSpPr>
          <p:spPr>
            <a:xfrm>
              <a:off x="868876" y="3351215"/>
              <a:ext cx="8300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sz="1600" b="1" baseline="-25000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600" b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b="1" i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sz="1600" b="1" baseline="-25000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B569DCAF-FCFA-1997-BC08-7462741BAB12}"/>
                </a:ext>
              </a:extLst>
            </p:cNvPr>
            <p:cNvSpPr txBox="1"/>
            <p:nvPr/>
          </p:nvSpPr>
          <p:spPr>
            <a:xfrm>
              <a:off x="2140976" y="3348661"/>
              <a:ext cx="8300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sz="1600" b="1" baseline="-25000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1600" b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b="1" i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sz="1600" b="1" baseline="-25000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658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Noise Measure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00BCEB-8D64-3E16-0E1A-50B2A5BC1698}"/>
              </a:ext>
            </a:extLst>
          </p:cNvPr>
          <p:cNvSpPr txBox="1"/>
          <p:nvPr/>
        </p:nvSpPr>
        <p:spPr>
          <a:xfrm>
            <a:off x="269429" y="796100"/>
            <a:ext cx="8565525" cy="492443"/>
          </a:xfrm>
          <a:prstGeom prst="rect">
            <a:avLst/>
          </a:prstGeom>
          <a:noFill/>
        </p:spPr>
        <p:txBody>
          <a:bodyPr wrap="square" lIns="0" tIns="182880" rIns="0" bIns="0" rtlCol="0">
            <a:spAutoFit/>
          </a:bodyPr>
          <a:lstStyle/>
          <a:p>
            <a:pPr marL="457200" indent="-22860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 can we minimize the NF of a multi-stage LNA?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FDB081B-ECDA-B422-96C5-F1EBF3B3887D}"/>
              </a:ext>
            </a:extLst>
          </p:cNvPr>
          <p:cNvGrpSpPr>
            <a:grpSpLocks noChangeAspect="1"/>
          </p:cNvGrpSpPr>
          <p:nvPr/>
        </p:nvGrpSpPr>
        <p:grpSpPr>
          <a:xfrm>
            <a:off x="677911" y="1494245"/>
            <a:ext cx="997707" cy="711218"/>
            <a:chOff x="3349702" y="1458005"/>
            <a:chExt cx="790575" cy="563563"/>
          </a:xfrm>
        </p:grpSpPr>
        <p:sp>
          <p:nvSpPr>
            <p:cNvPr id="9" name="Freeform 113">
              <a:extLst>
                <a:ext uri="{FF2B5EF4-FFF2-40B4-BE49-F238E27FC236}">
                  <a16:creationId xmlns:a16="http://schemas.microsoft.com/office/drawing/2014/main" id="{7FA47AA0-0A19-78A6-BEBC-DDCC8A234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665" y="1458005"/>
              <a:ext cx="469900" cy="563563"/>
            </a:xfrm>
            <a:custGeom>
              <a:avLst/>
              <a:gdLst>
                <a:gd name="T0" fmla="*/ 0 w 296"/>
                <a:gd name="T1" fmla="*/ 0 h 355"/>
                <a:gd name="T2" fmla="*/ 0 w 296"/>
                <a:gd name="T3" fmla="*/ 355 h 355"/>
                <a:gd name="T4" fmla="*/ 296 w 296"/>
                <a:gd name="T5" fmla="*/ 177 h 355"/>
                <a:gd name="T6" fmla="*/ 0 w 296"/>
                <a:gd name="T7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355">
                  <a:moveTo>
                    <a:pt x="0" y="0"/>
                  </a:moveTo>
                  <a:lnTo>
                    <a:pt x="0" y="355"/>
                  </a:lnTo>
                  <a:lnTo>
                    <a:pt x="296" y="177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14">
              <a:extLst>
                <a:ext uri="{FF2B5EF4-FFF2-40B4-BE49-F238E27FC236}">
                  <a16:creationId xmlns:a16="http://schemas.microsoft.com/office/drawing/2014/main" id="{697474E7-A43C-DB19-0902-08CFB5359A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7565" y="1738992"/>
              <a:ext cx="9366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15">
              <a:extLst>
                <a:ext uri="{FF2B5EF4-FFF2-40B4-BE49-F238E27FC236}">
                  <a16:creationId xmlns:a16="http://schemas.microsoft.com/office/drawing/2014/main" id="{777FCDF6-ED9B-F8EE-4F3E-9209114CE1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8752" y="1738992"/>
              <a:ext cx="18891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164">
              <a:extLst>
                <a:ext uri="{FF2B5EF4-FFF2-40B4-BE49-F238E27FC236}">
                  <a16:creationId xmlns:a16="http://schemas.microsoft.com/office/drawing/2014/main" id="{B854F3E9-7300-1B36-703F-7BEC3081C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702" y="1719942"/>
              <a:ext cx="38100" cy="38100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165">
              <a:extLst>
                <a:ext uri="{FF2B5EF4-FFF2-40B4-BE49-F238E27FC236}">
                  <a16:creationId xmlns:a16="http://schemas.microsoft.com/office/drawing/2014/main" id="{90CC2A7E-623C-6D7B-28E8-F91BC0D30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177" y="1719942"/>
              <a:ext cx="38100" cy="38100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3265C081-D8C6-6F72-13E2-A0DFD7748129}"/>
              </a:ext>
            </a:extLst>
          </p:cNvPr>
          <p:cNvSpPr txBox="1"/>
          <p:nvPr/>
        </p:nvSpPr>
        <p:spPr>
          <a:xfrm>
            <a:off x="1118365" y="1318866"/>
            <a:ext cx="8300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DB9354E-F011-561B-1B1B-D5ED5013EB26}"/>
              </a:ext>
            </a:extLst>
          </p:cNvPr>
          <p:cNvGrpSpPr>
            <a:grpSpLocks noChangeAspect="1"/>
          </p:cNvGrpSpPr>
          <p:nvPr/>
        </p:nvGrpSpPr>
        <p:grpSpPr>
          <a:xfrm>
            <a:off x="2062742" y="1502847"/>
            <a:ext cx="997707" cy="711218"/>
            <a:chOff x="3349702" y="1458005"/>
            <a:chExt cx="790575" cy="563563"/>
          </a:xfrm>
        </p:grpSpPr>
        <p:sp>
          <p:nvSpPr>
            <p:cNvPr id="60" name="Freeform 113">
              <a:extLst>
                <a:ext uri="{FF2B5EF4-FFF2-40B4-BE49-F238E27FC236}">
                  <a16:creationId xmlns:a16="http://schemas.microsoft.com/office/drawing/2014/main" id="{27B5552B-04D7-511F-1348-9D2623339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665" y="1458005"/>
              <a:ext cx="469900" cy="563563"/>
            </a:xfrm>
            <a:custGeom>
              <a:avLst/>
              <a:gdLst>
                <a:gd name="T0" fmla="*/ 0 w 296"/>
                <a:gd name="T1" fmla="*/ 0 h 355"/>
                <a:gd name="T2" fmla="*/ 0 w 296"/>
                <a:gd name="T3" fmla="*/ 355 h 355"/>
                <a:gd name="T4" fmla="*/ 296 w 296"/>
                <a:gd name="T5" fmla="*/ 177 h 355"/>
                <a:gd name="T6" fmla="*/ 0 w 296"/>
                <a:gd name="T7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355">
                  <a:moveTo>
                    <a:pt x="0" y="0"/>
                  </a:moveTo>
                  <a:lnTo>
                    <a:pt x="0" y="355"/>
                  </a:lnTo>
                  <a:lnTo>
                    <a:pt x="296" y="177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114">
              <a:extLst>
                <a:ext uri="{FF2B5EF4-FFF2-40B4-BE49-F238E27FC236}">
                  <a16:creationId xmlns:a16="http://schemas.microsoft.com/office/drawing/2014/main" id="{A5D966FB-0994-A0CC-9460-F003B03D32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7565" y="1738992"/>
              <a:ext cx="9366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115">
              <a:extLst>
                <a:ext uri="{FF2B5EF4-FFF2-40B4-BE49-F238E27FC236}">
                  <a16:creationId xmlns:a16="http://schemas.microsoft.com/office/drawing/2014/main" id="{54E1ECBC-9EB9-3E9F-DCE9-F031F1392C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8752" y="1738992"/>
              <a:ext cx="18891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164">
              <a:extLst>
                <a:ext uri="{FF2B5EF4-FFF2-40B4-BE49-F238E27FC236}">
                  <a16:creationId xmlns:a16="http://schemas.microsoft.com/office/drawing/2014/main" id="{DCF04145-B9C7-8BE9-6AD2-D1E562023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702" y="1719942"/>
              <a:ext cx="38100" cy="38100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165">
              <a:extLst>
                <a:ext uri="{FF2B5EF4-FFF2-40B4-BE49-F238E27FC236}">
                  <a16:creationId xmlns:a16="http://schemas.microsoft.com/office/drawing/2014/main" id="{2DBDBC25-4C54-E38C-B8F2-B8B5AE4670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177" y="1719942"/>
              <a:ext cx="38100" cy="38100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2E183000-6650-D21F-08D2-DC8A44543A19}"/>
              </a:ext>
            </a:extLst>
          </p:cNvPr>
          <p:cNvSpPr txBox="1"/>
          <p:nvPr/>
        </p:nvSpPr>
        <p:spPr>
          <a:xfrm>
            <a:off x="2503196" y="1327468"/>
            <a:ext cx="8300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934C540-C62D-DD95-8F3A-23E57C1D4DD5}"/>
              </a:ext>
            </a:extLst>
          </p:cNvPr>
          <p:cNvSpPr txBox="1"/>
          <p:nvPr/>
        </p:nvSpPr>
        <p:spPr>
          <a:xfrm>
            <a:off x="327808" y="4310367"/>
            <a:ext cx="3336492" cy="52727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arrangement is best for noise?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BC53358-9EF6-90F8-6FEA-3FA50867344E}"/>
              </a:ext>
            </a:extLst>
          </p:cNvPr>
          <p:cNvGrpSpPr/>
          <p:nvPr/>
        </p:nvGrpSpPr>
        <p:grpSpPr>
          <a:xfrm>
            <a:off x="344536" y="2450145"/>
            <a:ext cx="3244254" cy="1805530"/>
            <a:chOff x="344536" y="2450145"/>
            <a:chExt cx="3244254" cy="1805530"/>
          </a:xfrm>
        </p:grpSpPr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8560D8C1-798A-5AD6-B187-6F209CE70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77" y="3069812"/>
              <a:ext cx="547688" cy="273050"/>
            </a:xfrm>
            <a:custGeom>
              <a:avLst/>
              <a:gdLst>
                <a:gd name="T0" fmla="*/ 0 w 345"/>
                <a:gd name="T1" fmla="*/ 0 h 172"/>
                <a:gd name="T2" fmla="*/ 345 w 345"/>
                <a:gd name="T3" fmla="*/ 0 h 172"/>
                <a:gd name="T4" fmla="*/ 345 w 345"/>
                <a:gd name="T5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5" h="172">
                  <a:moveTo>
                    <a:pt x="0" y="0"/>
                  </a:moveTo>
                  <a:lnTo>
                    <a:pt x="345" y="0"/>
                  </a:lnTo>
                  <a:lnTo>
                    <a:pt x="345" y="172"/>
                  </a:lnTo>
                </a:path>
              </a:pathLst>
            </a:cu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2918494B-49E7-2F30-B9F7-E0DA9786D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49" y="3064303"/>
              <a:ext cx="454876" cy="278559"/>
            </a:xfrm>
            <a:custGeom>
              <a:avLst/>
              <a:gdLst>
                <a:gd name="T0" fmla="*/ 688 w 688"/>
                <a:gd name="T1" fmla="*/ 0 h 172"/>
                <a:gd name="T2" fmla="*/ 0 w 688"/>
                <a:gd name="T3" fmla="*/ 0 h 172"/>
                <a:gd name="T4" fmla="*/ 0 w 688"/>
                <a:gd name="T5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8" h="172">
                  <a:moveTo>
                    <a:pt x="688" y="0"/>
                  </a:moveTo>
                  <a:lnTo>
                    <a:pt x="0" y="0"/>
                  </a:lnTo>
                  <a:lnTo>
                    <a:pt x="0" y="172"/>
                  </a:lnTo>
                </a:path>
              </a:pathLst>
            </a:cu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Line 8">
              <a:extLst>
                <a:ext uri="{FF2B5EF4-FFF2-40B4-BE49-F238E27FC236}">
                  <a16:creationId xmlns:a16="http://schemas.microsoft.com/office/drawing/2014/main" id="{D1C9FA9F-68DE-3B1F-6E8A-8D6EEA9C95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9662" y="3069812"/>
              <a:ext cx="525975" cy="0"/>
            </a:xfrm>
            <a:prstGeom prst="line">
              <a:avLst/>
            </a:pr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2">
              <a:extLst>
                <a:ext uri="{FF2B5EF4-FFF2-40B4-BE49-F238E27FC236}">
                  <a16:creationId xmlns:a16="http://schemas.microsoft.com/office/drawing/2014/main" id="{0B5CE8D9-6191-B2E9-FC64-DFEADCCCC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512" y="2795175"/>
              <a:ext cx="455613" cy="547688"/>
            </a:xfrm>
            <a:custGeom>
              <a:avLst/>
              <a:gdLst>
                <a:gd name="T0" fmla="*/ 0 w 287"/>
                <a:gd name="T1" fmla="*/ 0 h 345"/>
                <a:gd name="T2" fmla="*/ 0 w 287"/>
                <a:gd name="T3" fmla="*/ 345 h 345"/>
                <a:gd name="T4" fmla="*/ 287 w 287"/>
                <a:gd name="T5" fmla="*/ 173 h 345"/>
                <a:gd name="T6" fmla="*/ 0 w 287"/>
                <a:gd name="T7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" h="345">
                  <a:moveTo>
                    <a:pt x="0" y="0"/>
                  </a:moveTo>
                  <a:lnTo>
                    <a:pt x="0" y="345"/>
                  </a:lnTo>
                  <a:lnTo>
                    <a:pt x="287" y="173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Line 13">
              <a:extLst>
                <a:ext uri="{FF2B5EF4-FFF2-40B4-BE49-F238E27FC236}">
                  <a16:creationId xmlns:a16="http://schemas.microsoft.com/office/drawing/2014/main" id="{B975E5FD-731D-A1BF-C4EA-EC4E1BDE57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0124" y="3069812"/>
              <a:ext cx="920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14">
              <a:extLst>
                <a:ext uri="{FF2B5EF4-FFF2-40B4-BE49-F238E27FC236}">
                  <a16:creationId xmlns:a16="http://schemas.microsoft.com/office/drawing/2014/main" id="{6A59F64F-C89D-B0B9-C8ED-3D6FDA67EF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1949" y="3069812"/>
              <a:ext cx="18256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15">
              <a:extLst>
                <a:ext uri="{FF2B5EF4-FFF2-40B4-BE49-F238E27FC236}">
                  <a16:creationId xmlns:a16="http://schemas.microsoft.com/office/drawing/2014/main" id="{B1B43F0D-54FD-FEEE-B8F2-39A37BE200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2288" y="3047587"/>
              <a:ext cx="12700" cy="4445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6">
              <a:extLst>
                <a:ext uri="{FF2B5EF4-FFF2-40B4-BE49-F238E27FC236}">
                  <a16:creationId xmlns:a16="http://schemas.microsoft.com/office/drawing/2014/main" id="{189F4B16-B0D9-936C-662F-A22C39E96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6612" y="2795175"/>
              <a:ext cx="455613" cy="547688"/>
            </a:xfrm>
            <a:custGeom>
              <a:avLst/>
              <a:gdLst>
                <a:gd name="T0" fmla="*/ 0 w 287"/>
                <a:gd name="T1" fmla="*/ 0 h 345"/>
                <a:gd name="T2" fmla="*/ 0 w 287"/>
                <a:gd name="T3" fmla="*/ 345 h 345"/>
                <a:gd name="T4" fmla="*/ 287 w 287"/>
                <a:gd name="T5" fmla="*/ 173 h 345"/>
                <a:gd name="T6" fmla="*/ 0 w 287"/>
                <a:gd name="T7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" h="345">
                  <a:moveTo>
                    <a:pt x="0" y="0"/>
                  </a:moveTo>
                  <a:lnTo>
                    <a:pt x="0" y="345"/>
                  </a:lnTo>
                  <a:lnTo>
                    <a:pt x="287" y="173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17">
              <a:extLst>
                <a:ext uri="{FF2B5EF4-FFF2-40B4-BE49-F238E27FC236}">
                  <a16:creationId xmlns:a16="http://schemas.microsoft.com/office/drawing/2014/main" id="{8290AED6-1F4C-FF7D-A639-0A003D0C10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2224" y="3069812"/>
              <a:ext cx="920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18">
              <a:extLst>
                <a:ext uri="{FF2B5EF4-FFF2-40B4-BE49-F238E27FC236}">
                  <a16:creationId xmlns:a16="http://schemas.microsoft.com/office/drawing/2014/main" id="{3CF863C6-489E-BE4E-0129-E85A85E6C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5637" y="3069812"/>
              <a:ext cx="1809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19">
              <a:extLst>
                <a:ext uri="{FF2B5EF4-FFF2-40B4-BE49-F238E27FC236}">
                  <a16:creationId xmlns:a16="http://schemas.microsoft.com/office/drawing/2014/main" id="{CE02DDC2-AE07-44A8-34DD-371FF7008A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7862" y="3047587"/>
              <a:ext cx="12700" cy="4445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28">
              <a:extLst>
                <a:ext uri="{FF2B5EF4-FFF2-40B4-BE49-F238E27FC236}">
                  <a16:creationId xmlns:a16="http://schemas.microsoft.com/office/drawing/2014/main" id="{CDC20553-7CD8-0CBA-3D8C-98D1730748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5336" y="4022312"/>
              <a:ext cx="46038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9">
              <a:extLst>
                <a:ext uri="{FF2B5EF4-FFF2-40B4-BE49-F238E27FC236}">
                  <a16:creationId xmlns:a16="http://schemas.microsoft.com/office/drawing/2014/main" id="{C6F299AA-328D-3270-47A8-F8231EA77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136" y="3434937"/>
              <a:ext cx="46038" cy="546100"/>
            </a:xfrm>
            <a:custGeom>
              <a:avLst/>
              <a:gdLst>
                <a:gd name="T0" fmla="*/ 0 w 29"/>
                <a:gd name="T1" fmla="*/ 344 h 344"/>
                <a:gd name="T2" fmla="*/ 29 w 29"/>
                <a:gd name="T3" fmla="*/ 344 h 344"/>
                <a:gd name="T4" fmla="*/ 29 w 29"/>
                <a:gd name="T5" fmla="*/ 0 h 344"/>
                <a:gd name="T6" fmla="*/ 0 w 29"/>
                <a:gd name="T7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44">
                  <a:moveTo>
                    <a:pt x="0" y="344"/>
                  </a:moveTo>
                  <a:lnTo>
                    <a:pt x="29" y="344"/>
                  </a:lnTo>
                  <a:lnTo>
                    <a:pt x="29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30">
              <a:extLst>
                <a:ext uri="{FF2B5EF4-FFF2-40B4-BE49-F238E27FC236}">
                  <a16:creationId xmlns:a16="http://schemas.microsoft.com/office/drawing/2014/main" id="{4D67609C-38DA-89D5-D9D0-06218AB5E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536" y="3434937"/>
              <a:ext cx="46038" cy="546100"/>
            </a:xfrm>
            <a:custGeom>
              <a:avLst/>
              <a:gdLst>
                <a:gd name="T0" fmla="*/ 29 w 29"/>
                <a:gd name="T1" fmla="*/ 344 h 344"/>
                <a:gd name="T2" fmla="*/ 0 w 29"/>
                <a:gd name="T3" fmla="*/ 344 h 344"/>
                <a:gd name="T4" fmla="*/ 0 w 29"/>
                <a:gd name="T5" fmla="*/ 0 h 344"/>
                <a:gd name="T6" fmla="*/ 29 w 29"/>
                <a:gd name="T7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44">
                  <a:moveTo>
                    <a:pt x="29" y="344"/>
                  </a:moveTo>
                  <a:lnTo>
                    <a:pt x="0" y="344"/>
                  </a:ln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62F4B60C-F42A-2B0F-5350-3CF5859CF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348" y="3676237"/>
              <a:ext cx="228600" cy="228600"/>
            </a:xfrm>
            <a:prstGeom prst="ellips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32">
              <a:extLst>
                <a:ext uri="{FF2B5EF4-FFF2-40B4-BE49-F238E27FC236}">
                  <a16:creationId xmlns:a16="http://schemas.microsoft.com/office/drawing/2014/main" id="{1AB3EAA8-A563-E92D-6546-806AC41C5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61" y="3412712"/>
              <a:ext cx="53975" cy="263525"/>
            </a:xfrm>
            <a:custGeom>
              <a:avLst/>
              <a:gdLst>
                <a:gd name="T0" fmla="*/ 17 w 34"/>
                <a:gd name="T1" fmla="*/ 0 h 166"/>
                <a:gd name="T2" fmla="*/ 17 w 34"/>
                <a:gd name="T3" fmla="*/ 31 h 166"/>
                <a:gd name="T4" fmla="*/ 34 w 34"/>
                <a:gd name="T5" fmla="*/ 42 h 166"/>
                <a:gd name="T6" fmla="*/ 0 w 34"/>
                <a:gd name="T7" fmla="*/ 60 h 166"/>
                <a:gd name="T8" fmla="*/ 34 w 34"/>
                <a:gd name="T9" fmla="*/ 74 h 166"/>
                <a:gd name="T10" fmla="*/ 0 w 34"/>
                <a:gd name="T11" fmla="*/ 91 h 166"/>
                <a:gd name="T12" fmla="*/ 34 w 34"/>
                <a:gd name="T13" fmla="*/ 109 h 166"/>
                <a:gd name="T14" fmla="*/ 0 w 34"/>
                <a:gd name="T15" fmla="*/ 123 h 166"/>
                <a:gd name="T16" fmla="*/ 17 w 34"/>
                <a:gd name="T17" fmla="*/ 135 h 166"/>
                <a:gd name="T18" fmla="*/ 17 w 34"/>
                <a:gd name="T19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166">
                  <a:moveTo>
                    <a:pt x="17" y="0"/>
                  </a:moveTo>
                  <a:lnTo>
                    <a:pt x="17" y="31"/>
                  </a:lnTo>
                  <a:lnTo>
                    <a:pt x="34" y="42"/>
                  </a:lnTo>
                  <a:lnTo>
                    <a:pt x="0" y="60"/>
                  </a:lnTo>
                  <a:lnTo>
                    <a:pt x="34" y="74"/>
                  </a:lnTo>
                  <a:lnTo>
                    <a:pt x="0" y="91"/>
                  </a:lnTo>
                  <a:lnTo>
                    <a:pt x="34" y="109"/>
                  </a:lnTo>
                  <a:lnTo>
                    <a:pt x="0" y="123"/>
                  </a:lnTo>
                  <a:lnTo>
                    <a:pt x="17" y="135"/>
                  </a:lnTo>
                  <a:lnTo>
                    <a:pt x="17" y="166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33">
              <a:extLst>
                <a:ext uri="{FF2B5EF4-FFF2-40B4-BE49-F238E27FC236}">
                  <a16:creationId xmlns:a16="http://schemas.microsoft.com/office/drawing/2014/main" id="{C670C12F-513E-CF91-8CA1-E4BD44A67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573" y="3749262"/>
              <a:ext cx="92075" cy="46038"/>
            </a:xfrm>
            <a:custGeom>
              <a:avLst/>
              <a:gdLst>
                <a:gd name="T0" fmla="*/ 58 w 58"/>
                <a:gd name="T1" fmla="*/ 29 h 29"/>
                <a:gd name="T2" fmla="*/ 29 w 58"/>
                <a:gd name="T3" fmla="*/ 0 h 29"/>
                <a:gd name="T4" fmla="*/ 0 w 58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29">
                  <a:moveTo>
                    <a:pt x="58" y="29"/>
                  </a:moveTo>
                  <a:cubicBezTo>
                    <a:pt x="58" y="13"/>
                    <a:pt x="45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34">
              <a:extLst>
                <a:ext uri="{FF2B5EF4-FFF2-40B4-BE49-F238E27FC236}">
                  <a16:creationId xmlns:a16="http://schemas.microsoft.com/office/drawing/2014/main" id="{AD44DF37-2614-0808-AC42-A4A4DB294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48" y="3795300"/>
              <a:ext cx="90488" cy="46038"/>
            </a:xfrm>
            <a:custGeom>
              <a:avLst/>
              <a:gdLst>
                <a:gd name="T0" fmla="*/ 0 w 57"/>
                <a:gd name="T1" fmla="*/ 0 h 29"/>
                <a:gd name="T2" fmla="*/ 28 w 57"/>
                <a:gd name="T3" fmla="*/ 29 h 29"/>
                <a:gd name="T4" fmla="*/ 57 w 57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29">
                  <a:moveTo>
                    <a:pt x="0" y="0"/>
                  </a:moveTo>
                  <a:cubicBezTo>
                    <a:pt x="0" y="15"/>
                    <a:pt x="13" y="29"/>
                    <a:pt x="28" y="29"/>
                  </a:cubicBezTo>
                  <a:cubicBezTo>
                    <a:pt x="44" y="29"/>
                    <a:pt x="57" y="15"/>
                    <a:pt x="57" y="0"/>
                  </a:cubicBez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35">
              <a:extLst>
                <a:ext uri="{FF2B5EF4-FFF2-40B4-BE49-F238E27FC236}">
                  <a16:creationId xmlns:a16="http://schemas.microsoft.com/office/drawing/2014/main" id="{55E4C6F1-B18A-4483-4B0A-D8070E1F2C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4536" y="3981037"/>
              <a:ext cx="2746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36">
              <a:extLst>
                <a:ext uri="{FF2B5EF4-FFF2-40B4-BE49-F238E27FC236}">
                  <a16:creationId xmlns:a16="http://schemas.microsoft.com/office/drawing/2014/main" id="{47A6B7EB-8D72-8B2E-DDB6-5D22A14DBA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0573" y="343493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Line 37">
              <a:extLst>
                <a:ext uri="{FF2B5EF4-FFF2-40B4-BE49-F238E27FC236}">
                  <a16:creationId xmlns:a16="http://schemas.microsoft.com/office/drawing/2014/main" id="{C4267CE2-34C2-8352-867D-987A444C6D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3981037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38">
              <a:extLst>
                <a:ext uri="{FF2B5EF4-FFF2-40B4-BE49-F238E27FC236}">
                  <a16:creationId xmlns:a16="http://schemas.microsoft.com/office/drawing/2014/main" id="{F2C4DA61-9049-A6A4-73A5-2886D042D5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334286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39">
              <a:extLst>
                <a:ext uri="{FF2B5EF4-FFF2-40B4-BE49-F238E27FC236}">
                  <a16:creationId xmlns:a16="http://schemas.microsoft.com/office/drawing/2014/main" id="{58956601-59A7-17D1-5090-BCE46DB9EF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3904837"/>
              <a:ext cx="0" cy="7620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Line 40">
              <a:extLst>
                <a:ext uri="{FF2B5EF4-FFF2-40B4-BE49-F238E27FC236}">
                  <a16:creationId xmlns:a16="http://schemas.microsoft.com/office/drawing/2014/main" id="{6BFE5857-85B7-7668-B479-24EE33FF24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8836" y="3366675"/>
              <a:ext cx="46038" cy="36513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Line 41">
              <a:extLst>
                <a:ext uri="{FF2B5EF4-FFF2-40B4-BE49-F238E27FC236}">
                  <a16:creationId xmlns:a16="http://schemas.microsoft.com/office/drawing/2014/main" id="{DC8549BB-CCA0-93B8-7634-DF76F0E0A4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5336" y="3398425"/>
              <a:ext cx="46038" cy="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Line 42">
              <a:extLst>
                <a:ext uri="{FF2B5EF4-FFF2-40B4-BE49-F238E27FC236}">
                  <a16:creationId xmlns:a16="http://schemas.microsoft.com/office/drawing/2014/main" id="{D574ECAB-09D8-82D0-041E-2B770B557A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148" y="3376200"/>
              <a:ext cx="0" cy="4445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Line 43">
              <a:extLst>
                <a:ext uri="{FF2B5EF4-FFF2-40B4-BE49-F238E27FC236}">
                  <a16:creationId xmlns:a16="http://schemas.microsoft.com/office/drawing/2014/main" id="{6591BDCB-F6EE-2CF1-45D4-4A90B1824B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9623" y="4209637"/>
              <a:ext cx="146050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Line 44">
              <a:extLst>
                <a:ext uri="{FF2B5EF4-FFF2-40B4-BE49-F238E27FC236}">
                  <a16:creationId xmlns:a16="http://schemas.microsoft.com/office/drawing/2014/main" id="{83DF8B23-DFF0-169E-7E77-AA9B69DCE8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7086" y="4255675"/>
              <a:ext cx="1095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45">
              <a:extLst>
                <a:ext uri="{FF2B5EF4-FFF2-40B4-BE49-F238E27FC236}">
                  <a16:creationId xmlns:a16="http://schemas.microsoft.com/office/drawing/2014/main" id="{EFAA5CD5-7E77-FB45-2A41-4F535B59DD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407311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Line 46">
              <a:extLst>
                <a:ext uri="{FF2B5EF4-FFF2-40B4-BE49-F238E27FC236}">
                  <a16:creationId xmlns:a16="http://schemas.microsoft.com/office/drawing/2014/main" id="{B3C6E042-DD8B-DD4C-A449-D259E3530B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0573" y="416518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47">
              <a:extLst>
                <a:ext uri="{FF2B5EF4-FFF2-40B4-BE49-F238E27FC236}">
                  <a16:creationId xmlns:a16="http://schemas.microsoft.com/office/drawing/2014/main" id="{074A1200-6F15-2C15-D506-1DA93438A8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79239" y="4209637"/>
              <a:ext cx="146050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48">
              <a:extLst>
                <a:ext uri="{FF2B5EF4-FFF2-40B4-BE49-F238E27FC236}">
                  <a16:creationId xmlns:a16="http://schemas.microsoft.com/office/drawing/2014/main" id="{D4AE0CEC-AAC2-AAF0-396E-11F28B2A4F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6702" y="4255675"/>
              <a:ext cx="1095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49">
              <a:extLst>
                <a:ext uri="{FF2B5EF4-FFF2-40B4-BE49-F238E27FC236}">
                  <a16:creationId xmlns:a16="http://schemas.microsoft.com/office/drawing/2014/main" id="{99C68130-88FB-427F-4E86-D7060A5D87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407311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50">
              <a:extLst>
                <a:ext uri="{FF2B5EF4-FFF2-40B4-BE49-F238E27FC236}">
                  <a16:creationId xmlns:a16="http://schemas.microsoft.com/office/drawing/2014/main" id="{62FBFC06-098F-BB94-F5FE-9B8C31147F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0189" y="416518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51">
              <a:extLst>
                <a:ext uri="{FF2B5EF4-FFF2-40B4-BE49-F238E27FC236}">
                  <a16:creationId xmlns:a16="http://schemas.microsoft.com/office/drawing/2014/main" id="{68877522-C5C1-F279-0DB7-3D96867D1F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42727" y="4022312"/>
              <a:ext cx="46038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52">
              <a:extLst>
                <a:ext uri="{FF2B5EF4-FFF2-40B4-BE49-F238E27FC236}">
                  <a16:creationId xmlns:a16="http://schemas.microsoft.com/office/drawing/2014/main" id="{92CEC58D-C93C-C7AF-24B3-F0A9C0593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4152" y="3434937"/>
              <a:ext cx="274638" cy="546100"/>
            </a:xfrm>
            <a:prstGeom prst="rect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53">
              <a:extLst>
                <a:ext uri="{FF2B5EF4-FFF2-40B4-BE49-F238E27FC236}">
                  <a16:creationId xmlns:a16="http://schemas.microsoft.com/office/drawing/2014/main" id="{8EE34B85-0DE4-593F-DA69-04245A72F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1464" y="3376200"/>
              <a:ext cx="100013" cy="528638"/>
            </a:xfrm>
            <a:custGeom>
              <a:avLst/>
              <a:gdLst>
                <a:gd name="T0" fmla="*/ 32 w 63"/>
                <a:gd name="T1" fmla="*/ 333 h 333"/>
                <a:gd name="T2" fmla="*/ 32 w 63"/>
                <a:gd name="T3" fmla="*/ 270 h 333"/>
                <a:gd name="T4" fmla="*/ 0 w 63"/>
                <a:gd name="T5" fmla="*/ 246 h 333"/>
                <a:gd name="T6" fmla="*/ 63 w 63"/>
                <a:gd name="T7" fmla="*/ 215 h 333"/>
                <a:gd name="T8" fmla="*/ 0 w 63"/>
                <a:gd name="T9" fmla="*/ 183 h 333"/>
                <a:gd name="T10" fmla="*/ 63 w 63"/>
                <a:gd name="T11" fmla="*/ 152 h 333"/>
                <a:gd name="T12" fmla="*/ 0 w 63"/>
                <a:gd name="T13" fmla="*/ 117 h 333"/>
                <a:gd name="T14" fmla="*/ 63 w 63"/>
                <a:gd name="T15" fmla="*/ 86 h 333"/>
                <a:gd name="T16" fmla="*/ 32 w 63"/>
                <a:gd name="T17" fmla="*/ 65 h 333"/>
                <a:gd name="T18" fmla="*/ 32 w 63"/>
                <a:gd name="T19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333">
                  <a:moveTo>
                    <a:pt x="32" y="333"/>
                  </a:moveTo>
                  <a:lnTo>
                    <a:pt x="32" y="270"/>
                  </a:lnTo>
                  <a:lnTo>
                    <a:pt x="0" y="246"/>
                  </a:lnTo>
                  <a:lnTo>
                    <a:pt x="63" y="215"/>
                  </a:lnTo>
                  <a:lnTo>
                    <a:pt x="0" y="183"/>
                  </a:lnTo>
                  <a:lnTo>
                    <a:pt x="63" y="152"/>
                  </a:lnTo>
                  <a:lnTo>
                    <a:pt x="0" y="117"/>
                  </a:lnTo>
                  <a:lnTo>
                    <a:pt x="63" y="86"/>
                  </a:lnTo>
                  <a:lnTo>
                    <a:pt x="32" y="65"/>
                  </a:lnTo>
                  <a:lnTo>
                    <a:pt x="32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54">
              <a:extLst>
                <a:ext uri="{FF2B5EF4-FFF2-40B4-BE49-F238E27FC236}">
                  <a16:creationId xmlns:a16="http://schemas.microsoft.com/office/drawing/2014/main" id="{9CECC62C-944B-A405-2BD4-A1F36CA200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3904837"/>
              <a:ext cx="0" cy="1682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55">
              <a:extLst>
                <a:ext uri="{FF2B5EF4-FFF2-40B4-BE49-F238E27FC236}">
                  <a16:creationId xmlns:a16="http://schemas.microsoft.com/office/drawing/2014/main" id="{F7E18E84-C7C7-D0F8-6603-2F9D066EDB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3342862"/>
              <a:ext cx="0" cy="33338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56">
              <a:extLst>
                <a:ext uri="{FF2B5EF4-FFF2-40B4-BE49-F238E27FC236}">
                  <a16:creationId xmlns:a16="http://schemas.microsoft.com/office/drawing/2014/main" id="{E847FF55-0907-0E7D-F29F-79B7FFF7A3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28452" y="3371437"/>
              <a:ext cx="46038" cy="26988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57">
              <a:extLst>
                <a:ext uri="{FF2B5EF4-FFF2-40B4-BE49-F238E27FC236}">
                  <a16:creationId xmlns:a16="http://schemas.microsoft.com/office/drawing/2014/main" id="{334AA699-510B-01DD-2F7B-A13974CF4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189" y="3366675"/>
              <a:ext cx="0" cy="46038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58">
              <a:extLst>
                <a:ext uri="{FF2B5EF4-FFF2-40B4-BE49-F238E27FC236}">
                  <a16:creationId xmlns:a16="http://schemas.microsoft.com/office/drawing/2014/main" id="{C56B7948-ACD4-BA7A-6D39-DE6AA2D3D1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37964" y="3388900"/>
              <a:ext cx="46038" cy="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91">
              <a:extLst>
                <a:ext uri="{FF2B5EF4-FFF2-40B4-BE49-F238E27FC236}">
                  <a16:creationId xmlns:a16="http://schemas.microsoft.com/office/drawing/2014/main" id="{15107E2D-B94D-9419-D0F9-F19CCEDC1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98" y="405565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92">
              <a:extLst>
                <a:ext uri="{FF2B5EF4-FFF2-40B4-BE49-F238E27FC236}">
                  <a16:creationId xmlns:a16="http://schemas.microsoft.com/office/drawing/2014/main" id="{1AF27C31-4072-DBDD-1DED-483AAD00B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98" y="332540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Rectangle 93">
              <a:extLst>
                <a:ext uri="{FF2B5EF4-FFF2-40B4-BE49-F238E27FC236}">
                  <a16:creationId xmlns:a16="http://schemas.microsoft.com/office/drawing/2014/main" id="{951C5FD1-3B1F-85A7-178B-2917364D5A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013" y="305076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94">
              <a:extLst>
                <a:ext uri="{FF2B5EF4-FFF2-40B4-BE49-F238E27FC236}">
                  <a16:creationId xmlns:a16="http://schemas.microsoft.com/office/drawing/2014/main" id="{1E18F0E4-1DEC-C518-4B56-3C4B2E5C92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3149" y="305076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95">
              <a:extLst>
                <a:ext uri="{FF2B5EF4-FFF2-40B4-BE49-F238E27FC236}">
                  <a16:creationId xmlns:a16="http://schemas.microsoft.com/office/drawing/2014/main" id="{446D08F2-BF55-E0BD-33C8-DCD1342E89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587" y="305076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96">
              <a:extLst>
                <a:ext uri="{FF2B5EF4-FFF2-40B4-BE49-F238E27FC236}">
                  <a16:creationId xmlns:a16="http://schemas.microsoft.com/office/drawing/2014/main" id="{4AA229DF-EFE0-E858-7092-94023ECE9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5249" y="305076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101">
              <a:extLst>
                <a:ext uri="{FF2B5EF4-FFF2-40B4-BE49-F238E27FC236}">
                  <a16:creationId xmlns:a16="http://schemas.microsoft.com/office/drawing/2014/main" id="{5B15F44A-972D-C100-3352-CE4B81D39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3214" y="405565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102">
              <a:extLst>
                <a:ext uri="{FF2B5EF4-FFF2-40B4-BE49-F238E27FC236}">
                  <a16:creationId xmlns:a16="http://schemas.microsoft.com/office/drawing/2014/main" id="{BCA27A1A-A19A-65D1-A07C-3F0C894CD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3214" y="332540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0F31659-52CC-0D4A-9618-A5DC4B08947E}"/>
                </a:ext>
              </a:extLst>
            </p:cNvPr>
            <p:cNvSpPr txBox="1"/>
            <p:nvPr/>
          </p:nvSpPr>
          <p:spPr>
            <a:xfrm>
              <a:off x="1522461" y="3705363"/>
              <a:ext cx="73939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latin typeface="+mn-lt"/>
                </a:rPr>
                <a:t>G</a:t>
              </a:r>
              <a:r>
                <a:rPr lang="en-US" sz="1600" b="1" baseline="-25000" dirty="0">
                  <a:latin typeface="+mn-lt"/>
                </a:rPr>
                <a:t>t</a:t>
              </a:r>
              <a:r>
                <a:rPr lang="en-US" sz="1600" b="1" dirty="0">
                  <a:latin typeface="+mn-lt"/>
                </a:rPr>
                <a:t>, </a:t>
              </a:r>
              <a:r>
                <a:rPr lang="en-US" sz="1600" b="1" i="1" dirty="0">
                  <a:latin typeface="+mn-lt"/>
                </a:rPr>
                <a:t>F</a:t>
              </a:r>
              <a:r>
                <a:rPr lang="en-US" sz="1600" b="1" baseline="-25000" dirty="0">
                  <a:latin typeface="+mn-lt"/>
                </a:rPr>
                <a:t>t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E1F7121-5072-E1B9-85CF-D5B1AC024501}"/>
                </a:ext>
              </a:extLst>
            </p:cNvPr>
            <p:cNvSpPr txBox="1"/>
            <p:nvPr/>
          </p:nvSpPr>
          <p:spPr>
            <a:xfrm>
              <a:off x="897308" y="2452699"/>
              <a:ext cx="8300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1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ACFB1C3C-F3F7-566D-4F56-03E28C487676}"/>
                </a:ext>
              </a:extLst>
            </p:cNvPr>
            <p:cNvSpPr txBox="1"/>
            <p:nvPr/>
          </p:nvSpPr>
          <p:spPr>
            <a:xfrm>
              <a:off x="2169408" y="2450145"/>
              <a:ext cx="8300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25" name="Rectangle: Top Corners Snipped 124">
              <a:extLst>
                <a:ext uri="{FF2B5EF4-FFF2-40B4-BE49-F238E27FC236}">
                  <a16:creationId xmlns:a16="http://schemas.microsoft.com/office/drawing/2014/main" id="{35BC8276-37D9-14CD-3582-9554F41D6D89}"/>
                </a:ext>
              </a:extLst>
            </p:cNvPr>
            <p:cNvSpPr/>
            <p:nvPr/>
          </p:nvSpPr>
          <p:spPr>
            <a:xfrm rot="5400000">
              <a:off x="1356310" y="1875713"/>
              <a:ext cx="1212086" cy="2384896"/>
            </a:xfrm>
            <a:prstGeom prst="snip2SameRect">
              <a:avLst/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BAF8FF0D-9E83-45DA-E1C8-46084B7F46DE}"/>
                </a:ext>
              </a:extLst>
            </p:cNvPr>
            <p:cNvSpPr txBox="1"/>
            <p:nvPr/>
          </p:nvSpPr>
          <p:spPr>
            <a:xfrm>
              <a:off x="868876" y="3351215"/>
              <a:ext cx="8300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sz="1600" b="1" baseline="-25000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600" b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b="1" i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sz="1600" b="1" baseline="-25000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B569DCAF-FCFA-1997-BC08-7462741BAB12}"/>
                </a:ext>
              </a:extLst>
            </p:cNvPr>
            <p:cNvSpPr txBox="1"/>
            <p:nvPr/>
          </p:nvSpPr>
          <p:spPr>
            <a:xfrm>
              <a:off x="2140976" y="3348661"/>
              <a:ext cx="8300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sz="1600" b="1" baseline="-25000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1600" b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b="1" i="1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sz="1600" b="1" baseline="-25000" dirty="0">
                  <a:solidFill>
                    <a:srgbClr val="0595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4A8E6A-3B97-1227-737B-253518FE9292}"/>
                  </a:ext>
                </a:extLst>
              </p:cNvPr>
              <p:cNvSpPr txBox="1"/>
              <p:nvPr/>
            </p:nvSpPr>
            <p:spPr>
              <a:xfrm>
                <a:off x="3840095" y="1420364"/>
                <a:ext cx="2535237" cy="649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err="1">
                  <a:solidFill>
                    <a:srgbClr val="7030A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4A8E6A-3B97-1227-737B-253518FE9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095" y="1420364"/>
                <a:ext cx="2535237" cy="6496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6116529-EA86-5792-8AAC-CABCA8E5C8BB}"/>
                  </a:ext>
                </a:extLst>
              </p:cNvPr>
              <p:cNvSpPr txBox="1"/>
              <p:nvPr/>
            </p:nvSpPr>
            <p:spPr>
              <a:xfrm>
                <a:off x="6146605" y="1419600"/>
                <a:ext cx="2535237" cy="649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59505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59505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err="1">
                  <a:solidFill>
                    <a:srgbClr val="059505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6116529-EA86-5792-8AAC-CABCA8E5C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605" y="1419600"/>
                <a:ext cx="2535237" cy="6496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081B89-4303-32DC-57AD-C6CA4885421F}"/>
                  </a:ext>
                </a:extLst>
              </p:cNvPr>
              <p:cNvSpPr txBox="1"/>
              <p:nvPr/>
            </p:nvSpPr>
            <p:spPr>
              <a:xfrm>
                <a:off x="3812296" y="2092568"/>
                <a:ext cx="1863441" cy="7253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b="0" i="1" dirty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baseline="-25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S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081B89-4303-32DC-57AD-C6CA488542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296" y="2092568"/>
                <a:ext cx="1863441" cy="7253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E80D730-FF49-E5BA-02FB-EE6C27582433}"/>
              </a:ext>
            </a:extLst>
          </p:cNvPr>
          <p:cNvSpPr/>
          <p:nvPr/>
        </p:nvSpPr>
        <p:spPr>
          <a:xfrm>
            <a:off x="5546291" y="3112093"/>
            <a:ext cx="732181" cy="935095"/>
          </a:xfrm>
          <a:prstGeom prst="roundRect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C972D5-47A0-7395-F588-D97394BBB620}"/>
              </a:ext>
            </a:extLst>
          </p:cNvPr>
          <p:cNvSpPr txBox="1"/>
          <p:nvPr/>
        </p:nvSpPr>
        <p:spPr>
          <a:xfrm>
            <a:off x="5539077" y="2773539"/>
            <a:ext cx="7393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solidFill>
                  <a:srgbClr val="C00000"/>
                </a:solidFill>
                <a:latin typeface="+mn-lt"/>
              </a:rPr>
              <a:t>M</a:t>
            </a:r>
            <a:r>
              <a:rPr lang="en-US" sz="1600" b="1" baseline="-25000" dirty="0">
                <a:solidFill>
                  <a:srgbClr val="C00000"/>
                </a:solidFill>
                <a:latin typeface="+mn-lt"/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343835-EA8F-A38E-9408-0A99006A7CAE}"/>
              </a:ext>
            </a:extLst>
          </p:cNvPr>
          <p:cNvSpPr txBox="1"/>
          <p:nvPr/>
        </p:nvSpPr>
        <p:spPr>
          <a:xfrm>
            <a:off x="7175828" y="3369348"/>
            <a:ext cx="16741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+mn-lt"/>
              </a:rPr>
              <a:t>Noise Measure</a:t>
            </a:r>
            <a:endParaRPr lang="en-US" baseline="-25000" dirty="0">
              <a:solidFill>
                <a:srgbClr val="C0000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BF4EC59-4980-29F6-2810-0088CF061162}"/>
                  </a:ext>
                </a:extLst>
              </p:cNvPr>
              <p:cNvSpPr txBox="1"/>
              <p:nvPr/>
            </p:nvSpPr>
            <p:spPr>
              <a:xfrm>
                <a:off x="7034873" y="2123757"/>
                <a:ext cx="1377627" cy="6580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>
                          <a:solidFill>
                            <a:srgbClr val="059505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>
                              <a:solidFill>
                                <a:srgbClr val="059505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rgbClr val="059505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BF4EC59-4980-29F6-2810-0088CF0611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4873" y="2123757"/>
                <a:ext cx="1377627" cy="6580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55238E2-D1E8-3E90-9E9A-2138EC8E0515}"/>
                  </a:ext>
                </a:extLst>
              </p:cNvPr>
              <p:cNvSpPr txBox="1"/>
              <p:nvPr/>
            </p:nvSpPr>
            <p:spPr>
              <a:xfrm>
                <a:off x="5442248" y="2123589"/>
                <a:ext cx="1509480" cy="6580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55238E2-D1E8-3E90-9E9A-2138EC8E0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248" y="2123589"/>
                <a:ext cx="1509480" cy="6580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F408803-1286-5A91-A5B0-799C745338DD}"/>
                  </a:ext>
                </a:extLst>
              </p:cNvPr>
              <p:cNvSpPr txBox="1"/>
              <p:nvPr/>
            </p:nvSpPr>
            <p:spPr>
              <a:xfrm>
                <a:off x="6768705" y="2256461"/>
                <a:ext cx="36604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F408803-1286-5A91-A5B0-799C74533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705" y="2256461"/>
                <a:ext cx="36604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0DE392C-63BB-2229-2607-CC5EA2CA1286}"/>
                  </a:ext>
                </a:extLst>
              </p:cNvPr>
              <p:cNvSpPr txBox="1"/>
              <p:nvPr/>
            </p:nvSpPr>
            <p:spPr>
              <a:xfrm>
                <a:off x="4691885" y="3134091"/>
                <a:ext cx="3149210" cy="8815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→ </m:t>
                      </m:r>
                      <m:f>
                        <m:fPr>
                          <m:ctrlPr>
                            <a:rPr lang="en-US" sz="180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18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800" b="0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  <m:r>
                        <a:rPr lang="en-US" sz="18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 &lt; </m:t>
                      </m:r>
                      <m:f>
                        <m:fPr>
                          <m:ctrlPr>
                            <a:rPr lang="en-US" sz="18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18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18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0DE392C-63BB-2229-2607-CC5EA2CA1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885" y="3134091"/>
                <a:ext cx="3149210" cy="8815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F8A18F8-3DAF-BB39-C23E-220191CB02C7}"/>
              </a:ext>
            </a:extLst>
          </p:cNvPr>
          <p:cNvSpPr/>
          <p:nvPr/>
        </p:nvSpPr>
        <p:spPr>
          <a:xfrm>
            <a:off x="6579581" y="3108844"/>
            <a:ext cx="732181" cy="935095"/>
          </a:xfrm>
          <a:prstGeom prst="roundRect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rgbClr val="00206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DB7B49-1A89-EBE2-00F5-C117CF822D67}"/>
              </a:ext>
            </a:extLst>
          </p:cNvPr>
          <p:cNvSpPr txBox="1"/>
          <p:nvPr/>
        </p:nvSpPr>
        <p:spPr>
          <a:xfrm>
            <a:off x="6587011" y="2763775"/>
            <a:ext cx="7393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solidFill>
                  <a:srgbClr val="C00000"/>
                </a:solidFill>
                <a:latin typeface="+mn-lt"/>
              </a:rPr>
              <a:t>M</a:t>
            </a:r>
            <a:r>
              <a:rPr lang="en-US" sz="1600" b="1" baseline="-25000" dirty="0">
                <a:solidFill>
                  <a:srgbClr val="C00000"/>
                </a:solidFill>
                <a:latin typeface="+mn-lt"/>
              </a:rPr>
              <a:t>2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E4AAAD8-1E7E-7C01-E1A3-FC6389566A7E}"/>
              </a:ext>
            </a:extLst>
          </p:cNvPr>
          <p:cNvSpPr/>
          <p:nvPr/>
        </p:nvSpPr>
        <p:spPr>
          <a:xfrm>
            <a:off x="7212821" y="2919804"/>
            <a:ext cx="800100" cy="433884"/>
          </a:xfrm>
          <a:custGeom>
            <a:avLst/>
            <a:gdLst>
              <a:gd name="connsiteX0" fmla="*/ 0 w 800100"/>
              <a:gd name="connsiteY0" fmla="*/ 0 h 381000"/>
              <a:gd name="connsiteX1" fmla="*/ 491067 w 800100"/>
              <a:gd name="connsiteY1" fmla="*/ 38100 h 381000"/>
              <a:gd name="connsiteX2" fmla="*/ 800100 w 8001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0100" h="381000">
                <a:moveTo>
                  <a:pt x="0" y="0"/>
                </a:moveTo>
                <a:lnTo>
                  <a:pt x="491067" y="38100"/>
                </a:lnTo>
                <a:cubicBezTo>
                  <a:pt x="624417" y="101600"/>
                  <a:pt x="712258" y="241300"/>
                  <a:pt x="800100" y="381000"/>
                </a:cubicBezTo>
              </a:path>
            </a:pathLst>
          </a:custGeom>
          <a:noFill/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57896A7-5E4B-1FFF-4282-8237D672E698}"/>
              </a:ext>
            </a:extLst>
          </p:cNvPr>
          <p:cNvSpPr txBox="1"/>
          <p:nvPr/>
        </p:nvSpPr>
        <p:spPr>
          <a:xfrm>
            <a:off x="4032062" y="4296963"/>
            <a:ext cx="4994918" cy="52727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 with smaller </a:t>
            </a:r>
            <a:r>
              <a:rPr lang="en-US" sz="1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should be used as the first stage!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7BDE903-198C-31D3-19C2-A43DCE3CE48A}"/>
              </a:ext>
            </a:extLst>
          </p:cNvPr>
          <p:cNvCxnSpPr/>
          <p:nvPr/>
        </p:nvCxnSpPr>
        <p:spPr>
          <a:xfrm>
            <a:off x="3741110" y="1419600"/>
            <a:ext cx="24385" cy="326442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05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/>
      <p:bldP spid="5" grpId="0"/>
      <p:bldP spid="6" grpId="0"/>
      <p:bldP spid="7" grpId="0"/>
      <p:bldP spid="8" grpId="0" animBg="1"/>
      <p:bldP spid="14" grpId="0"/>
      <p:bldP spid="17" grpId="0"/>
      <p:bldP spid="33" grpId="0" animBg="1"/>
      <p:bldP spid="34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Noise Measure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E96FF66-D196-3643-1DA6-92F8C2823F35}"/>
              </a:ext>
            </a:extLst>
          </p:cNvPr>
          <p:cNvGrpSpPr/>
          <p:nvPr/>
        </p:nvGrpSpPr>
        <p:grpSpPr>
          <a:xfrm>
            <a:off x="323120" y="1974281"/>
            <a:ext cx="6551756" cy="635874"/>
            <a:chOff x="323120" y="2034080"/>
            <a:chExt cx="6551756" cy="635874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55FAE5AC-1E8C-CAF5-4D25-C9AAE6584C08}"/>
                </a:ext>
              </a:extLst>
            </p:cNvPr>
            <p:cNvGrpSpPr/>
            <p:nvPr/>
          </p:nvGrpSpPr>
          <p:grpSpPr>
            <a:xfrm>
              <a:off x="323120" y="2034080"/>
              <a:ext cx="5572852" cy="635874"/>
              <a:chOff x="323120" y="2034080"/>
              <a:chExt cx="5572852" cy="635874"/>
            </a:xfrm>
          </p:grpSpPr>
          <p:pic>
            <p:nvPicPr>
              <p:cNvPr id="149" name="Picture 148">
                <a:extLst>
                  <a:ext uri="{FF2B5EF4-FFF2-40B4-BE49-F238E27FC236}">
                    <a16:creationId xmlns:a16="http://schemas.microsoft.com/office/drawing/2014/main" id="{B7E96DD7-A0AB-DE8C-EB26-FF5ECE237B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23120" y="2055350"/>
                <a:ext cx="2924910" cy="591526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0" name="TextBox 149">
                    <a:extLst>
                      <a:ext uri="{FF2B5EF4-FFF2-40B4-BE49-F238E27FC236}">
                        <a16:creationId xmlns:a16="http://schemas.microsoft.com/office/drawing/2014/main" id="{A3ACDA61-27B4-E206-5154-A2D4053A6A14}"/>
                      </a:ext>
                    </a:extLst>
                  </p:cNvPr>
                  <p:cNvSpPr txBox="1"/>
                  <p:nvPr/>
                </p:nvSpPr>
                <p:spPr>
                  <a:xfrm>
                    <a:off x="2746762" y="2034080"/>
                    <a:ext cx="3149210" cy="612796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US" sz="18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18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80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sz="18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sz="18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1800" b="0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p>
                                  <m:r>
                                    <a:rPr lang="en-US" sz="1800" b="0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den>
                          </m:f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50" name="TextBox 149">
                    <a:extLst>
                      <a:ext uri="{FF2B5EF4-FFF2-40B4-BE49-F238E27FC236}">
                        <a16:creationId xmlns:a16="http://schemas.microsoft.com/office/drawing/2014/main" id="{A3ACDA61-27B4-E206-5154-A2D4053A6A1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46762" y="2034080"/>
                    <a:ext cx="3149210" cy="61279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7CE4F462-B95D-C4A3-7242-DE6CE28DE2BB}"/>
                  </a:ext>
                </a:extLst>
              </p:cNvPr>
              <p:cNvSpPr/>
              <p:nvPr/>
            </p:nvSpPr>
            <p:spPr>
              <a:xfrm>
                <a:off x="3771042" y="2053133"/>
                <a:ext cx="1372974" cy="616821"/>
              </a:xfrm>
              <a:prstGeom prst="roundRect">
                <a:avLst/>
              </a:prstGeom>
              <a:noFill/>
              <a:ln w="12700">
                <a:solidFill>
                  <a:schemeClr val="accent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 err="1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15A120EC-3C7E-1476-6167-EE92646D832E}"/>
                </a:ext>
              </a:extLst>
            </p:cNvPr>
            <p:cNvSpPr txBox="1"/>
            <p:nvPr/>
          </p:nvSpPr>
          <p:spPr>
            <a:xfrm>
              <a:off x="4994455" y="2170360"/>
              <a:ext cx="188042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Noise Measure</a:t>
              </a:r>
              <a:endPara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5" name="TextBox 154">
            <a:extLst>
              <a:ext uri="{FF2B5EF4-FFF2-40B4-BE49-F238E27FC236}">
                <a16:creationId xmlns:a16="http://schemas.microsoft.com/office/drawing/2014/main" id="{73C01E89-8090-80D9-9E61-46873A7FA6CA}"/>
              </a:ext>
            </a:extLst>
          </p:cNvPr>
          <p:cNvSpPr txBox="1"/>
          <p:nvPr/>
        </p:nvSpPr>
        <p:spPr>
          <a:xfrm>
            <a:off x="117020" y="2596668"/>
            <a:ext cx="8756340" cy="2139560"/>
          </a:xfrm>
          <a:prstGeom prst="rect">
            <a:avLst/>
          </a:prstGeom>
          <a:noFill/>
        </p:spPr>
        <p:txBody>
          <a:bodyPr wrap="square" lIns="0" tIns="182880" rIns="0" bIns="0" rtlCol="0">
            <a:spAutoFit/>
          </a:bodyPr>
          <a:lstStyle/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is independent of the circuit topology (e.g., common-emitter vs. common-base)</a:t>
            </a:r>
          </a:p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is independent of embedding or pre-embedding (passive, lossless) circuits that might be used for gain boosting or degeneration [11].</a:t>
            </a:r>
          </a:p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 multi-stage LNA will have the same 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that of the transistors used in it.</a:t>
            </a:r>
          </a:p>
          <a:p>
            <a:pPr marL="457200" indent="-22860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goal is to find an LNA circuit whose passive element loss degrades 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the least.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C210377C-7EC6-BCE6-5F6E-0C8A8BE82A3C}"/>
              </a:ext>
            </a:extLst>
          </p:cNvPr>
          <p:cNvGrpSpPr/>
          <p:nvPr/>
        </p:nvGrpSpPr>
        <p:grpSpPr>
          <a:xfrm>
            <a:off x="860702" y="796430"/>
            <a:ext cx="6898913" cy="1583295"/>
            <a:chOff x="860702" y="755488"/>
            <a:chExt cx="6898913" cy="1583295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7EF58BC3-DB63-7092-C883-46BA83262A56}"/>
                </a:ext>
              </a:extLst>
            </p:cNvPr>
            <p:cNvGrpSpPr/>
            <p:nvPr/>
          </p:nvGrpSpPr>
          <p:grpSpPr>
            <a:xfrm>
              <a:off x="860702" y="755488"/>
              <a:ext cx="6898913" cy="1583295"/>
              <a:chOff x="860702" y="755488"/>
              <a:chExt cx="6898913" cy="1583295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B24A95A5-F9C6-CDC5-23CC-B34727974FEE}"/>
                  </a:ext>
                </a:extLst>
              </p:cNvPr>
              <p:cNvGrpSpPr/>
              <p:nvPr/>
            </p:nvGrpSpPr>
            <p:grpSpPr>
              <a:xfrm>
                <a:off x="1325475" y="843525"/>
                <a:ext cx="6434140" cy="1495258"/>
                <a:chOff x="346919" y="920335"/>
                <a:chExt cx="6434140" cy="1495258"/>
              </a:xfrm>
            </p:grpSpPr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3265C081-D8C6-6F72-13E2-A0DFD7748129}"/>
                    </a:ext>
                  </a:extLst>
                </p:cNvPr>
                <p:cNvSpPr txBox="1"/>
                <p:nvPr/>
              </p:nvSpPr>
              <p:spPr>
                <a:xfrm>
                  <a:off x="765315" y="1573239"/>
                  <a:ext cx="83002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</a:t>
                  </a:r>
                  <a:r>
                    <a:rPr lang="en-US" sz="16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n-US" sz="16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</a:t>
                  </a:r>
                  <a:endParaRPr lang="en-US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Freeform 6">
                  <a:extLst>
                    <a:ext uri="{FF2B5EF4-FFF2-40B4-BE49-F238E27FC236}">
                      <a16:creationId xmlns:a16="http://schemas.microsoft.com/office/drawing/2014/main" id="{32B14839-775F-51F3-CFC2-EE1DF4EF71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25470" y="1228356"/>
                  <a:ext cx="503827" cy="308021"/>
                </a:xfrm>
                <a:custGeom>
                  <a:avLst/>
                  <a:gdLst>
                    <a:gd name="T0" fmla="*/ 0 w 162"/>
                    <a:gd name="T1" fmla="*/ 0 h 97"/>
                    <a:gd name="T2" fmla="*/ 162 w 162"/>
                    <a:gd name="T3" fmla="*/ 0 h 97"/>
                    <a:gd name="T4" fmla="*/ 162 w 162"/>
                    <a:gd name="T5" fmla="*/ 97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2" h="97">
                      <a:moveTo>
                        <a:pt x="0" y="0"/>
                      </a:moveTo>
                      <a:lnTo>
                        <a:pt x="162" y="0"/>
                      </a:lnTo>
                      <a:lnTo>
                        <a:pt x="162" y="97"/>
                      </a:lnTo>
                    </a:path>
                  </a:pathLst>
                </a:custGeom>
                <a:noFill/>
                <a:ln w="19050" cap="flat">
                  <a:solidFill>
                    <a:srgbClr val="C71585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Line 7">
                  <a:extLst>
                    <a:ext uri="{FF2B5EF4-FFF2-40B4-BE49-F238E27FC236}">
                      <a16:creationId xmlns:a16="http://schemas.microsoft.com/office/drawing/2014/main" id="{BA248B32-9233-7792-097E-F9A6250B40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17104" y="1228356"/>
                  <a:ext cx="398085" cy="0"/>
                </a:xfrm>
                <a:prstGeom prst="line">
                  <a:avLst/>
                </a:prstGeom>
                <a:noFill/>
                <a:ln w="19050" cap="flat">
                  <a:solidFill>
                    <a:srgbClr val="C71585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Line 8">
                  <a:extLst>
                    <a:ext uri="{FF2B5EF4-FFF2-40B4-BE49-F238E27FC236}">
                      <a16:creationId xmlns:a16="http://schemas.microsoft.com/office/drawing/2014/main" id="{F1D0697B-2745-7DEC-76CA-3E81E30C42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24994" y="1228356"/>
                  <a:ext cx="401196" cy="0"/>
                </a:xfrm>
                <a:prstGeom prst="line">
                  <a:avLst/>
                </a:prstGeom>
                <a:noFill/>
                <a:ln w="19050" cap="flat">
                  <a:solidFill>
                    <a:srgbClr val="C71585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Line 9">
                  <a:extLst>
                    <a:ext uri="{FF2B5EF4-FFF2-40B4-BE49-F238E27FC236}">
                      <a16:creationId xmlns:a16="http://schemas.microsoft.com/office/drawing/2014/main" id="{DBD07E2E-837F-D2AF-4509-A6CC94DCF8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919" y="1228356"/>
                  <a:ext cx="467795" cy="0"/>
                </a:xfrm>
                <a:prstGeom prst="line">
                  <a:avLst/>
                </a:prstGeom>
                <a:noFill/>
                <a:ln w="19050" cap="flat">
                  <a:solidFill>
                    <a:srgbClr val="C71585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Freeform 10">
                  <a:extLst>
                    <a:ext uri="{FF2B5EF4-FFF2-40B4-BE49-F238E27FC236}">
                      <a16:creationId xmlns:a16="http://schemas.microsoft.com/office/drawing/2014/main" id="{CE98F34F-6DF7-D52F-098B-BD388EC447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3756" y="920335"/>
                  <a:ext cx="500718" cy="616041"/>
                </a:xfrm>
                <a:custGeom>
                  <a:avLst/>
                  <a:gdLst>
                    <a:gd name="T0" fmla="*/ 0 w 161"/>
                    <a:gd name="T1" fmla="*/ 0 h 194"/>
                    <a:gd name="T2" fmla="*/ 0 w 161"/>
                    <a:gd name="T3" fmla="*/ 194 h 194"/>
                    <a:gd name="T4" fmla="*/ 161 w 161"/>
                    <a:gd name="T5" fmla="*/ 97 h 194"/>
                    <a:gd name="T6" fmla="*/ 0 w 161"/>
                    <a:gd name="T7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1" h="194">
                      <a:moveTo>
                        <a:pt x="0" y="0"/>
                      </a:moveTo>
                      <a:lnTo>
                        <a:pt x="0" y="194"/>
                      </a:lnTo>
                      <a:lnTo>
                        <a:pt x="161" y="9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Line 11">
                  <a:extLst>
                    <a:ext uri="{FF2B5EF4-FFF2-40B4-BE49-F238E27FC236}">
                      <a16:creationId xmlns:a16="http://schemas.microsoft.com/office/drawing/2014/main" id="{479FB0F4-827F-0F9B-5481-3E6283F043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14474" y="1228356"/>
                  <a:ext cx="102632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Line 12">
                  <a:extLst>
                    <a:ext uri="{FF2B5EF4-FFF2-40B4-BE49-F238E27FC236}">
                      <a16:creationId xmlns:a16="http://schemas.microsoft.com/office/drawing/2014/main" id="{DC6B079C-2241-61F4-F616-0954A92FC5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14714" y="1228356"/>
                  <a:ext cx="199043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Freeform 14">
                  <a:extLst>
                    <a:ext uri="{FF2B5EF4-FFF2-40B4-BE49-F238E27FC236}">
                      <a16:creationId xmlns:a16="http://schemas.microsoft.com/office/drawing/2014/main" id="{15DBB451-85E6-2D54-0CA2-DFB4640E51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17343" y="920335"/>
                  <a:ext cx="500718" cy="616041"/>
                </a:xfrm>
                <a:custGeom>
                  <a:avLst/>
                  <a:gdLst>
                    <a:gd name="T0" fmla="*/ 0 w 161"/>
                    <a:gd name="T1" fmla="*/ 0 h 194"/>
                    <a:gd name="T2" fmla="*/ 0 w 161"/>
                    <a:gd name="T3" fmla="*/ 194 h 194"/>
                    <a:gd name="T4" fmla="*/ 161 w 161"/>
                    <a:gd name="T5" fmla="*/ 97 h 194"/>
                    <a:gd name="T6" fmla="*/ 0 w 161"/>
                    <a:gd name="T7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1" h="194">
                      <a:moveTo>
                        <a:pt x="0" y="0"/>
                      </a:moveTo>
                      <a:lnTo>
                        <a:pt x="0" y="194"/>
                      </a:lnTo>
                      <a:lnTo>
                        <a:pt x="161" y="9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" name="Line 15">
                  <a:extLst>
                    <a:ext uri="{FF2B5EF4-FFF2-40B4-BE49-F238E27FC236}">
                      <a16:creationId xmlns:a16="http://schemas.microsoft.com/office/drawing/2014/main" id="{991BB438-D6A3-51E6-2180-C16773E15B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18059" y="1228356"/>
                  <a:ext cx="99521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Line 16">
                  <a:extLst>
                    <a:ext uri="{FF2B5EF4-FFF2-40B4-BE49-F238E27FC236}">
                      <a16:creationId xmlns:a16="http://schemas.microsoft.com/office/drawing/2014/main" id="{ED3152DF-27C1-A404-3305-E150726D6A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15190" y="1228356"/>
                  <a:ext cx="202154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Freeform 18">
                  <a:extLst>
                    <a:ext uri="{FF2B5EF4-FFF2-40B4-BE49-F238E27FC236}">
                      <a16:creationId xmlns:a16="http://schemas.microsoft.com/office/drawing/2014/main" id="{5C57AF0E-6EED-549B-67B5-9D73E37C81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25231" y="920335"/>
                  <a:ext cx="500718" cy="616041"/>
                </a:xfrm>
                <a:custGeom>
                  <a:avLst/>
                  <a:gdLst>
                    <a:gd name="T0" fmla="*/ 0 w 161"/>
                    <a:gd name="T1" fmla="*/ 0 h 194"/>
                    <a:gd name="T2" fmla="*/ 0 w 161"/>
                    <a:gd name="T3" fmla="*/ 194 h 194"/>
                    <a:gd name="T4" fmla="*/ 161 w 161"/>
                    <a:gd name="T5" fmla="*/ 97 h 194"/>
                    <a:gd name="T6" fmla="*/ 0 w 161"/>
                    <a:gd name="T7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1" h="194">
                      <a:moveTo>
                        <a:pt x="0" y="0"/>
                      </a:moveTo>
                      <a:lnTo>
                        <a:pt x="0" y="194"/>
                      </a:lnTo>
                      <a:lnTo>
                        <a:pt x="161" y="9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Line 19">
                  <a:extLst>
                    <a:ext uri="{FF2B5EF4-FFF2-40B4-BE49-F238E27FC236}">
                      <a16:creationId xmlns:a16="http://schemas.microsoft.com/office/drawing/2014/main" id="{73AD9ADC-76A0-CD18-988C-91447A4C70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25948" y="1228356"/>
                  <a:ext cx="99521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Line 20">
                  <a:extLst>
                    <a:ext uri="{FF2B5EF4-FFF2-40B4-BE49-F238E27FC236}">
                      <a16:creationId xmlns:a16="http://schemas.microsoft.com/office/drawing/2014/main" id="{B8330D19-0D05-25A4-E0BF-F9C48DF081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26188" y="1228356"/>
                  <a:ext cx="199043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 22">
                  <a:extLst>
                    <a:ext uri="{FF2B5EF4-FFF2-40B4-BE49-F238E27FC236}">
                      <a16:creationId xmlns:a16="http://schemas.microsoft.com/office/drawing/2014/main" id="{F3403F5F-2266-4CEA-9999-59C55F0D3B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21646" y="920335"/>
                  <a:ext cx="500718" cy="616041"/>
                </a:xfrm>
                <a:custGeom>
                  <a:avLst/>
                  <a:gdLst>
                    <a:gd name="T0" fmla="*/ 0 w 161"/>
                    <a:gd name="T1" fmla="*/ 0 h 194"/>
                    <a:gd name="T2" fmla="*/ 0 w 161"/>
                    <a:gd name="T3" fmla="*/ 194 h 194"/>
                    <a:gd name="T4" fmla="*/ 161 w 161"/>
                    <a:gd name="T5" fmla="*/ 97 h 194"/>
                    <a:gd name="T6" fmla="*/ 0 w 161"/>
                    <a:gd name="T7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1" h="194">
                      <a:moveTo>
                        <a:pt x="0" y="0"/>
                      </a:moveTo>
                      <a:lnTo>
                        <a:pt x="0" y="194"/>
                      </a:lnTo>
                      <a:lnTo>
                        <a:pt x="161" y="9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Line 23">
                  <a:extLst>
                    <a:ext uri="{FF2B5EF4-FFF2-40B4-BE49-F238E27FC236}">
                      <a16:creationId xmlns:a16="http://schemas.microsoft.com/office/drawing/2014/main" id="{29338326-27FD-FE28-0C49-5B759756D3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22362" y="1228356"/>
                  <a:ext cx="102632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Line 24">
                  <a:extLst>
                    <a:ext uri="{FF2B5EF4-FFF2-40B4-BE49-F238E27FC236}">
                      <a16:creationId xmlns:a16="http://schemas.microsoft.com/office/drawing/2014/main" id="{C7874587-9B13-F045-8EA6-A9E8F1934C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722603" y="1228356"/>
                  <a:ext cx="199043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Freeform 26">
                  <a:extLst>
                    <a:ext uri="{FF2B5EF4-FFF2-40B4-BE49-F238E27FC236}">
                      <a16:creationId xmlns:a16="http://schemas.microsoft.com/office/drawing/2014/main" id="{D57C208B-9069-329B-B18B-B8F0FF4758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73316" y="1618551"/>
                  <a:ext cx="108852" cy="368354"/>
                </a:xfrm>
                <a:custGeom>
                  <a:avLst/>
                  <a:gdLst>
                    <a:gd name="T0" fmla="*/ 18 w 35"/>
                    <a:gd name="T1" fmla="*/ 0 h 116"/>
                    <a:gd name="T2" fmla="*/ 35 w 35"/>
                    <a:gd name="T3" fmla="*/ 12 h 116"/>
                    <a:gd name="T4" fmla="*/ 0 w 35"/>
                    <a:gd name="T5" fmla="*/ 30 h 116"/>
                    <a:gd name="T6" fmla="*/ 35 w 35"/>
                    <a:gd name="T7" fmla="*/ 48 h 116"/>
                    <a:gd name="T8" fmla="*/ 0 w 35"/>
                    <a:gd name="T9" fmla="*/ 66 h 116"/>
                    <a:gd name="T10" fmla="*/ 35 w 35"/>
                    <a:gd name="T11" fmla="*/ 85 h 116"/>
                    <a:gd name="T12" fmla="*/ 0 w 35"/>
                    <a:gd name="T13" fmla="*/ 103 h 116"/>
                    <a:gd name="T14" fmla="*/ 18 w 35"/>
                    <a:gd name="T15" fmla="*/ 116 h 1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5" h="116">
                      <a:moveTo>
                        <a:pt x="18" y="0"/>
                      </a:moveTo>
                      <a:lnTo>
                        <a:pt x="35" y="12"/>
                      </a:lnTo>
                      <a:lnTo>
                        <a:pt x="0" y="30"/>
                      </a:lnTo>
                      <a:lnTo>
                        <a:pt x="35" y="48"/>
                      </a:lnTo>
                      <a:lnTo>
                        <a:pt x="0" y="66"/>
                      </a:lnTo>
                      <a:lnTo>
                        <a:pt x="35" y="85"/>
                      </a:lnTo>
                      <a:lnTo>
                        <a:pt x="0" y="103"/>
                      </a:lnTo>
                      <a:lnTo>
                        <a:pt x="18" y="116"/>
                      </a:lnTo>
                    </a:path>
                  </a:pathLst>
                </a:custGeom>
                <a:noFill/>
                <a:ln w="19050" cap="flat">
                  <a:solidFill>
                    <a:srgbClr val="0000CD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Line 27">
                  <a:extLst>
                    <a:ext uri="{FF2B5EF4-FFF2-40B4-BE49-F238E27FC236}">
                      <a16:creationId xmlns:a16="http://schemas.microsoft.com/office/drawing/2014/main" id="{2C68D31F-6A6C-F2FA-ADD2-5FEA48D4F0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229296" y="2005959"/>
                  <a:ext cx="0" cy="20323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Line 28">
                  <a:extLst>
                    <a:ext uri="{FF2B5EF4-FFF2-40B4-BE49-F238E27FC236}">
                      <a16:creationId xmlns:a16="http://schemas.microsoft.com/office/drawing/2014/main" id="{42CA4AAB-9E1D-50D4-E4A6-4A97E5A1E5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229296" y="1393092"/>
                  <a:ext cx="0" cy="20323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Line 29">
                  <a:extLst>
                    <a:ext uri="{FF2B5EF4-FFF2-40B4-BE49-F238E27FC236}">
                      <a16:creationId xmlns:a16="http://schemas.microsoft.com/office/drawing/2014/main" id="{866B1976-04EF-3FBB-2330-B2132B4B90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229296" y="1986906"/>
                  <a:ext cx="0" cy="19053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Line 30">
                  <a:extLst>
                    <a:ext uri="{FF2B5EF4-FFF2-40B4-BE49-F238E27FC236}">
                      <a16:creationId xmlns:a16="http://schemas.microsoft.com/office/drawing/2014/main" id="{58A40C5B-3CD0-AB50-6709-27B5BD9EFD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229296" y="1596322"/>
                  <a:ext cx="0" cy="22229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Line 32">
                  <a:extLst>
                    <a:ext uri="{FF2B5EF4-FFF2-40B4-BE49-F238E27FC236}">
                      <a16:creationId xmlns:a16="http://schemas.microsoft.com/office/drawing/2014/main" id="{B9D069B0-842C-1A35-A6E3-A0B48C8D8A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148435" y="2364785"/>
                  <a:ext cx="161722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" name="Line 33">
                  <a:extLst>
                    <a:ext uri="{FF2B5EF4-FFF2-40B4-BE49-F238E27FC236}">
                      <a16:creationId xmlns:a16="http://schemas.microsoft.com/office/drawing/2014/main" id="{A40A4621-D006-EDDE-8823-5BBD332D99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167096" y="2415593"/>
                  <a:ext cx="121293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Line 34">
                  <a:extLst>
                    <a:ext uri="{FF2B5EF4-FFF2-40B4-BE49-F238E27FC236}">
                      <a16:creationId xmlns:a16="http://schemas.microsoft.com/office/drawing/2014/main" id="{566DDEB2-4546-76BA-F485-5D324646B2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229296" y="2209189"/>
                  <a:ext cx="0" cy="104791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Line 35">
                  <a:extLst>
                    <a:ext uri="{FF2B5EF4-FFF2-40B4-BE49-F238E27FC236}">
                      <a16:creationId xmlns:a16="http://schemas.microsoft.com/office/drawing/2014/main" id="{E0261CBE-9721-EE8B-57DD-997676BCE3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126664" y="2313978"/>
                  <a:ext cx="202154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CD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Rectangle 41">
                  <a:extLst>
                    <a:ext uri="{FF2B5EF4-FFF2-40B4-BE49-F238E27FC236}">
                      <a16:creationId xmlns:a16="http://schemas.microsoft.com/office/drawing/2014/main" id="{094A3916-230E-A7C8-31C4-28DB297E52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38630" y="1678958"/>
                  <a:ext cx="442429" cy="246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 dirty="0">
                      <a:ln>
                        <a:noFill/>
                      </a:ln>
                      <a:effectLst/>
                      <a:latin typeface="+mj-lt"/>
                    </a:rPr>
                    <a:t>50 </a:t>
                  </a:r>
                  <a:r>
                    <a:rPr kumimoji="0" lang="el-GR" altLang="en-US" sz="1600" b="1" i="0" u="none" strike="noStrike" cap="none" normalizeH="0" baseline="0" dirty="0">
                      <a:ln>
                        <a:noFill/>
                      </a:ln>
                      <a:effectLst/>
                      <a:latin typeface="+mj-lt"/>
                    </a:rPr>
                    <a:t>Ω</a:t>
                  </a:r>
                  <a:endParaRPr kumimoji="0" lang="en-US" altLang="en-US" sz="5400" b="0" i="0" u="none" strike="noStrike" cap="none" normalizeH="0" baseline="0" dirty="0">
                    <a:ln>
                      <a:noFill/>
                    </a:ln>
                    <a:effectLst/>
                    <a:latin typeface="+mj-lt"/>
                  </a:endParaRPr>
                </a:p>
              </p:txBody>
            </p:sp>
            <p:sp>
              <p:nvSpPr>
                <p:cNvPr id="66" name="Rectangle 47">
                  <a:extLst>
                    <a:ext uri="{FF2B5EF4-FFF2-40B4-BE49-F238E27FC236}">
                      <a16:creationId xmlns:a16="http://schemas.microsoft.com/office/drawing/2014/main" id="{6002D29D-F2F9-0567-BE2D-207D81AEEA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92944" y="1209304"/>
                  <a:ext cx="40432" cy="38106"/>
                </a:xfrm>
                <a:prstGeom prst="rect">
                  <a:avLst/>
                </a:prstGeom>
                <a:solidFill>
                  <a:srgbClr val="4169E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" name="Rectangle 48">
                  <a:extLst>
                    <a:ext uri="{FF2B5EF4-FFF2-40B4-BE49-F238E27FC236}">
                      <a16:creationId xmlns:a16="http://schemas.microsoft.com/office/drawing/2014/main" id="{FE78119B-EE61-6FF7-C0A5-23B37BA77E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5335" y="1209304"/>
                  <a:ext cx="40432" cy="38106"/>
                </a:xfrm>
                <a:prstGeom prst="rect">
                  <a:avLst/>
                </a:prstGeom>
                <a:solidFill>
                  <a:srgbClr val="4169E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" name="Rectangle 49">
                  <a:extLst>
                    <a:ext uri="{FF2B5EF4-FFF2-40B4-BE49-F238E27FC236}">
                      <a16:creationId xmlns:a16="http://schemas.microsoft.com/office/drawing/2014/main" id="{3425F823-71BA-E81B-87B0-5E2453A133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96529" y="1209304"/>
                  <a:ext cx="40432" cy="38106"/>
                </a:xfrm>
                <a:prstGeom prst="rect">
                  <a:avLst/>
                </a:prstGeom>
                <a:solidFill>
                  <a:srgbClr val="4169E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Rectangle 50">
                  <a:extLst>
                    <a:ext uri="{FF2B5EF4-FFF2-40B4-BE49-F238E27FC236}">
                      <a16:creationId xmlns:a16="http://schemas.microsoft.com/office/drawing/2014/main" id="{922E2579-E3A7-326E-EA73-F7F4B45A18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03223" y="1209304"/>
                  <a:ext cx="40432" cy="38106"/>
                </a:xfrm>
                <a:prstGeom prst="rect">
                  <a:avLst/>
                </a:prstGeom>
                <a:solidFill>
                  <a:srgbClr val="4169E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2" name="Rectangle 51">
                  <a:extLst>
                    <a:ext uri="{FF2B5EF4-FFF2-40B4-BE49-F238E27FC236}">
                      <a16:creationId xmlns:a16="http://schemas.microsoft.com/office/drawing/2014/main" id="{350D0BF3-2D66-1F8D-4756-9E4CA80A04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04419" y="1209304"/>
                  <a:ext cx="40432" cy="38106"/>
                </a:xfrm>
                <a:prstGeom prst="rect">
                  <a:avLst/>
                </a:prstGeom>
                <a:solidFill>
                  <a:srgbClr val="4169E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1" name="Rectangle 52">
                  <a:extLst>
                    <a:ext uri="{FF2B5EF4-FFF2-40B4-BE49-F238E27FC236}">
                      <a16:creationId xmlns:a16="http://schemas.microsoft.com/office/drawing/2014/main" id="{C5D47CEA-629A-961F-0239-842262CBD2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06810" y="1209304"/>
                  <a:ext cx="40432" cy="38106"/>
                </a:xfrm>
                <a:prstGeom prst="rect">
                  <a:avLst/>
                </a:prstGeom>
                <a:solidFill>
                  <a:srgbClr val="4169E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0" name="Rectangle 53">
                  <a:extLst>
                    <a:ext uri="{FF2B5EF4-FFF2-40B4-BE49-F238E27FC236}">
                      <a16:creationId xmlns:a16="http://schemas.microsoft.com/office/drawing/2014/main" id="{9E097227-586B-88FC-5054-51A26C47A4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07525" y="2190136"/>
                  <a:ext cx="40432" cy="41282"/>
                </a:xfrm>
                <a:prstGeom prst="rect">
                  <a:avLst/>
                </a:prstGeom>
                <a:solidFill>
                  <a:srgbClr val="4169E1"/>
                </a:solidFill>
                <a:ln w="19050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1" name="Rectangle 54">
                  <a:extLst>
                    <a:ext uri="{FF2B5EF4-FFF2-40B4-BE49-F238E27FC236}">
                      <a16:creationId xmlns:a16="http://schemas.microsoft.com/office/drawing/2014/main" id="{1EA00211-78D5-AF18-D7DD-C2AA4F95CA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07525" y="1370865"/>
                  <a:ext cx="40432" cy="41282"/>
                </a:xfrm>
                <a:prstGeom prst="rect">
                  <a:avLst/>
                </a:prstGeom>
                <a:solidFill>
                  <a:srgbClr val="4169E1"/>
                </a:solidFill>
                <a:ln w="19050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" name="Line 7">
                  <a:extLst>
                    <a:ext uri="{FF2B5EF4-FFF2-40B4-BE49-F238E27FC236}">
                      <a16:creationId xmlns:a16="http://schemas.microsoft.com/office/drawing/2014/main" id="{D0CFB9F2-6B9C-070A-88A5-1EDFD8D804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979302" y="1228356"/>
                  <a:ext cx="581577" cy="0"/>
                </a:xfrm>
                <a:prstGeom prst="line">
                  <a:avLst/>
                </a:prstGeom>
                <a:noFill/>
                <a:ln w="19050" cap="flat">
                  <a:solidFill>
                    <a:srgbClr val="C71585"/>
                  </a:solidFill>
                  <a:prstDash val="sysDash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B8543C5B-898F-3993-1962-08C5FCE926EE}"/>
                    </a:ext>
                  </a:extLst>
                </p:cNvPr>
                <p:cNvSpPr txBox="1"/>
                <p:nvPr/>
              </p:nvSpPr>
              <p:spPr>
                <a:xfrm>
                  <a:off x="2015189" y="1573239"/>
                  <a:ext cx="83002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</a:t>
                  </a:r>
                  <a:r>
                    <a:rPr lang="en-US" sz="16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n-US" sz="16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</a:t>
                  </a:r>
                  <a:endParaRPr lang="en-US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9EFC9156-4597-E154-9DA9-14745747D43A}"/>
                    </a:ext>
                  </a:extLst>
                </p:cNvPr>
                <p:cNvSpPr txBox="1"/>
                <p:nvPr/>
              </p:nvSpPr>
              <p:spPr>
                <a:xfrm>
                  <a:off x="3693419" y="1570329"/>
                  <a:ext cx="83002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</a:t>
                  </a:r>
                  <a:r>
                    <a:rPr lang="en-US" sz="16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n-US" sz="16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</a:t>
                  </a:r>
                  <a:endParaRPr lang="en-US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B57870F4-8A32-C9FC-9083-026BFF570B52}"/>
                    </a:ext>
                  </a:extLst>
                </p:cNvPr>
                <p:cNvSpPr txBox="1"/>
                <p:nvPr/>
              </p:nvSpPr>
              <p:spPr>
                <a:xfrm>
                  <a:off x="4933367" y="1565078"/>
                  <a:ext cx="83002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</a:t>
                  </a:r>
                  <a:r>
                    <a:rPr lang="en-US" sz="16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n-US" sz="16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</a:t>
                  </a:r>
                  <a:endParaRPr lang="en-US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07A327A9-70C1-249B-DC98-3AB96C13CC29}"/>
                    </a:ext>
                  </a:extLst>
                </p:cNvPr>
                <p:cNvSpPr txBox="1"/>
                <p:nvPr/>
              </p:nvSpPr>
              <p:spPr>
                <a:xfrm>
                  <a:off x="1075800" y="1060156"/>
                  <a:ext cx="197979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05950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en-US" sz="1600" b="1" baseline="-25000" dirty="0">
                    <a:solidFill>
                      <a:srgbClr val="059505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BBEB7648-5493-E636-FC25-2C5B5F29BB5F}"/>
                    </a:ext>
                  </a:extLst>
                </p:cNvPr>
                <p:cNvSpPr txBox="1"/>
                <p:nvPr/>
              </p:nvSpPr>
              <p:spPr>
                <a:xfrm>
                  <a:off x="2265450" y="1059078"/>
                  <a:ext cx="197979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05950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en-US" sz="1600" b="1" baseline="-25000" dirty="0">
                    <a:solidFill>
                      <a:srgbClr val="059505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TextBox 144">
                  <a:extLst>
                    <a:ext uri="{FF2B5EF4-FFF2-40B4-BE49-F238E27FC236}">
                      <a16:creationId xmlns:a16="http://schemas.microsoft.com/office/drawing/2014/main" id="{29F8987E-6E9C-E2D9-5225-B4401C786767}"/>
                    </a:ext>
                  </a:extLst>
                </p:cNvPr>
                <p:cNvSpPr txBox="1"/>
                <p:nvPr/>
              </p:nvSpPr>
              <p:spPr>
                <a:xfrm>
                  <a:off x="3840785" y="1040027"/>
                  <a:ext cx="539057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05950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n-1</a:t>
                  </a:r>
                  <a:endParaRPr lang="en-US" sz="1600" b="1" baseline="-25000" dirty="0">
                    <a:solidFill>
                      <a:srgbClr val="059505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TextBox 145">
                  <a:extLst>
                    <a:ext uri="{FF2B5EF4-FFF2-40B4-BE49-F238E27FC236}">
                      <a16:creationId xmlns:a16="http://schemas.microsoft.com/office/drawing/2014/main" id="{F28F7F2B-FB0F-2813-2214-B7FC1DE76A86}"/>
                    </a:ext>
                  </a:extLst>
                </p:cNvPr>
                <p:cNvSpPr txBox="1"/>
                <p:nvPr/>
              </p:nvSpPr>
              <p:spPr>
                <a:xfrm>
                  <a:off x="5048014" y="1049058"/>
                  <a:ext cx="539057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05950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endParaRPr lang="en-US" sz="1600" b="1" baseline="-25000" dirty="0">
                    <a:solidFill>
                      <a:srgbClr val="059505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202352FF-3FEE-94A7-9688-5FD3C044D502}"/>
                  </a:ext>
                </a:extLst>
              </p:cNvPr>
              <p:cNvSpPr txBox="1"/>
              <p:nvPr/>
            </p:nvSpPr>
            <p:spPr>
              <a:xfrm>
                <a:off x="860702" y="755488"/>
                <a:ext cx="58628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RF</a:t>
                </a:r>
                <a:r>
                  <a:rPr lang="en-US" sz="1600" b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</a:t>
                </a:r>
                <a:endParaRPr lang="en-US" sz="1600" b="1" baseline="-25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DA521847-4888-3673-4CEF-D2B43A6578F0}"/>
                </a:ext>
              </a:extLst>
            </p:cNvPr>
            <p:cNvSpPr/>
            <p:nvPr/>
          </p:nvSpPr>
          <p:spPr>
            <a:xfrm>
              <a:off x="1272198" y="1116052"/>
              <a:ext cx="56305" cy="6403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7382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Noise Measure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88575F-FF39-9936-1F62-494F9F64DD87}"/>
              </a:ext>
            </a:extLst>
          </p:cNvPr>
          <p:cNvGrpSpPr/>
          <p:nvPr/>
        </p:nvGrpSpPr>
        <p:grpSpPr>
          <a:xfrm>
            <a:off x="344536" y="843525"/>
            <a:ext cx="3244254" cy="1805530"/>
            <a:chOff x="344536" y="843525"/>
            <a:chExt cx="3244254" cy="1805530"/>
          </a:xfrm>
        </p:grpSpPr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8560D8C1-798A-5AD6-B187-6F209CE70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77" y="1463192"/>
              <a:ext cx="547688" cy="273050"/>
            </a:xfrm>
            <a:custGeom>
              <a:avLst/>
              <a:gdLst>
                <a:gd name="T0" fmla="*/ 0 w 345"/>
                <a:gd name="T1" fmla="*/ 0 h 172"/>
                <a:gd name="T2" fmla="*/ 345 w 345"/>
                <a:gd name="T3" fmla="*/ 0 h 172"/>
                <a:gd name="T4" fmla="*/ 345 w 345"/>
                <a:gd name="T5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5" h="172">
                  <a:moveTo>
                    <a:pt x="0" y="0"/>
                  </a:moveTo>
                  <a:lnTo>
                    <a:pt x="345" y="0"/>
                  </a:lnTo>
                  <a:lnTo>
                    <a:pt x="345" y="172"/>
                  </a:lnTo>
                </a:path>
              </a:pathLst>
            </a:cu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2918494B-49E7-2F30-B9F7-E0DA9786D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49" y="1457683"/>
              <a:ext cx="454876" cy="278559"/>
            </a:xfrm>
            <a:custGeom>
              <a:avLst/>
              <a:gdLst>
                <a:gd name="T0" fmla="*/ 688 w 688"/>
                <a:gd name="T1" fmla="*/ 0 h 172"/>
                <a:gd name="T2" fmla="*/ 0 w 688"/>
                <a:gd name="T3" fmla="*/ 0 h 172"/>
                <a:gd name="T4" fmla="*/ 0 w 688"/>
                <a:gd name="T5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8" h="172">
                  <a:moveTo>
                    <a:pt x="688" y="0"/>
                  </a:moveTo>
                  <a:lnTo>
                    <a:pt x="0" y="0"/>
                  </a:lnTo>
                  <a:lnTo>
                    <a:pt x="0" y="172"/>
                  </a:lnTo>
                </a:path>
              </a:pathLst>
            </a:cu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Line 8">
              <a:extLst>
                <a:ext uri="{FF2B5EF4-FFF2-40B4-BE49-F238E27FC236}">
                  <a16:creationId xmlns:a16="http://schemas.microsoft.com/office/drawing/2014/main" id="{D1C9FA9F-68DE-3B1F-6E8A-8D6EEA9C95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9662" y="1463192"/>
              <a:ext cx="525975" cy="0"/>
            </a:xfrm>
            <a:prstGeom prst="line">
              <a:avLst/>
            </a:pr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2">
              <a:extLst>
                <a:ext uri="{FF2B5EF4-FFF2-40B4-BE49-F238E27FC236}">
                  <a16:creationId xmlns:a16="http://schemas.microsoft.com/office/drawing/2014/main" id="{0B5CE8D9-6191-B2E9-FC64-DFEADCCCC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512" y="1188555"/>
              <a:ext cx="455613" cy="547688"/>
            </a:xfrm>
            <a:custGeom>
              <a:avLst/>
              <a:gdLst>
                <a:gd name="T0" fmla="*/ 0 w 287"/>
                <a:gd name="T1" fmla="*/ 0 h 345"/>
                <a:gd name="T2" fmla="*/ 0 w 287"/>
                <a:gd name="T3" fmla="*/ 345 h 345"/>
                <a:gd name="T4" fmla="*/ 287 w 287"/>
                <a:gd name="T5" fmla="*/ 173 h 345"/>
                <a:gd name="T6" fmla="*/ 0 w 287"/>
                <a:gd name="T7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" h="345">
                  <a:moveTo>
                    <a:pt x="0" y="0"/>
                  </a:moveTo>
                  <a:lnTo>
                    <a:pt x="0" y="345"/>
                  </a:lnTo>
                  <a:lnTo>
                    <a:pt x="287" y="173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Line 13">
              <a:extLst>
                <a:ext uri="{FF2B5EF4-FFF2-40B4-BE49-F238E27FC236}">
                  <a16:creationId xmlns:a16="http://schemas.microsoft.com/office/drawing/2014/main" id="{B975E5FD-731D-A1BF-C4EA-EC4E1BDE57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0124" y="1463192"/>
              <a:ext cx="920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14">
              <a:extLst>
                <a:ext uri="{FF2B5EF4-FFF2-40B4-BE49-F238E27FC236}">
                  <a16:creationId xmlns:a16="http://schemas.microsoft.com/office/drawing/2014/main" id="{6A59F64F-C89D-B0B9-C8ED-3D6FDA67EF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1949" y="1463192"/>
              <a:ext cx="18256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15">
              <a:extLst>
                <a:ext uri="{FF2B5EF4-FFF2-40B4-BE49-F238E27FC236}">
                  <a16:creationId xmlns:a16="http://schemas.microsoft.com/office/drawing/2014/main" id="{B1B43F0D-54FD-FEEE-B8F2-39A37BE200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2288" y="1440967"/>
              <a:ext cx="12700" cy="4445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6">
              <a:extLst>
                <a:ext uri="{FF2B5EF4-FFF2-40B4-BE49-F238E27FC236}">
                  <a16:creationId xmlns:a16="http://schemas.microsoft.com/office/drawing/2014/main" id="{189F4B16-B0D9-936C-662F-A22C39E96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6612" y="1188555"/>
              <a:ext cx="455613" cy="547688"/>
            </a:xfrm>
            <a:custGeom>
              <a:avLst/>
              <a:gdLst>
                <a:gd name="T0" fmla="*/ 0 w 287"/>
                <a:gd name="T1" fmla="*/ 0 h 345"/>
                <a:gd name="T2" fmla="*/ 0 w 287"/>
                <a:gd name="T3" fmla="*/ 345 h 345"/>
                <a:gd name="T4" fmla="*/ 287 w 287"/>
                <a:gd name="T5" fmla="*/ 173 h 345"/>
                <a:gd name="T6" fmla="*/ 0 w 287"/>
                <a:gd name="T7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" h="345">
                  <a:moveTo>
                    <a:pt x="0" y="0"/>
                  </a:moveTo>
                  <a:lnTo>
                    <a:pt x="0" y="345"/>
                  </a:lnTo>
                  <a:lnTo>
                    <a:pt x="287" y="173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17">
              <a:extLst>
                <a:ext uri="{FF2B5EF4-FFF2-40B4-BE49-F238E27FC236}">
                  <a16:creationId xmlns:a16="http://schemas.microsoft.com/office/drawing/2014/main" id="{8290AED6-1F4C-FF7D-A639-0A003D0C10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2224" y="1463192"/>
              <a:ext cx="920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18">
              <a:extLst>
                <a:ext uri="{FF2B5EF4-FFF2-40B4-BE49-F238E27FC236}">
                  <a16:creationId xmlns:a16="http://schemas.microsoft.com/office/drawing/2014/main" id="{3CF863C6-489E-BE4E-0129-E85A85E6C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5637" y="1463192"/>
              <a:ext cx="1809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19">
              <a:extLst>
                <a:ext uri="{FF2B5EF4-FFF2-40B4-BE49-F238E27FC236}">
                  <a16:creationId xmlns:a16="http://schemas.microsoft.com/office/drawing/2014/main" id="{CE02DDC2-AE07-44A8-34DD-371FF7008A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7862" y="1440967"/>
              <a:ext cx="12700" cy="4445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28">
              <a:extLst>
                <a:ext uri="{FF2B5EF4-FFF2-40B4-BE49-F238E27FC236}">
                  <a16:creationId xmlns:a16="http://schemas.microsoft.com/office/drawing/2014/main" id="{CDC20553-7CD8-0CBA-3D8C-98D1730748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5336" y="2415692"/>
              <a:ext cx="46038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9">
              <a:extLst>
                <a:ext uri="{FF2B5EF4-FFF2-40B4-BE49-F238E27FC236}">
                  <a16:creationId xmlns:a16="http://schemas.microsoft.com/office/drawing/2014/main" id="{C6F299AA-328D-3270-47A8-F8231EA77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136" y="1828317"/>
              <a:ext cx="46038" cy="546100"/>
            </a:xfrm>
            <a:custGeom>
              <a:avLst/>
              <a:gdLst>
                <a:gd name="T0" fmla="*/ 0 w 29"/>
                <a:gd name="T1" fmla="*/ 344 h 344"/>
                <a:gd name="T2" fmla="*/ 29 w 29"/>
                <a:gd name="T3" fmla="*/ 344 h 344"/>
                <a:gd name="T4" fmla="*/ 29 w 29"/>
                <a:gd name="T5" fmla="*/ 0 h 344"/>
                <a:gd name="T6" fmla="*/ 0 w 29"/>
                <a:gd name="T7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44">
                  <a:moveTo>
                    <a:pt x="0" y="344"/>
                  </a:moveTo>
                  <a:lnTo>
                    <a:pt x="29" y="344"/>
                  </a:lnTo>
                  <a:lnTo>
                    <a:pt x="29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30">
              <a:extLst>
                <a:ext uri="{FF2B5EF4-FFF2-40B4-BE49-F238E27FC236}">
                  <a16:creationId xmlns:a16="http://schemas.microsoft.com/office/drawing/2014/main" id="{4D67609C-38DA-89D5-D9D0-06218AB5E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536" y="1828317"/>
              <a:ext cx="46038" cy="546100"/>
            </a:xfrm>
            <a:custGeom>
              <a:avLst/>
              <a:gdLst>
                <a:gd name="T0" fmla="*/ 29 w 29"/>
                <a:gd name="T1" fmla="*/ 344 h 344"/>
                <a:gd name="T2" fmla="*/ 0 w 29"/>
                <a:gd name="T3" fmla="*/ 344 h 344"/>
                <a:gd name="T4" fmla="*/ 0 w 29"/>
                <a:gd name="T5" fmla="*/ 0 h 344"/>
                <a:gd name="T6" fmla="*/ 29 w 29"/>
                <a:gd name="T7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44">
                  <a:moveTo>
                    <a:pt x="29" y="344"/>
                  </a:moveTo>
                  <a:lnTo>
                    <a:pt x="0" y="344"/>
                  </a:ln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62F4B60C-F42A-2B0F-5350-3CF5859CF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348" y="2069617"/>
              <a:ext cx="228600" cy="228600"/>
            </a:xfrm>
            <a:prstGeom prst="ellips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32">
              <a:extLst>
                <a:ext uri="{FF2B5EF4-FFF2-40B4-BE49-F238E27FC236}">
                  <a16:creationId xmlns:a16="http://schemas.microsoft.com/office/drawing/2014/main" id="{1AB3EAA8-A563-E92D-6546-806AC41C5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61" y="1806092"/>
              <a:ext cx="53975" cy="263525"/>
            </a:xfrm>
            <a:custGeom>
              <a:avLst/>
              <a:gdLst>
                <a:gd name="T0" fmla="*/ 17 w 34"/>
                <a:gd name="T1" fmla="*/ 0 h 166"/>
                <a:gd name="T2" fmla="*/ 17 w 34"/>
                <a:gd name="T3" fmla="*/ 31 h 166"/>
                <a:gd name="T4" fmla="*/ 34 w 34"/>
                <a:gd name="T5" fmla="*/ 42 h 166"/>
                <a:gd name="T6" fmla="*/ 0 w 34"/>
                <a:gd name="T7" fmla="*/ 60 h 166"/>
                <a:gd name="T8" fmla="*/ 34 w 34"/>
                <a:gd name="T9" fmla="*/ 74 h 166"/>
                <a:gd name="T10" fmla="*/ 0 w 34"/>
                <a:gd name="T11" fmla="*/ 91 h 166"/>
                <a:gd name="T12" fmla="*/ 34 w 34"/>
                <a:gd name="T13" fmla="*/ 109 h 166"/>
                <a:gd name="T14" fmla="*/ 0 w 34"/>
                <a:gd name="T15" fmla="*/ 123 h 166"/>
                <a:gd name="T16" fmla="*/ 17 w 34"/>
                <a:gd name="T17" fmla="*/ 135 h 166"/>
                <a:gd name="T18" fmla="*/ 17 w 34"/>
                <a:gd name="T19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166">
                  <a:moveTo>
                    <a:pt x="17" y="0"/>
                  </a:moveTo>
                  <a:lnTo>
                    <a:pt x="17" y="31"/>
                  </a:lnTo>
                  <a:lnTo>
                    <a:pt x="34" y="42"/>
                  </a:lnTo>
                  <a:lnTo>
                    <a:pt x="0" y="60"/>
                  </a:lnTo>
                  <a:lnTo>
                    <a:pt x="34" y="74"/>
                  </a:lnTo>
                  <a:lnTo>
                    <a:pt x="0" y="91"/>
                  </a:lnTo>
                  <a:lnTo>
                    <a:pt x="34" y="109"/>
                  </a:lnTo>
                  <a:lnTo>
                    <a:pt x="0" y="123"/>
                  </a:lnTo>
                  <a:lnTo>
                    <a:pt x="17" y="135"/>
                  </a:lnTo>
                  <a:lnTo>
                    <a:pt x="17" y="166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33">
              <a:extLst>
                <a:ext uri="{FF2B5EF4-FFF2-40B4-BE49-F238E27FC236}">
                  <a16:creationId xmlns:a16="http://schemas.microsoft.com/office/drawing/2014/main" id="{C670C12F-513E-CF91-8CA1-E4BD44A67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573" y="2142642"/>
              <a:ext cx="92075" cy="46038"/>
            </a:xfrm>
            <a:custGeom>
              <a:avLst/>
              <a:gdLst>
                <a:gd name="T0" fmla="*/ 58 w 58"/>
                <a:gd name="T1" fmla="*/ 29 h 29"/>
                <a:gd name="T2" fmla="*/ 29 w 58"/>
                <a:gd name="T3" fmla="*/ 0 h 29"/>
                <a:gd name="T4" fmla="*/ 0 w 58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29">
                  <a:moveTo>
                    <a:pt x="58" y="29"/>
                  </a:moveTo>
                  <a:cubicBezTo>
                    <a:pt x="58" y="13"/>
                    <a:pt x="45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34">
              <a:extLst>
                <a:ext uri="{FF2B5EF4-FFF2-40B4-BE49-F238E27FC236}">
                  <a16:creationId xmlns:a16="http://schemas.microsoft.com/office/drawing/2014/main" id="{AD44DF37-2614-0808-AC42-A4A4DB294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48" y="2188680"/>
              <a:ext cx="90488" cy="46038"/>
            </a:xfrm>
            <a:custGeom>
              <a:avLst/>
              <a:gdLst>
                <a:gd name="T0" fmla="*/ 0 w 57"/>
                <a:gd name="T1" fmla="*/ 0 h 29"/>
                <a:gd name="T2" fmla="*/ 28 w 57"/>
                <a:gd name="T3" fmla="*/ 29 h 29"/>
                <a:gd name="T4" fmla="*/ 57 w 57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29">
                  <a:moveTo>
                    <a:pt x="0" y="0"/>
                  </a:moveTo>
                  <a:cubicBezTo>
                    <a:pt x="0" y="15"/>
                    <a:pt x="13" y="29"/>
                    <a:pt x="28" y="29"/>
                  </a:cubicBezTo>
                  <a:cubicBezTo>
                    <a:pt x="44" y="29"/>
                    <a:pt x="57" y="15"/>
                    <a:pt x="57" y="0"/>
                  </a:cubicBez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35">
              <a:extLst>
                <a:ext uri="{FF2B5EF4-FFF2-40B4-BE49-F238E27FC236}">
                  <a16:creationId xmlns:a16="http://schemas.microsoft.com/office/drawing/2014/main" id="{55E4C6F1-B18A-4483-4B0A-D8070E1F2C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4536" y="2374417"/>
              <a:ext cx="2746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36">
              <a:extLst>
                <a:ext uri="{FF2B5EF4-FFF2-40B4-BE49-F238E27FC236}">
                  <a16:creationId xmlns:a16="http://schemas.microsoft.com/office/drawing/2014/main" id="{47A6B7EB-8D72-8B2E-DDB6-5D22A14DBA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0573" y="182831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Line 37">
              <a:extLst>
                <a:ext uri="{FF2B5EF4-FFF2-40B4-BE49-F238E27FC236}">
                  <a16:creationId xmlns:a16="http://schemas.microsoft.com/office/drawing/2014/main" id="{C4267CE2-34C2-8352-867D-987A444C6D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2374417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38">
              <a:extLst>
                <a:ext uri="{FF2B5EF4-FFF2-40B4-BE49-F238E27FC236}">
                  <a16:creationId xmlns:a16="http://schemas.microsoft.com/office/drawing/2014/main" id="{F2C4DA61-9049-A6A4-73A5-2886D042D5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173624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39">
              <a:extLst>
                <a:ext uri="{FF2B5EF4-FFF2-40B4-BE49-F238E27FC236}">
                  <a16:creationId xmlns:a16="http://schemas.microsoft.com/office/drawing/2014/main" id="{58956601-59A7-17D1-5090-BCE46DB9EF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2298217"/>
              <a:ext cx="0" cy="7620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Line 40">
              <a:extLst>
                <a:ext uri="{FF2B5EF4-FFF2-40B4-BE49-F238E27FC236}">
                  <a16:creationId xmlns:a16="http://schemas.microsoft.com/office/drawing/2014/main" id="{6BFE5857-85B7-7668-B479-24EE33FF24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8836" y="1760055"/>
              <a:ext cx="46038" cy="36513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Line 41">
              <a:extLst>
                <a:ext uri="{FF2B5EF4-FFF2-40B4-BE49-F238E27FC236}">
                  <a16:creationId xmlns:a16="http://schemas.microsoft.com/office/drawing/2014/main" id="{DC8549BB-CCA0-93B8-7634-DF76F0E0A4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5336" y="1791805"/>
              <a:ext cx="46038" cy="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Line 42">
              <a:extLst>
                <a:ext uri="{FF2B5EF4-FFF2-40B4-BE49-F238E27FC236}">
                  <a16:creationId xmlns:a16="http://schemas.microsoft.com/office/drawing/2014/main" id="{D574ECAB-09D8-82D0-041E-2B770B557A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148" y="1769580"/>
              <a:ext cx="0" cy="4445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Line 43">
              <a:extLst>
                <a:ext uri="{FF2B5EF4-FFF2-40B4-BE49-F238E27FC236}">
                  <a16:creationId xmlns:a16="http://schemas.microsoft.com/office/drawing/2014/main" id="{6591BDCB-F6EE-2CF1-45D4-4A90B1824B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9623" y="2603017"/>
              <a:ext cx="146050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Line 44">
              <a:extLst>
                <a:ext uri="{FF2B5EF4-FFF2-40B4-BE49-F238E27FC236}">
                  <a16:creationId xmlns:a16="http://schemas.microsoft.com/office/drawing/2014/main" id="{83DF8B23-DFF0-169E-7E77-AA9B69DCE8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7086" y="2649055"/>
              <a:ext cx="1095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45">
              <a:extLst>
                <a:ext uri="{FF2B5EF4-FFF2-40B4-BE49-F238E27FC236}">
                  <a16:creationId xmlns:a16="http://schemas.microsoft.com/office/drawing/2014/main" id="{EFAA5CD5-7E77-FB45-2A41-4F535B59DD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246649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Line 46">
              <a:extLst>
                <a:ext uri="{FF2B5EF4-FFF2-40B4-BE49-F238E27FC236}">
                  <a16:creationId xmlns:a16="http://schemas.microsoft.com/office/drawing/2014/main" id="{B3C6E042-DD8B-DD4C-A449-D259E3530B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0573" y="255856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47">
              <a:extLst>
                <a:ext uri="{FF2B5EF4-FFF2-40B4-BE49-F238E27FC236}">
                  <a16:creationId xmlns:a16="http://schemas.microsoft.com/office/drawing/2014/main" id="{074A1200-6F15-2C15-D506-1DA93438A8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79239" y="2603017"/>
              <a:ext cx="146050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48">
              <a:extLst>
                <a:ext uri="{FF2B5EF4-FFF2-40B4-BE49-F238E27FC236}">
                  <a16:creationId xmlns:a16="http://schemas.microsoft.com/office/drawing/2014/main" id="{D4AE0CEC-AAC2-AAF0-396E-11F28B2A4F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6702" y="2649055"/>
              <a:ext cx="1095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49">
              <a:extLst>
                <a:ext uri="{FF2B5EF4-FFF2-40B4-BE49-F238E27FC236}">
                  <a16:creationId xmlns:a16="http://schemas.microsoft.com/office/drawing/2014/main" id="{99C68130-88FB-427F-4E86-D7060A5D87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246649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50">
              <a:extLst>
                <a:ext uri="{FF2B5EF4-FFF2-40B4-BE49-F238E27FC236}">
                  <a16:creationId xmlns:a16="http://schemas.microsoft.com/office/drawing/2014/main" id="{62FBFC06-098F-BB94-F5FE-9B8C31147F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0189" y="255856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51">
              <a:extLst>
                <a:ext uri="{FF2B5EF4-FFF2-40B4-BE49-F238E27FC236}">
                  <a16:creationId xmlns:a16="http://schemas.microsoft.com/office/drawing/2014/main" id="{68877522-C5C1-F279-0DB7-3D96867D1F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42727" y="2415692"/>
              <a:ext cx="46038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52">
              <a:extLst>
                <a:ext uri="{FF2B5EF4-FFF2-40B4-BE49-F238E27FC236}">
                  <a16:creationId xmlns:a16="http://schemas.microsoft.com/office/drawing/2014/main" id="{92CEC58D-C93C-C7AF-24B3-F0A9C0593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4152" y="1828317"/>
              <a:ext cx="274638" cy="546100"/>
            </a:xfrm>
            <a:prstGeom prst="rect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53">
              <a:extLst>
                <a:ext uri="{FF2B5EF4-FFF2-40B4-BE49-F238E27FC236}">
                  <a16:creationId xmlns:a16="http://schemas.microsoft.com/office/drawing/2014/main" id="{8EE34B85-0DE4-593F-DA69-04245A72F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1464" y="1769580"/>
              <a:ext cx="100013" cy="528638"/>
            </a:xfrm>
            <a:custGeom>
              <a:avLst/>
              <a:gdLst>
                <a:gd name="T0" fmla="*/ 32 w 63"/>
                <a:gd name="T1" fmla="*/ 333 h 333"/>
                <a:gd name="T2" fmla="*/ 32 w 63"/>
                <a:gd name="T3" fmla="*/ 270 h 333"/>
                <a:gd name="T4" fmla="*/ 0 w 63"/>
                <a:gd name="T5" fmla="*/ 246 h 333"/>
                <a:gd name="T6" fmla="*/ 63 w 63"/>
                <a:gd name="T7" fmla="*/ 215 h 333"/>
                <a:gd name="T8" fmla="*/ 0 w 63"/>
                <a:gd name="T9" fmla="*/ 183 h 333"/>
                <a:gd name="T10" fmla="*/ 63 w 63"/>
                <a:gd name="T11" fmla="*/ 152 h 333"/>
                <a:gd name="T12" fmla="*/ 0 w 63"/>
                <a:gd name="T13" fmla="*/ 117 h 333"/>
                <a:gd name="T14" fmla="*/ 63 w 63"/>
                <a:gd name="T15" fmla="*/ 86 h 333"/>
                <a:gd name="T16" fmla="*/ 32 w 63"/>
                <a:gd name="T17" fmla="*/ 65 h 333"/>
                <a:gd name="T18" fmla="*/ 32 w 63"/>
                <a:gd name="T19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333">
                  <a:moveTo>
                    <a:pt x="32" y="333"/>
                  </a:moveTo>
                  <a:lnTo>
                    <a:pt x="32" y="270"/>
                  </a:lnTo>
                  <a:lnTo>
                    <a:pt x="0" y="246"/>
                  </a:lnTo>
                  <a:lnTo>
                    <a:pt x="63" y="215"/>
                  </a:lnTo>
                  <a:lnTo>
                    <a:pt x="0" y="183"/>
                  </a:lnTo>
                  <a:lnTo>
                    <a:pt x="63" y="152"/>
                  </a:lnTo>
                  <a:lnTo>
                    <a:pt x="0" y="117"/>
                  </a:lnTo>
                  <a:lnTo>
                    <a:pt x="63" y="86"/>
                  </a:lnTo>
                  <a:lnTo>
                    <a:pt x="32" y="65"/>
                  </a:lnTo>
                  <a:lnTo>
                    <a:pt x="32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54">
              <a:extLst>
                <a:ext uri="{FF2B5EF4-FFF2-40B4-BE49-F238E27FC236}">
                  <a16:creationId xmlns:a16="http://schemas.microsoft.com/office/drawing/2014/main" id="{9CECC62C-944B-A405-2BD4-A1F36CA200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2298217"/>
              <a:ext cx="0" cy="1682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55">
              <a:extLst>
                <a:ext uri="{FF2B5EF4-FFF2-40B4-BE49-F238E27FC236}">
                  <a16:creationId xmlns:a16="http://schemas.microsoft.com/office/drawing/2014/main" id="{F7E18E84-C7C7-D0F8-6603-2F9D066EDB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1736242"/>
              <a:ext cx="0" cy="33338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56">
              <a:extLst>
                <a:ext uri="{FF2B5EF4-FFF2-40B4-BE49-F238E27FC236}">
                  <a16:creationId xmlns:a16="http://schemas.microsoft.com/office/drawing/2014/main" id="{E847FF55-0907-0E7D-F29F-79B7FFF7A3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28452" y="1764817"/>
              <a:ext cx="46038" cy="26988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57">
              <a:extLst>
                <a:ext uri="{FF2B5EF4-FFF2-40B4-BE49-F238E27FC236}">
                  <a16:creationId xmlns:a16="http://schemas.microsoft.com/office/drawing/2014/main" id="{334AA699-510B-01DD-2F7B-A13974CF4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189" y="1760055"/>
              <a:ext cx="0" cy="46038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58">
              <a:extLst>
                <a:ext uri="{FF2B5EF4-FFF2-40B4-BE49-F238E27FC236}">
                  <a16:creationId xmlns:a16="http://schemas.microsoft.com/office/drawing/2014/main" id="{C56B7948-ACD4-BA7A-6D39-DE6AA2D3D1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37964" y="1782280"/>
              <a:ext cx="46038" cy="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91">
              <a:extLst>
                <a:ext uri="{FF2B5EF4-FFF2-40B4-BE49-F238E27FC236}">
                  <a16:creationId xmlns:a16="http://schemas.microsoft.com/office/drawing/2014/main" id="{15107E2D-B94D-9419-D0F9-F19CCEDC1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98" y="244903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92">
              <a:extLst>
                <a:ext uri="{FF2B5EF4-FFF2-40B4-BE49-F238E27FC236}">
                  <a16:creationId xmlns:a16="http://schemas.microsoft.com/office/drawing/2014/main" id="{1AF27C31-4072-DBDD-1DED-483AAD00B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98" y="171878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Rectangle 93">
              <a:extLst>
                <a:ext uri="{FF2B5EF4-FFF2-40B4-BE49-F238E27FC236}">
                  <a16:creationId xmlns:a16="http://schemas.microsoft.com/office/drawing/2014/main" id="{951C5FD1-3B1F-85A7-178B-2917364D5A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013" y="144414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94">
              <a:extLst>
                <a:ext uri="{FF2B5EF4-FFF2-40B4-BE49-F238E27FC236}">
                  <a16:creationId xmlns:a16="http://schemas.microsoft.com/office/drawing/2014/main" id="{1E18F0E4-1DEC-C518-4B56-3C4B2E5C92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3149" y="144414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95">
              <a:extLst>
                <a:ext uri="{FF2B5EF4-FFF2-40B4-BE49-F238E27FC236}">
                  <a16:creationId xmlns:a16="http://schemas.microsoft.com/office/drawing/2014/main" id="{446D08F2-BF55-E0BD-33C8-DCD1342E89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587" y="144414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96">
              <a:extLst>
                <a:ext uri="{FF2B5EF4-FFF2-40B4-BE49-F238E27FC236}">
                  <a16:creationId xmlns:a16="http://schemas.microsoft.com/office/drawing/2014/main" id="{4AA229DF-EFE0-E858-7092-94023ECE9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5249" y="144414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101">
              <a:extLst>
                <a:ext uri="{FF2B5EF4-FFF2-40B4-BE49-F238E27FC236}">
                  <a16:creationId xmlns:a16="http://schemas.microsoft.com/office/drawing/2014/main" id="{5B15F44A-972D-C100-3352-CE4B81D39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3214" y="244903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102">
              <a:extLst>
                <a:ext uri="{FF2B5EF4-FFF2-40B4-BE49-F238E27FC236}">
                  <a16:creationId xmlns:a16="http://schemas.microsoft.com/office/drawing/2014/main" id="{BCA27A1A-A19A-65D1-A07C-3F0C894CD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3214" y="171878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0F31659-52CC-0D4A-9618-A5DC4B08947E}"/>
                </a:ext>
              </a:extLst>
            </p:cNvPr>
            <p:cNvSpPr txBox="1"/>
            <p:nvPr/>
          </p:nvSpPr>
          <p:spPr>
            <a:xfrm>
              <a:off x="1449993" y="2098743"/>
              <a:ext cx="97321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latin typeface="+mn-lt"/>
                </a:rPr>
                <a:t>G</a:t>
              </a:r>
              <a:r>
                <a:rPr lang="en-US" sz="1600" b="1" baseline="-25000" dirty="0">
                  <a:latin typeface="+mn-lt"/>
                </a:rPr>
                <a:t>12 </a:t>
              </a:r>
              <a:r>
                <a:rPr lang="en-US" sz="1600" b="1" dirty="0">
                  <a:latin typeface="+mn-lt"/>
                </a:rPr>
                <a:t>, </a:t>
              </a:r>
              <a:r>
                <a:rPr lang="en-US" sz="1600" b="1" i="1" dirty="0">
                  <a:latin typeface="+mn-lt"/>
                </a:rPr>
                <a:t>F</a:t>
              </a:r>
              <a:r>
                <a:rPr lang="en-US" sz="1600" b="1" baseline="-25000" dirty="0">
                  <a:latin typeface="+mn-lt"/>
                </a:rPr>
                <a:t>12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E1F7121-5072-E1B9-85CF-D5B1AC024501}"/>
                </a:ext>
              </a:extLst>
            </p:cNvPr>
            <p:cNvSpPr txBox="1"/>
            <p:nvPr/>
          </p:nvSpPr>
          <p:spPr>
            <a:xfrm>
              <a:off x="897308" y="846079"/>
              <a:ext cx="8300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1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ACFB1C3C-F3F7-566D-4F56-03E28C487676}"/>
                </a:ext>
              </a:extLst>
            </p:cNvPr>
            <p:cNvSpPr txBox="1"/>
            <p:nvPr/>
          </p:nvSpPr>
          <p:spPr>
            <a:xfrm>
              <a:off x="2169408" y="843525"/>
              <a:ext cx="8300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sz="1600" b="1" baseline="-250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25" name="Rectangle: Top Corners Snipped 124">
              <a:extLst>
                <a:ext uri="{FF2B5EF4-FFF2-40B4-BE49-F238E27FC236}">
                  <a16:creationId xmlns:a16="http://schemas.microsoft.com/office/drawing/2014/main" id="{35BC8276-37D9-14CD-3582-9554F41D6D89}"/>
                </a:ext>
              </a:extLst>
            </p:cNvPr>
            <p:cNvSpPr/>
            <p:nvPr/>
          </p:nvSpPr>
          <p:spPr>
            <a:xfrm rot="5400000">
              <a:off x="1356310" y="269093"/>
              <a:ext cx="1212086" cy="2384896"/>
            </a:xfrm>
            <a:prstGeom prst="snip2SameRect">
              <a:avLst/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29701D8-DA28-60F6-F431-75BFDB4CF996}"/>
                  </a:ext>
                </a:extLst>
              </p:cNvPr>
              <p:cNvSpPr txBox="1"/>
              <p:nvPr/>
            </p:nvSpPr>
            <p:spPr>
              <a:xfrm>
                <a:off x="3943318" y="1073955"/>
                <a:ext cx="4545985" cy="7938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b="0" i="0" baseline="-25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sz="16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sz="1600" b="0" i="1" smtClean="0">
                                          <a:solidFill>
                                            <a:schemeClr val="tx1">
                                              <a:lumMod val="85000"/>
                                              <a:lumOff val="1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0" i="1" smtClean="0">
                                          <a:solidFill>
                                            <a:schemeClr val="tx1">
                                              <a:lumMod val="85000"/>
                                              <a:lumOff val="1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𝐺</m:t>
                                      </m:r>
                                    </m:e>
                                    <m:sub>
                                      <m:r>
                                        <a:rPr lang="en-US" sz="1600" b="0" i="1" smtClean="0">
                                          <a:solidFill>
                                            <a:schemeClr val="tx1">
                                              <a:lumMod val="85000"/>
                                              <a:lumOff val="1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  <m:r>
                        <a:rPr lang="en-US" sz="16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+(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16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1600" dirty="0">
                  <a:latin typeface="+mn-lt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29701D8-DA28-60F6-F431-75BFDB4CF9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318" y="1073955"/>
                <a:ext cx="4545985" cy="7938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A80AFFE-AC78-4C9F-EC1A-B9D5DF75A027}"/>
                  </a:ext>
                </a:extLst>
              </p:cNvPr>
              <p:cNvSpPr txBox="1"/>
              <p:nvPr/>
            </p:nvSpPr>
            <p:spPr>
              <a:xfrm>
                <a:off x="4016725" y="1814735"/>
                <a:ext cx="1863441" cy="7253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 b="0" i="0" dirty="0" smtClean="0"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b="0" i="1" baseline="-25000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b="0" i="1" baseline="-25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600" b="0" i="1" baseline="-25000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S" sz="16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A80AFFE-AC78-4C9F-EC1A-B9D5DF75A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725" y="1814735"/>
                <a:ext cx="1863441" cy="725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83B02E3-ADFA-E881-77A3-7DDAFB0B82B9}"/>
                  </a:ext>
                </a:extLst>
              </p:cNvPr>
              <p:cNvSpPr txBox="1"/>
              <p:nvPr/>
            </p:nvSpPr>
            <p:spPr>
              <a:xfrm>
                <a:off x="5356313" y="1812707"/>
                <a:ext cx="1459390" cy="7253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b="0" i="1" baseline="-25000" dirty="0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b="0" i="1" baseline="-25000" dirty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6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83B02E3-ADFA-E881-77A3-7DDAFB0B8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6313" y="1812707"/>
                <a:ext cx="1459390" cy="7253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727A320-B67F-D113-C374-E063FA27F5E4}"/>
              </a:ext>
            </a:extLst>
          </p:cNvPr>
          <p:cNvSpPr/>
          <p:nvPr/>
        </p:nvSpPr>
        <p:spPr>
          <a:xfrm>
            <a:off x="4456784" y="2026867"/>
            <a:ext cx="844911" cy="354028"/>
          </a:xfrm>
          <a:prstGeom prst="roundRect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rgbClr val="002060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9CD0C41-B6E2-2518-5E3F-72C176C0B67F}"/>
              </a:ext>
            </a:extLst>
          </p:cNvPr>
          <p:cNvGrpSpPr/>
          <p:nvPr/>
        </p:nvGrpSpPr>
        <p:grpSpPr>
          <a:xfrm>
            <a:off x="367613" y="3214002"/>
            <a:ext cx="3244254" cy="1470023"/>
            <a:chOff x="344536" y="1179032"/>
            <a:chExt cx="3244254" cy="1470023"/>
          </a:xfrm>
        </p:grpSpPr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81B05964-8A44-1220-0F72-CC951C61F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77" y="1463192"/>
              <a:ext cx="547688" cy="273050"/>
            </a:xfrm>
            <a:custGeom>
              <a:avLst/>
              <a:gdLst>
                <a:gd name="T0" fmla="*/ 0 w 345"/>
                <a:gd name="T1" fmla="*/ 0 h 172"/>
                <a:gd name="T2" fmla="*/ 345 w 345"/>
                <a:gd name="T3" fmla="*/ 0 h 172"/>
                <a:gd name="T4" fmla="*/ 345 w 345"/>
                <a:gd name="T5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5" h="172">
                  <a:moveTo>
                    <a:pt x="0" y="0"/>
                  </a:moveTo>
                  <a:lnTo>
                    <a:pt x="345" y="0"/>
                  </a:lnTo>
                  <a:lnTo>
                    <a:pt x="345" y="172"/>
                  </a:lnTo>
                </a:path>
              </a:pathLst>
            </a:cu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B6EC9907-2BB5-D7B0-615F-DA5523D9A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49" y="1457683"/>
              <a:ext cx="454876" cy="278559"/>
            </a:xfrm>
            <a:custGeom>
              <a:avLst/>
              <a:gdLst>
                <a:gd name="T0" fmla="*/ 688 w 688"/>
                <a:gd name="T1" fmla="*/ 0 h 172"/>
                <a:gd name="T2" fmla="*/ 0 w 688"/>
                <a:gd name="T3" fmla="*/ 0 h 172"/>
                <a:gd name="T4" fmla="*/ 0 w 688"/>
                <a:gd name="T5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8" h="172">
                  <a:moveTo>
                    <a:pt x="688" y="0"/>
                  </a:moveTo>
                  <a:lnTo>
                    <a:pt x="0" y="0"/>
                  </a:lnTo>
                  <a:lnTo>
                    <a:pt x="0" y="172"/>
                  </a:lnTo>
                </a:path>
              </a:pathLst>
            </a:cu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8">
              <a:extLst>
                <a:ext uri="{FF2B5EF4-FFF2-40B4-BE49-F238E27FC236}">
                  <a16:creationId xmlns:a16="http://schemas.microsoft.com/office/drawing/2014/main" id="{6E337E9F-FBC4-45B2-2E8E-ED5780A769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9662" y="1463192"/>
              <a:ext cx="525975" cy="0"/>
            </a:xfrm>
            <a:prstGeom prst="line">
              <a:avLst/>
            </a:prstGeom>
            <a:noFill/>
            <a:ln w="14288" cap="flat">
              <a:solidFill>
                <a:srgbClr val="C71585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13">
              <a:extLst>
                <a:ext uri="{FF2B5EF4-FFF2-40B4-BE49-F238E27FC236}">
                  <a16:creationId xmlns:a16="http://schemas.microsoft.com/office/drawing/2014/main" id="{23A23F00-8A30-C19C-48A4-641778260F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0124" y="1463192"/>
              <a:ext cx="920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14">
              <a:extLst>
                <a:ext uri="{FF2B5EF4-FFF2-40B4-BE49-F238E27FC236}">
                  <a16:creationId xmlns:a16="http://schemas.microsoft.com/office/drawing/2014/main" id="{CCF29330-B2DB-9977-AC7C-247BF3EA84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1949" y="1463192"/>
              <a:ext cx="182563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15">
              <a:extLst>
                <a:ext uri="{FF2B5EF4-FFF2-40B4-BE49-F238E27FC236}">
                  <a16:creationId xmlns:a16="http://schemas.microsoft.com/office/drawing/2014/main" id="{06BB5A0E-95ED-1D3D-478B-664AB1E97F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2288" y="1440967"/>
              <a:ext cx="12700" cy="4445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17">
              <a:extLst>
                <a:ext uri="{FF2B5EF4-FFF2-40B4-BE49-F238E27FC236}">
                  <a16:creationId xmlns:a16="http://schemas.microsoft.com/office/drawing/2014/main" id="{B3EC46C6-7052-A700-FCE9-29B2C0D6A9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2224" y="1463192"/>
              <a:ext cx="920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Line 18">
              <a:extLst>
                <a:ext uri="{FF2B5EF4-FFF2-40B4-BE49-F238E27FC236}">
                  <a16:creationId xmlns:a16="http://schemas.microsoft.com/office/drawing/2014/main" id="{82F88E6F-50DE-C607-0B19-D3F44907FE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5637" y="1463192"/>
              <a:ext cx="180975" cy="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19">
              <a:extLst>
                <a:ext uri="{FF2B5EF4-FFF2-40B4-BE49-F238E27FC236}">
                  <a16:creationId xmlns:a16="http://schemas.microsoft.com/office/drawing/2014/main" id="{B46F1B92-9CDD-069B-36A2-24CC04C5B5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7862" y="1440967"/>
              <a:ext cx="12700" cy="44450"/>
            </a:xfrm>
            <a:prstGeom prst="line">
              <a:avLst/>
            </a:prstGeom>
            <a:noFill/>
            <a:ln w="14288" cap="flat">
              <a:solidFill>
                <a:srgbClr val="0000CD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28">
              <a:extLst>
                <a:ext uri="{FF2B5EF4-FFF2-40B4-BE49-F238E27FC236}">
                  <a16:creationId xmlns:a16="http://schemas.microsoft.com/office/drawing/2014/main" id="{EA7FB082-5463-7221-2C7E-9B80341533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5336" y="2415692"/>
              <a:ext cx="46038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9">
              <a:extLst>
                <a:ext uri="{FF2B5EF4-FFF2-40B4-BE49-F238E27FC236}">
                  <a16:creationId xmlns:a16="http://schemas.microsoft.com/office/drawing/2014/main" id="{DFFAE37F-2574-A11D-F784-3D0C84F65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136" y="1828317"/>
              <a:ext cx="46038" cy="546100"/>
            </a:xfrm>
            <a:custGeom>
              <a:avLst/>
              <a:gdLst>
                <a:gd name="T0" fmla="*/ 0 w 29"/>
                <a:gd name="T1" fmla="*/ 344 h 344"/>
                <a:gd name="T2" fmla="*/ 29 w 29"/>
                <a:gd name="T3" fmla="*/ 344 h 344"/>
                <a:gd name="T4" fmla="*/ 29 w 29"/>
                <a:gd name="T5" fmla="*/ 0 h 344"/>
                <a:gd name="T6" fmla="*/ 0 w 29"/>
                <a:gd name="T7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44">
                  <a:moveTo>
                    <a:pt x="0" y="344"/>
                  </a:moveTo>
                  <a:lnTo>
                    <a:pt x="29" y="344"/>
                  </a:lnTo>
                  <a:lnTo>
                    <a:pt x="29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30">
              <a:extLst>
                <a:ext uri="{FF2B5EF4-FFF2-40B4-BE49-F238E27FC236}">
                  <a16:creationId xmlns:a16="http://schemas.microsoft.com/office/drawing/2014/main" id="{DDE80FD3-F90C-5E50-CC63-42BA8C0C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536" y="1828317"/>
              <a:ext cx="46038" cy="546100"/>
            </a:xfrm>
            <a:custGeom>
              <a:avLst/>
              <a:gdLst>
                <a:gd name="T0" fmla="*/ 29 w 29"/>
                <a:gd name="T1" fmla="*/ 344 h 344"/>
                <a:gd name="T2" fmla="*/ 0 w 29"/>
                <a:gd name="T3" fmla="*/ 344 h 344"/>
                <a:gd name="T4" fmla="*/ 0 w 29"/>
                <a:gd name="T5" fmla="*/ 0 h 344"/>
                <a:gd name="T6" fmla="*/ 29 w 29"/>
                <a:gd name="T7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44">
                  <a:moveTo>
                    <a:pt x="29" y="344"/>
                  </a:moveTo>
                  <a:lnTo>
                    <a:pt x="0" y="344"/>
                  </a:ln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Oval 31">
              <a:extLst>
                <a:ext uri="{FF2B5EF4-FFF2-40B4-BE49-F238E27FC236}">
                  <a16:creationId xmlns:a16="http://schemas.microsoft.com/office/drawing/2014/main" id="{A66C0DED-C9A1-1E1F-5431-8B2C2F195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348" y="2069617"/>
              <a:ext cx="228600" cy="228600"/>
            </a:xfrm>
            <a:prstGeom prst="ellips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32">
              <a:extLst>
                <a:ext uri="{FF2B5EF4-FFF2-40B4-BE49-F238E27FC236}">
                  <a16:creationId xmlns:a16="http://schemas.microsoft.com/office/drawing/2014/main" id="{55159342-3CF5-9BE7-AB60-7D43B6505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61" y="1806092"/>
              <a:ext cx="53975" cy="263525"/>
            </a:xfrm>
            <a:custGeom>
              <a:avLst/>
              <a:gdLst>
                <a:gd name="T0" fmla="*/ 17 w 34"/>
                <a:gd name="T1" fmla="*/ 0 h 166"/>
                <a:gd name="T2" fmla="*/ 17 w 34"/>
                <a:gd name="T3" fmla="*/ 31 h 166"/>
                <a:gd name="T4" fmla="*/ 34 w 34"/>
                <a:gd name="T5" fmla="*/ 42 h 166"/>
                <a:gd name="T6" fmla="*/ 0 w 34"/>
                <a:gd name="T7" fmla="*/ 60 h 166"/>
                <a:gd name="T8" fmla="*/ 34 w 34"/>
                <a:gd name="T9" fmla="*/ 74 h 166"/>
                <a:gd name="T10" fmla="*/ 0 w 34"/>
                <a:gd name="T11" fmla="*/ 91 h 166"/>
                <a:gd name="T12" fmla="*/ 34 w 34"/>
                <a:gd name="T13" fmla="*/ 109 h 166"/>
                <a:gd name="T14" fmla="*/ 0 w 34"/>
                <a:gd name="T15" fmla="*/ 123 h 166"/>
                <a:gd name="T16" fmla="*/ 17 w 34"/>
                <a:gd name="T17" fmla="*/ 135 h 166"/>
                <a:gd name="T18" fmla="*/ 17 w 34"/>
                <a:gd name="T19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166">
                  <a:moveTo>
                    <a:pt x="17" y="0"/>
                  </a:moveTo>
                  <a:lnTo>
                    <a:pt x="17" y="31"/>
                  </a:lnTo>
                  <a:lnTo>
                    <a:pt x="34" y="42"/>
                  </a:lnTo>
                  <a:lnTo>
                    <a:pt x="0" y="60"/>
                  </a:lnTo>
                  <a:lnTo>
                    <a:pt x="34" y="74"/>
                  </a:lnTo>
                  <a:lnTo>
                    <a:pt x="0" y="91"/>
                  </a:lnTo>
                  <a:lnTo>
                    <a:pt x="34" y="109"/>
                  </a:lnTo>
                  <a:lnTo>
                    <a:pt x="0" y="123"/>
                  </a:lnTo>
                  <a:lnTo>
                    <a:pt x="17" y="135"/>
                  </a:lnTo>
                  <a:lnTo>
                    <a:pt x="17" y="166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3">
              <a:extLst>
                <a:ext uri="{FF2B5EF4-FFF2-40B4-BE49-F238E27FC236}">
                  <a16:creationId xmlns:a16="http://schemas.microsoft.com/office/drawing/2014/main" id="{7B0C0941-F3AE-315B-27AA-C148D904C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573" y="2142642"/>
              <a:ext cx="92075" cy="46038"/>
            </a:xfrm>
            <a:custGeom>
              <a:avLst/>
              <a:gdLst>
                <a:gd name="T0" fmla="*/ 58 w 58"/>
                <a:gd name="T1" fmla="*/ 29 h 29"/>
                <a:gd name="T2" fmla="*/ 29 w 58"/>
                <a:gd name="T3" fmla="*/ 0 h 29"/>
                <a:gd name="T4" fmla="*/ 0 w 58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29">
                  <a:moveTo>
                    <a:pt x="58" y="29"/>
                  </a:moveTo>
                  <a:cubicBezTo>
                    <a:pt x="58" y="13"/>
                    <a:pt x="45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4">
              <a:extLst>
                <a:ext uri="{FF2B5EF4-FFF2-40B4-BE49-F238E27FC236}">
                  <a16:creationId xmlns:a16="http://schemas.microsoft.com/office/drawing/2014/main" id="{DDD88F78-0EC4-46A3-13F8-7A719F14E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48" y="2188680"/>
              <a:ext cx="90488" cy="46038"/>
            </a:xfrm>
            <a:custGeom>
              <a:avLst/>
              <a:gdLst>
                <a:gd name="T0" fmla="*/ 0 w 57"/>
                <a:gd name="T1" fmla="*/ 0 h 29"/>
                <a:gd name="T2" fmla="*/ 28 w 57"/>
                <a:gd name="T3" fmla="*/ 29 h 29"/>
                <a:gd name="T4" fmla="*/ 57 w 57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29">
                  <a:moveTo>
                    <a:pt x="0" y="0"/>
                  </a:moveTo>
                  <a:cubicBezTo>
                    <a:pt x="0" y="15"/>
                    <a:pt x="13" y="29"/>
                    <a:pt x="28" y="29"/>
                  </a:cubicBezTo>
                  <a:cubicBezTo>
                    <a:pt x="44" y="29"/>
                    <a:pt x="57" y="15"/>
                    <a:pt x="57" y="0"/>
                  </a:cubicBez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35">
              <a:extLst>
                <a:ext uri="{FF2B5EF4-FFF2-40B4-BE49-F238E27FC236}">
                  <a16:creationId xmlns:a16="http://schemas.microsoft.com/office/drawing/2014/main" id="{A8479F1F-0D66-4F80-DB51-D89821E4E7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4536" y="2374417"/>
              <a:ext cx="2746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Line 36">
              <a:extLst>
                <a:ext uri="{FF2B5EF4-FFF2-40B4-BE49-F238E27FC236}">
                  <a16:creationId xmlns:a16="http://schemas.microsoft.com/office/drawing/2014/main" id="{A4D30C0E-D558-FCF7-6197-4D85889510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0573" y="182831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37">
              <a:extLst>
                <a:ext uri="{FF2B5EF4-FFF2-40B4-BE49-F238E27FC236}">
                  <a16:creationId xmlns:a16="http://schemas.microsoft.com/office/drawing/2014/main" id="{D7128A5A-D40D-433E-0800-FF4BD69CFA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2374417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38">
              <a:extLst>
                <a:ext uri="{FF2B5EF4-FFF2-40B4-BE49-F238E27FC236}">
                  <a16:creationId xmlns:a16="http://schemas.microsoft.com/office/drawing/2014/main" id="{0A98D2AF-68B5-8FAC-D103-57E0AFC7C8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173624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39">
              <a:extLst>
                <a:ext uri="{FF2B5EF4-FFF2-40B4-BE49-F238E27FC236}">
                  <a16:creationId xmlns:a16="http://schemas.microsoft.com/office/drawing/2014/main" id="{16435733-0C6E-5E3F-75CB-E1E86A1C21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2298217"/>
              <a:ext cx="0" cy="7620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40">
              <a:extLst>
                <a:ext uri="{FF2B5EF4-FFF2-40B4-BE49-F238E27FC236}">
                  <a16:creationId xmlns:a16="http://schemas.microsoft.com/office/drawing/2014/main" id="{2F3683A4-F79C-2A00-1D7B-DFC4EB045D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8836" y="1760055"/>
              <a:ext cx="46038" cy="36513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41">
              <a:extLst>
                <a:ext uri="{FF2B5EF4-FFF2-40B4-BE49-F238E27FC236}">
                  <a16:creationId xmlns:a16="http://schemas.microsoft.com/office/drawing/2014/main" id="{593FCA9A-D10A-65FF-958B-AC44DB8ED8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5336" y="1791805"/>
              <a:ext cx="46038" cy="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Line 42">
              <a:extLst>
                <a:ext uri="{FF2B5EF4-FFF2-40B4-BE49-F238E27FC236}">
                  <a16:creationId xmlns:a16="http://schemas.microsoft.com/office/drawing/2014/main" id="{7344B746-46F9-0E01-CAF4-55A805DCCB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148" y="1769580"/>
              <a:ext cx="0" cy="4445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Line 43">
              <a:extLst>
                <a:ext uri="{FF2B5EF4-FFF2-40B4-BE49-F238E27FC236}">
                  <a16:creationId xmlns:a16="http://schemas.microsoft.com/office/drawing/2014/main" id="{B31DDC2F-0701-5DB9-9CA8-8713F9AFDB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9623" y="2603017"/>
              <a:ext cx="146050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Line 44">
              <a:extLst>
                <a:ext uri="{FF2B5EF4-FFF2-40B4-BE49-F238E27FC236}">
                  <a16:creationId xmlns:a16="http://schemas.microsoft.com/office/drawing/2014/main" id="{BA019F78-E838-F77E-DD58-7ADAEF2966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7086" y="2649055"/>
              <a:ext cx="1095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Line 45">
              <a:extLst>
                <a:ext uri="{FF2B5EF4-FFF2-40B4-BE49-F238E27FC236}">
                  <a16:creationId xmlns:a16="http://schemas.microsoft.com/office/drawing/2014/main" id="{C229318E-A35B-6615-6068-265395BC62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48" y="246649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Line 46">
              <a:extLst>
                <a:ext uri="{FF2B5EF4-FFF2-40B4-BE49-F238E27FC236}">
                  <a16:creationId xmlns:a16="http://schemas.microsoft.com/office/drawing/2014/main" id="{0EE11794-2992-1488-0618-D7BB505FFA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0573" y="255856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Line 47">
              <a:extLst>
                <a:ext uri="{FF2B5EF4-FFF2-40B4-BE49-F238E27FC236}">
                  <a16:creationId xmlns:a16="http://schemas.microsoft.com/office/drawing/2014/main" id="{7C5231F3-43CD-D702-0C6B-418223C7D3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79239" y="2603017"/>
              <a:ext cx="146050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Line 48">
              <a:extLst>
                <a:ext uri="{FF2B5EF4-FFF2-40B4-BE49-F238E27FC236}">
                  <a16:creationId xmlns:a16="http://schemas.microsoft.com/office/drawing/2014/main" id="{00B1EAC9-502B-94A4-4FC3-012317F39C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6702" y="2649055"/>
              <a:ext cx="109538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Line 49">
              <a:extLst>
                <a:ext uri="{FF2B5EF4-FFF2-40B4-BE49-F238E27FC236}">
                  <a16:creationId xmlns:a16="http://schemas.microsoft.com/office/drawing/2014/main" id="{0BB0110B-65FD-5FCF-F47A-A1A854F887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2466492"/>
              <a:ext cx="0" cy="920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Line 50">
              <a:extLst>
                <a:ext uri="{FF2B5EF4-FFF2-40B4-BE49-F238E27FC236}">
                  <a16:creationId xmlns:a16="http://schemas.microsoft.com/office/drawing/2014/main" id="{98E9B95C-84B0-E513-E1B2-4E61369751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0189" y="2558567"/>
              <a:ext cx="182563" cy="0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Line 51">
              <a:extLst>
                <a:ext uri="{FF2B5EF4-FFF2-40B4-BE49-F238E27FC236}">
                  <a16:creationId xmlns:a16="http://schemas.microsoft.com/office/drawing/2014/main" id="{CA3C0432-FB0D-F839-1F0F-C56B56D3B2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42727" y="2415692"/>
              <a:ext cx="46038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52">
              <a:extLst>
                <a:ext uri="{FF2B5EF4-FFF2-40B4-BE49-F238E27FC236}">
                  <a16:creationId xmlns:a16="http://schemas.microsoft.com/office/drawing/2014/main" id="{E7BEF3AC-59A3-5CE9-F69F-81DCBF213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4152" y="1828317"/>
              <a:ext cx="274638" cy="546100"/>
            </a:xfrm>
            <a:prstGeom prst="rect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53">
              <a:extLst>
                <a:ext uri="{FF2B5EF4-FFF2-40B4-BE49-F238E27FC236}">
                  <a16:creationId xmlns:a16="http://schemas.microsoft.com/office/drawing/2014/main" id="{90181811-CF49-FB72-D502-F29667D03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1464" y="1769580"/>
              <a:ext cx="100013" cy="528638"/>
            </a:xfrm>
            <a:custGeom>
              <a:avLst/>
              <a:gdLst>
                <a:gd name="T0" fmla="*/ 32 w 63"/>
                <a:gd name="T1" fmla="*/ 333 h 333"/>
                <a:gd name="T2" fmla="*/ 32 w 63"/>
                <a:gd name="T3" fmla="*/ 270 h 333"/>
                <a:gd name="T4" fmla="*/ 0 w 63"/>
                <a:gd name="T5" fmla="*/ 246 h 333"/>
                <a:gd name="T6" fmla="*/ 63 w 63"/>
                <a:gd name="T7" fmla="*/ 215 h 333"/>
                <a:gd name="T8" fmla="*/ 0 w 63"/>
                <a:gd name="T9" fmla="*/ 183 h 333"/>
                <a:gd name="T10" fmla="*/ 63 w 63"/>
                <a:gd name="T11" fmla="*/ 152 h 333"/>
                <a:gd name="T12" fmla="*/ 0 w 63"/>
                <a:gd name="T13" fmla="*/ 117 h 333"/>
                <a:gd name="T14" fmla="*/ 63 w 63"/>
                <a:gd name="T15" fmla="*/ 86 h 333"/>
                <a:gd name="T16" fmla="*/ 32 w 63"/>
                <a:gd name="T17" fmla="*/ 65 h 333"/>
                <a:gd name="T18" fmla="*/ 32 w 63"/>
                <a:gd name="T19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333">
                  <a:moveTo>
                    <a:pt x="32" y="333"/>
                  </a:moveTo>
                  <a:lnTo>
                    <a:pt x="32" y="270"/>
                  </a:lnTo>
                  <a:lnTo>
                    <a:pt x="0" y="246"/>
                  </a:lnTo>
                  <a:lnTo>
                    <a:pt x="63" y="215"/>
                  </a:lnTo>
                  <a:lnTo>
                    <a:pt x="0" y="183"/>
                  </a:lnTo>
                  <a:lnTo>
                    <a:pt x="63" y="152"/>
                  </a:lnTo>
                  <a:lnTo>
                    <a:pt x="0" y="117"/>
                  </a:lnTo>
                  <a:lnTo>
                    <a:pt x="63" y="86"/>
                  </a:lnTo>
                  <a:lnTo>
                    <a:pt x="32" y="65"/>
                  </a:lnTo>
                  <a:lnTo>
                    <a:pt x="32" y="0"/>
                  </a:lnTo>
                </a:path>
              </a:pathLst>
            </a:cu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Line 54">
              <a:extLst>
                <a:ext uri="{FF2B5EF4-FFF2-40B4-BE49-F238E27FC236}">
                  <a16:creationId xmlns:a16="http://schemas.microsoft.com/office/drawing/2014/main" id="{4558306A-DEB7-643F-61C5-BBF2512848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2298217"/>
              <a:ext cx="0" cy="168275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Line 55">
              <a:extLst>
                <a:ext uri="{FF2B5EF4-FFF2-40B4-BE49-F238E27FC236}">
                  <a16:creationId xmlns:a16="http://schemas.microsoft.com/office/drawing/2014/main" id="{F270D982-A1CA-C036-0B3B-41563E2794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264" y="1736242"/>
              <a:ext cx="0" cy="33338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Line 56">
              <a:extLst>
                <a:ext uri="{FF2B5EF4-FFF2-40B4-BE49-F238E27FC236}">
                  <a16:creationId xmlns:a16="http://schemas.microsoft.com/office/drawing/2014/main" id="{C36B8109-C8F4-65BE-29E0-6573A54DE3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28452" y="1764817"/>
              <a:ext cx="46038" cy="26988"/>
            </a:xfrm>
            <a:prstGeom prst="line">
              <a:avLst/>
            </a:prstGeom>
            <a:noFill/>
            <a:ln w="12700" cap="flat">
              <a:solidFill>
                <a:srgbClr val="0000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Line 57">
              <a:extLst>
                <a:ext uri="{FF2B5EF4-FFF2-40B4-BE49-F238E27FC236}">
                  <a16:creationId xmlns:a16="http://schemas.microsoft.com/office/drawing/2014/main" id="{8A2CEB69-2391-DE67-A9DA-AA4CC9BBB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189" y="1760055"/>
              <a:ext cx="0" cy="46038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Line 58">
              <a:extLst>
                <a:ext uri="{FF2B5EF4-FFF2-40B4-BE49-F238E27FC236}">
                  <a16:creationId xmlns:a16="http://schemas.microsoft.com/office/drawing/2014/main" id="{2E49F03D-788B-F94A-54E1-C98EBD58AE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37964" y="1782280"/>
              <a:ext cx="46038" cy="0"/>
            </a:xfrm>
            <a:prstGeom prst="line">
              <a:avLst/>
            </a:prstGeom>
            <a:noFill/>
            <a:ln w="12700" cap="flat">
              <a:solidFill>
                <a:srgbClr val="FF4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Rectangle 91">
              <a:extLst>
                <a:ext uri="{FF2B5EF4-FFF2-40B4-BE49-F238E27FC236}">
                  <a16:creationId xmlns:a16="http://schemas.microsoft.com/office/drawing/2014/main" id="{DF28B383-1706-B26D-4392-8BF9275DCA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98" y="244903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Rectangle 92">
              <a:extLst>
                <a:ext uri="{FF2B5EF4-FFF2-40B4-BE49-F238E27FC236}">
                  <a16:creationId xmlns:a16="http://schemas.microsoft.com/office/drawing/2014/main" id="{C1BA9FFF-559F-462F-189A-E617EC85D5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98" y="171878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Rectangle 93">
              <a:extLst>
                <a:ext uri="{FF2B5EF4-FFF2-40B4-BE49-F238E27FC236}">
                  <a16:creationId xmlns:a16="http://schemas.microsoft.com/office/drawing/2014/main" id="{493A8656-7EE4-4206-5BD3-1D450C15E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013" y="144414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Rectangle 94">
              <a:extLst>
                <a:ext uri="{FF2B5EF4-FFF2-40B4-BE49-F238E27FC236}">
                  <a16:creationId xmlns:a16="http://schemas.microsoft.com/office/drawing/2014/main" id="{9C6204BA-BFF7-8FB9-6838-307188DE1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3149" y="144414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Rectangle 95">
              <a:extLst>
                <a:ext uri="{FF2B5EF4-FFF2-40B4-BE49-F238E27FC236}">
                  <a16:creationId xmlns:a16="http://schemas.microsoft.com/office/drawing/2014/main" id="{4A9B3289-87B9-8E2A-46D3-331011704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587" y="144414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Rectangle 96">
              <a:extLst>
                <a:ext uri="{FF2B5EF4-FFF2-40B4-BE49-F238E27FC236}">
                  <a16:creationId xmlns:a16="http://schemas.microsoft.com/office/drawing/2014/main" id="{D9EDE6E0-3079-318B-18BD-4806C2F27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5249" y="1444142"/>
              <a:ext cx="36513" cy="36513"/>
            </a:xfrm>
            <a:prstGeom prst="rect">
              <a:avLst/>
            </a:prstGeom>
            <a:solidFill>
              <a:srgbClr val="416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Rectangle 101">
              <a:extLst>
                <a:ext uri="{FF2B5EF4-FFF2-40B4-BE49-F238E27FC236}">
                  <a16:creationId xmlns:a16="http://schemas.microsoft.com/office/drawing/2014/main" id="{8AE91D21-E306-2BB4-42FD-E816A1B68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3214" y="244903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Rectangle 102">
              <a:extLst>
                <a:ext uri="{FF2B5EF4-FFF2-40B4-BE49-F238E27FC236}">
                  <a16:creationId xmlns:a16="http://schemas.microsoft.com/office/drawing/2014/main" id="{284C54F5-78CA-4ACB-B8F4-B98FDA790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3214" y="1718780"/>
              <a:ext cx="36513" cy="36513"/>
            </a:xfrm>
            <a:prstGeom prst="rect">
              <a:avLst/>
            </a:prstGeom>
            <a:solidFill>
              <a:srgbClr val="4169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Rectangle: Top Corners Snipped 156">
              <a:extLst>
                <a:ext uri="{FF2B5EF4-FFF2-40B4-BE49-F238E27FC236}">
                  <a16:creationId xmlns:a16="http://schemas.microsoft.com/office/drawing/2014/main" id="{82710AE4-4AE0-F036-DF00-EC7896E3EC92}"/>
                </a:ext>
              </a:extLst>
            </p:cNvPr>
            <p:cNvSpPr/>
            <p:nvPr/>
          </p:nvSpPr>
          <p:spPr>
            <a:xfrm rot="5400000">
              <a:off x="1029468" y="1234071"/>
              <a:ext cx="565693" cy="455615"/>
            </a:xfrm>
            <a:prstGeom prst="snip2SameRect">
              <a:avLst/>
            </a:prstGeom>
            <a:noFill/>
            <a:ln w="12700"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</p:grpSp>
      <p:sp>
        <p:nvSpPr>
          <p:cNvPr id="158" name="Rectangle: Top Corners Snipped 157">
            <a:extLst>
              <a:ext uri="{FF2B5EF4-FFF2-40B4-BE49-F238E27FC236}">
                <a16:creationId xmlns:a16="http://schemas.microsoft.com/office/drawing/2014/main" id="{09782533-0800-84FF-37EE-DD0373971FB5}"/>
              </a:ext>
            </a:extLst>
          </p:cNvPr>
          <p:cNvSpPr/>
          <p:nvPr/>
        </p:nvSpPr>
        <p:spPr>
          <a:xfrm rot="5400000">
            <a:off x="2333121" y="3269041"/>
            <a:ext cx="565693" cy="455615"/>
          </a:xfrm>
          <a:prstGeom prst="snip2SameRect">
            <a:avLst/>
          </a:prstGeom>
          <a:noFill/>
          <a:ln w="12700"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C17FA6C-00BD-6244-589E-3DA05001151E}"/>
              </a:ext>
            </a:extLst>
          </p:cNvPr>
          <p:cNvSpPr txBox="1"/>
          <p:nvPr/>
        </p:nvSpPr>
        <p:spPr>
          <a:xfrm>
            <a:off x="825710" y="2838674"/>
            <a:ext cx="9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latin typeface="+mn-lt"/>
              </a:rPr>
              <a:t>G</a:t>
            </a:r>
            <a:r>
              <a:rPr lang="en-US" sz="1600" b="1" baseline="-25000" dirty="0">
                <a:latin typeface="+mn-lt"/>
              </a:rPr>
              <a:t>12 </a:t>
            </a:r>
            <a:r>
              <a:rPr lang="en-US" sz="1600" b="1" dirty="0">
                <a:latin typeface="+mn-lt"/>
              </a:rPr>
              <a:t>, </a:t>
            </a:r>
            <a:r>
              <a:rPr lang="en-US" sz="1600" b="1" i="1" dirty="0">
                <a:latin typeface="+mn-lt"/>
              </a:rPr>
              <a:t>F</a:t>
            </a:r>
            <a:r>
              <a:rPr lang="en-US" sz="1600" b="1" baseline="-25000" dirty="0">
                <a:latin typeface="+mn-lt"/>
              </a:rPr>
              <a:t>12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4B6C64A6-2144-F6E4-89CA-A6D209AE3936}"/>
              </a:ext>
            </a:extLst>
          </p:cNvPr>
          <p:cNvSpPr txBox="1"/>
          <p:nvPr/>
        </p:nvSpPr>
        <p:spPr>
          <a:xfrm>
            <a:off x="2113237" y="2835031"/>
            <a:ext cx="9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latin typeface="+mn-lt"/>
              </a:rPr>
              <a:t>G</a:t>
            </a:r>
            <a:r>
              <a:rPr lang="en-US" sz="1600" b="1" baseline="-25000" dirty="0">
                <a:latin typeface="+mn-lt"/>
              </a:rPr>
              <a:t>34 </a:t>
            </a:r>
            <a:r>
              <a:rPr lang="en-US" sz="1600" b="1" dirty="0">
                <a:latin typeface="+mn-lt"/>
              </a:rPr>
              <a:t>, </a:t>
            </a:r>
            <a:r>
              <a:rPr lang="en-US" sz="1600" b="1" i="1" dirty="0">
                <a:latin typeface="+mn-lt"/>
              </a:rPr>
              <a:t>F</a:t>
            </a:r>
            <a:r>
              <a:rPr lang="en-US" sz="1600" b="1" baseline="-25000" dirty="0">
                <a:latin typeface="+mn-lt"/>
              </a:rPr>
              <a:t>34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908FF553-0E3F-C128-D143-38B1B648DEF9}"/>
                  </a:ext>
                </a:extLst>
              </p:cNvPr>
              <p:cNvSpPr txBox="1"/>
              <p:nvPr/>
            </p:nvSpPr>
            <p:spPr>
              <a:xfrm>
                <a:off x="3811783" y="2648560"/>
                <a:ext cx="5195920" cy="7950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m:rPr>
                          <m:sty m:val="p"/>
                        </m:rPr>
                        <a:rPr lang="en-US" sz="1600" b="0" i="0" baseline="-25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16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sz="1600" b="0" i="1" smtClean="0">
                                          <a:solidFill>
                                            <a:schemeClr val="tx1">
                                              <a:lumMod val="85000"/>
                                              <a:lumOff val="1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0" i="1" smtClean="0">
                                          <a:solidFill>
                                            <a:schemeClr val="tx1">
                                              <a:lumMod val="85000"/>
                                              <a:lumOff val="1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𝐺</m:t>
                                      </m:r>
                                    </m:e>
                                    <m:sub>
                                      <m:r>
                                        <a:rPr lang="en-US" sz="1600" b="0" i="1" smtClean="0">
                                          <a:solidFill>
                                            <a:schemeClr val="tx1">
                                              <a:lumMod val="85000"/>
                                              <a:lumOff val="1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tx1">
                                              <a:lumMod val="85000"/>
                                              <a:lumOff val="1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tx1">
                                              <a:lumMod val="85000"/>
                                              <a:lumOff val="1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𝐺</m:t>
                                      </m:r>
                                    </m:e>
                                    <m:sub>
                                      <m:r>
                                        <a:rPr lang="en-US" sz="1600" b="0" i="1" smtClean="0">
                                          <a:solidFill>
                                            <a:schemeClr val="tx1">
                                              <a:lumMod val="85000"/>
                                              <a:lumOff val="1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  <m:r>
                        <a:rPr lang="en-US" sz="16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+(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34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16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1600" dirty="0">
                  <a:latin typeface="+mn-lt"/>
                </a:endParaRPr>
              </a:p>
            </p:txBody>
          </p:sp>
        </mc:Choice>
        <mc:Fallback xmlns=""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908FF553-0E3F-C128-D143-38B1B648D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1783" y="2648560"/>
                <a:ext cx="5195920" cy="7950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2" name="TextBox 161">
            <a:extLst>
              <a:ext uri="{FF2B5EF4-FFF2-40B4-BE49-F238E27FC236}">
                <a16:creationId xmlns:a16="http://schemas.microsoft.com/office/drawing/2014/main" id="{7277888F-5366-3E2F-1B86-505BAF1DF491}"/>
              </a:ext>
            </a:extLst>
          </p:cNvPr>
          <p:cNvSpPr txBox="1"/>
          <p:nvPr/>
        </p:nvSpPr>
        <p:spPr>
          <a:xfrm>
            <a:off x="1449235" y="4037535"/>
            <a:ext cx="9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latin typeface="+mn-lt"/>
              </a:rPr>
              <a:t>G</a:t>
            </a:r>
            <a:r>
              <a:rPr lang="en-US" sz="1600" b="1" baseline="-25000" dirty="0">
                <a:latin typeface="+mn-lt"/>
              </a:rPr>
              <a:t>t </a:t>
            </a:r>
            <a:r>
              <a:rPr lang="en-US" sz="1600" b="1" dirty="0">
                <a:latin typeface="+mn-lt"/>
              </a:rPr>
              <a:t>, </a:t>
            </a:r>
            <a:r>
              <a:rPr lang="en-US" sz="1600" b="1" i="1" dirty="0">
                <a:latin typeface="+mn-lt"/>
              </a:rPr>
              <a:t>F</a:t>
            </a:r>
            <a:r>
              <a:rPr lang="en-US" sz="1600" b="1" baseline="-25000" dirty="0">
                <a:latin typeface="+mn-lt"/>
              </a:rPr>
              <a:t>t</a:t>
            </a:r>
          </a:p>
        </p:txBody>
      </p:sp>
      <p:sp>
        <p:nvSpPr>
          <p:cNvPr id="163" name="Rectangle: Top Corners Snipped 162">
            <a:extLst>
              <a:ext uri="{FF2B5EF4-FFF2-40B4-BE49-F238E27FC236}">
                <a16:creationId xmlns:a16="http://schemas.microsoft.com/office/drawing/2014/main" id="{93805F95-8811-237F-DDCF-D2CD9EB73968}"/>
              </a:ext>
            </a:extLst>
          </p:cNvPr>
          <p:cNvSpPr/>
          <p:nvPr/>
        </p:nvSpPr>
        <p:spPr>
          <a:xfrm rot="5400000">
            <a:off x="1355552" y="2207885"/>
            <a:ext cx="1212086" cy="2384896"/>
          </a:xfrm>
          <a:prstGeom prst="snip2SameRect">
            <a:avLst/>
          </a:prstGeom>
          <a:noFill/>
          <a:ln w="127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A0E64619-5052-C35E-93AC-79DEA5AB92F4}"/>
                  </a:ext>
                </a:extLst>
              </p:cNvPr>
              <p:cNvSpPr txBox="1"/>
              <p:nvPr/>
            </p:nvSpPr>
            <p:spPr>
              <a:xfrm>
                <a:off x="3666057" y="3390611"/>
                <a:ext cx="3313274" cy="4920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b="0" i="1" baseline="-25000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b="0" i="1" baseline="-25000" dirty="0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i="1" baseline="-250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600" b="0" i="1" baseline="-25000" dirty="0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𝑖𝑓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b="0" i="1" baseline="-25000" dirty="0" smtClean="0">
                          <a:latin typeface="Cambria Math" panose="02040503050406030204" pitchFamily="18" charset="0"/>
                        </a:rPr>
                        <m:t>34</m:t>
                      </m:r>
                    </m:oMath>
                  </m:oMathPara>
                </a14:m>
                <a:endParaRPr lang="en-US" sz="16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A0E64619-5052-C35E-93AC-79DEA5AB92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57" y="3390611"/>
                <a:ext cx="3313274" cy="4920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7" name="TextBox 166">
            <a:extLst>
              <a:ext uri="{FF2B5EF4-FFF2-40B4-BE49-F238E27FC236}">
                <a16:creationId xmlns:a16="http://schemas.microsoft.com/office/drawing/2014/main" id="{137D1BD3-1BE6-5136-DEE0-69CE23B0E713}"/>
              </a:ext>
            </a:extLst>
          </p:cNvPr>
          <p:cNvSpPr txBox="1"/>
          <p:nvPr/>
        </p:nvSpPr>
        <p:spPr>
          <a:xfrm>
            <a:off x="3947498" y="3936992"/>
            <a:ext cx="4994918" cy="52727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z="1600" b="0" i="1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600" b="0" baseline="-25000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0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minimum if all stages have same noise measures.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5FE35-5448-82CC-5508-1D3B682D635C}"/>
              </a:ext>
            </a:extLst>
          </p:cNvPr>
          <p:cNvSpPr txBox="1"/>
          <p:nvPr/>
        </p:nvSpPr>
        <p:spPr>
          <a:xfrm>
            <a:off x="3937974" y="4340822"/>
            <a:ext cx="4994918" cy="52727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z="1600" b="0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minimize the noise measure of the 1</a:t>
            </a:r>
            <a:r>
              <a:rPr lang="en-US" sz="1600" b="0" baseline="30000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600" b="0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stage.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75C914-7622-FE28-1358-D3513596875E}"/>
              </a:ext>
            </a:extLst>
          </p:cNvPr>
          <p:cNvCxnSpPr>
            <a:cxnSpLocks/>
          </p:cNvCxnSpPr>
          <p:nvPr/>
        </p:nvCxnSpPr>
        <p:spPr>
          <a:xfrm flipV="1">
            <a:off x="3811783" y="2558567"/>
            <a:ext cx="4946362" cy="13183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59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6" grpId="0"/>
      <p:bldP spid="27" grpId="0"/>
      <p:bldP spid="28" grpId="0" animBg="1"/>
      <p:bldP spid="161" grpId="0"/>
      <p:bldP spid="166" grpId="0"/>
      <p:bldP spid="167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Motivation / Previous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E0936F-AD81-1E6D-779F-31C03216D7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7" t="5455" r="1747"/>
          <a:stretch/>
        </p:blipFill>
        <p:spPr>
          <a:xfrm>
            <a:off x="78615" y="883193"/>
            <a:ext cx="8141861" cy="690770"/>
          </a:xfrm>
          <a:prstGeom prst="rect">
            <a:avLst/>
          </a:prstGeom>
        </p:spPr>
      </p:pic>
      <p:pic>
        <p:nvPicPr>
          <p:cNvPr id="6" name="Picture 5" descr="A close-up of a circuit board&#10;&#10;Description automatically generated">
            <a:extLst>
              <a:ext uri="{FF2B5EF4-FFF2-40B4-BE49-F238E27FC236}">
                <a16:creationId xmlns:a16="http://schemas.microsoft.com/office/drawing/2014/main" id="{8EB7A628-9D31-0100-256E-EFF6B368E0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42"/>
          <a:stretch/>
        </p:blipFill>
        <p:spPr>
          <a:xfrm rot="5400000">
            <a:off x="3983577" y="1689981"/>
            <a:ext cx="1484086" cy="1459390"/>
          </a:xfrm>
          <a:prstGeom prst="rect">
            <a:avLst/>
          </a:prstGeom>
        </p:spPr>
      </p:pic>
      <p:pic>
        <p:nvPicPr>
          <p:cNvPr id="9" name="Picture 8" descr="A diagram of a tuning scheme&#10;&#10;Description automatically generated">
            <a:extLst>
              <a:ext uri="{FF2B5EF4-FFF2-40B4-BE49-F238E27FC236}">
                <a16:creationId xmlns:a16="http://schemas.microsoft.com/office/drawing/2014/main" id="{2698092C-9406-60F8-00C7-3EF24E9B40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83" b="3111"/>
          <a:stretch/>
        </p:blipFill>
        <p:spPr>
          <a:xfrm>
            <a:off x="347448" y="1653361"/>
            <a:ext cx="3110805" cy="1532629"/>
          </a:xfrm>
          <a:prstGeom prst="rect">
            <a:avLst/>
          </a:prstGeom>
        </p:spPr>
      </p:pic>
      <p:pic>
        <p:nvPicPr>
          <p:cNvPr id="11" name="Picture 10" descr="A maze in the shape of a building&#10;&#10;Description automatically generated">
            <a:extLst>
              <a:ext uri="{FF2B5EF4-FFF2-40B4-BE49-F238E27FC236}">
                <a16:creationId xmlns:a16="http://schemas.microsoft.com/office/drawing/2014/main" id="{2C913E7C-E595-B893-941C-9D0135B992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066021" y="3145142"/>
            <a:ext cx="1319196" cy="1781673"/>
          </a:xfrm>
          <a:prstGeom prst="rect">
            <a:avLst/>
          </a:prstGeom>
        </p:spPr>
      </p:pic>
      <p:pic>
        <p:nvPicPr>
          <p:cNvPr id="13" name="Picture 12" descr="A diagram of a circuit&#10;&#10;Description automatically generated">
            <a:extLst>
              <a:ext uri="{FF2B5EF4-FFF2-40B4-BE49-F238E27FC236}">
                <a16:creationId xmlns:a16="http://schemas.microsoft.com/office/drawing/2014/main" id="{10BA1842-2678-77AD-B8F8-AEA65CF9DBA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3476"/>
          <a:stretch/>
        </p:blipFill>
        <p:spPr>
          <a:xfrm>
            <a:off x="214393" y="3334849"/>
            <a:ext cx="3376917" cy="136240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6455817-759D-B9BC-321A-2BB0FC634BF7}"/>
              </a:ext>
            </a:extLst>
          </p:cNvPr>
          <p:cNvCxnSpPr>
            <a:cxnSpLocks/>
          </p:cNvCxnSpPr>
          <p:nvPr/>
        </p:nvCxnSpPr>
        <p:spPr>
          <a:xfrm flipH="1">
            <a:off x="213032" y="3247956"/>
            <a:ext cx="8583518" cy="1184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B79D5DC-0967-92D7-6A73-3C5337BBC710}"/>
              </a:ext>
            </a:extLst>
          </p:cNvPr>
          <p:cNvSpPr txBox="1"/>
          <p:nvPr/>
        </p:nvSpPr>
        <p:spPr>
          <a:xfrm>
            <a:off x="40210" y="1667161"/>
            <a:ext cx="4902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+mn-lt"/>
              </a:rPr>
              <a:t>CB</a:t>
            </a:r>
            <a:endParaRPr lang="en-US" sz="1600" b="1" baseline="-25000" dirty="0">
              <a:latin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693794-718F-3A4E-6123-C3DB069B3491}"/>
              </a:ext>
            </a:extLst>
          </p:cNvPr>
          <p:cNvSpPr txBox="1"/>
          <p:nvPr/>
        </p:nvSpPr>
        <p:spPr>
          <a:xfrm>
            <a:off x="40210" y="3317673"/>
            <a:ext cx="4902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+mn-lt"/>
              </a:rPr>
              <a:t>CE</a:t>
            </a:r>
            <a:endParaRPr lang="en-US" sz="1600" b="1" baseline="-25000" dirty="0"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CC91FD9-870A-1B01-5312-A43F0CD4D2B1}"/>
              </a:ext>
            </a:extLst>
          </p:cNvPr>
          <p:cNvGrpSpPr/>
          <p:nvPr/>
        </p:nvGrpSpPr>
        <p:grpSpPr>
          <a:xfrm>
            <a:off x="6205610" y="1649698"/>
            <a:ext cx="2419515" cy="1530857"/>
            <a:chOff x="6205610" y="1649698"/>
            <a:chExt cx="2419515" cy="153085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F7A521C-94D2-F50B-383B-648378AC9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464" t="1755"/>
            <a:stretch/>
          </p:blipFill>
          <p:spPr>
            <a:xfrm>
              <a:off x="6205610" y="1649698"/>
              <a:ext cx="2419515" cy="1530857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51EA613-6DA9-75A9-4106-F6D387CAF7E5}"/>
                </a:ext>
              </a:extLst>
            </p:cNvPr>
            <p:cNvSpPr/>
            <p:nvPr/>
          </p:nvSpPr>
          <p:spPr>
            <a:xfrm>
              <a:off x="6569060" y="2725370"/>
              <a:ext cx="230430" cy="1920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BF841AC-0B04-40F6-5310-051B267E47AD}"/>
              </a:ext>
            </a:extLst>
          </p:cNvPr>
          <p:cNvGrpSpPr/>
          <p:nvPr/>
        </p:nvGrpSpPr>
        <p:grpSpPr>
          <a:xfrm>
            <a:off x="6185010" y="3275537"/>
            <a:ext cx="2460717" cy="1556738"/>
            <a:chOff x="6185010" y="3275537"/>
            <a:chExt cx="2460717" cy="155673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F19C021-14FF-FD04-B5C5-D6FE75AE7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85010" y="3275537"/>
              <a:ext cx="2460717" cy="1556738"/>
            </a:xfrm>
            <a:prstGeom prst="rect">
              <a:avLst/>
            </a:prstGeom>
          </p:spPr>
        </p:pic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354319D-BE29-98B5-B374-63CD4A7055CD}"/>
                </a:ext>
              </a:extLst>
            </p:cNvPr>
            <p:cNvSpPr/>
            <p:nvPr/>
          </p:nvSpPr>
          <p:spPr>
            <a:xfrm>
              <a:off x="6569060" y="4376785"/>
              <a:ext cx="230430" cy="1920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1480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Noise Measure in TSC130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CA032F6-32F3-D2B1-DAF4-84B7EB414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25" y="2849663"/>
            <a:ext cx="2554546" cy="178755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B56605D-7205-EF74-DDEA-5ED5C750E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25" y="827415"/>
            <a:ext cx="2523112" cy="17875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97FD2F3-3627-BC80-6B0B-9E858DC3A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2610" y="1381195"/>
            <a:ext cx="2803565" cy="280356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B6DB027-D463-D4B2-B0B8-244179E9035D}"/>
              </a:ext>
            </a:extLst>
          </p:cNvPr>
          <p:cNvSpPr txBox="1"/>
          <p:nvPr/>
        </p:nvSpPr>
        <p:spPr>
          <a:xfrm>
            <a:off x="1269170" y="4592090"/>
            <a:ext cx="66419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b="1" i="1" dirty="0">
                <a:latin typeface="+mn-lt"/>
              </a:rPr>
              <a:t>G</a:t>
            </a:r>
            <a:r>
              <a:rPr lang="en-US" sz="1000" b="1" baseline="-25000" dirty="0">
                <a:latin typeface="+mn-lt"/>
              </a:rPr>
              <a:t>A </a:t>
            </a:r>
            <a:r>
              <a:rPr lang="en-US" sz="1000" b="1" dirty="0">
                <a:latin typeface="+mn-lt"/>
              </a:rPr>
              <a:t>(dB)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D5403A-1CE0-4F4F-3631-E0E7C2BA58E9}"/>
              </a:ext>
            </a:extLst>
          </p:cNvPr>
          <p:cNvSpPr txBox="1"/>
          <p:nvPr/>
        </p:nvSpPr>
        <p:spPr>
          <a:xfrm>
            <a:off x="1327388" y="2604338"/>
            <a:ext cx="8449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b="1" i="1" dirty="0">
                <a:latin typeface="+mn-lt"/>
              </a:rPr>
              <a:t>J</a:t>
            </a:r>
            <a:r>
              <a:rPr lang="en-US" sz="1000" b="1" baseline="-25000" dirty="0">
                <a:latin typeface="+mn-lt"/>
              </a:rPr>
              <a:t>E </a:t>
            </a:r>
            <a:r>
              <a:rPr lang="en-US" sz="1000" b="1" dirty="0">
                <a:latin typeface="+mn-lt"/>
              </a:rPr>
              <a:t>(</a:t>
            </a:r>
            <a:r>
              <a:rPr lang="en-US" sz="1000" b="1" dirty="0">
                <a:latin typeface="+mn-lt"/>
                <a:cs typeface="Arial" panose="020B0604020202020204" pitchFamily="34" charset="0"/>
              </a:rPr>
              <a:t>mA/µm</a:t>
            </a:r>
            <a:r>
              <a:rPr lang="en-US" sz="1000" b="1" dirty="0">
                <a:latin typeface="+mn-lt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F421367-C9A4-B76D-C178-712B5A1BBD29}"/>
              </a:ext>
            </a:extLst>
          </p:cNvPr>
          <p:cNvSpPr txBox="1"/>
          <p:nvPr/>
        </p:nvSpPr>
        <p:spPr>
          <a:xfrm rot="16200000">
            <a:off x="-468141" y="1526673"/>
            <a:ext cx="14593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baseline="-25000" dirty="0">
                <a:latin typeface="+mn-lt"/>
              </a:rPr>
              <a:t> </a:t>
            </a:r>
            <a:r>
              <a:rPr lang="en-US" sz="1200" b="1" dirty="0">
                <a:latin typeface="+mn-lt"/>
              </a:rPr>
              <a:t>(dB)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B6457A-8F2D-A948-AB4D-FCD847F3E8C1}"/>
              </a:ext>
            </a:extLst>
          </p:cNvPr>
          <p:cNvSpPr txBox="1"/>
          <p:nvPr/>
        </p:nvSpPr>
        <p:spPr>
          <a:xfrm>
            <a:off x="1162264" y="1855339"/>
            <a:ext cx="8449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+mn-lt"/>
              </a:rPr>
              <a:t>F</a:t>
            </a:r>
            <a:r>
              <a:rPr lang="en-US" sz="1400" b="1" baseline="-25000" dirty="0">
                <a:latin typeface="+mn-lt"/>
              </a:rPr>
              <a:t>cascade</a:t>
            </a:r>
            <a:endParaRPr lang="en-US" sz="1400" b="1" dirty="0">
              <a:latin typeface="+mn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D60C083-191F-2805-D501-20BCD782A53F}"/>
              </a:ext>
            </a:extLst>
          </p:cNvPr>
          <p:cNvSpPr txBox="1"/>
          <p:nvPr/>
        </p:nvSpPr>
        <p:spPr>
          <a:xfrm>
            <a:off x="1422790" y="3305378"/>
            <a:ext cx="8065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+mn-lt"/>
              </a:rPr>
              <a:t>F</a:t>
            </a:r>
            <a:r>
              <a:rPr lang="en-US" sz="1400" b="1" baseline="-25000" dirty="0">
                <a:latin typeface="+mn-lt"/>
              </a:rPr>
              <a:t>cascade</a:t>
            </a:r>
            <a:endParaRPr lang="en-US" sz="1400" b="1" dirty="0">
              <a:latin typeface="+mn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495F0E4-08D0-A21B-811A-A2EA3305E364}"/>
              </a:ext>
            </a:extLst>
          </p:cNvPr>
          <p:cNvSpPr txBox="1"/>
          <p:nvPr/>
        </p:nvSpPr>
        <p:spPr>
          <a:xfrm>
            <a:off x="947538" y="4015097"/>
            <a:ext cx="6641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latin typeface="+mn-lt"/>
              </a:rPr>
              <a:t>NF</a:t>
            </a:r>
            <a:r>
              <a:rPr lang="en-US" sz="1400" b="1" baseline="-25000" dirty="0" err="1">
                <a:latin typeface="+mn-lt"/>
              </a:rPr>
              <a:t>min</a:t>
            </a:r>
            <a:endParaRPr lang="en-US" sz="1400" b="1" dirty="0">
              <a:latin typeface="+mn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947D7E-9F6F-B00C-89C2-DCBB7CE2C870}"/>
              </a:ext>
            </a:extLst>
          </p:cNvPr>
          <p:cNvSpPr txBox="1"/>
          <p:nvPr/>
        </p:nvSpPr>
        <p:spPr>
          <a:xfrm rot="16200000">
            <a:off x="-459057" y="3540939"/>
            <a:ext cx="14593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baseline="-25000" dirty="0">
                <a:latin typeface="+mn-lt"/>
              </a:rPr>
              <a:t> </a:t>
            </a:r>
            <a:r>
              <a:rPr lang="en-US" sz="1200" b="1" dirty="0">
                <a:latin typeface="+mn-lt"/>
              </a:rPr>
              <a:t>(dB)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46250CF-F979-0EAB-331B-66A91175CEAD}"/>
              </a:ext>
            </a:extLst>
          </p:cNvPr>
          <p:cNvGrpSpPr/>
          <p:nvPr/>
        </p:nvGrpSpPr>
        <p:grpSpPr>
          <a:xfrm>
            <a:off x="5984222" y="1381195"/>
            <a:ext cx="3157973" cy="2494016"/>
            <a:chOff x="5984222" y="1373031"/>
            <a:chExt cx="3157973" cy="249401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11C37B2-AE9D-A890-B106-FA13A5312771}"/>
                </a:ext>
              </a:extLst>
            </p:cNvPr>
            <p:cNvGrpSpPr/>
            <p:nvPr/>
          </p:nvGrpSpPr>
          <p:grpSpPr>
            <a:xfrm>
              <a:off x="6223415" y="1373031"/>
              <a:ext cx="2918780" cy="2494016"/>
              <a:chOff x="6223415" y="1373031"/>
              <a:chExt cx="2918780" cy="2494016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701D6EE4-74F4-052B-185D-5927644B45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39776" y="1712190"/>
                <a:ext cx="2876126" cy="1891826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58421E6-6CAA-9CEF-6A7D-45CA06F848B2}"/>
                  </a:ext>
                </a:extLst>
              </p:cNvPr>
              <p:cNvSpPr txBox="1"/>
              <p:nvPr/>
            </p:nvSpPr>
            <p:spPr>
              <a:xfrm>
                <a:off x="6654954" y="3590048"/>
                <a:ext cx="2189085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b="1" dirty="0">
                    <a:latin typeface="+mn-lt"/>
                  </a:rPr>
                  <a:t>Frequency (THz)</a:t>
                </a:r>
                <a:endParaRPr lang="en-US" sz="1200" b="1" baseline="-25000" dirty="0">
                  <a:latin typeface="+mn-lt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7E0926-680D-C5D4-A429-08CF2C742558}"/>
                  </a:ext>
                </a:extLst>
              </p:cNvPr>
              <p:cNvSpPr txBox="1"/>
              <p:nvPr/>
            </p:nvSpPr>
            <p:spPr>
              <a:xfrm>
                <a:off x="6690423" y="2289516"/>
                <a:ext cx="855032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b="1" i="1" dirty="0" err="1">
                    <a:latin typeface="+mn-lt"/>
                  </a:rPr>
                  <a:t>G</a:t>
                </a:r>
                <a:r>
                  <a:rPr lang="en-US" sz="1400" b="1" baseline="-25000" dirty="0" err="1">
                    <a:latin typeface="+mn-lt"/>
                  </a:rPr>
                  <a:t>ma</a:t>
                </a:r>
                <a:r>
                  <a:rPr lang="en-US" sz="1400" b="1" dirty="0">
                    <a:latin typeface="+mn-lt"/>
                  </a:rPr>
                  <a:t>/</a:t>
                </a:r>
                <a:r>
                  <a:rPr lang="en-US" sz="1400" b="1" i="1" dirty="0" err="1">
                    <a:latin typeface="+mn-lt"/>
                  </a:rPr>
                  <a:t>G</a:t>
                </a:r>
                <a:r>
                  <a:rPr lang="en-US" sz="1400" b="1" baseline="-25000" dirty="0" err="1">
                    <a:latin typeface="+mn-lt"/>
                  </a:rPr>
                  <a:t>ms</a:t>
                </a:r>
                <a:endParaRPr lang="en-US" sz="1400" b="1" baseline="-25000" dirty="0">
                  <a:latin typeface="+mn-lt"/>
                </a:endParaRPr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1C840323-DC89-48C5-956E-C5C31CCBB209}"/>
                  </a:ext>
                </a:extLst>
              </p:cNvPr>
              <p:cNvCxnSpPr/>
              <p:nvPr/>
            </p:nvCxnSpPr>
            <p:spPr>
              <a:xfrm flipV="1">
                <a:off x="8493297" y="2831972"/>
                <a:ext cx="38405" cy="3072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330AA82-5D8C-B142-AE5A-5A9F9BAFC982}"/>
                  </a:ext>
                </a:extLst>
              </p:cNvPr>
              <p:cNvSpPr txBox="1"/>
              <p:nvPr/>
            </p:nvSpPr>
            <p:spPr>
              <a:xfrm>
                <a:off x="7869056" y="2537477"/>
                <a:ext cx="1122408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≈ </a:t>
                </a:r>
                <a:r>
                  <a:rPr lang="en-US" sz="1400" b="1" dirty="0">
                    <a:latin typeface="+mn-lt"/>
                  </a:rPr>
                  <a:t>790 GHz</a:t>
                </a:r>
                <a:endParaRPr lang="en-US" sz="1400" b="1" baseline="-25000" dirty="0">
                  <a:latin typeface="+mn-lt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060E8B6-8F53-7770-B656-E70A9BD19500}"/>
                  </a:ext>
                </a:extLst>
              </p:cNvPr>
              <p:cNvSpPr txBox="1"/>
              <p:nvPr/>
            </p:nvSpPr>
            <p:spPr>
              <a:xfrm>
                <a:off x="6223415" y="1373031"/>
                <a:ext cx="291878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12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CE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=0.5</a:t>
                </a:r>
                <a:r>
                  <a:rPr lang="en-US" sz="1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12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CEO-BR</a:t>
                </a:r>
                <a:r>
                  <a:rPr lang="en-US" sz="1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2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1.75 V , </a:t>
                </a:r>
                <a:r>
                  <a:rPr lang="en-US" sz="1200" b="1" i="1" dirty="0">
                    <a:latin typeface="+mn-lt"/>
                    <a:cs typeface="Arial" panose="020B0604020202020204" pitchFamily="34" charset="0"/>
                  </a:rPr>
                  <a:t>J</a:t>
                </a:r>
                <a:r>
                  <a:rPr lang="en-US" sz="1200" b="1" baseline="-25000" dirty="0">
                    <a:latin typeface="+mn-lt"/>
                    <a:cs typeface="Arial" panose="020B0604020202020204" pitchFamily="34" charset="0"/>
                  </a:rPr>
                  <a:t>E</a:t>
                </a:r>
                <a:r>
                  <a:rPr lang="en-US" sz="1200" b="1" dirty="0">
                    <a:latin typeface="+mn-lt"/>
                    <a:cs typeface="Arial" panose="020B0604020202020204" pitchFamily="34" charset="0"/>
                  </a:rPr>
                  <a:t>=2.5 mA/µm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9F90B55-9CD0-F134-D6B7-68C7B403A0FA}"/>
                </a:ext>
              </a:extLst>
            </p:cNvPr>
            <p:cNvSpPr txBox="1"/>
            <p:nvPr/>
          </p:nvSpPr>
          <p:spPr>
            <a:xfrm rot="16200000">
              <a:off x="5393025" y="2449565"/>
              <a:ext cx="145939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baseline="-25000" dirty="0">
                  <a:latin typeface="+mn-lt"/>
                </a:rPr>
                <a:t> </a:t>
              </a:r>
              <a:r>
                <a:rPr lang="en-US" sz="1200" b="1" dirty="0">
                  <a:latin typeface="+mn-lt"/>
                </a:rPr>
                <a:t>(dB)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051D2D2-5960-9233-B018-9C9F946F4BF5}"/>
              </a:ext>
            </a:extLst>
          </p:cNvPr>
          <p:cNvSpPr txBox="1"/>
          <p:nvPr/>
        </p:nvSpPr>
        <p:spPr>
          <a:xfrm>
            <a:off x="3381445" y="820346"/>
            <a:ext cx="29187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  <a:latin typeface="+mn-lt"/>
              </a:rPr>
              <a:t>Common Emitter Transistor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B9C9C7-4477-0F2E-4562-EEECEBDF0E42}"/>
              </a:ext>
            </a:extLst>
          </p:cNvPr>
          <p:cNvSpPr txBox="1"/>
          <p:nvPr/>
        </p:nvSpPr>
        <p:spPr>
          <a:xfrm>
            <a:off x="769905" y="2918272"/>
            <a:ext cx="9328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en-US" sz="1400" b="1" dirty="0">
                <a:latin typeface="+mn-lt"/>
              </a:rPr>
              <a:t>GHz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1C3F23-AF96-E88D-B00C-460C60BBF6BB}"/>
              </a:ext>
            </a:extLst>
          </p:cNvPr>
          <p:cNvSpPr txBox="1"/>
          <p:nvPr/>
        </p:nvSpPr>
        <p:spPr>
          <a:xfrm>
            <a:off x="1883651" y="1213108"/>
            <a:ext cx="8934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en-US" sz="1400" b="1" dirty="0">
                <a:latin typeface="+mn-lt"/>
              </a:rPr>
              <a:t>GHz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0DE2264-AE0B-6E82-8706-574C769F453B}"/>
              </a:ext>
            </a:extLst>
          </p:cNvPr>
          <p:cNvSpPr txBox="1"/>
          <p:nvPr/>
        </p:nvSpPr>
        <p:spPr>
          <a:xfrm>
            <a:off x="5128972" y="3443877"/>
            <a:ext cx="4588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en-US" sz="1400" b="1" baseline="-25000" dirty="0">
              <a:solidFill>
                <a:srgbClr val="00FF00"/>
              </a:solidFill>
              <a:latin typeface="+mn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4DCC09-359A-6D20-7906-C44FA1E3AA61}"/>
              </a:ext>
            </a:extLst>
          </p:cNvPr>
          <p:cNvSpPr txBox="1"/>
          <p:nvPr/>
        </p:nvSpPr>
        <p:spPr>
          <a:xfrm>
            <a:off x="5148075" y="1758574"/>
            <a:ext cx="420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400" b="1" baseline="-25000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400" b="1" baseline="-25000" dirty="0">
              <a:solidFill>
                <a:srgbClr val="059505"/>
              </a:solidFill>
              <a:latin typeface="+mn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A7B255C-6240-D371-0236-279659595760}"/>
              </a:ext>
            </a:extLst>
          </p:cNvPr>
          <p:cNvSpPr txBox="1"/>
          <p:nvPr/>
        </p:nvSpPr>
        <p:spPr>
          <a:xfrm>
            <a:off x="3274306" y="2764383"/>
            <a:ext cx="420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</a:t>
            </a:r>
            <a:endParaRPr lang="en-US" sz="1400" b="1" baseline="-250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E0CBE16-649E-3B3C-756C-0E6F785EE18E}"/>
              </a:ext>
            </a:extLst>
          </p:cNvPr>
          <p:cNvCxnSpPr>
            <a:cxnSpLocks/>
          </p:cNvCxnSpPr>
          <p:nvPr/>
        </p:nvCxnSpPr>
        <p:spPr>
          <a:xfrm flipV="1">
            <a:off x="4982540" y="1993838"/>
            <a:ext cx="280750" cy="193862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89ED7E5-7AA5-6114-DCE5-75FB438068FD}"/>
              </a:ext>
            </a:extLst>
          </p:cNvPr>
          <p:cNvCxnSpPr>
            <a:cxnSpLocks/>
          </p:cNvCxnSpPr>
          <p:nvPr/>
        </p:nvCxnSpPr>
        <p:spPr>
          <a:xfrm flipV="1">
            <a:off x="4847826" y="3679437"/>
            <a:ext cx="338654" cy="3372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B676D1C-8686-FA4E-B730-40F19FBD082B}"/>
              </a:ext>
            </a:extLst>
          </p:cNvPr>
          <p:cNvSpPr txBox="1"/>
          <p:nvPr/>
        </p:nvSpPr>
        <p:spPr>
          <a:xfrm>
            <a:off x="5358410" y="1483723"/>
            <a:ext cx="596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optM</a:t>
            </a:r>
            <a:endParaRPr lang="en-US" sz="1400" b="1" baseline="-250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6816E6D-1D75-F774-B2F5-4B4CD0872BF8}"/>
              </a:ext>
            </a:extLst>
          </p:cNvPr>
          <p:cNvSpPr txBox="1"/>
          <p:nvPr/>
        </p:nvSpPr>
        <p:spPr>
          <a:xfrm>
            <a:off x="3221438" y="1462006"/>
            <a:ext cx="494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400" b="1" i="1" baseline="30000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1400" b="1" baseline="-25000" dirty="0">
              <a:solidFill>
                <a:srgbClr val="FF0C00"/>
              </a:solidFill>
              <a:latin typeface="+mn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FC6197-9380-AC09-ED03-68F1E48A7D4A}"/>
              </a:ext>
            </a:extLst>
          </p:cNvPr>
          <p:cNvSpPr txBox="1"/>
          <p:nvPr/>
        </p:nvSpPr>
        <p:spPr>
          <a:xfrm>
            <a:off x="1845245" y="922693"/>
            <a:ext cx="10233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CB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=0.2 V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27F361-AFC8-2B86-DAF1-2FE740FE3208}"/>
              </a:ext>
            </a:extLst>
          </p:cNvPr>
          <p:cNvSpPr txBox="1"/>
          <p:nvPr/>
        </p:nvSpPr>
        <p:spPr>
          <a:xfrm>
            <a:off x="4064018" y="4191611"/>
            <a:ext cx="8957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en-US" sz="1400" b="1" dirty="0">
                <a:latin typeface="+mn-lt"/>
              </a:rPr>
              <a:t>GHz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4BDAE4-AB42-96F4-3D07-9C71E8EA301E}"/>
              </a:ext>
            </a:extLst>
          </p:cNvPr>
          <p:cNvSpPr txBox="1"/>
          <p:nvPr/>
        </p:nvSpPr>
        <p:spPr>
          <a:xfrm>
            <a:off x="4037954" y="4447556"/>
            <a:ext cx="9475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4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deg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=8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fH</a:t>
            </a:r>
            <a:endParaRPr lang="en-US" sz="1400" b="1" baseline="-25000" dirty="0"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F634A64-B18F-011C-A92F-FF8FC15085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0599" y="3674340"/>
            <a:ext cx="969626" cy="113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69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0EAF8F92-9696-E8C9-482F-F85FD1DC8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983" y="1373252"/>
            <a:ext cx="2802597" cy="28063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FB7BEA-507F-D360-DC38-584897010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69" y="831824"/>
            <a:ext cx="2554547" cy="18152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71AAE2-E1C8-26CB-2C24-CBD98960C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04" y="2831450"/>
            <a:ext cx="2554547" cy="17707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Noise Measure in TSC130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6DB027-D463-D4B2-B0B8-244179E9035D}"/>
              </a:ext>
            </a:extLst>
          </p:cNvPr>
          <p:cNvSpPr txBox="1"/>
          <p:nvPr/>
        </p:nvSpPr>
        <p:spPr>
          <a:xfrm>
            <a:off x="1333978" y="4601445"/>
            <a:ext cx="66419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i="1" dirty="0">
                <a:latin typeface="+mn-lt"/>
              </a:rPr>
              <a:t>G</a:t>
            </a:r>
            <a:r>
              <a:rPr lang="en-US" sz="1100" b="1" baseline="-25000" dirty="0">
                <a:latin typeface="+mn-lt"/>
              </a:rPr>
              <a:t>A </a:t>
            </a:r>
            <a:r>
              <a:rPr lang="en-US" sz="1100" b="1" dirty="0">
                <a:latin typeface="+mn-lt"/>
              </a:rPr>
              <a:t>(dB)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D5403A-1CE0-4F4F-3631-E0E7C2BA58E9}"/>
              </a:ext>
            </a:extLst>
          </p:cNvPr>
          <p:cNvSpPr txBox="1"/>
          <p:nvPr/>
        </p:nvSpPr>
        <p:spPr>
          <a:xfrm>
            <a:off x="1302264" y="2613302"/>
            <a:ext cx="9415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i="1" dirty="0">
                <a:latin typeface="+mn-lt"/>
              </a:rPr>
              <a:t>J</a:t>
            </a:r>
            <a:r>
              <a:rPr lang="en-US" sz="1100" b="1" baseline="-25000" dirty="0">
                <a:latin typeface="+mn-lt"/>
              </a:rPr>
              <a:t>E </a:t>
            </a:r>
            <a:r>
              <a:rPr lang="en-US" sz="1100" b="1" dirty="0">
                <a:latin typeface="+mn-lt"/>
              </a:rPr>
              <a:t>(</a:t>
            </a:r>
            <a:r>
              <a:rPr lang="en-US" sz="1100" b="1" dirty="0">
                <a:latin typeface="+mn-lt"/>
                <a:cs typeface="Arial" panose="020B0604020202020204" pitchFamily="34" charset="0"/>
              </a:rPr>
              <a:t>mA/µm</a:t>
            </a:r>
            <a:r>
              <a:rPr lang="en-US" sz="1100" b="1" dirty="0">
                <a:latin typeface="+mn-lt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F421367-C9A4-B76D-C178-712B5A1BBD29}"/>
              </a:ext>
            </a:extLst>
          </p:cNvPr>
          <p:cNvSpPr txBox="1"/>
          <p:nvPr/>
        </p:nvSpPr>
        <p:spPr>
          <a:xfrm rot="16200000">
            <a:off x="-470916" y="1540854"/>
            <a:ext cx="14593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baseline="-25000" dirty="0">
                <a:latin typeface="+mn-lt"/>
              </a:rPr>
              <a:t> </a:t>
            </a:r>
            <a:r>
              <a:rPr lang="en-US" sz="1200" b="1" dirty="0">
                <a:latin typeface="+mn-lt"/>
              </a:rPr>
              <a:t>(dB)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B6457A-8F2D-A948-AB4D-FCD847F3E8C1}"/>
              </a:ext>
            </a:extLst>
          </p:cNvPr>
          <p:cNvSpPr txBox="1"/>
          <p:nvPr/>
        </p:nvSpPr>
        <p:spPr>
          <a:xfrm>
            <a:off x="1230766" y="1855339"/>
            <a:ext cx="7764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+mj-lt"/>
              </a:rPr>
              <a:t>F</a:t>
            </a:r>
            <a:r>
              <a:rPr lang="en-US" sz="1400" b="1" baseline="-25000" dirty="0">
                <a:latin typeface="+mj-lt"/>
              </a:rPr>
              <a:t>cascade</a:t>
            </a:r>
            <a:endParaRPr lang="en-US" sz="1400" b="1" dirty="0"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D60C083-191F-2805-D501-20BCD782A53F}"/>
              </a:ext>
            </a:extLst>
          </p:cNvPr>
          <p:cNvSpPr txBox="1"/>
          <p:nvPr/>
        </p:nvSpPr>
        <p:spPr>
          <a:xfrm>
            <a:off x="1452876" y="3504620"/>
            <a:ext cx="8065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+mj-lt"/>
              </a:rPr>
              <a:t>F</a:t>
            </a:r>
            <a:r>
              <a:rPr lang="en-US" sz="1400" b="1" baseline="-25000" dirty="0">
                <a:latin typeface="+mj-lt"/>
              </a:rPr>
              <a:t>cascade</a:t>
            </a:r>
            <a:endParaRPr lang="en-US" sz="1400" b="1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495F0E4-08D0-A21B-811A-A2EA3305E364}"/>
              </a:ext>
            </a:extLst>
          </p:cNvPr>
          <p:cNvSpPr txBox="1"/>
          <p:nvPr/>
        </p:nvSpPr>
        <p:spPr>
          <a:xfrm>
            <a:off x="2085792" y="4041215"/>
            <a:ext cx="6419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latin typeface="+mn-lt"/>
              </a:rPr>
              <a:t>NF</a:t>
            </a:r>
            <a:r>
              <a:rPr lang="en-US" sz="1400" b="1" baseline="-25000" dirty="0" err="1">
                <a:latin typeface="+mn-lt"/>
              </a:rPr>
              <a:t>min</a:t>
            </a:r>
            <a:endParaRPr lang="en-US" sz="1400" b="1" dirty="0">
              <a:latin typeface="+mn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947D7E-9F6F-B00C-89C2-DCBB7CE2C870}"/>
              </a:ext>
            </a:extLst>
          </p:cNvPr>
          <p:cNvSpPr txBox="1"/>
          <p:nvPr/>
        </p:nvSpPr>
        <p:spPr>
          <a:xfrm rot="16200000">
            <a:off x="-459057" y="3525799"/>
            <a:ext cx="14593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baseline="-25000" dirty="0">
                <a:latin typeface="+mn-lt"/>
              </a:rPr>
              <a:t> </a:t>
            </a:r>
            <a:r>
              <a:rPr lang="en-US" sz="1200" b="1" dirty="0">
                <a:latin typeface="+mn-lt"/>
              </a:rPr>
              <a:t>(dB)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051D2D2-5960-9233-B018-9C9F946F4BF5}"/>
              </a:ext>
            </a:extLst>
          </p:cNvPr>
          <p:cNvSpPr txBox="1"/>
          <p:nvPr/>
        </p:nvSpPr>
        <p:spPr>
          <a:xfrm>
            <a:off x="3381445" y="820346"/>
            <a:ext cx="29187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  <a:latin typeface="+mn-lt"/>
              </a:rPr>
              <a:t>Common Base Transistor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5861A7-DDE7-1244-B331-697838F30D96}"/>
              </a:ext>
            </a:extLst>
          </p:cNvPr>
          <p:cNvSpPr txBox="1"/>
          <p:nvPr/>
        </p:nvSpPr>
        <p:spPr>
          <a:xfrm>
            <a:off x="4107676" y="4191611"/>
            <a:ext cx="8957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en-US" sz="1400" b="1" dirty="0">
                <a:latin typeface="+mn-lt"/>
              </a:rPr>
              <a:t>GHz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B9C9C7-4477-0F2E-4562-EEECEBDF0E42}"/>
              </a:ext>
            </a:extLst>
          </p:cNvPr>
          <p:cNvSpPr txBox="1"/>
          <p:nvPr/>
        </p:nvSpPr>
        <p:spPr>
          <a:xfrm>
            <a:off x="896271" y="2918272"/>
            <a:ext cx="9105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en-US" sz="1400" b="1" dirty="0">
                <a:latin typeface="+mn-lt"/>
              </a:rPr>
              <a:t>GHz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1C3F23-AF96-E88D-B00C-460C60BBF6BB}"/>
              </a:ext>
            </a:extLst>
          </p:cNvPr>
          <p:cNvSpPr txBox="1"/>
          <p:nvPr/>
        </p:nvSpPr>
        <p:spPr>
          <a:xfrm>
            <a:off x="1883651" y="1213108"/>
            <a:ext cx="8934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en-US" sz="1400" b="1" dirty="0">
                <a:latin typeface="+mn-lt"/>
              </a:rPr>
              <a:t>GHz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0DE2264-AE0B-6E82-8706-574C769F453B}"/>
              </a:ext>
            </a:extLst>
          </p:cNvPr>
          <p:cNvSpPr txBox="1"/>
          <p:nvPr/>
        </p:nvSpPr>
        <p:spPr>
          <a:xfrm>
            <a:off x="4736260" y="3555177"/>
            <a:ext cx="45887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en-US" sz="1400" b="1" baseline="-25000" dirty="0">
              <a:solidFill>
                <a:srgbClr val="00FF00"/>
              </a:solidFill>
              <a:latin typeface="+mn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4DCC09-359A-6D20-7906-C44FA1E3AA61}"/>
              </a:ext>
            </a:extLst>
          </p:cNvPr>
          <p:cNvSpPr txBox="1"/>
          <p:nvPr/>
        </p:nvSpPr>
        <p:spPr>
          <a:xfrm>
            <a:off x="4460677" y="1394460"/>
            <a:ext cx="420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400" b="1" baseline="-25000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400" b="1" baseline="-25000" dirty="0">
              <a:solidFill>
                <a:srgbClr val="059505"/>
              </a:solidFill>
              <a:latin typeface="+mn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A7B255C-6240-D371-0236-279659595760}"/>
              </a:ext>
            </a:extLst>
          </p:cNvPr>
          <p:cNvSpPr txBox="1"/>
          <p:nvPr/>
        </p:nvSpPr>
        <p:spPr>
          <a:xfrm>
            <a:off x="5638358" y="1790726"/>
            <a:ext cx="420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</a:t>
            </a:r>
            <a:endParaRPr lang="en-US" sz="1400" b="1" baseline="-250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E0CBE16-649E-3B3C-756C-0E6F785EE18E}"/>
              </a:ext>
            </a:extLst>
          </p:cNvPr>
          <p:cNvCxnSpPr>
            <a:cxnSpLocks/>
            <a:endCxn id="49" idx="1"/>
          </p:cNvCxnSpPr>
          <p:nvPr/>
        </p:nvCxnSpPr>
        <p:spPr>
          <a:xfrm flipV="1">
            <a:off x="4926378" y="1337988"/>
            <a:ext cx="165393" cy="655850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B676D1C-8686-FA4E-B730-40F19FBD082B}"/>
              </a:ext>
            </a:extLst>
          </p:cNvPr>
          <p:cNvSpPr txBox="1"/>
          <p:nvPr/>
        </p:nvSpPr>
        <p:spPr>
          <a:xfrm>
            <a:off x="5091771" y="1184099"/>
            <a:ext cx="5939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optM</a:t>
            </a:r>
            <a:endParaRPr lang="en-US" sz="1400" b="1" baseline="-250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6816E6D-1D75-F774-B2F5-4B4CD0872BF8}"/>
              </a:ext>
            </a:extLst>
          </p:cNvPr>
          <p:cNvSpPr txBox="1"/>
          <p:nvPr/>
        </p:nvSpPr>
        <p:spPr>
          <a:xfrm>
            <a:off x="3921662" y="2344677"/>
            <a:ext cx="49416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400" b="1" i="1" baseline="30000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1400" b="1" baseline="-25000" dirty="0">
              <a:solidFill>
                <a:srgbClr val="FF0C00"/>
              </a:solidFill>
              <a:latin typeface="+mn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FC6197-9380-AC09-ED03-68F1E48A7D4A}"/>
              </a:ext>
            </a:extLst>
          </p:cNvPr>
          <p:cNvSpPr txBox="1"/>
          <p:nvPr/>
        </p:nvSpPr>
        <p:spPr>
          <a:xfrm>
            <a:off x="1845245" y="922693"/>
            <a:ext cx="10233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CB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=0.2 V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41C1139-7767-9C6A-4571-5601932FCD78}"/>
              </a:ext>
            </a:extLst>
          </p:cNvPr>
          <p:cNvSpPr txBox="1"/>
          <p:nvPr/>
        </p:nvSpPr>
        <p:spPr>
          <a:xfrm>
            <a:off x="3986522" y="4421501"/>
            <a:ext cx="10695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4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deg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=15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fF</a:t>
            </a:r>
            <a:endParaRPr lang="en-US" sz="1400" b="1" baseline="-25000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08A819-7A8E-3414-1C1A-2F3878322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5815" y="3651625"/>
            <a:ext cx="1259725" cy="115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22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0EAF8F92-9696-E8C9-482F-F85FD1DC8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983" y="1373252"/>
            <a:ext cx="2802597" cy="28063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FB7BEA-507F-D360-DC38-584897010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69" y="831824"/>
            <a:ext cx="2554547" cy="18152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71AAE2-E1C8-26CB-2C24-CBD98960C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04" y="2831450"/>
            <a:ext cx="2554547" cy="17707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Noise Measure in TSC130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6DB027-D463-D4B2-B0B8-244179E9035D}"/>
              </a:ext>
            </a:extLst>
          </p:cNvPr>
          <p:cNvSpPr txBox="1"/>
          <p:nvPr/>
        </p:nvSpPr>
        <p:spPr>
          <a:xfrm>
            <a:off x="1333978" y="4601445"/>
            <a:ext cx="66419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i="1" dirty="0">
                <a:latin typeface="+mn-lt"/>
              </a:rPr>
              <a:t>G</a:t>
            </a:r>
            <a:r>
              <a:rPr lang="en-US" sz="1100" b="1" baseline="-25000" dirty="0">
                <a:latin typeface="+mn-lt"/>
              </a:rPr>
              <a:t>A </a:t>
            </a:r>
            <a:r>
              <a:rPr lang="en-US" sz="1100" b="1" dirty="0">
                <a:latin typeface="+mn-lt"/>
              </a:rPr>
              <a:t>(dB)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D5403A-1CE0-4F4F-3631-E0E7C2BA58E9}"/>
              </a:ext>
            </a:extLst>
          </p:cNvPr>
          <p:cNvSpPr txBox="1"/>
          <p:nvPr/>
        </p:nvSpPr>
        <p:spPr>
          <a:xfrm>
            <a:off x="1302264" y="2613302"/>
            <a:ext cx="9415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i="1" dirty="0">
                <a:latin typeface="+mn-lt"/>
              </a:rPr>
              <a:t>J</a:t>
            </a:r>
            <a:r>
              <a:rPr lang="en-US" sz="1100" b="1" baseline="-25000" dirty="0">
                <a:latin typeface="+mn-lt"/>
              </a:rPr>
              <a:t>E </a:t>
            </a:r>
            <a:r>
              <a:rPr lang="en-US" sz="1100" b="1" dirty="0">
                <a:latin typeface="+mn-lt"/>
              </a:rPr>
              <a:t>(</a:t>
            </a:r>
            <a:r>
              <a:rPr lang="en-US" sz="1100" b="1" dirty="0">
                <a:latin typeface="+mn-lt"/>
                <a:cs typeface="Arial" panose="020B0604020202020204" pitchFamily="34" charset="0"/>
              </a:rPr>
              <a:t>mA/µm</a:t>
            </a:r>
            <a:r>
              <a:rPr lang="en-US" sz="1100" b="1" dirty="0">
                <a:latin typeface="+mn-lt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F421367-C9A4-B76D-C178-712B5A1BBD29}"/>
              </a:ext>
            </a:extLst>
          </p:cNvPr>
          <p:cNvSpPr txBox="1"/>
          <p:nvPr/>
        </p:nvSpPr>
        <p:spPr>
          <a:xfrm rot="16200000">
            <a:off x="-470916" y="1540854"/>
            <a:ext cx="14593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baseline="-25000" dirty="0">
                <a:latin typeface="+mn-lt"/>
              </a:rPr>
              <a:t> </a:t>
            </a:r>
            <a:r>
              <a:rPr lang="en-US" sz="1200" b="1" dirty="0">
                <a:latin typeface="+mn-lt"/>
              </a:rPr>
              <a:t>(dB)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B6457A-8F2D-A948-AB4D-FCD847F3E8C1}"/>
              </a:ext>
            </a:extLst>
          </p:cNvPr>
          <p:cNvSpPr txBox="1"/>
          <p:nvPr/>
        </p:nvSpPr>
        <p:spPr>
          <a:xfrm>
            <a:off x="1230766" y="1855339"/>
            <a:ext cx="7764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+mj-lt"/>
              </a:rPr>
              <a:t>F</a:t>
            </a:r>
            <a:r>
              <a:rPr lang="en-US" sz="1400" b="1" baseline="-25000" dirty="0">
                <a:latin typeface="+mj-lt"/>
              </a:rPr>
              <a:t>cascade</a:t>
            </a:r>
            <a:endParaRPr lang="en-US" sz="1400" b="1" dirty="0"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D60C083-191F-2805-D501-20BCD782A53F}"/>
              </a:ext>
            </a:extLst>
          </p:cNvPr>
          <p:cNvSpPr txBox="1"/>
          <p:nvPr/>
        </p:nvSpPr>
        <p:spPr>
          <a:xfrm>
            <a:off x="1452876" y="3504620"/>
            <a:ext cx="8065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+mj-lt"/>
              </a:rPr>
              <a:t>F</a:t>
            </a:r>
            <a:r>
              <a:rPr lang="en-US" sz="1400" b="1" baseline="-25000" dirty="0">
                <a:latin typeface="+mj-lt"/>
              </a:rPr>
              <a:t>cascade</a:t>
            </a:r>
            <a:endParaRPr lang="en-US" sz="1400" b="1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495F0E4-08D0-A21B-811A-A2EA3305E364}"/>
              </a:ext>
            </a:extLst>
          </p:cNvPr>
          <p:cNvSpPr txBox="1"/>
          <p:nvPr/>
        </p:nvSpPr>
        <p:spPr>
          <a:xfrm>
            <a:off x="2085792" y="4041215"/>
            <a:ext cx="6419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latin typeface="+mn-lt"/>
              </a:rPr>
              <a:t>NF</a:t>
            </a:r>
            <a:r>
              <a:rPr lang="en-US" sz="1400" b="1" baseline="-25000" dirty="0" err="1">
                <a:latin typeface="+mn-lt"/>
              </a:rPr>
              <a:t>min</a:t>
            </a:r>
            <a:endParaRPr lang="en-US" sz="1400" b="1" dirty="0">
              <a:latin typeface="+mn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947D7E-9F6F-B00C-89C2-DCBB7CE2C870}"/>
              </a:ext>
            </a:extLst>
          </p:cNvPr>
          <p:cNvSpPr txBox="1"/>
          <p:nvPr/>
        </p:nvSpPr>
        <p:spPr>
          <a:xfrm rot="16200000">
            <a:off x="-459057" y="3525799"/>
            <a:ext cx="14593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baseline="-25000" dirty="0">
                <a:latin typeface="+mn-lt"/>
              </a:rPr>
              <a:t> </a:t>
            </a:r>
            <a:r>
              <a:rPr lang="en-US" sz="1200" b="1" dirty="0">
                <a:latin typeface="+mn-lt"/>
              </a:rPr>
              <a:t>(dB)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051D2D2-5960-9233-B018-9C9F946F4BF5}"/>
              </a:ext>
            </a:extLst>
          </p:cNvPr>
          <p:cNvSpPr txBox="1"/>
          <p:nvPr/>
        </p:nvSpPr>
        <p:spPr>
          <a:xfrm>
            <a:off x="3381445" y="820346"/>
            <a:ext cx="29187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  <a:latin typeface="+mn-lt"/>
              </a:rPr>
              <a:t>Common Base Transistor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5861A7-DDE7-1244-B331-697838F30D96}"/>
              </a:ext>
            </a:extLst>
          </p:cNvPr>
          <p:cNvSpPr txBox="1"/>
          <p:nvPr/>
        </p:nvSpPr>
        <p:spPr>
          <a:xfrm>
            <a:off x="4107676" y="4191611"/>
            <a:ext cx="8957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en-US" sz="1400" b="1" dirty="0">
                <a:latin typeface="+mn-lt"/>
              </a:rPr>
              <a:t>GHz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B9C9C7-4477-0F2E-4562-EEECEBDF0E42}"/>
              </a:ext>
            </a:extLst>
          </p:cNvPr>
          <p:cNvSpPr txBox="1"/>
          <p:nvPr/>
        </p:nvSpPr>
        <p:spPr>
          <a:xfrm>
            <a:off x="896271" y="2918272"/>
            <a:ext cx="9105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en-US" sz="1400" b="1" dirty="0">
                <a:latin typeface="+mn-lt"/>
              </a:rPr>
              <a:t>GHz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1C3F23-AF96-E88D-B00C-460C60BBF6BB}"/>
              </a:ext>
            </a:extLst>
          </p:cNvPr>
          <p:cNvSpPr txBox="1"/>
          <p:nvPr/>
        </p:nvSpPr>
        <p:spPr>
          <a:xfrm>
            <a:off x="1883651" y="1213108"/>
            <a:ext cx="8934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en-US" sz="1400" b="1" dirty="0">
                <a:latin typeface="+mn-lt"/>
              </a:rPr>
              <a:t>GHz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0DE2264-AE0B-6E82-8706-574C769F453B}"/>
              </a:ext>
            </a:extLst>
          </p:cNvPr>
          <p:cNvSpPr txBox="1"/>
          <p:nvPr/>
        </p:nvSpPr>
        <p:spPr>
          <a:xfrm>
            <a:off x="4968819" y="4010437"/>
            <a:ext cx="4588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en-US" sz="1400" b="1" baseline="-25000" dirty="0">
              <a:solidFill>
                <a:srgbClr val="00FF00"/>
              </a:solidFill>
              <a:latin typeface="+mn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4DCC09-359A-6D20-7906-C44FA1E3AA61}"/>
              </a:ext>
            </a:extLst>
          </p:cNvPr>
          <p:cNvSpPr txBox="1"/>
          <p:nvPr/>
        </p:nvSpPr>
        <p:spPr>
          <a:xfrm>
            <a:off x="4460677" y="1394460"/>
            <a:ext cx="420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400" b="1" baseline="-25000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400" b="1" baseline="-25000" dirty="0">
              <a:solidFill>
                <a:srgbClr val="059505"/>
              </a:solidFill>
              <a:latin typeface="+mn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A7B255C-6240-D371-0236-279659595760}"/>
              </a:ext>
            </a:extLst>
          </p:cNvPr>
          <p:cNvSpPr txBox="1"/>
          <p:nvPr/>
        </p:nvSpPr>
        <p:spPr>
          <a:xfrm>
            <a:off x="5638358" y="1790726"/>
            <a:ext cx="420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</a:t>
            </a:r>
            <a:endParaRPr lang="en-US" sz="1400" b="1" baseline="-250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E0CBE16-649E-3B3C-756C-0E6F785EE18E}"/>
              </a:ext>
            </a:extLst>
          </p:cNvPr>
          <p:cNvCxnSpPr>
            <a:cxnSpLocks/>
            <a:endCxn id="49" idx="1"/>
          </p:cNvCxnSpPr>
          <p:nvPr/>
        </p:nvCxnSpPr>
        <p:spPr>
          <a:xfrm flipV="1">
            <a:off x="4926378" y="1337988"/>
            <a:ext cx="165393" cy="655850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B676D1C-8686-FA4E-B730-40F19FBD082B}"/>
              </a:ext>
            </a:extLst>
          </p:cNvPr>
          <p:cNvSpPr txBox="1"/>
          <p:nvPr/>
        </p:nvSpPr>
        <p:spPr>
          <a:xfrm>
            <a:off x="5091771" y="1184099"/>
            <a:ext cx="5939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optM</a:t>
            </a:r>
            <a:endParaRPr lang="en-US" sz="1400" b="1" baseline="-250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6816E6D-1D75-F774-B2F5-4B4CD0872BF8}"/>
              </a:ext>
            </a:extLst>
          </p:cNvPr>
          <p:cNvSpPr txBox="1"/>
          <p:nvPr/>
        </p:nvSpPr>
        <p:spPr>
          <a:xfrm>
            <a:off x="3921662" y="2344677"/>
            <a:ext cx="49416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400" b="1" i="1" baseline="30000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1400" b="1" baseline="-25000" dirty="0">
              <a:solidFill>
                <a:srgbClr val="FF0C00"/>
              </a:solidFill>
              <a:latin typeface="+mn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FC6197-9380-AC09-ED03-68F1E48A7D4A}"/>
              </a:ext>
            </a:extLst>
          </p:cNvPr>
          <p:cNvSpPr txBox="1"/>
          <p:nvPr/>
        </p:nvSpPr>
        <p:spPr>
          <a:xfrm>
            <a:off x="1845245" y="922693"/>
            <a:ext cx="10233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CB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=0.2 V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41C1139-7767-9C6A-4571-5601932FCD78}"/>
              </a:ext>
            </a:extLst>
          </p:cNvPr>
          <p:cNvSpPr txBox="1"/>
          <p:nvPr/>
        </p:nvSpPr>
        <p:spPr>
          <a:xfrm>
            <a:off x="3986522" y="4421501"/>
            <a:ext cx="10695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4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deg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=15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fF</a:t>
            </a:r>
            <a:endParaRPr lang="en-US" sz="1400" b="1" baseline="-25000" dirty="0"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8198188-38CF-8A79-0AA0-0296CDB088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415" y="1381195"/>
            <a:ext cx="2803565" cy="2803565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7B233DFD-993B-86C6-A55A-2D15C211B050}"/>
              </a:ext>
            </a:extLst>
          </p:cNvPr>
          <p:cNvSpPr txBox="1"/>
          <p:nvPr/>
        </p:nvSpPr>
        <p:spPr>
          <a:xfrm>
            <a:off x="7172391" y="4191611"/>
            <a:ext cx="8957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en-US" sz="1400" b="1" dirty="0">
                <a:latin typeface="+mn-lt"/>
              </a:rPr>
              <a:t>GHz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A5BBABE-4561-FDD8-2B1F-53A65AB35086}"/>
              </a:ext>
            </a:extLst>
          </p:cNvPr>
          <p:cNvSpPr txBox="1"/>
          <p:nvPr/>
        </p:nvSpPr>
        <p:spPr>
          <a:xfrm>
            <a:off x="8239777" y="3443877"/>
            <a:ext cx="4588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en-US" sz="1400" b="1" baseline="-25000" dirty="0">
              <a:solidFill>
                <a:srgbClr val="00FF00"/>
              </a:solidFill>
              <a:latin typeface="+mn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6B4CFC9-331A-8FA6-FD5E-723002630578}"/>
              </a:ext>
            </a:extLst>
          </p:cNvPr>
          <p:cNvSpPr txBox="1"/>
          <p:nvPr/>
        </p:nvSpPr>
        <p:spPr>
          <a:xfrm>
            <a:off x="8258880" y="1758574"/>
            <a:ext cx="420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400" b="1" baseline="-25000" dirty="0">
                <a:solidFill>
                  <a:srgbClr val="059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400" b="1" baseline="-25000" dirty="0">
              <a:solidFill>
                <a:srgbClr val="059505"/>
              </a:solidFill>
              <a:latin typeface="+mn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0A2C9B-17AE-06C5-EBF6-1048AA2E0B1E}"/>
              </a:ext>
            </a:extLst>
          </p:cNvPr>
          <p:cNvSpPr txBox="1"/>
          <p:nvPr/>
        </p:nvSpPr>
        <p:spPr>
          <a:xfrm>
            <a:off x="6385111" y="2764383"/>
            <a:ext cx="420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</a:t>
            </a:r>
            <a:endParaRPr lang="en-US" sz="1400" b="1" baseline="-250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EEC4D81-5511-A047-0BC5-D3425B62D014}"/>
              </a:ext>
            </a:extLst>
          </p:cNvPr>
          <p:cNvCxnSpPr>
            <a:cxnSpLocks/>
          </p:cNvCxnSpPr>
          <p:nvPr/>
        </p:nvCxnSpPr>
        <p:spPr>
          <a:xfrm flipV="1">
            <a:off x="8093345" y="1993838"/>
            <a:ext cx="280750" cy="193862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69F0C4E-D631-B9E4-014A-3005DB0CE3CE}"/>
              </a:ext>
            </a:extLst>
          </p:cNvPr>
          <p:cNvCxnSpPr>
            <a:cxnSpLocks/>
          </p:cNvCxnSpPr>
          <p:nvPr/>
        </p:nvCxnSpPr>
        <p:spPr>
          <a:xfrm flipV="1">
            <a:off x="7958631" y="3679437"/>
            <a:ext cx="338654" cy="3372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D8BCBB08-6AB2-73EF-AE32-AF4C36266378}"/>
              </a:ext>
            </a:extLst>
          </p:cNvPr>
          <p:cNvSpPr txBox="1"/>
          <p:nvPr/>
        </p:nvSpPr>
        <p:spPr>
          <a:xfrm>
            <a:off x="8469215" y="1483723"/>
            <a:ext cx="596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optM</a:t>
            </a:r>
            <a:endParaRPr lang="en-US" sz="1400" b="1" baseline="-250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33AACF2-6AF9-94C2-0CED-4C8C9BFE5DB6}"/>
              </a:ext>
            </a:extLst>
          </p:cNvPr>
          <p:cNvSpPr txBox="1"/>
          <p:nvPr/>
        </p:nvSpPr>
        <p:spPr>
          <a:xfrm>
            <a:off x="6332243" y="1462006"/>
            <a:ext cx="494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baseline="-25000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400" b="1" i="1" baseline="30000" dirty="0">
                <a:solidFill>
                  <a:srgbClr val="FF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1400" b="1" baseline="-25000" dirty="0">
              <a:solidFill>
                <a:srgbClr val="FF0C00"/>
              </a:solidFill>
              <a:latin typeface="+mn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28CA6F0-C4B3-C130-F728-A472530AC8E9}"/>
              </a:ext>
            </a:extLst>
          </p:cNvPr>
          <p:cNvSpPr txBox="1"/>
          <p:nvPr/>
        </p:nvSpPr>
        <p:spPr>
          <a:xfrm>
            <a:off x="7146327" y="4447556"/>
            <a:ext cx="9475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4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deg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=8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fH</a:t>
            </a:r>
            <a:endParaRPr lang="en-US" sz="1400" b="1" baseline="-25000" dirty="0">
              <a:latin typeface="+mn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4875508-4ECF-73FB-5ECE-801E9C561B01}"/>
              </a:ext>
            </a:extLst>
          </p:cNvPr>
          <p:cNvSpPr txBox="1"/>
          <p:nvPr/>
        </p:nvSpPr>
        <p:spPr>
          <a:xfrm>
            <a:off x="7386671" y="827868"/>
            <a:ext cx="4770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  <a:latin typeface="+mn-lt"/>
              </a:rPr>
              <a:t>CE</a:t>
            </a:r>
          </a:p>
        </p:txBody>
      </p:sp>
    </p:spTree>
    <p:extLst>
      <p:ext uri="{BB962C8B-B14F-4D97-AF65-F5344CB8AC3E}">
        <p14:creationId xmlns:p14="http://schemas.microsoft.com/office/powerpoint/2010/main" val="67295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F4C9-1DB1-5378-8DA4-6F1D4AFD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Design Considerations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581B-8AE8-2454-2D68-7E1454D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DCF8F-548E-F6CA-900C-1A990388E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10/29/24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93F8AE-8227-BC96-C628-24F866511D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3" r="2885"/>
          <a:stretch/>
        </p:blipFill>
        <p:spPr>
          <a:xfrm>
            <a:off x="4846793" y="3197721"/>
            <a:ext cx="3844342" cy="14977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26033C-CAE4-AE75-1DFC-764BF1EF2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649" y="947161"/>
            <a:ext cx="2632630" cy="199706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80DA664-838F-353B-03E9-BEC4968DE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40" y="920335"/>
            <a:ext cx="4194915" cy="3686880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7ED8524-812C-5DAE-9694-BFF2EC941254}"/>
              </a:ext>
            </a:extLst>
          </p:cNvPr>
          <p:cNvCxnSpPr/>
          <p:nvPr/>
        </p:nvCxnSpPr>
        <p:spPr>
          <a:xfrm>
            <a:off x="5570530" y="1972210"/>
            <a:ext cx="38405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8082B9D-CA10-1C35-5193-C5B125835E7C}"/>
              </a:ext>
            </a:extLst>
          </p:cNvPr>
          <p:cNvCxnSpPr>
            <a:cxnSpLocks/>
          </p:cNvCxnSpPr>
          <p:nvPr/>
        </p:nvCxnSpPr>
        <p:spPr>
          <a:xfrm flipH="1">
            <a:off x="7644400" y="1969196"/>
            <a:ext cx="38405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F78545B-FF33-EF36-251F-07D81CF6FD65}"/>
              </a:ext>
            </a:extLst>
          </p:cNvPr>
          <p:cNvCxnSpPr/>
          <p:nvPr/>
        </p:nvCxnSpPr>
        <p:spPr>
          <a:xfrm>
            <a:off x="4687215" y="3407696"/>
            <a:ext cx="38405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9AB0929-798B-200F-4392-CC55C6E0CEF9}"/>
              </a:ext>
            </a:extLst>
          </p:cNvPr>
          <p:cNvCxnSpPr>
            <a:cxnSpLocks/>
          </p:cNvCxnSpPr>
          <p:nvPr/>
        </p:nvCxnSpPr>
        <p:spPr>
          <a:xfrm flipH="1">
            <a:off x="8435965" y="3405147"/>
            <a:ext cx="38405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520890"/>
      </p:ext>
    </p:extLst>
  </p:cSld>
  <p:clrMapOvr>
    <a:masterClrMapping/>
  </p:clrMapOvr>
</p:sld>
</file>

<file path=ppt/theme/theme1.xml><?xml version="1.0" encoding="utf-8"?>
<a:theme xmlns:a="http://schemas.openxmlformats.org/drawingml/2006/main" name="BCICTS 2023 Default Master Template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D00583E2434B4F9C04C8EE0F3B5943" ma:contentTypeVersion="13" ma:contentTypeDescription="Create a new document." ma:contentTypeScope="" ma:versionID="40f1fdfe2b8e15d81880df95571429f6">
  <xsd:schema xmlns:xsd="http://www.w3.org/2001/XMLSchema" xmlns:xs="http://www.w3.org/2001/XMLSchema" xmlns:p="http://schemas.microsoft.com/office/2006/metadata/properties" xmlns:ns3="40b23709-f195-4bc5-ac21-be91cf214d3a" xmlns:ns4="af9251bb-2220-45e0-bb3d-0a32fe43cb4c" targetNamespace="http://schemas.microsoft.com/office/2006/metadata/properties" ma:root="true" ma:fieldsID="8db50a1d5deca27ddb262eb74eec0316" ns3:_="" ns4:_="">
    <xsd:import namespace="40b23709-f195-4bc5-ac21-be91cf214d3a"/>
    <xsd:import namespace="af9251bb-2220-45e0-bb3d-0a32fe43cb4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b23709-f195-4bc5-ac21-be91cf214d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9251bb-2220-45e0-bb3d-0a32fe43cb4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sisl xmlns:xsi="http://www.w3.org/2001/XMLSchema-instance" xmlns:xsd="http://www.w3.org/2001/XMLSchema" xmlns="http://www.boldonjames.com/2008/01/sie/internal/label" sislVersion="0" policy="82049413-2d3e-4083-a592-ac23f9157539" origin="userSelected">
  <element uid="ee71e43c-6952-4aa0-ba93-1c3981439a05" value=""/>
</sisl>
</file>

<file path=customXml/item3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I4MjA0OTQxMy0yZDNlLTQwODMtYTU5Mi1hYzIzZjkxNTc1MzkiIG9yaWdpbj0idXNlclNlbGVjdGVkIj48ZWxlbWVudCB1aWQ9ImVlNzFlNDNjLTY5NTItNGFhMC1iYTkzLTFjMzk4MTQzOWEwNSIgdmFsdWU9IiIgeG1sbnM9Imh0dHA6Ly93d3cuYm9sZG9uamFtZXMuY29tLzIwMDgvMDEvc2llL2ludGVybmFsL2xhYmVsIiAvPjwvc2lzbD48VXNlck5hbWU+Q09SUFxjc3RlaW5iZWlzZXI8L1VzZXJOYW1lPjxEYXRlVGltZT4xMC83LzIwMjAgNzoyODoyMiBQTTwvRGF0ZVRpbWU+PExhYmVsU3RyaW5nPlVOUkVTVFJJQ1RFRDwvTGFiZWxTdHJpbmc+PC9pdGVtPjwvbGFiZWxIaXN0b3J5Pg==</Value>
</WrappedLabelHistory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7D111C-97CD-40EE-B0FD-9E3872B60E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b23709-f195-4bc5-ac21-be91cf214d3a"/>
    <ds:schemaRef ds:uri="af9251bb-2220-45e0-bb3d-0a32fe43cb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AB01B3-03E1-47BF-8D49-14674FC50AA7}">
  <ds:schemaRefs>
    <ds:schemaRef ds:uri="http://www.w3.org/2001/XMLSchema"/>
    <ds:schemaRef ds:uri="http://www.boldonjames.com/2008/01/sie/internal/label"/>
  </ds:schemaRefs>
</ds:datastoreItem>
</file>

<file path=customXml/itemProps3.xml><?xml version="1.0" encoding="utf-8"?>
<ds:datastoreItem xmlns:ds="http://schemas.openxmlformats.org/officeDocument/2006/customXml" ds:itemID="{C40116C2-E848-4F5A-B7F6-0CFF06132F42}">
  <ds:schemaRefs>
    <ds:schemaRef ds:uri="http://www.w3.org/2001/XMLSchema"/>
    <ds:schemaRef ds:uri="http://www.boldonjames.com/2016/02/Classifier/internal/wrappedLabelHistory"/>
  </ds:schemaRefs>
</ds:datastoreItem>
</file>

<file path=customXml/itemProps4.xml><?xml version="1.0" encoding="utf-8"?>
<ds:datastoreItem xmlns:ds="http://schemas.openxmlformats.org/officeDocument/2006/customXml" ds:itemID="{69E2AC36-CC18-421C-A55E-0D5E2D39D5BB}">
  <ds:schemaRefs>
    <ds:schemaRef ds:uri="http://purl.org/dc/terms/"/>
    <ds:schemaRef ds:uri="af9251bb-2220-45e0-bb3d-0a32fe43cb4c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40b23709-f195-4bc5-ac21-be91cf214d3a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5D8D2FD7-6A48-4AFD-AB7F-4F8AF610151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25380</TotalTime>
  <Words>862</Words>
  <Application>Microsoft Office PowerPoint</Application>
  <PresentationFormat>On-screen Show (16:9)</PresentationFormat>
  <Paragraphs>227</Paragraphs>
  <Slides>21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Cambria Math</vt:lpstr>
      <vt:lpstr>Tahoma</vt:lpstr>
      <vt:lpstr>Wingdings</vt:lpstr>
      <vt:lpstr>BCICTS 2023 Default Master Template</vt:lpstr>
      <vt:lpstr>Paper 5a.1</vt:lpstr>
      <vt:lpstr>Outline</vt:lpstr>
      <vt:lpstr>Noise Measure</vt:lpstr>
      <vt:lpstr>Noise Measure</vt:lpstr>
      <vt:lpstr>Motivation / Previous Work</vt:lpstr>
      <vt:lpstr>Noise Measure in TSC130</vt:lpstr>
      <vt:lpstr>Noise Measure in TSC130</vt:lpstr>
      <vt:lpstr>Noise Measure in TSC130</vt:lpstr>
      <vt:lpstr>Design Considerations</vt:lpstr>
      <vt:lpstr>Design Considerations</vt:lpstr>
      <vt:lpstr>LNA Schematic</vt:lpstr>
      <vt:lpstr>LNA Layout</vt:lpstr>
      <vt:lpstr>Results</vt:lpstr>
      <vt:lpstr>Results</vt:lpstr>
      <vt:lpstr>Results</vt:lpstr>
      <vt:lpstr>Comparison </vt:lpstr>
      <vt:lpstr>CONCLUSION</vt:lpstr>
      <vt:lpstr>References</vt:lpstr>
      <vt:lpstr>PowerPoint Presentation</vt:lpstr>
      <vt:lpstr>Noise Measure</vt:lpstr>
      <vt:lpstr>Noise Measure</vt:lpstr>
    </vt:vector>
  </TitlesOfParts>
  <Company>BCTM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Weiser</dc:creator>
  <cp:lastModifiedBy>Amir Alizadeh</cp:lastModifiedBy>
  <cp:revision>869</cp:revision>
  <cp:lastPrinted>1601-01-01T00:00:00Z</cp:lastPrinted>
  <dcterms:created xsi:type="dcterms:W3CDTF">2008-10-04T20:29:09Z</dcterms:created>
  <dcterms:modified xsi:type="dcterms:W3CDTF">2024-10-18T04:53:52Z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  <property fmtid="{D5CDD505-2E9C-101B-9397-08002B2CF9AE}" pid="3" name="docIndexRef">
    <vt:lpwstr>0c7803b5-68a4-40a2-b295-c692ef3246f4</vt:lpwstr>
  </property>
  <property fmtid="{D5CDD505-2E9C-101B-9397-08002B2CF9AE}" pid="4" name="bjClsUserRVM">
    <vt:lpwstr>[]</vt:lpwstr>
  </property>
  <property fmtid="{D5CDD505-2E9C-101B-9397-08002B2CF9AE}" pid="5" name="bjSaver">
    <vt:lpwstr>3DHGntB0kgJPcNXq2cCBn4V2DBhcdTd5</vt:lpwstr>
  </property>
  <property fmtid="{D5CDD505-2E9C-101B-9397-08002B2CF9AE}" pid="6" name="bjDocumentLabelXML">
    <vt:lpwstr>&lt;?xml version="1.0" encoding="us-ascii"?&gt;&lt;sisl xmlns:xsi="http://www.w3.org/2001/XMLSchema-instance" xmlns:xsd="http://www.w3.org/2001/XMLSchema" sislVersion="0" policy="82049413-2d3e-4083-a592-ac23f9157539" origin="userSelected" xmlns="http://www.boldonj</vt:lpwstr>
  </property>
  <property fmtid="{D5CDD505-2E9C-101B-9397-08002B2CF9AE}" pid="7" name="bjDocumentLabelXML-0">
    <vt:lpwstr>ames.com/2008/01/sie/internal/label"&gt;&lt;element uid="ee71e43c-6952-4aa0-ba93-1c3981439a05" value="" /&gt;&lt;/sisl&gt;</vt:lpwstr>
  </property>
  <property fmtid="{D5CDD505-2E9C-101B-9397-08002B2CF9AE}" pid="8" name="bjDocumentSecurityLabel">
    <vt:lpwstr>UNRESTRICTED</vt:lpwstr>
  </property>
  <property fmtid="{D5CDD505-2E9C-101B-9397-08002B2CF9AE}" pid="9" name="bjLabelHistoryID">
    <vt:lpwstr>{C40116C2-E848-4F5A-B7F6-0CFF06132F42}</vt:lpwstr>
  </property>
  <property fmtid="{D5CDD505-2E9C-101B-9397-08002B2CF9AE}" pid="10" name="ContentTypeId">
    <vt:lpwstr>0x01010019D00583E2434B4F9C04C8EE0F3B5943</vt:lpwstr>
  </property>
</Properties>
</file>