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60" r:id="rId1"/>
  </p:sldMasterIdLst>
  <p:notesMasterIdLst>
    <p:notesMasterId r:id="rId61"/>
  </p:notesMasterIdLst>
  <p:handoutMasterIdLst>
    <p:handoutMasterId r:id="rId62"/>
  </p:handoutMasterIdLst>
  <p:sldIdLst>
    <p:sldId id="361" r:id="rId2"/>
    <p:sldId id="364" r:id="rId3"/>
    <p:sldId id="1012" r:id="rId4"/>
    <p:sldId id="366" r:id="rId5"/>
    <p:sldId id="1088" r:id="rId6"/>
    <p:sldId id="365" r:id="rId7"/>
    <p:sldId id="1139" r:id="rId8"/>
    <p:sldId id="1016" r:id="rId9"/>
    <p:sldId id="1089" r:id="rId10"/>
    <p:sldId id="1091" r:id="rId11"/>
    <p:sldId id="1092" r:id="rId12"/>
    <p:sldId id="618" r:id="rId13"/>
    <p:sldId id="1152" r:id="rId14"/>
    <p:sldId id="1019" r:id="rId15"/>
    <p:sldId id="1020" r:id="rId16"/>
    <p:sldId id="1114" r:id="rId17"/>
    <p:sldId id="1115" r:id="rId18"/>
    <p:sldId id="1141" r:id="rId19"/>
    <p:sldId id="1142" r:id="rId20"/>
    <p:sldId id="330" r:id="rId21"/>
    <p:sldId id="1151" r:id="rId22"/>
    <p:sldId id="1148" r:id="rId23"/>
    <p:sldId id="1098" r:id="rId24"/>
    <p:sldId id="1150" r:id="rId25"/>
    <p:sldId id="1116" r:id="rId26"/>
    <p:sldId id="1099" r:id="rId27"/>
    <p:sldId id="1094" r:id="rId28"/>
    <p:sldId id="1095" r:id="rId29"/>
    <p:sldId id="1096" r:id="rId30"/>
    <p:sldId id="1097" r:id="rId31"/>
    <p:sldId id="1100" r:id="rId32"/>
    <p:sldId id="1108" r:id="rId33"/>
    <p:sldId id="1046" r:id="rId34"/>
    <p:sldId id="1041" r:id="rId35"/>
    <p:sldId id="1037" r:id="rId36"/>
    <p:sldId id="1113" r:id="rId37"/>
    <p:sldId id="1110" r:id="rId38"/>
    <p:sldId id="1105" r:id="rId39"/>
    <p:sldId id="1060" r:id="rId40"/>
    <p:sldId id="1122" r:id="rId41"/>
    <p:sldId id="1123" r:id="rId42"/>
    <p:sldId id="1130" r:id="rId43"/>
    <p:sldId id="1119" r:id="rId44"/>
    <p:sldId id="1117" r:id="rId45"/>
    <p:sldId id="1120" r:id="rId46"/>
    <p:sldId id="1040" r:id="rId47"/>
    <p:sldId id="1131" r:id="rId48"/>
    <p:sldId id="1132" r:id="rId49"/>
    <p:sldId id="1133" r:id="rId50"/>
    <p:sldId id="1134" r:id="rId51"/>
    <p:sldId id="1126" r:id="rId52"/>
    <p:sldId id="1136" r:id="rId53"/>
    <p:sldId id="675" r:id="rId54"/>
    <p:sldId id="1138" r:id="rId55"/>
    <p:sldId id="1135" r:id="rId56"/>
    <p:sldId id="1129" r:id="rId57"/>
    <p:sldId id="1125" r:id="rId58"/>
    <p:sldId id="835" r:id="rId59"/>
    <p:sldId id="1066" r:id="rId60"/>
  </p:sldIdLst>
  <p:sldSz cx="12192000" cy="6858000"/>
  <p:notesSz cx="6400800" cy="11731625"/>
  <p:embeddedFontLst>
    <p:embeddedFont>
      <p:font typeface="Arial Narrow" panose="020B0606020202030204" pitchFamily="34" charset="0"/>
      <p:regular r:id="rId63"/>
      <p:bold r:id="rId64"/>
      <p:italic r:id="rId65"/>
      <p:boldItalic r:id="rId66"/>
    </p:embeddedFont>
    <p:embeddedFont>
      <p:font typeface="Cambria Math" panose="02040503050406030204" pitchFamily="18" charset="0"/>
      <p:regular r:id="rId67"/>
    </p:embeddedFont>
    <p:embeddedFont>
      <p:font typeface="Franklin Gothic Book" panose="020B0503020102020204" pitchFamily="34" charset="0"/>
      <p:regular r:id="rId68"/>
      <p:italic r:id="rId69"/>
    </p:embeddedFont>
    <p:embeddedFont>
      <p:font typeface="Impact" panose="020B0806030902050204" pitchFamily="34" charset="0"/>
      <p:regular r:id="rId70"/>
    </p:embeddedFont>
    <p:embeddedFont>
      <p:font typeface="Tahoma" panose="020B0604030504040204" pitchFamily="34" charset="0"/>
      <p:regular r:id="rId71"/>
      <p:bold r:id="rId72"/>
    </p:embeddedFont>
    <p:embeddedFont>
      <p:font typeface="Verdana" panose="020B0604030504040204" pitchFamily="34" charset="0"/>
      <p:regular r:id="rId73"/>
      <p:bold r:id="rId74"/>
      <p:italic r:id="rId75"/>
      <p:boldItalic r:id="rId76"/>
    </p:embeddedFont>
  </p:embeddedFontLst>
  <p:defaultTextStyle>
    <a:defPPr>
      <a:defRPr lang="en-US"/>
    </a:defPPr>
    <a:lvl1pPr algn="l" rtl="0" eaLnBrk="0" fontAlgn="base" hangingPunct="0">
      <a:lnSpc>
        <a:spcPct val="90000"/>
      </a:lnSpc>
      <a:spcBef>
        <a:spcPct val="50000"/>
      </a:spcBef>
      <a:spcAft>
        <a:spcPct val="0"/>
      </a:spcAft>
      <a:buClr>
        <a:schemeClr val="tx2"/>
      </a:buClr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50000"/>
      </a:spcBef>
      <a:spcAft>
        <a:spcPct val="0"/>
      </a:spcAft>
      <a:buClr>
        <a:schemeClr val="tx2"/>
      </a:buClr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50000"/>
      </a:spcBef>
      <a:spcAft>
        <a:spcPct val="0"/>
      </a:spcAft>
      <a:buClr>
        <a:schemeClr val="tx2"/>
      </a:buClr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50000"/>
      </a:spcBef>
      <a:spcAft>
        <a:spcPct val="0"/>
      </a:spcAft>
      <a:buClr>
        <a:schemeClr val="tx2"/>
      </a:buClr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50000"/>
      </a:spcBef>
      <a:spcAft>
        <a:spcPct val="0"/>
      </a:spcAft>
      <a:buClr>
        <a:schemeClr val="tx2"/>
      </a:buClr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accent2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9000"/>
    <a:srgbClr val="197084"/>
    <a:srgbClr val="808080"/>
    <a:srgbClr val="FFFFFF"/>
    <a:srgbClr val="DDDDDD"/>
    <a:srgbClr val="969696"/>
    <a:srgbClr val="FFFFCC"/>
    <a:srgbClr val="CCCCFF"/>
    <a:srgbClr val="66CC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868" autoAdjust="0"/>
    <p:restoredTop sz="94524" autoAdjust="0"/>
  </p:normalViewPr>
  <p:slideViewPr>
    <p:cSldViewPr>
      <p:cViewPr varScale="1">
        <p:scale>
          <a:sx n="95" d="100"/>
          <a:sy n="95" d="100"/>
        </p:scale>
        <p:origin x="77" y="2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-9686"/>
    </p:cViewPr>
  </p:sorterViewPr>
  <p:notesViewPr>
    <p:cSldViewPr>
      <p:cViewPr varScale="1">
        <p:scale>
          <a:sx n="90" d="100"/>
          <a:sy n="90" d="100"/>
        </p:scale>
        <p:origin x="37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74" Type="http://schemas.openxmlformats.org/officeDocument/2006/relationships/font" Target="fonts/font12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0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70" Type="http://schemas.openxmlformats.org/officeDocument/2006/relationships/font" Target="fonts/font8.fntdata"/><Relationship Id="rId75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font" Target="fonts/font11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4.fntdata"/><Relationship Id="rId7" Type="http://schemas.openxmlformats.org/officeDocument/2006/relationships/slide" Target="slides/slide6.xml"/><Relationship Id="rId71" Type="http://schemas.openxmlformats.org/officeDocument/2006/relationships/font" Target="fonts/font9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4676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50923" y="5570514"/>
            <a:ext cx="4698954" cy="528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3" tIns="45797" rIns="93173" bIns="457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1230313" y="584200"/>
            <a:ext cx="8863013" cy="49863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173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01468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81660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3816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744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84128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48256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02531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2434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45359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40391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6072"/>
            <a:ext cx="10134600" cy="553528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19708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61974"/>
            <a:ext cx="7620000" cy="3984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716" y="902054"/>
            <a:ext cx="10907184" cy="222214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0"/>
            </a:lvl1pPr>
            <a:lvl2pPr marL="409575" indent="0">
              <a:buFontTx/>
              <a:buNone/>
              <a:defRPr sz="2400" b="0"/>
            </a:lvl2pPr>
            <a:lvl3pPr marL="820737" indent="0">
              <a:buFontTx/>
              <a:buNone/>
              <a:defRPr sz="2400" b="0"/>
            </a:lvl3pPr>
            <a:lvl4pPr marL="1230313" indent="0">
              <a:buFontTx/>
              <a:buNone/>
              <a:defRPr sz="2000" b="0"/>
            </a:lvl4pPr>
            <a:lvl5pPr marL="1854200" indent="0">
              <a:buFontTx/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752601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of presentation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3657600"/>
            <a:ext cx="10363200" cy="110799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b="1" i="1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First Name, Last Name</a:t>
            </a:r>
            <a:br>
              <a:rPr lang="en-US"/>
            </a:br>
            <a:r>
              <a:rPr lang="en-US"/>
              <a:t>University of XYZ</a:t>
            </a:r>
            <a:br>
              <a:rPr lang="en-US"/>
            </a:br>
            <a:r>
              <a:rPr lang="en-US"/>
              <a:t>address@ece.xyz.edu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101600" y="3505200"/>
            <a:ext cx="11887200" cy="1905000"/>
          </a:xfrm>
          <a:prstGeom prst="rect">
            <a:avLst/>
          </a:prstGeom>
          <a:solidFill>
            <a:srgbClr val="FFFFFF">
              <a:alpha val="6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3105151" y="979059"/>
            <a:ext cx="5981700" cy="583047"/>
          </a:xfrm>
        </p:spPr>
        <p:txBody>
          <a:bodyPr/>
          <a:lstStyle>
            <a:lvl1pPr marL="0" indent="0" algn="ctr">
              <a:buNone/>
              <a:defRPr sz="3200" b="0"/>
            </a:lvl1pPr>
          </a:lstStyle>
          <a:p>
            <a:pPr algn="ctr"/>
            <a:r>
              <a:rPr lang="en-US" sz="3200" b="1" dirty="0">
                <a:latin typeface="Franklin Gothic Book" panose="020B0503020102020204" pitchFamily="34" charset="0"/>
              </a:rPr>
              <a:t>&lt;Session&gt;-&lt;Paper#&gt;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1768474"/>
            <a:ext cx="10363200" cy="1470024"/>
          </a:xfrm>
        </p:spPr>
        <p:txBody>
          <a:bodyPr>
            <a:normAutofit/>
          </a:bodyPr>
          <a:lstStyle>
            <a:lvl1pPr marL="0" indent="0" algn="ctr">
              <a:buNone/>
              <a:defRPr sz="4400" b="1"/>
            </a:lvl1pPr>
            <a:lvl2pPr marL="347472" indent="0">
              <a:buNone/>
              <a:defRPr/>
            </a:lvl2pPr>
          </a:lstStyle>
          <a:p>
            <a:pPr lvl="0"/>
            <a:r>
              <a:rPr lang="en-US" dirty="0"/>
              <a:t>&lt;Title of Presentation&gt;</a:t>
            </a:r>
          </a:p>
          <a:p>
            <a:pPr lvl="2"/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5"/>
            <a:ext cx="8534400" cy="1348409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&lt;Author Names&gt;</a:t>
            </a:r>
          </a:p>
        </p:txBody>
      </p:sp>
      <p:sp>
        <p:nvSpPr>
          <p:cNvPr id="7" name="Content Placeholder 29"/>
          <p:cNvSpPr>
            <a:spLocks noGrp="1"/>
          </p:cNvSpPr>
          <p:nvPr>
            <p:ph sz="quarter" idx="15" hasCustomPrompt="1"/>
          </p:nvPr>
        </p:nvSpPr>
        <p:spPr>
          <a:xfrm>
            <a:off x="1828800" y="4560409"/>
            <a:ext cx="8534400" cy="908366"/>
          </a:xfrm>
        </p:spPr>
        <p:txBody>
          <a:bodyPr>
            <a:normAutofit/>
          </a:bodyPr>
          <a:lstStyle>
            <a:lvl1pPr marL="0" indent="0" algn="ctr">
              <a:buNone/>
              <a:defRPr sz="2600" b="1"/>
            </a:lvl1pPr>
          </a:lstStyle>
          <a:p>
            <a:pPr lvl="0"/>
            <a:r>
              <a:rPr lang="en-US" dirty="0"/>
              <a:t>&lt;Affiliations&gt;</a:t>
            </a:r>
          </a:p>
        </p:txBody>
      </p:sp>
    </p:spTree>
    <p:extLst>
      <p:ext uri="{BB962C8B-B14F-4D97-AF65-F5344CB8AC3E}">
        <p14:creationId xmlns:p14="http://schemas.microsoft.com/office/powerpoint/2010/main" val="597699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7CEC581-2B0E-3F4D-EA0C-C08B93E15D8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6481231"/>
            <a:ext cx="12192000" cy="3886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1D0C73-4681-FC23-8D38-85228C1086DA}"/>
              </a:ext>
            </a:extLst>
          </p:cNvPr>
          <p:cNvSpPr txBox="1"/>
          <p:nvPr userDrawn="1"/>
        </p:nvSpPr>
        <p:spPr>
          <a:xfrm>
            <a:off x="2362200" y="6613318"/>
            <a:ext cx="624840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WSQ: Phased Arrays and MIMO for mm-wave 6G/WiFi and Sensing Systems</a:t>
            </a:r>
            <a:endParaRPr lang="en-US" sz="1100" b="0" i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E07A32-8400-F5C5-C875-6A53775522F2}"/>
              </a:ext>
            </a:extLst>
          </p:cNvPr>
          <p:cNvSpPr txBox="1"/>
          <p:nvPr userDrawn="1"/>
        </p:nvSpPr>
        <p:spPr>
          <a:xfrm>
            <a:off x="11277600" y="6553200"/>
            <a:ext cx="89625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43C57B-F819-4970-A618-112200EFDF3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en-US" sz="1100" b="0" i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E6AEFAA-030C-AF26-F313-EBC0EF00397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860" y="68580"/>
            <a:ext cx="1272540" cy="3886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1282DA3-3C54-6BC8-E296-091C65C1014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696700" y="19050"/>
            <a:ext cx="472440" cy="4876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2" r:id="rId2"/>
    <p:sldLayoutId id="2147483661" r:id="rId3"/>
    <p:sldLayoutId id="2147483667" r:id="rId4"/>
  </p:sldLayoutIdLst>
  <p:transition/>
  <p:txStyles>
    <p:titleStyle>
      <a:lvl1pPr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2pPr>
      <a:lvl3pPr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3pPr>
      <a:lvl4pPr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4pPr>
      <a:lvl5pPr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5pPr>
      <a:lvl6pPr marL="457200"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6pPr>
      <a:lvl7pPr marL="914400"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7pPr>
      <a:lvl8pPr marL="1371600"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8pPr>
      <a:lvl9pPr marL="1828800"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9pPr>
    </p:titleStyle>
    <p:bodyStyle>
      <a:lvl1pPr marL="204788" indent="-204788" algn="l" defTabSz="927100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•"/>
        <a:defRPr sz="28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15950" indent="-206375" algn="l" defTabSz="927100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–"/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1025525" indent="-204788" algn="l" defTabSz="927100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•"/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1436688" indent="-206375" algn="l" defTabSz="927100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–"/>
        <a:defRPr sz="20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2085975" indent="-231775" algn="l" defTabSz="927100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5pPr>
      <a:lvl6pPr marL="2543175" indent="-231775" algn="l" defTabSz="927100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6pPr>
      <a:lvl7pPr marL="3000375" indent="-231775" algn="l" defTabSz="927100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7pPr>
      <a:lvl8pPr marL="3457575" indent="-231775" algn="l" defTabSz="927100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8pPr>
      <a:lvl9pPr marL="3914775" indent="-231775" algn="l" defTabSz="927100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53.wm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52.w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2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5.jpeg"/><Relationship Id="rId7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56.jpeg"/><Relationship Id="rId4" Type="http://schemas.openxmlformats.org/officeDocument/2006/relationships/image" Target="../media/image47.jpeg"/><Relationship Id="rId9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71.wmf"/><Relationship Id="rId3" Type="http://schemas.openxmlformats.org/officeDocument/2006/relationships/image" Target="../media/image66.wmf"/><Relationship Id="rId7" Type="http://schemas.openxmlformats.org/officeDocument/2006/relationships/image" Target="../media/image68.wmf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74.jpeg"/><Relationship Id="rId2" Type="http://schemas.openxmlformats.org/officeDocument/2006/relationships/oleObject" Target="../embeddings/oleObject25.bin"/><Relationship Id="rId16" Type="http://schemas.openxmlformats.org/officeDocument/2006/relationships/image" Target="../media/image73.jpe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70.wmf"/><Relationship Id="rId5" Type="http://schemas.openxmlformats.org/officeDocument/2006/relationships/image" Target="../media/image67.wmf"/><Relationship Id="rId15" Type="http://schemas.openxmlformats.org/officeDocument/2006/relationships/image" Target="../media/image72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69.wmf"/><Relationship Id="rId14" Type="http://schemas.openxmlformats.org/officeDocument/2006/relationships/oleObject" Target="../embeddings/oleObject3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71.wmf"/><Relationship Id="rId3" Type="http://schemas.openxmlformats.org/officeDocument/2006/relationships/image" Target="../media/image66.wmf"/><Relationship Id="rId7" Type="http://schemas.openxmlformats.org/officeDocument/2006/relationships/image" Target="../media/image68.wmf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74.jpeg"/><Relationship Id="rId2" Type="http://schemas.openxmlformats.org/officeDocument/2006/relationships/oleObject" Target="../embeddings/oleObject25.bin"/><Relationship Id="rId16" Type="http://schemas.openxmlformats.org/officeDocument/2006/relationships/image" Target="../media/image73.jpe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70.wmf"/><Relationship Id="rId5" Type="http://schemas.openxmlformats.org/officeDocument/2006/relationships/image" Target="../media/image67.wmf"/><Relationship Id="rId15" Type="http://schemas.openxmlformats.org/officeDocument/2006/relationships/image" Target="../media/image72.wmf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69.wmf"/><Relationship Id="rId14" Type="http://schemas.openxmlformats.org/officeDocument/2006/relationships/oleObject" Target="../embeddings/oleObject3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7" Type="http://schemas.openxmlformats.org/officeDocument/2006/relationships/image" Target="../media/image79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78.wmf"/><Relationship Id="rId4" Type="http://schemas.openxmlformats.org/officeDocument/2006/relationships/oleObject" Target="../embeddings/oleObject3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5.jpeg"/><Relationship Id="rId7" Type="http://schemas.openxmlformats.org/officeDocument/2006/relationships/oleObject" Target="../embeddings/oleObject2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0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2.w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7" Type="http://schemas.openxmlformats.org/officeDocument/2006/relationships/image" Target="../media/image89.jpeg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jpeg"/><Relationship Id="rId5" Type="http://schemas.openxmlformats.org/officeDocument/2006/relationships/image" Target="../media/image87.wmf"/><Relationship Id="rId4" Type="http://schemas.openxmlformats.org/officeDocument/2006/relationships/oleObject" Target="../embeddings/oleObject3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jpe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openxmlformats.org/officeDocument/2006/relationships/image" Target="../media/image99.wmf"/><Relationship Id="rId7" Type="http://schemas.openxmlformats.org/officeDocument/2006/relationships/image" Target="../media/image102.wmf"/><Relationship Id="rId2" Type="http://schemas.openxmlformats.org/officeDocument/2006/relationships/oleObject" Target="../embeddings/oleObject40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5.wmf"/><Relationship Id="rId4" Type="http://schemas.openxmlformats.org/officeDocument/2006/relationships/oleObject" Target="../embeddings/oleObject4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7.wmf"/><Relationship Id="rId18" Type="http://schemas.openxmlformats.org/officeDocument/2006/relationships/image" Target="../media/image20.jpg"/><Relationship Id="rId3" Type="http://schemas.openxmlformats.org/officeDocument/2006/relationships/image" Target="../media/image12.jpeg"/><Relationship Id="rId21" Type="http://schemas.openxmlformats.org/officeDocument/2006/relationships/oleObject" Target="../embeddings/oleObject12.bin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19.wmf"/><Relationship Id="rId25" Type="http://schemas.openxmlformats.org/officeDocument/2006/relationships/image" Target="../media/image24.wmf"/><Relationship Id="rId2" Type="http://schemas.openxmlformats.org/officeDocument/2006/relationships/image" Target="../media/image11.jpg"/><Relationship Id="rId16" Type="http://schemas.openxmlformats.org/officeDocument/2006/relationships/oleObject" Target="../embeddings/oleObject10.bin"/><Relationship Id="rId20" Type="http://schemas.openxmlformats.org/officeDocument/2006/relationships/image" Target="../media/image21.em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6.wmf"/><Relationship Id="rId24" Type="http://schemas.openxmlformats.org/officeDocument/2006/relationships/oleObject" Target="../embeddings/oleObject13.bin"/><Relationship Id="rId5" Type="http://schemas.openxmlformats.org/officeDocument/2006/relationships/image" Target="../media/image13.wmf"/><Relationship Id="rId15" Type="http://schemas.openxmlformats.org/officeDocument/2006/relationships/image" Target="../media/image18.wmf"/><Relationship Id="rId23" Type="http://schemas.openxmlformats.org/officeDocument/2006/relationships/image" Target="../media/image23.jpeg"/><Relationship Id="rId10" Type="http://schemas.openxmlformats.org/officeDocument/2006/relationships/oleObject" Target="../embeddings/oleObject7.bin"/><Relationship Id="rId19" Type="http://schemas.openxmlformats.org/officeDocument/2006/relationships/oleObject" Target="../embeddings/oleObject11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9.bin"/><Relationship Id="rId22" Type="http://schemas.openxmlformats.org/officeDocument/2006/relationships/image" Target="../media/image22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7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9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13" Type="http://schemas.openxmlformats.org/officeDocument/2006/relationships/image" Target="../media/image129.jpeg"/><Relationship Id="rId3" Type="http://schemas.openxmlformats.org/officeDocument/2006/relationships/oleObject" Target="../embeddings/oleObject45.bin"/><Relationship Id="rId7" Type="http://schemas.openxmlformats.org/officeDocument/2006/relationships/image" Target="../media/image124.jpeg"/><Relationship Id="rId12" Type="http://schemas.openxmlformats.org/officeDocument/2006/relationships/image" Target="../media/image128.wmf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jpeg"/><Relationship Id="rId11" Type="http://schemas.openxmlformats.org/officeDocument/2006/relationships/oleObject" Target="../embeddings/oleObject46.bin"/><Relationship Id="rId5" Type="http://schemas.openxmlformats.org/officeDocument/2006/relationships/image" Target="../media/image122.jpeg"/><Relationship Id="rId10" Type="http://schemas.openxmlformats.org/officeDocument/2006/relationships/image" Target="../media/image127.jpeg"/><Relationship Id="rId4" Type="http://schemas.openxmlformats.org/officeDocument/2006/relationships/image" Target="../media/image121.wmf"/><Relationship Id="rId9" Type="http://schemas.openxmlformats.org/officeDocument/2006/relationships/image" Target="../media/image12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7" Type="http://schemas.openxmlformats.org/officeDocument/2006/relationships/image" Target="../media/image135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7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3" Type="http://schemas.openxmlformats.org/officeDocument/2006/relationships/oleObject" Target="../embeddings/oleObject48.bin"/><Relationship Id="rId7" Type="http://schemas.openxmlformats.org/officeDocument/2006/relationships/image" Target="../media/image112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wmf"/><Relationship Id="rId11" Type="http://schemas.openxmlformats.org/officeDocument/2006/relationships/image" Target="../media/image141.jpeg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124.jpeg"/><Relationship Id="rId4" Type="http://schemas.openxmlformats.org/officeDocument/2006/relationships/image" Target="../media/image138.wmf"/><Relationship Id="rId9" Type="http://schemas.openxmlformats.org/officeDocument/2006/relationships/image" Target="../media/image140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jpeg"/><Relationship Id="rId5" Type="http://schemas.openxmlformats.org/officeDocument/2006/relationships/image" Target="../media/image132.png"/><Relationship Id="rId4" Type="http://schemas.openxmlformats.org/officeDocument/2006/relationships/image" Target="../media/image14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wmf"/><Relationship Id="rId3" Type="http://schemas.openxmlformats.org/officeDocument/2006/relationships/image" Target="../media/image150.jpeg"/><Relationship Id="rId7" Type="http://schemas.openxmlformats.org/officeDocument/2006/relationships/oleObject" Target="../embeddings/oleObject52.bin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jpeg"/><Relationship Id="rId5" Type="http://schemas.openxmlformats.org/officeDocument/2006/relationships/image" Target="../media/image151.wmf"/><Relationship Id="rId10" Type="http://schemas.openxmlformats.org/officeDocument/2006/relationships/image" Target="../media/image154.wmf"/><Relationship Id="rId4" Type="http://schemas.openxmlformats.org/officeDocument/2006/relationships/oleObject" Target="../embeddings/oleObject51.bin"/><Relationship Id="rId9" Type="http://schemas.openxmlformats.org/officeDocument/2006/relationships/oleObject" Target="../embeddings/oleObject5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7" Type="http://schemas.openxmlformats.org/officeDocument/2006/relationships/image" Target="../media/image159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jpeg"/><Relationship Id="rId5" Type="http://schemas.openxmlformats.org/officeDocument/2006/relationships/image" Target="../media/image157.jpeg"/><Relationship Id="rId4" Type="http://schemas.openxmlformats.org/officeDocument/2006/relationships/image" Target="../media/image15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jpeg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jpeg"/><Relationship Id="rId5" Type="http://schemas.openxmlformats.org/officeDocument/2006/relationships/image" Target="../media/image169.jpeg"/><Relationship Id="rId4" Type="http://schemas.openxmlformats.org/officeDocument/2006/relationships/image" Target="../media/image168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13" Type="http://schemas.openxmlformats.org/officeDocument/2006/relationships/image" Target="../media/image176.wmf"/><Relationship Id="rId3" Type="http://schemas.openxmlformats.org/officeDocument/2006/relationships/image" Target="../media/image35.jpeg"/><Relationship Id="rId7" Type="http://schemas.openxmlformats.org/officeDocument/2006/relationships/image" Target="../media/image173.jpeg"/><Relationship Id="rId12" Type="http://schemas.openxmlformats.org/officeDocument/2006/relationships/oleObject" Target="../embeddings/oleObject57.bin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wmf"/><Relationship Id="rId11" Type="http://schemas.openxmlformats.org/officeDocument/2006/relationships/image" Target="../media/image175.wmf"/><Relationship Id="rId5" Type="http://schemas.openxmlformats.org/officeDocument/2006/relationships/oleObject" Target="../embeddings/oleObject54.bin"/><Relationship Id="rId10" Type="http://schemas.openxmlformats.org/officeDocument/2006/relationships/oleObject" Target="../embeddings/oleObject56.bin"/><Relationship Id="rId4" Type="http://schemas.openxmlformats.org/officeDocument/2006/relationships/image" Target="../media/image34.jpeg"/><Relationship Id="rId9" Type="http://schemas.openxmlformats.org/officeDocument/2006/relationships/image" Target="../media/image174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jpeg"/><Relationship Id="rId3" Type="http://schemas.openxmlformats.org/officeDocument/2006/relationships/image" Target="../media/image177.wmf"/><Relationship Id="rId7" Type="http://schemas.openxmlformats.org/officeDocument/2006/relationships/image" Target="../media/image180.jpeg"/><Relationship Id="rId2" Type="http://schemas.openxmlformats.org/officeDocument/2006/relationships/oleObject" Target="../embeddings/oleObject58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9.jpeg"/><Relationship Id="rId5" Type="http://schemas.openxmlformats.org/officeDocument/2006/relationships/image" Target="../media/image178.JPG"/><Relationship Id="rId4" Type="http://schemas.openxmlformats.org/officeDocument/2006/relationships/image" Target="../media/image14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jpeg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1.jpeg"/><Relationship Id="rId4" Type="http://schemas.openxmlformats.org/officeDocument/2006/relationships/image" Target="../media/image190.w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0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g"/><Relationship Id="rId7" Type="http://schemas.openxmlformats.org/officeDocument/2006/relationships/image" Target="../media/image198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7.jpeg"/><Relationship Id="rId5" Type="http://schemas.openxmlformats.org/officeDocument/2006/relationships/image" Target="../media/image196.jpeg"/><Relationship Id="rId4" Type="http://schemas.openxmlformats.org/officeDocument/2006/relationships/image" Target="../media/image195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1.jpeg"/><Relationship Id="rId4" Type="http://schemas.openxmlformats.org/officeDocument/2006/relationships/image" Target="../media/image20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9.jpeg"/><Relationship Id="rId4" Type="http://schemas.openxmlformats.org/officeDocument/2006/relationships/image" Target="../media/image20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1.wmf"/><Relationship Id="rId4" Type="http://schemas.openxmlformats.org/officeDocument/2006/relationships/oleObject" Target="../embeddings/oleObject60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2.wmf"/><Relationship Id="rId5" Type="http://schemas.openxmlformats.org/officeDocument/2006/relationships/oleObject" Target="../embeddings/oleObject61.bin"/><Relationship Id="rId4" Type="http://schemas.openxmlformats.org/officeDocument/2006/relationships/image" Target="../media/image211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14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9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85800" y="685800"/>
            <a:ext cx="4486275" cy="583047"/>
          </a:xfrm>
        </p:spPr>
        <p:txBody>
          <a:bodyPr/>
          <a:lstStyle/>
          <a:p>
            <a:pPr algn="l"/>
            <a:r>
              <a:rPr lang="en-US" b="1" dirty="0"/>
              <a:t>WSQ-4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9811" y="1333264"/>
            <a:ext cx="10948358" cy="800336"/>
          </a:xfrm>
        </p:spPr>
        <p:txBody>
          <a:bodyPr>
            <a:noAutofit/>
          </a:bodyPr>
          <a:lstStyle/>
          <a:p>
            <a:pPr algn="l"/>
            <a:r>
              <a:rPr lang="en-US" dirty="0"/>
              <a:t>ICs and Transceivers for 100–300 GHz Wireless</a:t>
            </a:r>
            <a:endParaRPr lang="en-US" sz="4000" dirty="0"/>
          </a:p>
        </p:txBody>
      </p:sp>
      <p:sp>
        <p:nvSpPr>
          <p:cNvPr id="8" name="Text Placeholder 7"/>
          <p:cNvSpPr>
            <a:spLocks noGrp="1"/>
          </p:cNvSpPr>
          <p:nvPr>
            <p:ph type="subTitle" idx="1"/>
          </p:nvPr>
        </p:nvSpPr>
        <p:spPr>
          <a:xfrm>
            <a:off x="685800" y="3429001"/>
            <a:ext cx="10110157" cy="1905000"/>
          </a:xfrm>
        </p:spPr>
        <p:txBody>
          <a:bodyPr>
            <a:noAutofit/>
          </a:bodyPr>
          <a:lstStyle/>
          <a:p>
            <a:pPr marL="0" indent="0" algn="l">
              <a:spcBef>
                <a:spcPts val="600"/>
              </a:spcBef>
              <a:buNone/>
            </a:pPr>
            <a:r>
              <a:rPr lang="en-US" sz="1400" b="0" kern="0" dirty="0">
                <a:ea typeface="Calibri" panose="020F0502020204030204" pitchFamily="34" charset="0"/>
              </a:rPr>
              <a:t>With acknowledgements to</a:t>
            </a:r>
          </a:p>
          <a:p>
            <a:pPr marL="0" indent="0" algn="l">
              <a:spcBef>
                <a:spcPts val="600"/>
              </a:spcBef>
              <a:buNone/>
            </a:pPr>
            <a:r>
              <a:rPr lang="en-US" sz="1400" b="0" kern="0" dirty="0">
                <a:ea typeface="Calibri" panose="020F0502020204030204" pitchFamily="34" charset="0"/>
              </a:rPr>
              <a:t>U. Soylu</a:t>
            </a:r>
            <a:r>
              <a:rPr lang="en-US" sz="1400" b="0" kern="0" baseline="30000" dirty="0">
                <a:ea typeface="Calibri" panose="020F0502020204030204" pitchFamily="34" charset="0"/>
              </a:rPr>
              <a:t>1,2</a:t>
            </a:r>
            <a:r>
              <a:rPr lang="en-US" sz="1400" b="0" kern="0" dirty="0">
                <a:ea typeface="Calibri" panose="020F0502020204030204" pitchFamily="34" charset="0"/>
              </a:rPr>
              <a:t>, A. Alizadeh</a:t>
            </a:r>
            <a:r>
              <a:rPr lang="en-US" sz="1400" b="0" kern="0" baseline="30000" dirty="0">
                <a:ea typeface="Calibri" panose="020F0502020204030204" pitchFamily="34" charset="0"/>
              </a:rPr>
              <a:t>1,3</a:t>
            </a:r>
            <a:r>
              <a:rPr lang="en-US" sz="1400" b="0" kern="0" dirty="0">
                <a:ea typeface="Calibri" panose="020F0502020204030204" pitchFamily="34" charset="0"/>
              </a:rPr>
              <a:t>, A. S. S. Ahmed</a:t>
            </a:r>
            <a:r>
              <a:rPr lang="en-US" sz="1400" b="0" kern="0" baseline="30000" dirty="0">
                <a:ea typeface="Calibri" panose="020F0502020204030204" pitchFamily="34" charset="0"/>
              </a:rPr>
              <a:t>1,4</a:t>
            </a:r>
            <a:r>
              <a:rPr lang="en-US" sz="1400" b="0" kern="0" dirty="0">
                <a:ea typeface="Calibri" panose="020F0502020204030204" pitchFamily="34" charset="0"/>
              </a:rPr>
              <a:t>, A. Farid</a:t>
            </a:r>
            <a:r>
              <a:rPr lang="en-US" sz="1400" b="0" kern="0" baseline="30000" dirty="0">
                <a:ea typeface="Calibri" panose="020F0502020204030204" pitchFamily="34" charset="0"/>
              </a:rPr>
              <a:t>1,5</a:t>
            </a:r>
            <a:r>
              <a:rPr lang="en-US" sz="1400" b="0" kern="0" dirty="0">
                <a:ea typeface="Calibri" panose="020F0502020204030204" pitchFamily="34" charset="0"/>
              </a:rPr>
              <a:t>, M. Urteaga</a:t>
            </a:r>
            <a:r>
              <a:rPr lang="en-US" sz="1400" b="0" kern="0" baseline="30000" dirty="0">
                <a:ea typeface="Calibri" panose="020F0502020204030204" pitchFamily="34" charset="0"/>
              </a:rPr>
              <a:t>6</a:t>
            </a:r>
            <a:r>
              <a:rPr lang="en-US" sz="1400" b="0" kern="0" dirty="0">
                <a:ea typeface="Calibri" panose="020F0502020204030204" pitchFamily="34" charset="0"/>
              </a:rPr>
              <a:t>, M. Seo</a:t>
            </a:r>
            <a:r>
              <a:rPr lang="en-US" sz="1400" b="0" kern="0" baseline="30000" dirty="0">
                <a:ea typeface="Calibri" panose="020F0502020204030204" pitchFamily="34" charset="0"/>
              </a:rPr>
              <a:t>7</a:t>
            </a:r>
            <a:r>
              <a:rPr lang="en-US" sz="1400" b="0" kern="0" dirty="0">
                <a:ea typeface="Calibri" panose="020F0502020204030204" pitchFamily="34" charset="0"/>
              </a:rPr>
              <a:t>, K. Park</a:t>
            </a:r>
            <a:r>
              <a:rPr lang="en-US" sz="1400" b="0" kern="0" baseline="30000" dirty="0">
                <a:ea typeface="Calibri" panose="020F0502020204030204" pitchFamily="34" charset="0"/>
              </a:rPr>
              <a:t>1</a:t>
            </a:r>
            <a:r>
              <a:rPr lang="en-US" sz="1400" b="0" kern="0" dirty="0">
                <a:ea typeface="Calibri" panose="020F0502020204030204" pitchFamily="34" charset="0"/>
              </a:rPr>
              <a:t>, C. Seo</a:t>
            </a:r>
            <a:r>
              <a:rPr lang="en-US" sz="1400" b="0" kern="0" baseline="30000" dirty="0">
                <a:ea typeface="Calibri" panose="020F0502020204030204" pitchFamily="34" charset="0"/>
              </a:rPr>
              <a:t>1</a:t>
            </a:r>
            <a:r>
              <a:rPr lang="en-US" sz="1400" b="0" kern="0" dirty="0">
                <a:ea typeface="Calibri" panose="020F0502020204030204" pitchFamily="34" charset="0"/>
              </a:rPr>
              <a:t>, Y. Nemoto</a:t>
            </a:r>
            <a:r>
              <a:rPr lang="en-US" sz="1400" b="0" kern="0" baseline="30000" dirty="0">
                <a:ea typeface="Calibri" panose="020F0502020204030204" pitchFamily="34" charset="0"/>
              </a:rPr>
              <a:t>1</a:t>
            </a:r>
            <a:r>
              <a:rPr lang="en-US" sz="1400" b="0" kern="0" dirty="0">
                <a:ea typeface="Calibri" panose="020F0502020204030204" pitchFamily="34" charset="0"/>
              </a:rPr>
              <a:t>, E. C. Bormali</a:t>
            </a:r>
            <a:r>
              <a:rPr lang="en-US" sz="1400" b="0" kern="0" baseline="30000" dirty="0">
                <a:ea typeface="Calibri" panose="020F0502020204030204" pitchFamily="34" charset="0"/>
              </a:rPr>
              <a:t>1</a:t>
            </a:r>
          </a:p>
          <a:p>
            <a:pPr marL="0" indent="0" algn="l">
              <a:spcBef>
                <a:spcPts val="600"/>
              </a:spcBef>
              <a:buNone/>
            </a:pPr>
            <a:r>
              <a:rPr lang="en-US" sz="1400" b="0" baseline="30000" dirty="0">
                <a:ea typeface="Calibri" panose="020F0502020204030204" pitchFamily="34" charset="0"/>
              </a:rPr>
              <a:t>1</a:t>
            </a:r>
            <a:r>
              <a:rPr lang="en-US" sz="1400" b="0" dirty="0">
                <a:ea typeface="Calibri" panose="020F0502020204030204" pitchFamily="34" charset="0"/>
              </a:rPr>
              <a:t>University of California, Santa Barbara</a:t>
            </a:r>
            <a:br>
              <a:rPr lang="en-US" sz="1400" b="0" dirty="0">
                <a:ea typeface="Calibri" panose="020F0502020204030204" pitchFamily="34" charset="0"/>
              </a:rPr>
            </a:br>
            <a:r>
              <a:rPr lang="en-US" sz="1400" b="0" baseline="30000" dirty="0">
                <a:ea typeface="Calibri" panose="020F0502020204030204" pitchFamily="34" charset="0"/>
              </a:rPr>
              <a:t>2</a:t>
            </a:r>
            <a:r>
              <a:rPr lang="en-US" sz="1400" b="0" dirty="0">
                <a:ea typeface="Calibri" panose="020F0502020204030204" pitchFamily="34" charset="0"/>
              </a:rPr>
              <a:t>Now with IBM Yorktown</a:t>
            </a:r>
            <a:br>
              <a:rPr lang="en-US" sz="1400" b="0" baseline="30000" dirty="0">
                <a:ea typeface="Calibri" panose="020F0502020204030204" pitchFamily="34" charset="0"/>
              </a:rPr>
            </a:br>
            <a:r>
              <a:rPr lang="en-US" sz="1400" b="0" baseline="30000" dirty="0">
                <a:ea typeface="Calibri" panose="020F0502020204030204" pitchFamily="34" charset="0"/>
              </a:rPr>
              <a:t>3</a:t>
            </a:r>
            <a:r>
              <a:rPr lang="en-US" sz="1400" b="0" dirty="0">
                <a:ea typeface="Calibri" panose="020F0502020204030204" pitchFamily="34" charset="0"/>
              </a:rPr>
              <a:t>Now with Keysight Technologies</a:t>
            </a:r>
            <a:br>
              <a:rPr lang="en-US" sz="1400" b="0" dirty="0">
                <a:ea typeface="Calibri" panose="020F0502020204030204" pitchFamily="34" charset="0"/>
              </a:rPr>
            </a:br>
            <a:r>
              <a:rPr lang="en-US" sz="1400" b="0" baseline="30000" dirty="0">
                <a:ea typeface="Calibri" panose="020F0502020204030204" pitchFamily="34" charset="0"/>
              </a:rPr>
              <a:t>4</a:t>
            </a:r>
            <a:r>
              <a:rPr lang="en-US" sz="1400" b="0" dirty="0">
                <a:ea typeface="Calibri" panose="020F0502020204030204" pitchFamily="34" charset="0"/>
              </a:rPr>
              <a:t>Now with Cairo University</a:t>
            </a:r>
            <a:br>
              <a:rPr lang="en-US" sz="1400" b="0" dirty="0">
                <a:ea typeface="Calibri" panose="020F0502020204030204" pitchFamily="34" charset="0"/>
              </a:rPr>
            </a:br>
            <a:r>
              <a:rPr lang="en-US" sz="1400" b="0" baseline="30000" dirty="0">
                <a:ea typeface="Calibri" panose="020F0502020204030204" pitchFamily="34" charset="0"/>
              </a:rPr>
              <a:t>5</a:t>
            </a:r>
            <a:r>
              <a:rPr lang="en-US" sz="1400" b="0" dirty="0">
                <a:ea typeface="Calibri" panose="020F0502020204030204" pitchFamily="34" charset="0"/>
              </a:rPr>
              <a:t>Now with Intel</a:t>
            </a:r>
            <a:br>
              <a:rPr lang="en-US" sz="1400" b="0" dirty="0">
                <a:ea typeface="Calibri" panose="020F0502020204030204" pitchFamily="34" charset="0"/>
              </a:rPr>
            </a:br>
            <a:r>
              <a:rPr lang="en-US" sz="1400" b="0" baseline="30000" dirty="0">
                <a:ea typeface="Calibri" panose="020F0502020204030204" pitchFamily="34" charset="0"/>
              </a:rPr>
              <a:t>6</a:t>
            </a:r>
            <a:r>
              <a:rPr lang="en-US" sz="1400" b="0" dirty="0">
                <a:ea typeface="Calibri" panose="020F0502020204030204" pitchFamily="34" charset="0"/>
              </a:rPr>
              <a:t>Teledyne Scientific</a:t>
            </a:r>
            <a:br>
              <a:rPr lang="en-US" sz="1400" b="0" dirty="0">
                <a:ea typeface="Calibri" panose="020F0502020204030204" pitchFamily="34" charset="0"/>
              </a:rPr>
            </a:br>
            <a:r>
              <a:rPr lang="en-US" sz="1400" b="0" baseline="30000" dirty="0">
                <a:ea typeface="Calibri" panose="020F0502020204030204" pitchFamily="34" charset="0"/>
              </a:rPr>
              <a:t>7</a:t>
            </a:r>
            <a:r>
              <a:rPr lang="en-US" sz="1400" b="0" dirty="0">
                <a:ea typeface="Calibri" panose="020F0502020204030204" pitchFamily="34" charset="0"/>
              </a:rPr>
              <a:t>Sungkyunkwan University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0452A83-4A94-8D48-CDC7-AD29F4AE5DA9}"/>
              </a:ext>
            </a:extLst>
          </p:cNvPr>
          <p:cNvSpPr txBox="1">
            <a:spLocks/>
          </p:cNvSpPr>
          <p:nvPr/>
        </p:nvSpPr>
        <p:spPr>
          <a:xfrm>
            <a:off x="689811" y="2286000"/>
            <a:ext cx="10643557" cy="418863"/>
          </a:xfrm>
        </p:spPr>
        <p:txBody>
          <a:bodyPr>
            <a:noAutofit/>
          </a:bodyPr>
          <a:lstStyle>
            <a:lvl1pPr marL="0" indent="0" algn="ctr" defTabSz="927100" rtl="0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None/>
              <a:defRPr sz="2800" b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 algn="ctr" defTabSz="927100" rtl="0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914400" indent="0" algn="ctr" defTabSz="927100" rtl="0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1371600" indent="0" algn="ctr" defTabSz="927100" rtl="0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None/>
              <a:defRPr sz="2000" b="1">
                <a:solidFill>
                  <a:schemeClr val="tx1">
                    <a:tint val="7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828800" indent="0" algn="ctr" defTabSz="9271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5pPr>
            <a:lvl6pPr marL="2286000" indent="0" algn="ctr" defTabSz="9271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6pPr>
            <a:lvl7pPr marL="2743200" indent="0" algn="ctr" defTabSz="9271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7pPr>
            <a:lvl8pPr marL="3200400" indent="0" algn="ctr" defTabSz="9271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8pPr>
            <a:lvl9pPr marL="3657600" indent="0" algn="ctr" defTabSz="9271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US" sz="2400" b="0" kern="0" dirty="0">
                <a:ea typeface="Calibri" panose="020F0502020204030204" pitchFamily="34" charset="0"/>
              </a:rPr>
              <a:t>Mark J. W. Rodwell, Doluca Family Chair, </a:t>
            </a:r>
            <a:r>
              <a:rPr lang="en-US" sz="2400" b="0" dirty="0">
                <a:ea typeface="Calibri" panose="020F0502020204030204" pitchFamily="34" charset="0"/>
              </a:rPr>
              <a:t>University of California, Santa Barbara</a:t>
            </a:r>
            <a:endParaRPr lang="en-US" sz="2400" b="0" kern="0" baseline="300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700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701219"/>
            <a:ext cx="8610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Systems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685800" y="2819400"/>
            <a:ext cx="10896600" cy="3352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D6775C-3F5F-4D85-0135-2B7D6EEFC9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236" y="3369889"/>
            <a:ext cx="3272388" cy="18134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9731F2-E34D-A35B-B165-B8C8976901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597" y="3236824"/>
            <a:ext cx="2997403" cy="20971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2835FC-268E-05AD-F727-F480BA28CB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913" y="3276600"/>
            <a:ext cx="2742487" cy="216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86983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MIMO System Design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838200"/>
            <a:ext cx="10591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antennas than signal beams: </a:t>
            </a:r>
            <a:r>
              <a:rPr lang="en-US" sz="20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spatial oversampling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(averaging).</a:t>
            </a:r>
          </a:p>
          <a:p>
            <a:pPr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Given QPSK, 2:1 spatial oversampling:</a:t>
            </a:r>
          </a:p>
          <a:p>
            <a:pPr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ADCs/DACs only need 3-4 bits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RF/IF/baseband chain needs P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1dB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only 4 dB above average power</a:t>
            </a:r>
          </a:p>
          <a:p>
            <a:pPr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Phase noise requirements similar to single beam system</a:t>
            </a:r>
          </a:p>
          <a:p>
            <a:pPr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Efficient digital beamforming using beamspace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First compute (low-resolution) spatial FFT.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Then cancel crosstalk between closely-spaced users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Wideband MIMO arrays: use spatial &amp; temporal FFTs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"true time delay"</a:t>
            </a:r>
            <a:endParaRPr lang="en-US" sz="11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9E9C6-A5BB-2E8C-A52B-C61BD2547213}"/>
              </a:ext>
            </a:extLst>
          </p:cNvPr>
          <p:cNvSpPr txBox="1"/>
          <p:nvPr/>
        </p:nvSpPr>
        <p:spPr>
          <a:xfrm>
            <a:off x="8153400" y="69082"/>
            <a:ext cx="3358145" cy="3970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1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Beamspace algorithm, Dynamic range: Madhow, UCSB</a:t>
            </a:r>
            <a:br>
              <a:rPr lang="en-US" sz="11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Beamformer ICs: Christoph Studer, ETHZ</a:t>
            </a:r>
            <a:endParaRPr lang="en-US" sz="7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88328B-3237-AE5A-1FBE-3500384B1008}"/>
              </a:ext>
            </a:extLst>
          </p:cNvPr>
          <p:cNvSpPr/>
          <p:nvPr/>
        </p:nvSpPr>
        <p:spPr>
          <a:xfrm>
            <a:off x="457200" y="4495800"/>
            <a:ext cx="4572000" cy="14496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M. Abdelghany et al, IEEE Trans. Wireless Comm, Sept. 2021</a:t>
            </a:r>
            <a:b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M. E. Rasekh et al, IEEE Trans. Wireless Comm, Oct. 2021</a:t>
            </a:r>
            <a:b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A. Puglielli et al, 2016 IEEE ICC</a:t>
            </a:r>
            <a:b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M. Abdelghany,  et. al, , 2019 IEEE  SPAWC</a:t>
            </a:r>
            <a:b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S. H. Mirfarshbafan et al,  IEEE Trans CAS 1, 2020</a:t>
            </a:r>
            <a:b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 Castañeda Fernández et. al, 2021 ESSCIRC </a:t>
            </a:r>
            <a:b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1400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M. Abdelghany et al 2019 IEEE GLOBECOM 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63532A-2245-66EA-65F7-4E570E102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853" y="2658983"/>
            <a:ext cx="2969643" cy="17464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2E86BA-0F9F-7BE2-477E-B6D5B3E0E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0" y="4724400"/>
            <a:ext cx="3136964" cy="15904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D10B55-FCF9-1D8F-64E4-C28EDF0500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979822"/>
            <a:ext cx="4258279" cy="156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6823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7C8C88D-4511-5F65-95A9-F56CA900AD95}"/>
              </a:ext>
            </a:extLst>
          </p:cNvPr>
          <p:cNvSpPr/>
          <p:nvPr/>
        </p:nvSpPr>
        <p:spPr bwMode="auto">
          <a:xfrm>
            <a:off x="2286000" y="2174796"/>
            <a:ext cx="8229600" cy="308919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1066800"/>
            <a:ext cx="8610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Transistors 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D8EFE8-285A-4378-1359-CB45EEDC7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089" y="2362200"/>
            <a:ext cx="3577911" cy="25426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75F8F8-F857-4672-B4C3-68A30E249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9169" y="2424820"/>
            <a:ext cx="3290244" cy="248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2061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Transistors for 100-300 GHz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B6C937-AF87-4664-1549-B454B7C4A22E}"/>
              </a:ext>
            </a:extLst>
          </p:cNvPr>
          <p:cNvSpPr txBox="1"/>
          <p:nvPr/>
        </p:nvSpPr>
        <p:spPr>
          <a:xfrm>
            <a:off x="342900" y="673723"/>
            <a:ext cx="112395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CMOS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: good power &amp; noise up to ~150GHz. Not much </a:t>
            </a:r>
            <a:r>
              <a:rPr lang="en-US" sz="1800" b="0">
                <a:latin typeface="Calibri" panose="020F0502020204030204" pitchFamily="34" charset="0"/>
                <a:cs typeface="Calibri" panose="020F0502020204030204" pitchFamily="34" charset="0"/>
              </a:rPr>
              <a:t>beyond.  Best 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published mmwave results at 65-16 nm nodes.</a:t>
            </a:r>
            <a:br>
              <a:rPr lang="en-US" sz="1800" b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 </a:t>
            </a:r>
            <a:r>
              <a:rPr lang="en-US" sz="1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HBT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: record 100-300 GHz PAs, record integrated transceivers</a:t>
            </a:r>
            <a:br>
              <a:rPr lang="en-US" sz="1800" b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SiGe </a:t>
            </a:r>
            <a:r>
              <a:rPr lang="en-US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HBT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: power better than CMOS, worse than InP HBT</a:t>
            </a:r>
            <a:br>
              <a:rPr lang="en-US" sz="1800" b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>
                <a:solidFill>
                  <a:srgbClr val="BF9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GaN </a:t>
            </a:r>
            <a:r>
              <a:rPr lang="en-US" sz="1800" dirty="0">
                <a:solidFill>
                  <a:srgbClr val="BF9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HEMT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: record power below 100GHz. Bandwidth improving</a:t>
            </a:r>
            <a:br>
              <a:rPr lang="en-US" sz="1800" b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InGaAs </a:t>
            </a:r>
            <a:r>
              <a:rPr lang="en-US" sz="1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HEMT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:  world's best low-noise amplifiers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E03ED6-D498-C252-BED9-6422672FE618}"/>
              </a:ext>
            </a:extLst>
          </p:cNvPr>
          <p:cNvSpPr txBox="1"/>
          <p:nvPr/>
        </p:nvSpPr>
        <p:spPr>
          <a:xfrm>
            <a:off x="7620000" y="1676400"/>
            <a:ext cx="2411509" cy="2862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compiled 8/16/2023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E476464-6E18-1A77-A9C0-E17FD3318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819400"/>
            <a:ext cx="1500120" cy="1030888"/>
          </a:xfrm>
          <a:prstGeom prst="rect">
            <a:avLst/>
          </a:prstGeom>
        </p:spPr>
      </p:pic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3B8D790C-D5DE-4A78-75DD-7FF485137A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303907"/>
              </p:ext>
            </p:extLst>
          </p:nvPr>
        </p:nvGraphicFramePr>
        <p:xfrm>
          <a:off x="53975" y="2611258"/>
          <a:ext cx="2512094" cy="3713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3" imgW="2921040" imgH="4317840" progId="KGraph_Plot">
                  <p:embed/>
                </p:oleObj>
              </mc:Choice>
              <mc:Fallback>
                <p:oleObj name="KGPlot" r:id="rId3" imgW="2921040" imgH="4317840" progId="KGraph_Plot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CC540E41-FFE4-EF80-C60D-179BF552CC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75" y="2611258"/>
                        <a:ext cx="2512094" cy="37133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FFBA1354-E57B-AE45-BC26-8E1C31EB04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711489"/>
              </p:ext>
            </p:extLst>
          </p:nvPr>
        </p:nvGraphicFramePr>
        <p:xfrm>
          <a:off x="4872038" y="2589213"/>
          <a:ext cx="2446337" cy="370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5" imgW="2857320" imgH="4330440" progId="KGraph_Plot">
                  <p:embed/>
                </p:oleObj>
              </mc:Choice>
              <mc:Fallback>
                <p:oleObj name="KGPlot" r:id="rId5" imgW="2857320" imgH="4330440" progId="KGraph_Plo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154FBA7A-F48A-EA82-0F04-74DE27EF6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72038" y="2589213"/>
                        <a:ext cx="2446337" cy="3706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FA7ED907-98CC-37B8-885C-D7DAD84C1F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8859484"/>
              </p:ext>
            </p:extLst>
          </p:nvPr>
        </p:nvGraphicFramePr>
        <p:xfrm>
          <a:off x="7162800" y="2590800"/>
          <a:ext cx="2610238" cy="3713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7" imgW="3035160" imgH="4317840" progId="KGraph_Plot">
                  <p:embed/>
                </p:oleObj>
              </mc:Choice>
              <mc:Fallback>
                <p:oleObj name="KGPlot" r:id="rId7" imgW="3035160" imgH="4317840" progId="KGraph_Plo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BB45582A-56B0-4789-1DFE-D4BCF453EC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162800" y="2590800"/>
                        <a:ext cx="2610238" cy="37133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AC127AA7-1852-95C0-426C-BC457525BD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6514288"/>
              </p:ext>
            </p:extLst>
          </p:nvPr>
        </p:nvGraphicFramePr>
        <p:xfrm>
          <a:off x="2393950" y="2590800"/>
          <a:ext cx="2599402" cy="3746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9" imgW="3022560" imgH="4356000" progId="KGraph_Plot">
                  <p:embed/>
                </p:oleObj>
              </mc:Choice>
              <mc:Fallback>
                <p:oleObj name="KGPlot" r:id="rId9" imgW="3022560" imgH="4356000" progId="KGraph_Plot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1B8D33C5-5EE8-9A3E-E763-AA45220456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93950" y="2590800"/>
                        <a:ext cx="2599402" cy="3746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2C8BD2CE-C32C-3B31-0F91-4124E1B066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3587457"/>
              </p:ext>
            </p:extLst>
          </p:nvPr>
        </p:nvGraphicFramePr>
        <p:xfrm>
          <a:off x="9712325" y="2589212"/>
          <a:ext cx="2443163" cy="373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11" imgW="2832120" imgH="4330440" progId="KGraph_Plot">
                  <p:embed/>
                </p:oleObj>
              </mc:Choice>
              <mc:Fallback>
                <p:oleObj name="KGPlot" r:id="rId11" imgW="2832120" imgH="4330440" progId="KGraph_Plot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88A2F3B2-A3F7-7A1E-4CA3-FBAA843D61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712325" y="2589212"/>
                        <a:ext cx="2443163" cy="3735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58048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 Transistors and ICs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6CA2D05-6580-FC21-89A0-1A17A84C8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1115" y="1043735"/>
            <a:ext cx="1784841" cy="1339733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F0E44C3-62CC-ACFA-F30A-C899B0FCC50C}"/>
              </a:ext>
            </a:extLst>
          </p:cNvPr>
          <p:cNvSpPr txBox="1"/>
          <p:nvPr/>
        </p:nvSpPr>
        <p:spPr>
          <a:xfrm>
            <a:off x="245350" y="1133745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 nm InP HEMTs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1.5THz </a:t>
            </a:r>
            <a:r>
              <a:rPr lang="en-US" sz="20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 1.0THz amplifiers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470A81-3A54-8EF9-5424-6C12164E14CA}"/>
              </a:ext>
            </a:extLst>
          </p:cNvPr>
          <p:cNvSpPr/>
          <p:nvPr/>
        </p:nvSpPr>
        <p:spPr>
          <a:xfrm>
            <a:off x="887045" y="1463013"/>
            <a:ext cx="493892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itchFamily="34" charset="0"/>
              </a:rPr>
              <a:t>W. Deal et al., 2016 IEDM (</a:t>
            </a:r>
            <a:r>
              <a:rPr lang="en-US" sz="1200" b="0" dirty="0">
                <a:solidFill>
                  <a:schemeClr val="tx2"/>
                </a:solidFill>
                <a:latin typeface="Calibri" pitchFamily="34" charset="0"/>
              </a:rPr>
              <a:t>Northrop-Grumman)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4F34A9-1AB0-FFC0-5E63-63209D318D3D}"/>
              </a:ext>
            </a:extLst>
          </p:cNvPr>
          <p:cNvSpPr txBox="1"/>
          <p:nvPr/>
        </p:nvSpPr>
        <p:spPr>
          <a:xfrm>
            <a:off x="245350" y="2249578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130nm InP HBTs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1.1THz </a:t>
            </a:r>
            <a:r>
              <a:rPr lang="en-US" sz="20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3.5V.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670 GHz amplifiers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1C704D-96C8-CE62-DCF9-E636DF6A20E3}"/>
              </a:ext>
            </a:extLst>
          </p:cNvPr>
          <p:cNvSpPr/>
          <p:nvPr/>
        </p:nvSpPr>
        <p:spPr>
          <a:xfrm>
            <a:off x="859201" y="2573905"/>
            <a:ext cx="4938925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itchFamily="34" charset="0"/>
              </a:rPr>
              <a:t>M. Urteaga, et al., IEEE Device Research Conference, 2011.</a:t>
            </a:r>
            <a:br>
              <a:rPr lang="en-US" sz="1200" b="0" dirty="0">
                <a:latin typeface="Calibri" pitchFamily="34" charset="0"/>
              </a:rPr>
            </a:br>
            <a:r>
              <a:rPr lang="en-US" sz="1200" b="0" dirty="0">
                <a:latin typeface="Calibri" pitchFamily="34" charset="0"/>
              </a:rPr>
              <a:t>M. Urteaga, et al., IEEE Proceedings, 2017 (</a:t>
            </a:r>
            <a:r>
              <a:rPr lang="en-US" sz="1200" b="0" dirty="0">
                <a:solidFill>
                  <a:srgbClr val="FF0000"/>
                </a:solidFill>
                <a:latin typeface="Calibri" pitchFamily="34" charset="0"/>
              </a:rPr>
              <a:t>Teledyne, UCSB</a:t>
            </a:r>
            <a:r>
              <a:rPr lang="en-US" sz="1200" b="0" dirty="0">
                <a:latin typeface="Calibri" pitchFamily="34" charset="0"/>
              </a:rPr>
              <a:t>)</a:t>
            </a:r>
            <a:endParaRPr lang="en-US" sz="1200" b="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2ED77A-939A-8E2E-81B9-D48B5F55C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5730" y="3040286"/>
            <a:ext cx="3337386" cy="7697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EE009C-3EC2-136B-7506-306E0026C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0830" y="2425656"/>
            <a:ext cx="2175530" cy="16423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68E0EB1-E3C0-A65F-D7FD-C9B4FB031728}"/>
              </a:ext>
            </a:extLst>
          </p:cNvPr>
          <p:cNvSpPr txBox="1"/>
          <p:nvPr/>
        </p:nvSpPr>
        <p:spPr>
          <a:xfrm>
            <a:off x="245350" y="4222829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250nm InP HBTs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650GHz </a:t>
            </a:r>
            <a:r>
              <a:rPr lang="en-US" sz="20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4.5V.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6A0EAD-E3F8-3FCA-B77B-8D84B69A7383}"/>
              </a:ext>
            </a:extLst>
          </p:cNvPr>
          <p:cNvSpPr/>
          <p:nvPr/>
        </p:nvSpPr>
        <p:spPr>
          <a:xfrm>
            <a:off x="928475" y="4547156"/>
            <a:ext cx="493892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Z. Griffith et al., 2007 IPRM conference (</a:t>
            </a:r>
            <a:r>
              <a:rPr lang="en-US" sz="1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UCSB</a:t>
            </a:r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13E0CDE-982A-E7C0-7720-E0EC1E4F59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0835" y="4283517"/>
            <a:ext cx="2425326" cy="180077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1537EDB-9A6C-0042-092B-5F8CCB5779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6330" y="1043735"/>
            <a:ext cx="1864179" cy="13247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7933AF-CA34-AF76-4B0D-E3B40CC106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7530" y="4509120"/>
            <a:ext cx="1768800" cy="14183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51540C6-5720-3CB1-DFC9-5775A70086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2443" y="2483895"/>
            <a:ext cx="2244207" cy="141980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945EC68-6A49-48AD-A431-69FB1CA36EE9}"/>
              </a:ext>
            </a:extLst>
          </p:cNvPr>
          <p:cNvSpPr/>
          <p:nvPr/>
        </p:nvSpPr>
        <p:spPr>
          <a:xfrm>
            <a:off x="907474" y="4800600"/>
            <a:ext cx="493892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itchFamily="34" charset="0"/>
              </a:rPr>
              <a:t>M. Urteaga, et al., IEEE Proceedings, 2017 (</a:t>
            </a:r>
            <a:r>
              <a:rPr lang="en-US" sz="1200" b="0" dirty="0">
                <a:solidFill>
                  <a:srgbClr val="FF0000"/>
                </a:solidFill>
                <a:latin typeface="Calibri" pitchFamily="34" charset="0"/>
              </a:rPr>
              <a:t>Teledyne</a:t>
            </a:r>
            <a:r>
              <a:rPr lang="en-US" sz="1200" b="0" dirty="0">
                <a:latin typeface="Calibri" pitchFamily="34" charset="0"/>
              </a:rPr>
              <a:t>)</a:t>
            </a:r>
            <a:endParaRPr lang="en-US" sz="1200" b="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EECC59F-CFDC-2F7F-16F6-6EAB49F2939B}"/>
              </a:ext>
            </a:extLst>
          </p:cNvPr>
          <p:cNvSpPr/>
          <p:nvPr/>
        </p:nvSpPr>
        <p:spPr>
          <a:xfrm>
            <a:off x="242675" y="5562600"/>
            <a:ext cx="6767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THz HBT Scaling Laws</a:t>
            </a:r>
            <a:endParaRPr lang="en-US" sz="1200" b="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F4A096A-03CB-BDE1-5800-FF925B5C2C92}"/>
              </a:ext>
            </a:extLst>
          </p:cNvPr>
          <p:cNvSpPr/>
          <p:nvPr/>
        </p:nvSpPr>
        <p:spPr>
          <a:xfrm>
            <a:off x="914400" y="5943892"/>
            <a:ext cx="6767725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itchFamily="34" charset="0"/>
              </a:rPr>
              <a:t>Rodwell, et al., IEEE Proceedings June 2008 (</a:t>
            </a:r>
            <a:r>
              <a:rPr lang="en-US" sz="1200" b="0" dirty="0">
                <a:solidFill>
                  <a:srgbClr val="FF0000"/>
                </a:solidFill>
                <a:latin typeface="Calibri" pitchFamily="34" charset="0"/>
              </a:rPr>
              <a:t>UCSB, Teledyne</a:t>
            </a:r>
            <a:r>
              <a:rPr lang="en-US" sz="1200" b="0" dirty="0">
                <a:latin typeface="Calibri" pitchFamily="34" charset="0"/>
              </a:rPr>
              <a:t>)</a:t>
            </a:r>
            <a:br>
              <a:rPr lang="en-US" sz="1200" b="0" dirty="0">
                <a:latin typeface="Calibri" pitchFamily="34" charset="0"/>
              </a:rPr>
            </a:br>
            <a:r>
              <a:rPr lang="en-US" sz="1200" b="0" dirty="0">
                <a:latin typeface="Calibri" pitchFamily="34" charset="0"/>
              </a:rPr>
              <a:t>Contacts: Baraskar et al., Journal of Applied Physics  2013 (</a:t>
            </a:r>
            <a:r>
              <a:rPr lang="en-US" sz="1200" b="0" dirty="0">
                <a:solidFill>
                  <a:srgbClr val="FF0000"/>
                </a:solidFill>
                <a:latin typeface="Calibri" pitchFamily="34" charset="0"/>
              </a:rPr>
              <a:t>UCSB</a:t>
            </a:r>
            <a:r>
              <a:rPr lang="en-US" sz="1200" b="0" dirty="0">
                <a:latin typeface="Calibri" pitchFamily="34" charset="0"/>
              </a:rPr>
              <a:t>)</a:t>
            </a:r>
            <a:endParaRPr lang="en-US" sz="1200" b="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FDD0AF1-944D-36DC-EC9B-7C5F07444A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51116" y="4326352"/>
            <a:ext cx="1546860" cy="19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0085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 HBT ICs: 60-670 GHz </a:t>
            </a:r>
          </a:p>
        </p:txBody>
      </p:sp>
      <p:sp>
        <p:nvSpPr>
          <p:cNvPr id="4" name="Text Box 19">
            <a:extLst>
              <a:ext uri="{FF2B5EF4-FFF2-40B4-BE49-F238E27FC236}">
                <a16:creationId xmlns:a16="http://schemas.microsoft.com/office/drawing/2014/main" id="{14E8BD8C-02F6-BCE3-79DE-9DE6EA86B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398901"/>
            <a:ext cx="2514600" cy="24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1800" b="0" dirty="0"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600 GHz transmitter</a:t>
            </a:r>
            <a:endParaRPr lang="en-US" sz="1800" b="0" u="sng" dirty="0">
              <a:latin typeface="Calibri" panose="020F0502020204030204" pitchFamily="34" charset="0"/>
              <a:ea typeface="ＭＳ Ｐゴシック" pitchFamily="34" charset="-128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3DD2C9-3AF3-C276-D919-8D9E4DBE8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960" y="3264988"/>
            <a:ext cx="3039465" cy="697412"/>
          </a:xfrm>
          <a:prstGeom prst="rect">
            <a:avLst/>
          </a:prstGeom>
        </p:spPr>
      </p:pic>
      <p:sp>
        <p:nvSpPr>
          <p:cNvPr id="6" name="Text Box 19">
            <a:extLst>
              <a:ext uri="{FF2B5EF4-FFF2-40B4-BE49-F238E27FC236}">
                <a16:creationId xmlns:a16="http://schemas.microsoft.com/office/drawing/2014/main" id="{270B5589-FA9C-CC11-2D69-61201F610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21" y="2939842"/>
            <a:ext cx="1752600" cy="24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1800" b="0" dirty="0"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670 GHz amplifier</a:t>
            </a:r>
            <a:endParaRPr lang="en-US" sz="1800" b="0" u="sng" dirty="0">
              <a:latin typeface="Calibri" panose="020F0502020204030204" pitchFamily="34" charset="0"/>
              <a:ea typeface="ＭＳ Ｐゴシック" pitchFamily="34" charset="-128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18A8FF-66A6-891D-FBDD-47BA917F8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1161901"/>
            <a:ext cx="1533552" cy="1139882"/>
          </a:xfrm>
          <a:prstGeom prst="rect">
            <a:avLst/>
          </a:prstGeom>
        </p:spPr>
      </p:pic>
      <p:sp>
        <p:nvSpPr>
          <p:cNvPr id="8" name="Text Box 19">
            <a:extLst>
              <a:ext uri="{FF2B5EF4-FFF2-40B4-BE49-F238E27FC236}">
                <a16:creationId xmlns:a16="http://schemas.microsoft.com/office/drawing/2014/main" id="{54DA19BC-DCD3-FD02-907B-C5D2103B9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933301"/>
            <a:ext cx="3733800" cy="24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1800" b="0" dirty="0"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688 GHz fundamental oscillator</a:t>
            </a:r>
            <a:endParaRPr lang="en-US" sz="1800" b="0" u="sng" dirty="0">
              <a:latin typeface="Calibri" panose="020F0502020204030204" pitchFamily="34" charset="0"/>
              <a:ea typeface="ＭＳ Ｐゴシック" pitchFamily="34" charset="-128"/>
              <a:cs typeface="Calibri" panose="020F0502020204030204" pitchFamily="34" charset="0"/>
            </a:endParaRPr>
          </a:p>
        </p:txBody>
      </p:sp>
      <p:sp>
        <p:nvSpPr>
          <p:cNvPr id="9" name="Text Box 19">
            <a:extLst>
              <a:ext uri="{FF2B5EF4-FFF2-40B4-BE49-F238E27FC236}">
                <a16:creationId xmlns:a16="http://schemas.microsoft.com/office/drawing/2014/main" id="{0D5C17C1-9137-3AF8-11DF-83E2A8E5C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398901"/>
            <a:ext cx="2057400" cy="24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1800" b="0" dirty="0"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570 GHz receiver</a:t>
            </a:r>
            <a:endParaRPr lang="en-US" sz="1800" b="0" u="sng" dirty="0">
              <a:latin typeface="Calibri" panose="020F0502020204030204" pitchFamily="34" charset="0"/>
              <a:ea typeface="ＭＳ Ｐゴシック" pitchFamily="34" charset="-128"/>
              <a:cs typeface="Calibri" panose="020F0502020204030204" pitchFamily="34" charset="0"/>
            </a:endParaRPr>
          </a:p>
        </p:txBody>
      </p:sp>
      <p:pic>
        <p:nvPicPr>
          <p:cNvPr id="10" name="Picture 26">
            <a:extLst>
              <a:ext uri="{FF2B5EF4-FFF2-40B4-BE49-F238E27FC236}">
                <a16:creationId xmlns:a16="http://schemas.microsoft.com/office/drawing/2014/main" id="{CC3E5541-0CAE-3B53-2038-F234C0D78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747" y="1176187"/>
            <a:ext cx="19812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9">
            <a:extLst>
              <a:ext uri="{FF2B5EF4-FFF2-40B4-BE49-F238E27FC236}">
                <a16:creationId xmlns:a16="http://schemas.microsoft.com/office/drawing/2014/main" id="{94DBE357-71B8-E26B-4C53-6B124B564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914400"/>
            <a:ext cx="5105400" cy="24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1800" b="0" dirty="0"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208 GHz master-slave latch</a:t>
            </a:r>
            <a:endParaRPr lang="en-US" sz="1800" b="0" u="sng" dirty="0">
              <a:latin typeface="Calibri" panose="020F0502020204030204" pitchFamily="34" charset="0"/>
              <a:ea typeface="ＭＳ Ｐゴシック" pitchFamily="34" charset="-128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4AE527-2F82-7510-9998-2FF990DBF6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296" y="4659637"/>
            <a:ext cx="5378679" cy="17411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5D0AAF-ECE7-4F67-1702-7CEEFC5557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796" y="4617720"/>
            <a:ext cx="6051804" cy="11734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C489A42-30AC-354B-5288-F14E64D544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3251442"/>
            <a:ext cx="3896045" cy="710958"/>
          </a:xfrm>
          <a:prstGeom prst="rect">
            <a:avLst/>
          </a:prstGeom>
        </p:spPr>
      </p:pic>
      <p:sp>
        <p:nvSpPr>
          <p:cNvPr id="15" name="Text Box 19">
            <a:extLst>
              <a:ext uri="{FF2B5EF4-FFF2-40B4-BE49-F238E27FC236}">
                <a16:creationId xmlns:a16="http://schemas.microsoft.com/office/drawing/2014/main" id="{EEDE951C-711F-B567-F35B-9C382E8C0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3016042"/>
            <a:ext cx="3048000" cy="24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1800" b="0" dirty="0"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529 GHz dynamic divider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4D9804-CD88-DF32-A0B3-3E56DACBD5CD}"/>
              </a:ext>
            </a:extLst>
          </p:cNvPr>
          <p:cNvSpPr/>
          <p:nvPr/>
        </p:nvSpPr>
        <p:spPr>
          <a:xfrm>
            <a:off x="7350672" y="93854"/>
            <a:ext cx="379592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itchFamily="34" charset="0"/>
              </a:rPr>
              <a:t>M. Urteaga, et al., IEEE Proceedings, 2017 (</a:t>
            </a:r>
            <a:r>
              <a:rPr lang="en-US" sz="1200" b="0" dirty="0">
                <a:solidFill>
                  <a:schemeClr val="tx2"/>
                </a:solidFill>
                <a:latin typeface="Calibri" pitchFamily="34" charset="0"/>
              </a:rPr>
              <a:t>Teledyne</a:t>
            </a:r>
            <a:r>
              <a:rPr lang="en-US" sz="1200" b="0" dirty="0">
                <a:latin typeface="Calibri" pitchFamily="34" charset="0"/>
              </a:rPr>
              <a:t>)</a:t>
            </a:r>
            <a:br>
              <a:rPr lang="en-US" sz="1200" b="0" dirty="0">
                <a:latin typeface="Calibri" pitchFamily="34" charset="0"/>
              </a:rPr>
            </a:br>
            <a:r>
              <a:rPr lang="en-US" sz="1200" b="0" dirty="0">
                <a:latin typeface="Calibri" pitchFamily="34" charset="0"/>
              </a:rPr>
              <a:t>Z. Griffith et al., IEEE CSICS, 2010 (</a:t>
            </a:r>
            <a:r>
              <a:rPr lang="en-US" sz="1200" b="0" dirty="0">
                <a:solidFill>
                  <a:schemeClr val="tx2"/>
                </a:solidFill>
                <a:latin typeface="Calibri" pitchFamily="34" charset="0"/>
              </a:rPr>
              <a:t>Teledyne</a:t>
            </a:r>
            <a:r>
              <a:rPr lang="en-US" sz="1200" b="0" dirty="0">
                <a:latin typeface="Calibri" pitchFamily="34" charset="0"/>
              </a:rPr>
              <a:t>)</a:t>
            </a:r>
            <a:br>
              <a:rPr lang="en-US" sz="1200" b="0" dirty="0">
                <a:latin typeface="Calibri" pitchFamily="34" charset="0"/>
              </a:rPr>
            </a:br>
            <a:r>
              <a:rPr lang="en-US" sz="1200" b="0" dirty="0">
                <a:latin typeface="Calibri" pitchFamily="34" charset="0"/>
              </a:rPr>
              <a:t>M. Seo et al., IEICE Electronics Express, 2015 (</a:t>
            </a:r>
            <a:r>
              <a:rPr lang="en-US" sz="1200" b="0" dirty="0">
                <a:solidFill>
                  <a:schemeClr val="tx2"/>
                </a:solidFill>
                <a:latin typeface="Calibri" pitchFamily="34" charset="0"/>
              </a:rPr>
              <a:t>Teledyne</a:t>
            </a:r>
            <a:r>
              <a:rPr lang="en-US" sz="1200" b="0" dirty="0">
                <a:latin typeface="Calibri" pitchFamily="34" charset="0"/>
              </a:rPr>
              <a:t>)</a:t>
            </a:r>
            <a:endParaRPr lang="en-US" sz="1200" b="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12320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Bipolar Transistor Design</a:t>
            </a:r>
          </a:p>
        </p:txBody>
      </p:sp>
      <p:graphicFrame>
        <p:nvGraphicFramePr>
          <p:cNvPr id="6" name="Object 8">
            <a:extLst>
              <a:ext uri="{FF2B5EF4-FFF2-40B4-BE49-F238E27FC236}">
                <a16:creationId xmlns:a16="http://schemas.microsoft.com/office/drawing/2014/main" id="{9623CE06-0465-63AE-C110-471071784E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9743" y="711638"/>
          <a:ext cx="1857939" cy="551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12520" imgH="241200" progId="Equation.3">
                  <p:embed/>
                </p:oleObj>
              </mc:Choice>
              <mc:Fallback>
                <p:oleObj name="Equation" r:id="rId2" imgW="812520" imgH="241200" progId="Equation.3">
                  <p:embed/>
                  <p:pic>
                    <p:nvPicPr>
                      <p:cNvPr id="6" name="Object 8">
                        <a:extLst>
                          <a:ext uri="{FF2B5EF4-FFF2-40B4-BE49-F238E27FC236}">
                            <a16:creationId xmlns:a16="http://schemas.microsoft.com/office/drawing/2014/main" id="{9623CE06-0465-63AE-C110-471071784E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743" y="711638"/>
                        <a:ext cx="1857939" cy="5515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9">
            <a:extLst>
              <a:ext uri="{FF2B5EF4-FFF2-40B4-BE49-F238E27FC236}">
                <a16:creationId xmlns:a16="http://schemas.microsoft.com/office/drawing/2014/main" id="{CD9B9A9F-44D5-77DC-997C-992FED76D3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912" y="1219200"/>
          <a:ext cx="1818749" cy="5254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87320" imgH="228600" progId="Equation.3">
                  <p:embed/>
                </p:oleObj>
              </mc:Choice>
              <mc:Fallback>
                <p:oleObj name="Equation" r:id="rId4" imgW="787320" imgH="228600" progId="Equation.3">
                  <p:embed/>
                  <p:pic>
                    <p:nvPicPr>
                      <p:cNvPr id="7" name="Object 9">
                        <a:extLst>
                          <a:ext uri="{FF2B5EF4-FFF2-40B4-BE49-F238E27FC236}">
                            <a16:creationId xmlns:a16="http://schemas.microsoft.com/office/drawing/2014/main" id="{CD9B9A9F-44D5-77DC-997C-992FED76D3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2" y="1219200"/>
                        <a:ext cx="1818749" cy="5254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>
            <a:extLst>
              <a:ext uri="{FF2B5EF4-FFF2-40B4-BE49-F238E27FC236}">
                <a16:creationId xmlns:a16="http://schemas.microsoft.com/office/drawing/2014/main" id="{4AFBAC13-9671-65EF-55BA-581B744D7D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912" y="1853074"/>
          <a:ext cx="1754881" cy="518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4360" imgH="228600" progId="Equation.3">
                  <p:embed/>
                </p:oleObj>
              </mc:Choice>
              <mc:Fallback>
                <p:oleObj name="Equation" r:id="rId6" imgW="774360" imgH="228600" progId="Equation.3">
                  <p:embed/>
                  <p:pic>
                    <p:nvPicPr>
                      <p:cNvPr id="8" name="Object 11">
                        <a:extLst>
                          <a:ext uri="{FF2B5EF4-FFF2-40B4-BE49-F238E27FC236}">
                            <a16:creationId xmlns:a16="http://schemas.microsoft.com/office/drawing/2014/main" id="{4AFBAC13-9671-65EF-55BA-581B744D7D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2" y="1853074"/>
                        <a:ext cx="1754881" cy="5181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2">
            <a:extLst>
              <a:ext uri="{FF2B5EF4-FFF2-40B4-BE49-F238E27FC236}">
                <a16:creationId xmlns:a16="http://schemas.microsoft.com/office/drawing/2014/main" id="{2C188AF9-A97D-4110-9A48-A6A0E931D8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912" y="4572089"/>
          <a:ext cx="2130824" cy="5254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27000" imgH="228600" progId="Equation.3">
                  <p:embed/>
                </p:oleObj>
              </mc:Choice>
              <mc:Fallback>
                <p:oleObj name="Equation" r:id="rId8" imgW="927000" imgH="228600" progId="Equation.3">
                  <p:embed/>
                  <p:pic>
                    <p:nvPicPr>
                      <p:cNvPr id="9" name="Object 12">
                        <a:extLst>
                          <a:ext uri="{FF2B5EF4-FFF2-40B4-BE49-F238E27FC236}">
                            <a16:creationId xmlns:a16="http://schemas.microsoft.com/office/drawing/2014/main" id="{2C188AF9-A97D-4110-9A48-A6A0E931D8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2" y="4572089"/>
                        <a:ext cx="2130824" cy="5254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">
            <a:extLst>
              <a:ext uri="{FF2B5EF4-FFF2-40B4-BE49-F238E27FC236}">
                <a16:creationId xmlns:a16="http://schemas.microsoft.com/office/drawing/2014/main" id="{2582BDB4-6D31-7192-7A6E-51E48005CB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02091"/>
              </p:ext>
            </p:extLst>
          </p:nvPr>
        </p:nvGraphicFramePr>
        <p:xfrm>
          <a:off x="631825" y="2311400"/>
          <a:ext cx="637857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755800" imgH="253800" progId="Equation.DSMT4">
                  <p:embed/>
                </p:oleObj>
              </mc:Choice>
              <mc:Fallback>
                <p:oleObj name="Equation" r:id="rId10" imgW="2755800" imgH="253800" progId="Equation.DSMT4">
                  <p:embed/>
                  <p:pic>
                    <p:nvPicPr>
                      <p:cNvPr id="10" name="Object 13">
                        <a:extLst>
                          <a:ext uri="{FF2B5EF4-FFF2-40B4-BE49-F238E27FC236}">
                            <a16:creationId xmlns:a16="http://schemas.microsoft.com/office/drawing/2014/main" id="{2582BDB4-6D31-7192-7A6E-51E48005CB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" y="2311400"/>
                        <a:ext cx="6378575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4">
            <a:extLst>
              <a:ext uri="{FF2B5EF4-FFF2-40B4-BE49-F238E27FC236}">
                <a16:creationId xmlns:a16="http://schemas.microsoft.com/office/drawing/2014/main" id="{D81024D6-CE11-4ED0-BD9B-49DD5D7E00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912" y="5069049"/>
          <a:ext cx="4811770" cy="1103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095200" imgH="482400" progId="Equation.3">
                  <p:embed/>
                </p:oleObj>
              </mc:Choice>
              <mc:Fallback>
                <p:oleObj name="Equation" r:id="rId12" imgW="2095200" imgH="482400" progId="Equation.3">
                  <p:embed/>
                  <p:pic>
                    <p:nvPicPr>
                      <p:cNvPr id="11" name="Object 14">
                        <a:extLst>
                          <a:ext uri="{FF2B5EF4-FFF2-40B4-BE49-F238E27FC236}">
                            <a16:creationId xmlns:a16="http://schemas.microsoft.com/office/drawing/2014/main" id="{D81024D6-CE11-4ED0-BD9B-49DD5D7E00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2" y="5069049"/>
                        <a:ext cx="4811770" cy="11031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Line 17">
            <a:extLst>
              <a:ext uri="{FF2B5EF4-FFF2-40B4-BE49-F238E27FC236}">
                <a16:creationId xmlns:a16="http://schemas.microsoft.com/office/drawing/2014/main" id="{F5CE9728-2EF9-42C4-9E09-52EB71C921FD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912" y="1752600"/>
            <a:ext cx="5105400" cy="0"/>
          </a:xfrm>
          <a:prstGeom prst="line">
            <a:avLst/>
          </a:prstGeom>
          <a:noFill/>
          <a:ln w="76200">
            <a:solidFill>
              <a:srgbClr val="EAEAEA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 dirty="0"/>
          </a:p>
        </p:txBody>
      </p:sp>
      <p:graphicFrame>
        <p:nvGraphicFramePr>
          <p:cNvPr id="22" name="Object 19">
            <a:extLst>
              <a:ext uri="{FF2B5EF4-FFF2-40B4-BE49-F238E27FC236}">
                <a16:creationId xmlns:a16="http://schemas.microsoft.com/office/drawing/2014/main" id="{71B0D9DE-EBC8-FBDE-4ABE-9E049120CF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912" y="3102394"/>
          <a:ext cx="3203492" cy="116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396800" imgH="507960" progId="Equation.3">
                  <p:embed/>
                </p:oleObj>
              </mc:Choice>
              <mc:Fallback>
                <p:oleObj name="Equation" r:id="rId14" imgW="1396800" imgH="507960" progId="Equation.3">
                  <p:embed/>
                  <p:pic>
                    <p:nvPicPr>
                      <p:cNvPr id="22" name="Object 19">
                        <a:extLst>
                          <a:ext uri="{FF2B5EF4-FFF2-40B4-BE49-F238E27FC236}">
                            <a16:creationId xmlns:a16="http://schemas.microsoft.com/office/drawing/2014/main" id="{71B0D9DE-EBC8-FBDE-4ABE-9E049120CF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2" y="3102394"/>
                        <a:ext cx="3203492" cy="1161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Line 17">
            <a:extLst>
              <a:ext uri="{FF2B5EF4-FFF2-40B4-BE49-F238E27FC236}">
                <a16:creationId xmlns:a16="http://schemas.microsoft.com/office/drawing/2014/main" id="{AC3C6C97-2AA6-B26B-EADB-D1D70506BB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912" y="2971800"/>
            <a:ext cx="5105400" cy="0"/>
          </a:xfrm>
          <a:prstGeom prst="line">
            <a:avLst/>
          </a:prstGeom>
          <a:noFill/>
          <a:ln w="76200">
            <a:solidFill>
              <a:srgbClr val="EAEAEA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 dirty="0"/>
          </a:p>
        </p:txBody>
      </p:sp>
      <p:sp>
        <p:nvSpPr>
          <p:cNvPr id="24" name="Line 17">
            <a:extLst>
              <a:ext uri="{FF2B5EF4-FFF2-40B4-BE49-F238E27FC236}">
                <a16:creationId xmlns:a16="http://schemas.microsoft.com/office/drawing/2014/main" id="{63B25FC8-D0C6-CEA8-A130-CEFD37772E4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912" y="4395074"/>
            <a:ext cx="5105400" cy="0"/>
          </a:xfrm>
          <a:prstGeom prst="line">
            <a:avLst/>
          </a:prstGeom>
          <a:noFill/>
          <a:ln w="76200">
            <a:solidFill>
              <a:srgbClr val="EAEAEA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 dirty="0"/>
          </a:p>
        </p:txBody>
      </p:sp>
      <p:pic>
        <p:nvPicPr>
          <p:cNvPr id="28" name="Picture 27" descr="Diagram, schematic&#10;&#10;Description automatically generated">
            <a:extLst>
              <a:ext uri="{FF2B5EF4-FFF2-40B4-BE49-F238E27FC236}">
                <a16:creationId xmlns:a16="http://schemas.microsoft.com/office/drawing/2014/main" id="{BB391826-0F0D-A1A0-E8D4-E36E8014DB8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4076441"/>
            <a:ext cx="3054871" cy="232435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DA81597-489C-6457-2B9D-DACE79BADD4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20652" y="756961"/>
            <a:ext cx="3218034" cy="320543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C28C497-B9AD-3970-C2B9-FC13AF515207}"/>
              </a:ext>
            </a:extLst>
          </p:cNvPr>
          <p:cNvSpPr txBox="1"/>
          <p:nvPr/>
        </p:nvSpPr>
        <p:spPr>
          <a:xfrm>
            <a:off x="9829800" y="102004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Rodwell, IEEE Proceedings, 2007</a:t>
            </a:r>
          </a:p>
        </p:txBody>
      </p:sp>
    </p:spTree>
    <p:extLst>
      <p:ext uri="{BB962C8B-B14F-4D97-AF65-F5344CB8AC3E}">
        <p14:creationId xmlns:p14="http://schemas.microsoft.com/office/powerpoint/2010/main" val="1421060460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8A03E72-2084-3F48-BAEA-CDC4FD0C01F8}"/>
              </a:ext>
            </a:extLst>
          </p:cNvPr>
          <p:cNvSpPr/>
          <p:nvPr/>
        </p:nvSpPr>
        <p:spPr bwMode="auto">
          <a:xfrm>
            <a:off x="1295400" y="756961"/>
            <a:ext cx="457200" cy="479014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F661B75-B52F-A3EA-F078-82BF5C31864B}"/>
              </a:ext>
            </a:extLst>
          </p:cNvPr>
          <p:cNvSpPr/>
          <p:nvPr/>
        </p:nvSpPr>
        <p:spPr bwMode="auto">
          <a:xfrm>
            <a:off x="1295400" y="1219200"/>
            <a:ext cx="457200" cy="479014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580072F-6637-B298-32ED-91A89ECDA2F8}"/>
              </a:ext>
            </a:extLst>
          </p:cNvPr>
          <p:cNvSpPr/>
          <p:nvPr/>
        </p:nvSpPr>
        <p:spPr bwMode="auto">
          <a:xfrm>
            <a:off x="1600200" y="1850081"/>
            <a:ext cx="833593" cy="479014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1D04B22-0D89-AEC5-BDA0-4DDEFFD1E2C9}"/>
              </a:ext>
            </a:extLst>
          </p:cNvPr>
          <p:cNvSpPr/>
          <p:nvPr/>
        </p:nvSpPr>
        <p:spPr bwMode="auto">
          <a:xfrm>
            <a:off x="2623586" y="2395306"/>
            <a:ext cx="457200" cy="479014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0DBE51D-DF00-52F9-781E-A2D3E9B93CE6}"/>
              </a:ext>
            </a:extLst>
          </p:cNvPr>
          <p:cNvSpPr/>
          <p:nvPr/>
        </p:nvSpPr>
        <p:spPr bwMode="auto">
          <a:xfrm>
            <a:off x="6600287" y="2329095"/>
            <a:ext cx="457200" cy="479014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8E5B464-FBFD-4C2C-8EB8-DA58812C194F}"/>
              </a:ext>
            </a:extLst>
          </p:cNvPr>
          <p:cNvSpPr/>
          <p:nvPr/>
        </p:nvSpPr>
        <p:spPr bwMode="auto">
          <a:xfrm>
            <a:off x="1515724" y="3739046"/>
            <a:ext cx="457200" cy="479014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C558F04-5097-AC33-AA3C-D0E0D9D93D9A}"/>
              </a:ext>
            </a:extLst>
          </p:cNvPr>
          <p:cNvSpPr/>
          <p:nvPr/>
        </p:nvSpPr>
        <p:spPr bwMode="auto">
          <a:xfrm>
            <a:off x="3003012" y="3175874"/>
            <a:ext cx="578388" cy="1042186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E7F69F5-B05F-3B1E-EAB5-CD531289CD89}"/>
              </a:ext>
            </a:extLst>
          </p:cNvPr>
          <p:cNvSpPr/>
          <p:nvPr/>
        </p:nvSpPr>
        <p:spPr bwMode="auto">
          <a:xfrm>
            <a:off x="1491661" y="4648200"/>
            <a:ext cx="457200" cy="479014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6471379-2DEF-C410-9E49-9B4D7860A251}"/>
              </a:ext>
            </a:extLst>
          </p:cNvPr>
          <p:cNvSpPr/>
          <p:nvPr/>
        </p:nvSpPr>
        <p:spPr bwMode="auto">
          <a:xfrm>
            <a:off x="2394986" y="4572089"/>
            <a:ext cx="457200" cy="479014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B546C63-B9F9-9E47-B50A-F970FA575014}"/>
              </a:ext>
            </a:extLst>
          </p:cNvPr>
          <p:cNvSpPr/>
          <p:nvPr/>
        </p:nvSpPr>
        <p:spPr bwMode="auto">
          <a:xfrm>
            <a:off x="4419600" y="5154264"/>
            <a:ext cx="457200" cy="479014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17AB3F2-844A-CB53-A5AB-70EEBAB47FA4}"/>
              </a:ext>
            </a:extLst>
          </p:cNvPr>
          <p:cNvSpPr/>
          <p:nvPr/>
        </p:nvSpPr>
        <p:spPr bwMode="auto">
          <a:xfrm>
            <a:off x="4419600" y="5677144"/>
            <a:ext cx="457200" cy="479014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3C4E31A-71EE-F6CD-10EA-79A244674A24}"/>
              </a:ext>
            </a:extLst>
          </p:cNvPr>
          <p:cNvSpPr/>
          <p:nvPr/>
        </p:nvSpPr>
        <p:spPr bwMode="auto">
          <a:xfrm>
            <a:off x="6248400" y="102004"/>
            <a:ext cx="1717545" cy="479014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Bipolar Transistor Design: Scaling</a:t>
            </a:r>
          </a:p>
        </p:txBody>
      </p:sp>
      <p:graphicFrame>
        <p:nvGraphicFramePr>
          <p:cNvPr id="6" name="Object 8">
            <a:extLst>
              <a:ext uri="{FF2B5EF4-FFF2-40B4-BE49-F238E27FC236}">
                <a16:creationId xmlns:a16="http://schemas.microsoft.com/office/drawing/2014/main" id="{9623CE06-0465-63AE-C110-471071784E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9743" y="711638"/>
          <a:ext cx="1857939" cy="551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12520" imgH="241200" progId="Equation.3">
                  <p:embed/>
                </p:oleObj>
              </mc:Choice>
              <mc:Fallback>
                <p:oleObj name="Equation" r:id="rId2" imgW="812520" imgH="241200" progId="Equation.3">
                  <p:embed/>
                  <p:pic>
                    <p:nvPicPr>
                      <p:cNvPr id="6" name="Object 8">
                        <a:extLst>
                          <a:ext uri="{FF2B5EF4-FFF2-40B4-BE49-F238E27FC236}">
                            <a16:creationId xmlns:a16="http://schemas.microsoft.com/office/drawing/2014/main" id="{9623CE06-0465-63AE-C110-471071784E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743" y="711638"/>
                        <a:ext cx="1857939" cy="5515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9">
            <a:extLst>
              <a:ext uri="{FF2B5EF4-FFF2-40B4-BE49-F238E27FC236}">
                <a16:creationId xmlns:a16="http://schemas.microsoft.com/office/drawing/2014/main" id="{CD9B9A9F-44D5-77DC-997C-992FED76D3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912" y="1219200"/>
          <a:ext cx="1818749" cy="5254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87320" imgH="228600" progId="Equation.3">
                  <p:embed/>
                </p:oleObj>
              </mc:Choice>
              <mc:Fallback>
                <p:oleObj name="Equation" r:id="rId4" imgW="787320" imgH="228600" progId="Equation.3">
                  <p:embed/>
                  <p:pic>
                    <p:nvPicPr>
                      <p:cNvPr id="7" name="Object 9">
                        <a:extLst>
                          <a:ext uri="{FF2B5EF4-FFF2-40B4-BE49-F238E27FC236}">
                            <a16:creationId xmlns:a16="http://schemas.microsoft.com/office/drawing/2014/main" id="{CD9B9A9F-44D5-77DC-997C-992FED76D3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2" y="1219200"/>
                        <a:ext cx="1818749" cy="5254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>
            <a:extLst>
              <a:ext uri="{FF2B5EF4-FFF2-40B4-BE49-F238E27FC236}">
                <a16:creationId xmlns:a16="http://schemas.microsoft.com/office/drawing/2014/main" id="{4AFBAC13-9671-65EF-55BA-581B744D7D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912" y="1853074"/>
          <a:ext cx="1754881" cy="518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4360" imgH="228600" progId="Equation.3">
                  <p:embed/>
                </p:oleObj>
              </mc:Choice>
              <mc:Fallback>
                <p:oleObj name="Equation" r:id="rId6" imgW="774360" imgH="228600" progId="Equation.3">
                  <p:embed/>
                  <p:pic>
                    <p:nvPicPr>
                      <p:cNvPr id="8" name="Object 11">
                        <a:extLst>
                          <a:ext uri="{FF2B5EF4-FFF2-40B4-BE49-F238E27FC236}">
                            <a16:creationId xmlns:a16="http://schemas.microsoft.com/office/drawing/2014/main" id="{4AFBAC13-9671-65EF-55BA-581B744D7D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2" y="1853074"/>
                        <a:ext cx="1754881" cy="5181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2">
            <a:extLst>
              <a:ext uri="{FF2B5EF4-FFF2-40B4-BE49-F238E27FC236}">
                <a16:creationId xmlns:a16="http://schemas.microsoft.com/office/drawing/2014/main" id="{2C188AF9-A97D-4110-9A48-A6A0E931D8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912" y="4572089"/>
          <a:ext cx="2130824" cy="5254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27000" imgH="228600" progId="Equation.3">
                  <p:embed/>
                </p:oleObj>
              </mc:Choice>
              <mc:Fallback>
                <p:oleObj name="Equation" r:id="rId8" imgW="927000" imgH="228600" progId="Equation.3">
                  <p:embed/>
                  <p:pic>
                    <p:nvPicPr>
                      <p:cNvPr id="9" name="Object 12">
                        <a:extLst>
                          <a:ext uri="{FF2B5EF4-FFF2-40B4-BE49-F238E27FC236}">
                            <a16:creationId xmlns:a16="http://schemas.microsoft.com/office/drawing/2014/main" id="{2C188AF9-A97D-4110-9A48-A6A0E931D8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2" y="4572089"/>
                        <a:ext cx="2130824" cy="5254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">
            <a:extLst>
              <a:ext uri="{FF2B5EF4-FFF2-40B4-BE49-F238E27FC236}">
                <a16:creationId xmlns:a16="http://schemas.microsoft.com/office/drawing/2014/main" id="{2582BDB4-6D31-7192-7A6E-51E48005CB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1825" y="2311400"/>
          <a:ext cx="637857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755800" imgH="253800" progId="Equation.DSMT4">
                  <p:embed/>
                </p:oleObj>
              </mc:Choice>
              <mc:Fallback>
                <p:oleObj name="Equation" r:id="rId10" imgW="2755800" imgH="253800" progId="Equation.DSMT4">
                  <p:embed/>
                  <p:pic>
                    <p:nvPicPr>
                      <p:cNvPr id="10" name="Object 13">
                        <a:extLst>
                          <a:ext uri="{FF2B5EF4-FFF2-40B4-BE49-F238E27FC236}">
                            <a16:creationId xmlns:a16="http://schemas.microsoft.com/office/drawing/2014/main" id="{2582BDB4-6D31-7192-7A6E-51E48005CB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" y="2311400"/>
                        <a:ext cx="6378575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4">
            <a:extLst>
              <a:ext uri="{FF2B5EF4-FFF2-40B4-BE49-F238E27FC236}">
                <a16:creationId xmlns:a16="http://schemas.microsoft.com/office/drawing/2014/main" id="{D81024D6-CE11-4ED0-BD9B-49DD5D7E00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912" y="5069049"/>
          <a:ext cx="4811770" cy="1103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095200" imgH="482400" progId="Equation.3">
                  <p:embed/>
                </p:oleObj>
              </mc:Choice>
              <mc:Fallback>
                <p:oleObj name="Equation" r:id="rId12" imgW="2095200" imgH="482400" progId="Equation.3">
                  <p:embed/>
                  <p:pic>
                    <p:nvPicPr>
                      <p:cNvPr id="11" name="Object 14">
                        <a:extLst>
                          <a:ext uri="{FF2B5EF4-FFF2-40B4-BE49-F238E27FC236}">
                            <a16:creationId xmlns:a16="http://schemas.microsoft.com/office/drawing/2014/main" id="{D81024D6-CE11-4ED0-BD9B-49DD5D7E00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2" y="5069049"/>
                        <a:ext cx="4811770" cy="11031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Line 17">
            <a:extLst>
              <a:ext uri="{FF2B5EF4-FFF2-40B4-BE49-F238E27FC236}">
                <a16:creationId xmlns:a16="http://schemas.microsoft.com/office/drawing/2014/main" id="{F5CE9728-2EF9-42C4-9E09-52EB71C921FD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912" y="1752600"/>
            <a:ext cx="5105400" cy="0"/>
          </a:xfrm>
          <a:prstGeom prst="line">
            <a:avLst/>
          </a:prstGeom>
          <a:noFill/>
          <a:ln w="76200">
            <a:solidFill>
              <a:srgbClr val="EAEAEA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 dirty="0"/>
          </a:p>
        </p:txBody>
      </p:sp>
      <p:graphicFrame>
        <p:nvGraphicFramePr>
          <p:cNvPr id="22" name="Object 19">
            <a:extLst>
              <a:ext uri="{FF2B5EF4-FFF2-40B4-BE49-F238E27FC236}">
                <a16:creationId xmlns:a16="http://schemas.microsoft.com/office/drawing/2014/main" id="{71B0D9DE-EBC8-FBDE-4ABE-9E049120CF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912" y="3102394"/>
          <a:ext cx="3203492" cy="116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396800" imgH="507960" progId="Equation.3">
                  <p:embed/>
                </p:oleObj>
              </mc:Choice>
              <mc:Fallback>
                <p:oleObj name="Equation" r:id="rId14" imgW="1396800" imgH="507960" progId="Equation.3">
                  <p:embed/>
                  <p:pic>
                    <p:nvPicPr>
                      <p:cNvPr id="22" name="Object 19">
                        <a:extLst>
                          <a:ext uri="{FF2B5EF4-FFF2-40B4-BE49-F238E27FC236}">
                            <a16:creationId xmlns:a16="http://schemas.microsoft.com/office/drawing/2014/main" id="{71B0D9DE-EBC8-FBDE-4ABE-9E049120CF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2" y="3102394"/>
                        <a:ext cx="3203492" cy="1161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Line 17">
            <a:extLst>
              <a:ext uri="{FF2B5EF4-FFF2-40B4-BE49-F238E27FC236}">
                <a16:creationId xmlns:a16="http://schemas.microsoft.com/office/drawing/2014/main" id="{AC3C6C97-2AA6-B26B-EADB-D1D70506BB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912" y="2971800"/>
            <a:ext cx="5105400" cy="0"/>
          </a:xfrm>
          <a:prstGeom prst="line">
            <a:avLst/>
          </a:prstGeom>
          <a:noFill/>
          <a:ln w="76200">
            <a:solidFill>
              <a:srgbClr val="EAEAEA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 dirty="0"/>
          </a:p>
        </p:txBody>
      </p:sp>
      <p:sp>
        <p:nvSpPr>
          <p:cNvPr id="24" name="Line 17">
            <a:extLst>
              <a:ext uri="{FF2B5EF4-FFF2-40B4-BE49-F238E27FC236}">
                <a16:creationId xmlns:a16="http://schemas.microsoft.com/office/drawing/2014/main" id="{63B25FC8-D0C6-CEA8-A130-CEFD37772E4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912" y="4395074"/>
            <a:ext cx="5105400" cy="0"/>
          </a:xfrm>
          <a:prstGeom prst="line">
            <a:avLst/>
          </a:prstGeom>
          <a:noFill/>
          <a:ln w="76200">
            <a:solidFill>
              <a:srgbClr val="EAEAEA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 dirty="0"/>
          </a:p>
        </p:txBody>
      </p:sp>
      <p:pic>
        <p:nvPicPr>
          <p:cNvPr id="28" name="Picture 27" descr="Diagram, schematic&#10;&#10;Description automatically generated">
            <a:extLst>
              <a:ext uri="{FF2B5EF4-FFF2-40B4-BE49-F238E27FC236}">
                <a16:creationId xmlns:a16="http://schemas.microsoft.com/office/drawing/2014/main" id="{BB391826-0F0D-A1A0-E8D4-E36E8014DB8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4076441"/>
            <a:ext cx="3054871" cy="232435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DA81597-489C-6457-2B9D-DACE79BADD4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20652" y="756961"/>
            <a:ext cx="3218034" cy="320543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542F32D-7DF5-531F-43BD-5C007CCC1B73}"/>
              </a:ext>
            </a:extLst>
          </p:cNvPr>
          <p:cNvSpPr txBox="1"/>
          <p:nvPr/>
        </p:nvSpPr>
        <p:spPr>
          <a:xfrm>
            <a:off x="9829800" y="102004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Rodwell, IEEE Proceedings, 2007</a:t>
            </a:r>
          </a:p>
        </p:txBody>
      </p:sp>
    </p:spTree>
    <p:extLst>
      <p:ext uri="{BB962C8B-B14F-4D97-AF65-F5344CB8AC3E}">
        <p14:creationId xmlns:p14="http://schemas.microsoft.com/office/powerpoint/2010/main" val="47612076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Bipolar Transistor Scaling Laws</a:t>
            </a:r>
          </a:p>
        </p:txBody>
      </p:sp>
      <p:sp>
        <p:nvSpPr>
          <p:cNvPr id="4" name="Text Box 44">
            <a:extLst>
              <a:ext uri="{FF2B5EF4-FFF2-40B4-BE49-F238E27FC236}">
                <a16:creationId xmlns:a16="http://schemas.microsoft.com/office/drawing/2014/main" id="{3538A3B5-5BD0-124D-10E1-769BD6598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825240"/>
            <a:ext cx="4495800" cy="26681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48" tIns="41025" rIns="82048" bIns="41025">
            <a:spAutoFit/>
          </a:bodyPr>
          <a:lstStyle/>
          <a:p>
            <a:pPr defTabSz="820738">
              <a:lnSpc>
                <a:spcPct val="150000"/>
              </a:lnSpc>
              <a:spcBef>
                <a:spcPct val="0"/>
              </a:spcBef>
              <a:buClrTx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Narrow junctions. </a:t>
            </a:r>
            <a:br>
              <a:rPr lang="en-US" sz="28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r>
              <a:rPr lang="en-US" sz="28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Thin layers</a:t>
            </a:r>
            <a:br>
              <a:rPr lang="en-US" sz="28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r>
              <a:rPr lang="en-US" sz="28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High current density</a:t>
            </a:r>
            <a:br>
              <a:rPr lang="en-US" sz="28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r>
              <a:rPr lang="en-US" sz="2800" dirty="0">
                <a:solidFill>
                  <a:schemeClr val="tx2"/>
                </a:solidFill>
                <a:latin typeface="Calibri" pitchFamily="34" charset="0"/>
                <a:cs typeface="Arial" charset="0"/>
              </a:rPr>
              <a:t>Ultra low resistivity contacts</a:t>
            </a:r>
          </a:p>
        </p:txBody>
      </p:sp>
      <p:pic>
        <p:nvPicPr>
          <p:cNvPr id="5" name="Picture 4" descr="asdfasdf.jpg">
            <a:extLst>
              <a:ext uri="{FF2B5EF4-FFF2-40B4-BE49-F238E27FC236}">
                <a16:creationId xmlns:a16="http://schemas.microsoft.com/office/drawing/2014/main" id="{C7840935-3574-1BD2-B0F9-0270CEE71F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485" y="990600"/>
            <a:ext cx="2667000" cy="2606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863D5C-77F0-1D00-F28A-F669511DB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371600"/>
            <a:ext cx="7516409" cy="35854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AE60F0-2D40-F92D-1B32-A3156EEE2777}"/>
              </a:ext>
            </a:extLst>
          </p:cNvPr>
          <p:cNvSpPr txBox="1"/>
          <p:nvPr/>
        </p:nvSpPr>
        <p:spPr>
          <a:xfrm>
            <a:off x="9829800" y="102004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Rodwell, IEEE Proceedings, 2007</a:t>
            </a:r>
          </a:p>
        </p:txBody>
      </p:sp>
    </p:spTree>
    <p:extLst>
      <p:ext uri="{BB962C8B-B14F-4D97-AF65-F5344CB8AC3E}">
        <p14:creationId xmlns:p14="http://schemas.microsoft.com/office/powerpoint/2010/main" val="257871565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Ultra low resistivity refractory contacts for THz HBTs</a:t>
            </a:r>
          </a:p>
        </p:txBody>
      </p:sp>
      <p:graphicFrame>
        <p:nvGraphicFramePr>
          <p:cNvPr id="5" name="Object 8">
            <a:extLst>
              <a:ext uri="{FF2B5EF4-FFF2-40B4-BE49-F238E27FC236}">
                <a16:creationId xmlns:a16="http://schemas.microsoft.com/office/drawing/2014/main" id="{C96F0B84-36F5-16D5-3DDE-3F208264AB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8036734"/>
              </p:ext>
            </p:extLst>
          </p:nvPr>
        </p:nvGraphicFramePr>
        <p:xfrm>
          <a:off x="4800600" y="914400"/>
          <a:ext cx="2641600" cy="3843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5308560" imgH="7721640" progId="KGraph_Plot">
                  <p:embed/>
                </p:oleObj>
              </mc:Choice>
              <mc:Fallback>
                <p:oleObj name="KGPlot" r:id="rId2" imgW="5308560" imgH="7721640" progId="KGraph_Plot">
                  <p:embed/>
                  <p:pic>
                    <p:nvPicPr>
                      <p:cNvPr id="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914400"/>
                        <a:ext cx="2641600" cy="3843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>
            <a:extLst>
              <a:ext uri="{FF2B5EF4-FFF2-40B4-BE49-F238E27FC236}">
                <a16:creationId xmlns:a16="http://schemas.microsoft.com/office/drawing/2014/main" id="{F1C07A42-4D0E-C5D0-3F7A-C2BACDEE2E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0908435"/>
              </p:ext>
            </p:extLst>
          </p:nvPr>
        </p:nvGraphicFramePr>
        <p:xfrm>
          <a:off x="9796463" y="1065212"/>
          <a:ext cx="2166937" cy="369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4" imgW="4343400" imgH="7404120" progId="KGraph_Plot">
                  <p:embed/>
                </p:oleObj>
              </mc:Choice>
              <mc:Fallback>
                <p:oleObj name="KGPlot" r:id="rId4" imgW="4343400" imgH="7404120" progId="KGraph_Plot">
                  <p:embed/>
                  <p:pic>
                    <p:nvPicPr>
                      <p:cNvPr id="6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6463" y="1065212"/>
                        <a:ext cx="2166937" cy="369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>
            <a:extLst>
              <a:ext uri="{FF2B5EF4-FFF2-40B4-BE49-F238E27FC236}">
                <a16:creationId xmlns:a16="http://schemas.microsoft.com/office/drawing/2014/main" id="{842009EF-8E86-AECC-5790-EA8720CC8E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1775638"/>
              </p:ext>
            </p:extLst>
          </p:nvPr>
        </p:nvGraphicFramePr>
        <p:xfrm>
          <a:off x="7510463" y="1057275"/>
          <a:ext cx="2166937" cy="370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6" imgW="4343400" imgH="7416720" progId="KGraph_Plot">
                  <p:embed/>
                </p:oleObj>
              </mc:Choice>
              <mc:Fallback>
                <p:oleObj name="KGPlot" r:id="rId6" imgW="4343400" imgH="7416720" progId="KGraph_Plot">
                  <p:embed/>
                  <p:pic>
                    <p:nvPicPr>
                      <p:cNvPr id="7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0463" y="1057275"/>
                        <a:ext cx="2166937" cy="370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30">
            <a:extLst>
              <a:ext uri="{FF2B5EF4-FFF2-40B4-BE49-F238E27FC236}">
                <a16:creationId xmlns:a16="http://schemas.microsoft.com/office/drawing/2014/main" id="{33B91CA5-3D4C-81E1-954E-14E6E876DFE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8800" y="3005137"/>
            <a:ext cx="6324600" cy="0"/>
          </a:xfrm>
          <a:prstGeom prst="line">
            <a:avLst/>
          </a:prstGeom>
          <a:noFill/>
          <a:ln w="38100" algn="ctr">
            <a:solidFill>
              <a:schemeClr val="accent1"/>
            </a:solidFill>
            <a:prstDash val="dash"/>
            <a:round/>
            <a:headEnd/>
            <a:tailEnd/>
          </a:ln>
        </p:spPr>
      </p:cxnSp>
      <p:sp>
        <p:nvSpPr>
          <p:cNvPr id="9" name="TextBox 31">
            <a:extLst>
              <a:ext uri="{FF2B5EF4-FFF2-40B4-BE49-F238E27FC236}">
                <a16:creationId xmlns:a16="http://schemas.microsoft.com/office/drawing/2014/main" id="{CFB01915-5700-16BF-8068-798D2E652C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0267" y="1780147"/>
            <a:ext cx="1447300" cy="67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i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32 nm (2.8THz)  node </a:t>
            </a:r>
            <a:br>
              <a:rPr lang="en-US" sz="1400" i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r>
              <a:rPr lang="en-US" sz="1400" i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requirements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7B82A32C-C6BB-2E4C-3CCF-BC0C658F8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8538" y="659558"/>
            <a:ext cx="38274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1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Baraskar </a:t>
            </a:r>
            <a:r>
              <a:rPr lang="en-US" sz="1100" b="0" i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et al</a:t>
            </a:r>
            <a:r>
              <a:rPr lang="en-US" sz="11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, Journal of Applied Physics, 2013 (UCSB)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DA88F4-D481-BF06-B2AA-1DEA1BF3E9A0}"/>
              </a:ext>
            </a:extLst>
          </p:cNvPr>
          <p:cNvSpPr txBox="1"/>
          <p:nvPr/>
        </p:nvSpPr>
        <p:spPr>
          <a:xfrm>
            <a:off x="152400" y="1149768"/>
            <a:ext cx="48005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0738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sz="1800" dirty="0">
                <a:solidFill>
                  <a:schemeClr val="tx2"/>
                </a:solidFill>
                <a:latin typeface="Calibri" pitchFamily="34" charset="0"/>
                <a:cs typeface="Arial" charset="0"/>
              </a:rPr>
              <a:t>Ohmic contact resistivity:</a:t>
            </a:r>
            <a:br>
              <a:rPr lang="en-US" sz="1800" dirty="0">
                <a:solidFill>
                  <a:schemeClr val="tx2"/>
                </a:solidFill>
                <a:latin typeface="Calibri" pitchFamily="34" charset="0"/>
                <a:cs typeface="Arial" charset="0"/>
              </a:rPr>
            </a:br>
            <a:r>
              <a:rPr lang="en-US" sz="1800" dirty="0">
                <a:solidFill>
                  <a:schemeClr val="tx2"/>
                </a:solidFill>
                <a:latin typeface="Calibri" pitchFamily="34" charset="0"/>
                <a:cs typeface="Arial" charset="0"/>
              </a:rPr>
              <a:t>   the key challenge for THz HBTs.</a:t>
            </a:r>
            <a:br>
              <a:rPr lang="en-US" sz="18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  </a:t>
            </a:r>
          </a:p>
          <a:p>
            <a:pPr defTabSz="820738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sz="18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Refractory contacts: </a:t>
            </a:r>
            <a:br>
              <a:rPr lang="en-US" sz="18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  robust under high-current operation </a:t>
            </a:r>
          </a:p>
          <a:p>
            <a:pPr defTabSz="820738">
              <a:lnSpc>
                <a:spcPct val="100000"/>
              </a:lnSpc>
              <a:spcBef>
                <a:spcPct val="0"/>
              </a:spcBef>
              <a:buClrTx/>
            </a:pPr>
            <a:endParaRPr lang="en-US" sz="1800" b="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defTabSz="820738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sz="18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Low penetration depth: ~ 1 nm </a:t>
            </a:r>
            <a:br>
              <a:rPr lang="en-US" sz="18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endParaRPr lang="en-US" sz="1800" b="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defTabSz="820738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sz="18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Performance sufficient for 32 nm /2.8 THz node.</a:t>
            </a:r>
          </a:p>
          <a:p>
            <a:pPr defTabSz="820738">
              <a:lnSpc>
                <a:spcPct val="100000"/>
              </a:lnSpc>
              <a:spcBef>
                <a:spcPct val="0"/>
              </a:spcBef>
              <a:buClrTx/>
            </a:pPr>
            <a:endParaRPr lang="en-US" sz="1800" b="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defTabSz="820738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sz="1800" dirty="0">
                <a:solidFill>
                  <a:schemeClr val="tx2"/>
                </a:solidFill>
                <a:latin typeface="Calibri" pitchFamily="34" charset="0"/>
                <a:cs typeface="Arial" charset="0"/>
              </a:rPr>
              <a:t>Why no  ~2 THz HBTs today ?</a:t>
            </a:r>
            <a:br>
              <a:rPr lang="en-US" sz="1800" dirty="0">
                <a:solidFill>
                  <a:schemeClr val="tx2"/>
                </a:solidFill>
                <a:latin typeface="Calibri" pitchFamily="34" charset="0"/>
                <a:cs typeface="Arial" charset="0"/>
              </a:rPr>
            </a:br>
            <a:r>
              <a:rPr lang="en-US" sz="1800" dirty="0">
                <a:solidFill>
                  <a:schemeClr val="tx2"/>
                </a:solidFill>
                <a:latin typeface="Calibri" pitchFamily="34" charset="0"/>
                <a:cs typeface="Arial" charset="0"/>
              </a:rPr>
              <a:t>Can't reproduce such base contacts </a:t>
            </a:r>
            <a:br>
              <a:rPr lang="en-US" sz="1800" dirty="0">
                <a:solidFill>
                  <a:schemeClr val="tx2"/>
                </a:solidFill>
                <a:latin typeface="Calibri" pitchFamily="34" charset="0"/>
                <a:cs typeface="Arial" charset="0"/>
              </a:rPr>
            </a:br>
            <a:r>
              <a:rPr lang="en-US" sz="1800" dirty="0">
                <a:solidFill>
                  <a:schemeClr val="tx2"/>
                </a:solidFill>
                <a:latin typeface="Calibri" pitchFamily="34" charset="0"/>
                <a:cs typeface="Arial" charset="0"/>
              </a:rPr>
              <a:t>in full HBT process flow.</a:t>
            </a:r>
          </a:p>
          <a:p>
            <a:pPr defTabSz="820738">
              <a:lnSpc>
                <a:spcPct val="100000"/>
              </a:lnSpc>
              <a:spcBef>
                <a:spcPct val="0"/>
              </a:spcBef>
              <a:buClrTx/>
            </a:pPr>
            <a:endParaRPr lang="en-US" sz="1800" b="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3E4571-3D2B-29C6-5F85-AD99CC9FD3EA}"/>
              </a:ext>
            </a:extLst>
          </p:cNvPr>
          <p:cNvCxnSpPr/>
          <p:nvPr/>
        </p:nvCxnSpPr>
        <p:spPr bwMode="auto">
          <a:xfrm>
            <a:off x="11125200" y="2440316"/>
            <a:ext cx="228600" cy="55822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15526938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100-300 GHz Wireless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1143000"/>
            <a:ext cx="7772400" cy="4967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capacity: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potentially wide available bandwidth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massive spatial multiplexing even with compact arrays</a:t>
            </a:r>
          </a:p>
          <a:p>
            <a:pPr>
              <a:buClr>
                <a:srgbClr val="FF0000"/>
              </a:buClr>
            </a:pP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Limited range: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high </a:t>
            </a:r>
            <a:r>
              <a:rPr lang="en-US" sz="24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l</a:t>
            </a:r>
            <a:r>
              <a:rPr lang="en-US" sz="2400" b="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/R</a:t>
            </a:r>
            <a:r>
              <a:rPr lang="en-US" sz="2400" b="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path losses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high worst-case atmospheric attenuation</a:t>
            </a:r>
          </a:p>
          <a:p>
            <a:pPr>
              <a:buClr>
                <a:srgbClr val="FF0000"/>
              </a:buClr>
            </a:pP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Need: 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arrays with elements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low receiver noise figure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compact, efficient, medium-power amplifiers</a:t>
            </a:r>
          </a:p>
          <a:p>
            <a:pPr>
              <a:buClr>
                <a:srgbClr val="FF0000"/>
              </a:buClr>
            </a:pP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Nomenclature: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30-300 GHz =  10 mm to 1 mm wavelengths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millimeter-waves *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40F21E-0737-4525-71C3-103A7ABD0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753186"/>
            <a:ext cx="3133185" cy="1595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17D5B0-2877-2D7B-AA5E-64E640C508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2514600"/>
            <a:ext cx="2031917" cy="163878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B5B4955-193F-F300-81DE-AF608F138786}"/>
              </a:ext>
            </a:extLst>
          </p:cNvPr>
          <p:cNvGrpSpPr/>
          <p:nvPr/>
        </p:nvGrpSpPr>
        <p:grpSpPr>
          <a:xfrm>
            <a:off x="9664534" y="3759880"/>
            <a:ext cx="978552" cy="293895"/>
            <a:chOff x="5346530" y="2693111"/>
            <a:chExt cx="978552" cy="29389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916F1EF-03CC-E395-3550-07453278BF95}"/>
                </a:ext>
              </a:extLst>
            </p:cNvPr>
            <p:cNvSpPr/>
            <p:nvPr/>
          </p:nvSpPr>
          <p:spPr bwMode="auto">
            <a:xfrm>
              <a:off x="6096482" y="2724752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aphicFrame>
          <p:nvGraphicFramePr>
            <p:cNvPr id="9" name="Object 8">
              <a:extLst>
                <a:ext uri="{FF2B5EF4-FFF2-40B4-BE49-F238E27FC236}">
                  <a16:creationId xmlns:a16="http://schemas.microsoft.com/office/drawing/2014/main" id="{BE6CC6D6-1268-54D9-78BE-7EE47A4FA99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46530" y="2693111"/>
            <a:ext cx="970043" cy="2938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545760" imgH="164880" progId="Equation.DSMT4">
                    <p:embed/>
                  </p:oleObj>
                </mc:Choice>
                <mc:Fallback>
                  <p:oleObj name="Equation" r:id="rId4" imgW="545760" imgH="164880" progId="Equation.DSMT4">
                    <p:embed/>
                    <p:pic>
                      <p:nvPicPr>
                        <p:cNvPr id="9" name="Object 8">
                          <a:extLst>
                            <a:ext uri="{FF2B5EF4-FFF2-40B4-BE49-F238E27FC236}">
                              <a16:creationId xmlns:a16="http://schemas.microsoft.com/office/drawing/2014/main" id="{BE6CC6D6-1268-54D9-78BE-7EE47A4FA99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346530" y="2693111"/>
                          <a:ext cx="970043" cy="29389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27A4499-964D-57DF-1B95-DC1D802446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304" y="4546138"/>
            <a:ext cx="1479035" cy="162606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E48DE37-66A7-7439-E4B2-775ED21BDB42}"/>
              </a:ext>
            </a:extLst>
          </p:cNvPr>
          <p:cNvGrpSpPr/>
          <p:nvPr/>
        </p:nvGrpSpPr>
        <p:grpSpPr>
          <a:xfrm>
            <a:off x="8351837" y="4912129"/>
            <a:ext cx="1173163" cy="317500"/>
            <a:chOff x="8001000" y="1689010"/>
            <a:chExt cx="1173163" cy="31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DA0B0E-0E6F-7AEC-C41A-2D3F10286BD2}"/>
                </a:ext>
              </a:extLst>
            </p:cNvPr>
            <p:cNvSpPr/>
            <p:nvPr/>
          </p:nvSpPr>
          <p:spPr bwMode="auto">
            <a:xfrm>
              <a:off x="8839200" y="1758061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aphicFrame>
          <p:nvGraphicFramePr>
            <p:cNvPr id="13" name="Object 12">
              <a:extLst>
                <a:ext uri="{FF2B5EF4-FFF2-40B4-BE49-F238E27FC236}">
                  <a16:creationId xmlns:a16="http://schemas.microsoft.com/office/drawing/2014/main" id="{073BB6F1-F68C-F410-68D8-A1116911A29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001000" y="1689010"/>
            <a:ext cx="1173163" cy="317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660240" imgH="177480" progId="Equation.DSMT4">
                    <p:embed/>
                  </p:oleObj>
                </mc:Choice>
                <mc:Fallback>
                  <p:oleObj name="Equation" r:id="rId7" imgW="660240" imgH="177480" progId="Equation.DSMT4">
                    <p:embed/>
                    <p:pic>
                      <p:nvPicPr>
                        <p:cNvPr id="13" name="Object 12">
                          <a:extLst>
                            <a:ext uri="{FF2B5EF4-FFF2-40B4-BE49-F238E27FC236}">
                              <a16:creationId xmlns:a16="http://schemas.microsoft.com/office/drawing/2014/main" id="{073BB6F1-F68C-F410-68D8-A1116911A29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8001000" y="1689010"/>
                          <a:ext cx="1173163" cy="317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D748DC7-F415-4D71-FD99-ADF49B3583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229" y="4508841"/>
            <a:ext cx="1651565" cy="164175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A0FC263-948E-0CC5-EF37-91BF9D184E4F}"/>
              </a:ext>
            </a:extLst>
          </p:cNvPr>
          <p:cNvGrpSpPr/>
          <p:nvPr/>
        </p:nvGrpSpPr>
        <p:grpSpPr>
          <a:xfrm>
            <a:off x="9725542" y="4480438"/>
            <a:ext cx="1352550" cy="317500"/>
            <a:chOff x="9448800" y="1295400"/>
            <a:chExt cx="1352550" cy="3175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A99215-D8D1-AEC6-A92F-2B0BDE2DE7DC}"/>
                </a:ext>
              </a:extLst>
            </p:cNvPr>
            <p:cNvSpPr/>
            <p:nvPr/>
          </p:nvSpPr>
          <p:spPr bwMode="auto">
            <a:xfrm>
              <a:off x="10287000" y="1339850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aphicFrame>
          <p:nvGraphicFramePr>
            <p:cNvPr id="16" name="Object 15">
              <a:extLst>
                <a:ext uri="{FF2B5EF4-FFF2-40B4-BE49-F238E27FC236}">
                  <a16:creationId xmlns:a16="http://schemas.microsoft.com/office/drawing/2014/main" id="{5C671D25-483E-6EF3-6BB0-D23FE5564F6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448800" y="1295400"/>
            <a:ext cx="1352550" cy="317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761760" imgH="177480" progId="Equation.DSMT4">
                    <p:embed/>
                  </p:oleObj>
                </mc:Choice>
                <mc:Fallback>
                  <p:oleObj name="Equation" r:id="rId10" imgW="761760" imgH="177480" progId="Equation.DSMT4">
                    <p:embed/>
                    <p:pic>
                      <p:nvPicPr>
                        <p:cNvPr id="16" name="Object 15">
                          <a:extLst>
                            <a:ext uri="{FF2B5EF4-FFF2-40B4-BE49-F238E27FC236}">
                              <a16:creationId xmlns:a16="http://schemas.microsoft.com/office/drawing/2014/main" id="{5C671D25-483E-6EF3-6BB0-D23FE5564F6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9448800" y="1295400"/>
                          <a:ext cx="1352550" cy="317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7088998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1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09600" y="134938"/>
            <a:ext cx="1051560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defTabSz="927100">
              <a:lnSpc>
                <a:spcPct val="87000"/>
              </a:lnSpc>
              <a:defRPr/>
            </a:pPr>
            <a:r>
              <a:rPr lang="en-US" sz="36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InP HBTs:  1.07 THz @ W</a:t>
            </a:r>
            <a:r>
              <a:rPr lang="en-US" sz="3600" kern="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en-US" sz="36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= 200 nm</a:t>
            </a:r>
          </a:p>
        </p:txBody>
      </p:sp>
      <p:pic>
        <p:nvPicPr>
          <p:cNvPr id="10" name="Picture 9" descr="64J-R4C5-E10B45L3-Vce_2.00V-Ib_600u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3539" y="615479"/>
            <a:ext cx="3297461" cy="2824686"/>
          </a:xfrm>
          <a:prstGeom prst="rect">
            <a:avLst/>
          </a:prstGeom>
        </p:spPr>
      </p:pic>
      <p:pic>
        <p:nvPicPr>
          <p:cNvPr id="20" name="Picture 19" descr="Picture7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3575" y="612817"/>
            <a:ext cx="7903625" cy="5864183"/>
          </a:xfrm>
          <a:prstGeom prst="rect">
            <a:avLst/>
          </a:prstGeom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0796355" y="4643320"/>
            <a:ext cx="328845" cy="91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660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?</a:t>
            </a:r>
            <a:endParaRPr lang="en-US" sz="8000" b="0" dirty="0">
              <a:solidFill>
                <a:srgbClr val="000000"/>
              </a:solidFill>
              <a:latin typeface="Calibri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818338" y="37187"/>
            <a:ext cx="3297462" cy="16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1200" b="0" dirty="0">
                <a:solidFill>
                  <a:srgbClr val="FFFF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Rode  et al., IEEE  TED, Aug. 2015 (UCSB)</a:t>
            </a: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8413057" y="3895905"/>
          <a:ext cx="3550343" cy="2375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6" imgW="4724280" imgH="3162240" progId="KGraph_Plot">
                  <p:embed/>
                </p:oleObj>
              </mc:Choice>
              <mc:Fallback>
                <p:oleObj name="KGPlot" r:id="rId6" imgW="4724280" imgH="3162240" progId="KGraph_Plot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413057" y="3895905"/>
                        <a:ext cx="3550343" cy="237578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64078254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Challenges at the 64nm/2THz &amp; 32nm/3THz Nodes</a:t>
            </a:r>
            <a:endParaRPr lang="en-US" dirty="0"/>
          </a:p>
        </p:txBody>
      </p:sp>
      <p:graphicFrame>
        <p:nvGraphicFramePr>
          <p:cNvPr id="3" name="Object 10">
            <a:extLst>
              <a:ext uri="{FF2B5EF4-FFF2-40B4-BE49-F238E27FC236}">
                <a16:creationId xmlns:a16="http://schemas.microsoft.com/office/drawing/2014/main" id="{CA6AE5AA-313D-36F5-C953-ABB17BED89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8496273"/>
              </p:ext>
            </p:extLst>
          </p:nvPr>
        </p:nvGraphicFramePr>
        <p:xfrm>
          <a:off x="5638800" y="609600"/>
          <a:ext cx="2394884" cy="3516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5308560" imgH="7797600" progId="KGraph_Plot">
                  <p:embed/>
                </p:oleObj>
              </mc:Choice>
              <mc:Fallback>
                <p:oleObj name="KGPlot" r:id="rId2" imgW="5308560" imgH="7797600" progId="KGraph_Plot">
                  <p:embed/>
                  <p:pic>
                    <p:nvPicPr>
                      <p:cNvPr id="22016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609600"/>
                        <a:ext cx="2394884" cy="3516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21">
            <a:extLst>
              <a:ext uri="{FF2B5EF4-FFF2-40B4-BE49-F238E27FC236}">
                <a16:creationId xmlns:a16="http://schemas.microsoft.com/office/drawing/2014/main" id="{7888D9CE-D8C2-53CB-E839-F43C92D85A85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6611437" y="2071688"/>
            <a:ext cx="2863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buClr>
                <a:srgbClr val="FF0000"/>
              </a:buClr>
            </a:pPr>
            <a:r>
              <a:rPr lang="en-US" sz="11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Baraskar </a:t>
            </a:r>
            <a:r>
              <a:rPr lang="en-US" sz="1100" b="0" i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et al</a:t>
            </a:r>
            <a:r>
              <a:rPr lang="en-US" sz="11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, Journal of Applied Physics, 2013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31B343C4-440E-7658-1615-B26F65BD1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85800"/>
            <a:ext cx="5943600" cy="5022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Need high base contact doping</a:t>
            </a:r>
            <a:br>
              <a:rPr lang="en-US" sz="240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&gt;10</a:t>
            </a:r>
            <a:r>
              <a:rPr lang="en-US" sz="2400" b="0" baseline="3000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20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/cm</a:t>
            </a:r>
            <a:r>
              <a:rPr lang="en-US" sz="2400" b="0" baseline="3000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 for good contacts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 </a:t>
            </a:r>
            <a:br>
              <a:rPr lang="en-US" sz="240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high Auger recombination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very low </a:t>
            </a:r>
            <a:r>
              <a:rPr lang="en-US" sz="2400" b="0" dirty="0">
                <a:solidFill>
                  <a:srgbClr val="000000"/>
                </a:solidFill>
                <a:latin typeface="Symbol" panose="05050102010706020507" pitchFamily="18" charset="2"/>
                <a:cs typeface="Arial" pitchFamily="34" charset="0"/>
                <a:sym typeface="Symbol" pitchFamily="18" charset="2"/>
              </a:rPr>
              <a:t>b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.</a:t>
            </a:r>
          </a:p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Need moderate contact penetration</a:t>
            </a:r>
            <a:br>
              <a:rPr lang="en-US" sz="240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Pd or Pt contacts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react with 3++ nm of base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penetrate surface contaminants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too deep for thin base</a:t>
            </a:r>
          </a:p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Solution: base regrowth: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thin, moderately-doped intrinsic base</a:t>
            </a:r>
            <a:br>
              <a:rPr lang="en-US" sz="2400" b="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   InGaAs or GaAsSb @ 10</a:t>
            </a:r>
            <a:r>
              <a:rPr lang="en-US" sz="2400" b="0" baseline="3000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19</a:t>
            </a:r>
            <a:r>
              <a:rPr lang="en-US" sz="2400" b="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-10</a:t>
            </a:r>
            <a:r>
              <a:rPr lang="en-US" sz="2400" b="0" baseline="3000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20</a:t>
            </a:r>
            <a:r>
              <a:rPr lang="en-US" sz="2400" b="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/cm</a:t>
            </a:r>
            <a:r>
              <a:rPr lang="en-US" sz="2400" b="0" baseline="3000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3</a:t>
            </a:r>
            <a:br>
              <a:rPr lang="en-US" sz="2400" b="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thick, heavily-doped extrinsic base</a:t>
            </a:r>
            <a:br>
              <a:rPr lang="en-US" sz="2400" b="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   </a:t>
            </a:r>
            <a:r>
              <a:rPr lang="en-US" sz="240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P-GaAs, ~10</a:t>
            </a:r>
            <a:r>
              <a:rPr lang="en-US" sz="2400" baseline="3000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21</a:t>
            </a:r>
            <a:r>
              <a:rPr lang="en-US" sz="240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/cm</a:t>
            </a:r>
            <a:r>
              <a:rPr lang="en-US" sz="2400" baseline="30000" dirty="0">
                <a:solidFill>
                  <a:srgbClr val="FF00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3</a:t>
            </a:r>
          </a:p>
        </p:txBody>
      </p:sp>
      <p:pic>
        <p:nvPicPr>
          <p:cNvPr id="10" name="Picture 9" descr="Picture7.jpg">
            <a:extLst>
              <a:ext uri="{FF2B5EF4-FFF2-40B4-BE49-F238E27FC236}">
                <a16:creationId xmlns:a16="http://schemas.microsoft.com/office/drawing/2014/main" id="{8BDEF028-CA41-2C87-11B7-A369825876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9943" y="762000"/>
            <a:ext cx="3487057" cy="3009252"/>
          </a:xfrm>
          <a:prstGeom prst="rect">
            <a:avLst/>
          </a:prstGeom>
        </p:spPr>
      </p:pic>
      <p:sp>
        <p:nvSpPr>
          <p:cNvPr id="13" name="Text Box 4">
            <a:extLst>
              <a:ext uri="{FF2B5EF4-FFF2-40B4-BE49-F238E27FC236}">
                <a16:creationId xmlns:a16="http://schemas.microsoft.com/office/drawing/2014/main" id="{D5EED4FE-CC15-734F-7C6C-7A5079C10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5200" y="3567601"/>
            <a:ext cx="3035800" cy="16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1200" b="0" dirty="0">
                <a:solidFill>
                  <a:srgbClr val="FFFF00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Rode  et al., IEEE  TED, Aug. 2015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EF33C20-899F-49F0-B2F5-72646066EF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804" y="4292138"/>
            <a:ext cx="5962996" cy="210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2905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Regrown-Base InP HBTs: status at end of effort.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C25D39F9-5091-5FD4-E211-200F94D2C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12" y="1739205"/>
            <a:ext cx="107442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Excellent base contacts; but hydrogen base passivation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	0.4 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  <a:sym typeface="Symbol" pitchFamily="18" charset="2"/>
              </a:rPr>
              <a:t>W-m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m</a:t>
            </a:r>
            <a:r>
              <a:rPr lang="en-US" sz="2000" b="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 resistivity for GaAs/metal contact</a:t>
            </a:r>
            <a:r>
              <a:rPr lang="en-US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 </a:t>
            </a:r>
            <a:br>
              <a:rPr lang="en-US" sz="2000" b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</a:br>
            <a:r>
              <a:rPr lang="en-US" sz="2000" b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	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290 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  <a:sym typeface="Symbol" pitchFamily="18" charset="2"/>
              </a:rPr>
              <a:t>W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 sheet resistivity for regrown base </a:t>
            </a:r>
            <a:r>
              <a:rPr lang="en-US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	0.60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  <a:sym typeface="Symbol" pitchFamily="18" charset="2"/>
              </a:rPr>
              <a:t>W-m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m</a:t>
            </a:r>
            <a:r>
              <a:rPr lang="en-US" sz="2000" b="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 resistivity for InGaAs/GaAs contact</a:t>
            </a:r>
            <a:r>
              <a:rPr lang="en-US" sz="2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✘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	1940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  <a:sym typeface="Symbol" pitchFamily="18" charset="2"/>
              </a:rPr>
              <a:t>W/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 sheet resistivity for intrinsic base </a:t>
            </a:r>
            <a:r>
              <a:rPr lang="en-US" sz="2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✘</a:t>
            </a:r>
            <a:br>
              <a:rPr lang="en-US" sz="2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r>
              <a:rPr lang="en-US" sz="2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(hydrogen anneal needed further adjustment)</a:t>
            </a:r>
            <a:endParaRPr lang="en-US" sz="2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  <a:sym typeface="Symbol" pitchFamily="18" charset="2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37B7728-221E-9B90-0959-FAC720BB01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3800960"/>
              </p:ext>
            </p:extLst>
          </p:nvPr>
        </p:nvGraphicFramePr>
        <p:xfrm>
          <a:off x="6576351" y="1415373"/>
          <a:ext cx="2339049" cy="2491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5790960" imgH="6146640" progId="KGraph_Plot">
                  <p:embed/>
                </p:oleObj>
              </mc:Choice>
              <mc:Fallback>
                <p:oleObj name="KGPlot" r:id="rId2" imgW="5790960" imgH="6146640" progId="KGraph_Plo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37B7728-221E-9B90-0959-FAC720BB01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6351" y="1415373"/>
                        <a:ext cx="2339049" cy="24911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7F12701-6874-186D-BB51-263B723EC0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003753"/>
              </p:ext>
            </p:extLst>
          </p:nvPr>
        </p:nvGraphicFramePr>
        <p:xfrm>
          <a:off x="8912015" y="1415373"/>
          <a:ext cx="2898985" cy="2518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4" imgW="5765760" imgH="5029200" progId="KGraph_Plot">
                  <p:embed/>
                </p:oleObj>
              </mc:Choice>
              <mc:Fallback>
                <p:oleObj name="KGPlot" r:id="rId4" imgW="5765760" imgH="5029200" progId="KGraph_Plo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7F12701-6874-186D-BB51-263B723EC0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2015" y="1415373"/>
                        <a:ext cx="2898985" cy="25186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4">
            <a:extLst>
              <a:ext uri="{FF2B5EF4-FFF2-40B4-BE49-F238E27FC236}">
                <a16:creationId xmlns:a16="http://schemas.microsoft.com/office/drawing/2014/main" id="{49A5F702-C7A9-4202-AA00-02B77D54E9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748605"/>
            <a:ext cx="55296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Good DC data: even given regrowth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    refractory Mo/W/TiW emitter contact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	  maintains low 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  <a:sym typeface="Symbol" pitchFamily="18" charset="2"/>
              </a:rPr>
              <a:t>r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c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. </a:t>
            </a:r>
            <a:endParaRPr lang="en-US" sz="2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  <a:sym typeface="Symbol" pitchFamily="18" charset="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99BA20-8326-BCF8-97E3-1B20A1356C11}"/>
              </a:ext>
            </a:extLst>
          </p:cNvPr>
          <p:cNvSpPr txBox="1"/>
          <p:nvPr/>
        </p:nvSpPr>
        <p:spPr>
          <a:xfrm>
            <a:off x="9581147" y="2142765"/>
            <a:ext cx="1010653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</a:t>
            </a:r>
            <a:r>
              <a:rPr lang="en-US" sz="1200" b="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2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80 nm, </a:t>
            </a:r>
            <a:br>
              <a:rPr lang="en-US" sz="12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1200" b="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2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=5 μm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3AF9B9-00EF-F710-E0E6-5C677C05F47C}"/>
              </a:ext>
            </a:extLst>
          </p:cNvPr>
          <p:cNvCxnSpPr/>
          <p:nvPr/>
        </p:nvCxnSpPr>
        <p:spPr bwMode="auto">
          <a:xfrm>
            <a:off x="228600" y="4724400"/>
            <a:ext cx="533400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B1B4410-30B9-CBBF-86C4-D71FC3563990}"/>
              </a:ext>
            </a:extLst>
          </p:cNvPr>
          <p:cNvCxnSpPr/>
          <p:nvPr/>
        </p:nvCxnSpPr>
        <p:spPr bwMode="auto">
          <a:xfrm>
            <a:off x="228600" y="4953000"/>
            <a:ext cx="533400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3CDBF38-2037-3675-3153-745D95CF03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2183"/>
          <a:stretch/>
        </p:blipFill>
        <p:spPr>
          <a:xfrm>
            <a:off x="3886200" y="3429000"/>
            <a:ext cx="2896859" cy="28212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E027D9-AFE2-C666-CF43-F82C5E68A5B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682"/>
          <a:stretch/>
        </p:blipFill>
        <p:spPr>
          <a:xfrm>
            <a:off x="762000" y="3478749"/>
            <a:ext cx="3108986" cy="28212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4EFA1F7-005A-841F-DBD8-FABD86E3E0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5923" y="4667608"/>
            <a:ext cx="4755077" cy="1504592"/>
          </a:xfrm>
          <a:prstGeom prst="rect">
            <a:avLst/>
          </a:prstGeom>
        </p:spPr>
      </p:pic>
      <p:sp>
        <p:nvSpPr>
          <p:cNvPr id="20" name="Text Box 4">
            <a:extLst>
              <a:ext uri="{FF2B5EF4-FFF2-40B4-BE49-F238E27FC236}">
                <a16:creationId xmlns:a16="http://schemas.microsoft.com/office/drawing/2014/main" id="{4ABEA3AD-EEAE-6543-6C1A-EDBF7B838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705864"/>
            <a:ext cx="2257927" cy="16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Y. Fang et al, 2019 IEEE DRC (UCSB)</a:t>
            </a:r>
            <a:endParaRPr lang="en-US" sz="1200" b="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5664886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faster field-effect transistors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967217"/>
            <a:ext cx="10591800" cy="4670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80"/>
              </a:spcBef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III-V FET scaling laws to double bandwidth</a:t>
            </a:r>
          </a:p>
          <a:p>
            <a:pPr>
              <a:lnSpc>
                <a:spcPct val="90000"/>
              </a:lnSpc>
              <a:spcBef>
                <a:spcPts val="1080"/>
              </a:spcBef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Needs: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shorter gates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thinner channels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less resistive contacts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2000" b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thinner (equivalent) gate dielectric</a:t>
            </a:r>
            <a:br>
              <a:rPr lang="en-US" sz="2000" b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greater channel charge</a:t>
            </a:r>
          </a:p>
          <a:p>
            <a:pPr>
              <a:lnSpc>
                <a:spcPct val="90000"/>
              </a:lnSpc>
              <a:spcBef>
                <a:spcPts val="1080"/>
              </a:spcBef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of art: 32 nm gate length HEMT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1.5 THz </a:t>
            </a:r>
            <a:r>
              <a:rPr lang="en-US" sz="20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 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(Northrop-Grumman)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semiconductor gate dielectric limits further scaling</a:t>
            </a:r>
            <a:endParaRPr lang="en-US" sz="2000" b="0" baseline="-25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080"/>
              </a:spcBef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Further scaling may be feasible 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target ~2 THz </a:t>
            </a:r>
            <a:r>
              <a:rPr lang="en-US" sz="20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lower F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@ 100-300 GHz   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high-K ZrO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gate dielectric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increased charge: InP channel ?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A0C9A16-FD70-120B-ED56-46289009B001}"/>
              </a:ext>
            </a:extLst>
          </p:cNvPr>
          <p:cNvCxnSpPr>
            <a:cxnSpLocks/>
          </p:cNvCxnSpPr>
          <p:nvPr/>
        </p:nvCxnSpPr>
        <p:spPr>
          <a:xfrm>
            <a:off x="5029200" y="1143000"/>
            <a:ext cx="838200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40F65D1-FF89-4B20-3531-7DC4176A2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544" y="838200"/>
            <a:ext cx="5299256" cy="27388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26201F-C59A-0271-D0B6-B314F3332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371" y="3880574"/>
            <a:ext cx="3261030" cy="16573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BC072A-8431-DB87-F7CB-8904098D8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6535" y="3779324"/>
            <a:ext cx="2465339" cy="19068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1DF5F82-2A02-F635-F552-3AB8044F40AD}"/>
              </a:ext>
            </a:extLst>
          </p:cNvPr>
          <p:cNvSpPr/>
          <p:nvPr/>
        </p:nvSpPr>
        <p:spPr>
          <a:xfrm>
            <a:off x="8991600" y="45495"/>
            <a:ext cx="2514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dirty="0">
                <a:latin typeface="Calibri" pitchFamily="34" charset="0"/>
              </a:rPr>
              <a:t>Scaling laws: Rodwell, IEEE DRC 2010</a:t>
            </a:r>
            <a:br>
              <a:rPr lang="en-US" b="0" dirty="0">
                <a:latin typeface="Calibri" pitchFamily="34" charset="0"/>
              </a:rPr>
            </a:br>
            <a:r>
              <a:rPr lang="en-US" b="0" dirty="0">
                <a:latin typeface="Calibri" pitchFamily="34" charset="0"/>
              </a:rPr>
              <a:t>1.5 THz HEMTs: Deal, 2016 IEDM</a:t>
            </a:r>
            <a:br>
              <a:rPr lang="en-US" b="0" dirty="0">
                <a:latin typeface="Calibri" pitchFamily="34" charset="0"/>
              </a:rPr>
            </a:br>
            <a:r>
              <a:rPr lang="en-US" b="0" dirty="0">
                <a:latin typeface="Calibri" pitchFamily="34" charset="0"/>
              </a:rPr>
              <a:t>1 THz MOS-HEMT: Whitaker, IEEE DRC 2023</a:t>
            </a:r>
            <a:endParaRPr lang="en-US" b="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71341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THz InGaAs-channel MOS-HEMT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650" y="762000"/>
            <a:ext cx="5679950" cy="2225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Gate dielectric</a:t>
            </a: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0.83 nm Al</a:t>
            </a:r>
            <a:r>
              <a:rPr lang="en-US" sz="18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18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18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1.7 nm ZrO</a:t>
            </a:r>
            <a:r>
              <a:rPr lang="en-US" sz="18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improved electrostatics vs. ~6 nm InAlAs.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potential for improved (f</a:t>
            </a:r>
            <a:r>
              <a:rPr lang="en-US" sz="1800" b="0" baseline="-2500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t</a:t>
            </a: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</a:t>
            </a:r>
            <a:r>
              <a:rPr lang="en-US" sz="18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with scaling</a:t>
            </a:r>
          </a:p>
          <a:p>
            <a:pPr>
              <a:buClr>
                <a:srgbClr val="FF0000"/>
              </a:buClr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Remaining scaling barrier</a:t>
            </a: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Limited (low) state density of InGaAs channel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Barrier to necessary g</a:t>
            </a:r>
            <a:r>
              <a:rPr lang="en-US" sz="18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/W</a:t>
            </a:r>
            <a:r>
              <a:rPr lang="en-US" sz="18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increase with scaling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Theory (right/wrong ?) suggests using InP channel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459CEA2D-356D-C8A6-1EC8-1547AA01F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800" y="166637"/>
            <a:ext cx="2638927" cy="16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18" charset="2"/>
              </a:rPr>
              <a:t>L. Whitaker et al, 2023 IEEE DRC (UCSB)</a:t>
            </a:r>
            <a:endParaRPr lang="en-US" sz="1200" b="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  <a:sym typeface="Symbol" pitchFamily="18" charset="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9D9CCD-10B6-D9A1-31CE-14840BC91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2064" y="1056027"/>
            <a:ext cx="2594578" cy="49120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C52A6C-DB82-690E-A0A7-4041811A5C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9"/>
          <a:stretch/>
        </p:blipFill>
        <p:spPr bwMode="auto">
          <a:xfrm>
            <a:off x="10137799" y="667275"/>
            <a:ext cx="1870975" cy="1893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2F64C8-995B-9887-7863-F05CA96EE8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" r="-1"/>
          <a:stretch/>
        </p:blipFill>
        <p:spPr bwMode="auto">
          <a:xfrm>
            <a:off x="10143966" y="2635142"/>
            <a:ext cx="1858642" cy="1893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512E05-2241-A0EB-AE4C-6A0A37692B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"/>
          <a:stretch/>
        </p:blipFill>
        <p:spPr bwMode="auto">
          <a:xfrm>
            <a:off x="10152186" y="4586807"/>
            <a:ext cx="1887414" cy="1893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5C1FAD-A6A4-A22C-1B3A-350E12A4DC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6169" y="4014254"/>
            <a:ext cx="2876702" cy="23880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6D3BA42-F7CA-8932-C84F-A6308A3151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163" y="3643770"/>
            <a:ext cx="3411474" cy="279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8232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Transistor layouts: </a:t>
            </a:r>
            <a:r>
              <a:rPr lang="en-US" i="1" dirty="0"/>
              <a:t>I</a:t>
            </a:r>
            <a:r>
              <a:rPr lang="en-US" dirty="0"/>
              <a:t>, </a:t>
            </a:r>
            <a:r>
              <a:rPr lang="en-US" i="1" dirty="0"/>
              <a:t>V</a:t>
            </a:r>
            <a:r>
              <a:rPr lang="en-US" dirty="0"/>
              <a:t>, </a:t>
            </a:r>
            <a:r>
              <a:rPr lang="en-US" i="1" dirty="0"/>
              <a:t>Z</a:t>
            </a:r>
            <a:r>
              <a:rPr lang="en-US" dirty="0"/>
              <a:t>, and </a:t>
            </a:r>
            <a:r>
              <a:rPr lang="en-US" i="1" dirty="0"/>
              <a:t>P</a:t>
            </a:r>
            <a:r>
              <a:rPr lang="en-US" dirty="0"/>
              <a:t>.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5710CBD-F92E-A23F-3F73-FA0232AE2C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1066800"/>
          <a:ext cx="6115050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076640" imgH="3200400" progId="Equation.DSMT4">
                  <p:embed/>
                </p:oleObj>
              </mc:Choice>
              <mc:Fallback>
                <p:oleObj name="Equation" r:id="rId2" imgW="4076640" imgH="32004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35710CBD-F92E-A23F-3F73-FA0232AE2C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3400" y="1066800"/>
                        <a:ext cx="6115050" cy="480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61C136EF-FB5B-463A-C006-8E122AC5B4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586" y="838200"/>
            <a:ext cx="3272028" cy="2197608"/>
          </a:xfrm>
          <a:prstGeom prst="rect">
            <a:avLst/>
          </a:prstGeom>
        </p:spPr>
      </p:pic>
      <p:pic>
        <p:nvPicPr>
          <p:cNvPr id="22" name="Picture 2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0C8CDD6-A0C3-629E-2FE9-1E18BA60E8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323" y="1676400"/>
            <a:ext cx="2093976" cy="832104"/>
          </a:xfrm>
          <a:prstGeom prst="rect">
            <a:avLst/>
          </a:prstGeom>
        </p:spPr>
      </p:pic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36C3D744-01E0-1E17-6E54-500320F9B3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25185" y="709979"/>
          <a:ext cx="1638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91880" imgH="457200" progId="Equation.DSMT4">
                  <p:embed/>
                </p:oleObj>
              </mc:Choice>
              <mc:Fallback>
                <p:oleObj name="Equation" r:id="rId6" imgW="1091880" imgH="45720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36C3D744-01E0-1E17-6E54-500320F9B3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325185" y="709979"/>
                        <a:ext cx="16383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1067E7E-6303-9326-F9E2-722BA7E28D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7423" y="3124200"/>
            <a:ext cx="3520177" cy="329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32740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1504713"/>
            <a:ext cx="8610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IC Design Basics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D1EDFB-20CC-350A-3B44-13D38EFD5284}"/>
              </a:ext>
            </a:extLst>
          </p:cNvPr>
          <p:cNvSpPr/>
          <p:nvPr/>
        </p:nvSpPr>
        <p:spPr bwMode="auto">
          <a:xfrm>
            <a:off x="1066800" y="3048000"/>
            <a:ext cx="9448800" cy="221599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E75A39-B5CA-CADC-6522-DADBB06A5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3194404"/>
            <a:ext cx="2502922" cy="19871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F41A91-6149-1451-3220-94A6805F4C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105" y="3131964"/>
            <a:ext cx="5161550" cy="1164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843F2A-3F05-4BD2-3E17-F29CA00F0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295354"/>
            <a:ext cx="1939492" cy="48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86213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100-300 GHz: transistor requirements, IC design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313126F-E2EA-0188-2727-6777FD958D36}"/>
                  </a:ext>
                </a:extLst>
              </p:cNvPr>
              <p:cNvSpPr txBox="1"/>
              <p:nvPr/>
            </p:nvSpPr>
            <p:spPr>
              <a:xfrm>
                <a:off x="228600" y="762000"/>
                <a:ext cx="9753600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FF0000"/>
                  </a:buClr>
                </a:pPr>
                <a:r>
                  <a:rPr lang="en-US" sz="24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Transmitters need:</a:t>
                </a:r>
                <a:br>
                  <a:rPr lang="en-US" sz="24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high power-added efficiency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𝑃𝐴𝐸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=(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𝑜𝑢𝑡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sSub>
                      <m:sSubPr>
                        <m:ctrlP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𝑖𝑛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)/</m:t>
                    </m:r>
                    <m:sSub>
                      <m:sSubPr>
                        <m:ctrlP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𝐷𝐶</m:t>
                        </m:r>
                      </m:sub>
                    </m:sSub>
                  </m:oMath>
                </a14:m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high added power density (</a:t>
                </a:r>
                <a:r>
                  <a:rPr lang="en-US" sz="2400" b="0" i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sz="2400" b="0" baseline="-250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out</a:t>
                </a: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-</a:t>
                </a:r>
                <a:r>
                  <a:rPr lang="en-US" sz="2400" b="0" i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sz="2400" b="0" baseline="-250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</a:t>
                </a: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)/(gate width, emitter length)</a:t>
                </a: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Receivers need:</a:t>
                </a:r>
                <a:br>
                  <a:rPr lang="en-US" sz="24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low cascaded noise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𝑐𝑎𝑠𝑐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𝐹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f>
                      <m:fPr>
                        <m:type m:val="lin"/>
                        <m:ctrlP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𝐹</m:t>
                        </m:r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−1)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𝐺</m:t>
                        </m:r>
                      </m:den>
                    </m:f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f>
                      <m:fPr>
                        <m:type m:val="lin"/>
                        <m:ctrlP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𝐹</m:t>
                        </m:r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−1)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+…</m:t>
                        </m:r>
                      </m:den>
                    </m:f>
                  </m:oMath>
                </a14:m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24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FF0000"/>
                  </a:buClr>
                </a:pPr>
                <a:r>
                  <a:rPr lang="en-US" sz="24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Need reasonable gain/stage</a:t>
                </a: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die area, power,</a:t>
                </a: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accumulated gain compression</a:t>
                </a:r>
              </a:p>
              <a:p>
                <a:pPr>
                  <a:buClr>
                    <a:srgbClr val="FF0000"/>
                  </a:buClr>
                </a:pPr>
                <a:endParaRPr lang="en-US" sz="24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FF0000"/>
                  </a:buClr>
                </a:pP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At 100-300 GHz, transistor performance is marginal…</a:t>
                </a: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dirty="0">
                    <a:solidFill>
                      <a:schemeClr val="tx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…how do we design PAs, LNAs, for performance close to transistor limits 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313126F-E2EA-0188-2727-6777FD958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762000"/>
                <a:ext cx="9753600" cy="5632311"/>
              </a:xfrm>
              <a:prstGeom prst="rect">
                <a:avLst/>
              </a:prstGeom>
              <a:blipFill>
                <a:blip r:embed="rId2"/>
                <a:stretch>
                  <a:fillRect l="-1000" t="-1515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DD45D1B-8E14-6783-B117-3D267097B9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684" y="1586949"/>
            <a:ext cx="3153341" cy="16430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44792C-6D1A-49A9-EA51-FA5C11936E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875" y="3731789"/>
            <a:ext cx="3128150" cy="16774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828BE1-3294-DD73-0A2D-5FB70BB3E5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4114800"/>
            <a:ext cx="3331780" cy="7432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CCD7CE-D458-1D1A-0A46-23C94EE7BD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0" y="2987592"/>
            <a:ext cx="1939492" cy="48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29777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 dirty="0"/>
              <a:t>Where the IC designer can't help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D801E2-C387-74D8-6067-F31B535AF7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52600"/>
            <a:ext cx="2837319" cy="11083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B92617-4EA7-3D6A-24AA-3F7EC5CB56E5}"/>
                  </a:ext>
                </a:extLst>
              </p:cNvPr>
              <p:cNvSpPr txBox="1"/>
              <p:nvPr/>
            </p:nvSpPr>
            <p:spPr>
              <a:xfrm>
                <a:off x="460630" y="5333817"/>
                <a:ext cx="6930770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FF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𝑐𝑎𝑠𝑐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=1+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𝑀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𝐹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type m:val="lin"/>
                          <m:ctrlP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𝐹</m:t>
                          </m:r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−1)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𝐺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type m:val="lin"/>
                          <m:ctrlP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𝐹</m:t>
                          </m:r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𝐺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+…</m:t>
                          </m:r>
                        </m:den>
                      </m:f>
                    </m:oMath>
                  </m:oMathPara>
                </a14:m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24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B92617-4EA7-3D6A-24AA-3F7EC5CB5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30" y="5333817"/>
                <a:ext cx="6930770" cy="461729"/>
              </a:xfrm>
              <a:prstGeom prst="rect">
                <a:avLst/>
              </a:prstGeom>
              <a:blipFill>
                <a:blip r:embed="rId3"/>
                <a:stretch>
                  <a:fillRect t="-132895" b="-18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7E6D6A9-9C01-D17F-FA2D-92411559F581}"/>
              </a:ext>
            </a:extLst>
          </p:cNvPr>
          <p:cNvSpPr txBox="1"/>
          <p:nvPr/>
        </p:nvSpPr>
        <p:spPr>
          <a:xfrm>
            <a:off x="76200" y="6163068"/>
            <a:ext cx="54864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*If lossless, and given the correct source and load impedances.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4CB852-B2DF-1A05-8184-5EE97EFC8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8453" y="1700654"/>
            <a:ext cx="4639347" cy="13667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3F349D-0C9A-AD49-EFD1-1CD1AC7219B1}"/>
              </a:ext>
            </a:extLst>
          </p:cNvPr>
          <p:cNvSpPr txBox="1"/>
          <p:nvPr/>
        </p:nvSpPr>
        <p:spPr>
          <a:xfrm>
            <a:off x="329380" y="685800"/>
            <a:ext cx="10948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mm-wave transistor gain is low: gain-boosting is common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Common-source vs. common-gate.  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Capacitive neutralization.  Unconditionally stable positive feedback 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(Singhakowinta, Int. J. Electronics, 1966)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5EDF57-F3C9-65FE-CAE6-55A1E9F6D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905" y="4513491"/>
            <a:ext cx="2473208" cy="18778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0F947E-483F-69AF-2B5B-D46901B1E03A}"/>
              </a:ext>
            </a:extLst>
          </p:cNvPr>
          <p:cNvSpPr txBox="1"/>
          <p:nvPr/>
        </p:nvSpPr>
        <p:spPr>
          <a:xfrm>
            <a:off x="481780" y="3048000"/>
            <a:ext cx="10948220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Such circuits don't improve the parameters that matter the most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circuit* doesn't change the </a:t>
            </a:r>
            <a:r>
              <a:rPr lang="en-US" sz="2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transistor minimum cascaded noise figure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(Haus, Adler, Proc. IRE, 1958)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circuit* doesn't change the </a:t>
            </a:r>
            <a:r>
              <a:rPr lang="en-US" sz="2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transistor maximum efficiency vs. added power curve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DEAF5C-5C93-43AE-B33F-826B8809D6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656" y="4648200"/>
            <a:ext cx="1933805" cy="68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74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 Measure Invariance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911478-14E4-04AD-87F3-4A8D472AD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1933575"/>
            <a:ext cx="4030414" cy="31991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E5BB1-562C-C217-67CD-1366A6F35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00" y="714357"/>
            <a:ext cx="2831286" cy="10096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7A27C1-FC94-53B6-D778-986CF2972D52}"/>
              </a:ext>
            </a:extLst>
          </p:cNvPr>
          <p:cNvSpPr txBox="1"/>
          <p:nvPr/>
        </p:nvSpPr>
        <p:spPr>
          <a:xfrm>
            <a:off x="33454" y="6022223"/>
            <a:ext cx="11811000" cy="4524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H. A. Haus and R. B. Adler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, "Optimum Noise Performance of Linear Amplifiers," in Proceedings of the IRE, vol. 46, no. 8, pp. 1517-1533,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Aug. 1958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6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N. Baniasadi and A. M. Niknejad, "Noise Measure Revisited for Design of Amplifiers Close to Activity Limits," in IEEE Transactions on Circuits and Systems I: Regular Papers, vol. 69, no. 6, pp. 2276-2283, June 2022.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47AF7FCB-BD28-CCC2-719E-61A0A7959A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7803505"/>
              </p:ext>
            </p:extLst>
          </p:nvPr>
        </p:nvGraphicFramePr>
        <p:xfrm>
          <a:off x="152400" y="609600"/>
          <a:ext cx="7143750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62440" imgH="2616120" progId="Equation.DSMT4">
                  <p:embed/>
                </p:oleObj>
              </mc:Choice>
              <mc:Fallback>
                <p:oleObj name="Equation" r:id="rId4" imgW="4762440" imgH="2616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400" y="609600"/>
                        <a:ext cx="7143750" cy="3924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903928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C99CC8A7-94CA-9624-0885-118CA67C0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531" y="63586"/>
            <a:ext cx="4156269" cy="214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High-Capacity Radio Links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DEB1E4-C09F-EA83-1D76-A790BE91B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429000"/>
            <a:ext cx="4528544" cy="293355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2AF207A-2BFB-C4E9-3512-952A59959A9E}"/>
              </a:ext>
            </a:extLst>
          </p:cNvPr>
          <p:cNvSpPr/>
          <p:nvPr/>
        </p:nvSpPr>
        <p:spPr bwMode="auto">
          <a:xfrm>
            <a:off x="3429000" y="1430764"/>
            <a:ext cx="1180380" cy="639028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</a:pPr>
            <a:endParaRPr lang="en-US" sz="750" b="1" dirty="0">
              <a:latin typeface="Arial Narrow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721FB4B-2B0E-9EDC-8382-CF1BC18B2EBF}"/>
              </a:ext>
            </a:extLst>
          </p:cNvPr>
          <p:cNvCxnSpPr>
            <a:cxnSpLocks/>
          </p:cNvCxnSpPr>
          <p:nvPr/>
        </p:nvCxnSpPr>
        <p:spPr bwMode="auto">
          <a:xfrm>
            <a:off x="76200" y="2209800"/>
            <a:ext cx="1165860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29A147A9-2096-EBFA-1DD7-B174023B18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301347"/>
              </p:ext>
            </p:extLst>
          </p:nvPr>
        </p:nvGraphicFramePr>
        <p:xfrm>
          <a:off x="4832666" y="1864134"/>
          <a:ext cx="1864706" cy="231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41400" imgH="228600" progId="Equation.DSMT4">
                  <p:embed/>
                </p:oleObj>
              </mc:Choice>
              <mc:Fallback>
                <p:oleObj name="Equation" r:id="rId4" imgW="1841400" imgH="2286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1A42C629-6C21-F549-D527-A71AC2F10E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666" y="1864134"/>
                        <a:ext cx="1864706" cy="2314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4FF2A023-15A2-C972-64B9-129231BCC4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9229022"/>
              </p:ext>
            </p:extLst>
          </p:nvPr>
        </p:nvGraphicFramePr>
        <p:xfrm>
          <a:off x="76200" y="685031"/>
          <a:ext cx="6826982" cy="1372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59040" imgH="914400" progId="Equation.DSMT4">
                  <p:embed/>
                </p:oleObj>
              </mc:Choice>
              <mc:Fallback>
                <p:oleObj name="Equation" r:id="rId6" imgW="4559040" imgH="9144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E51ADDF7-99BF-0F61-6AAB-633428492B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685031"/>
                        <a:ext cx="6826982" cy="13723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2F1F4023-F687-6EF5-E4BC-F1A24FE3B364}"/>
              </a:ext>
            </a:extLst>
          </p:cNvPr>
          <p:cNvSpPr/>
          <p:nvPr/>
        </p:nvSpPr>
        <p:spPr bwMode="auto">
          <a:xfrm>
            <a:off x="2819400" y="3129469"/>
            <a:ext cx="194009" cy="223331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</a:pPr>
            <a:endParaRPr lang="en-US" sz="750" b="1" dirty="0">
              <a:latin typeface="Arial Narrow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F586A9-3DCA-A7A8-446B-FC5D6D21F437}"/>
              </a:ext>
            </a:extLst>
          </p:cNvPr>
          <p:cNvSpPr/>
          <p:nvPr/>
        </p:nvSpPr>
        <p:spPr bwMode="auto">
          <a:xfrm>
            <a:off x="1066800" y="3068076"/>
            <a:ext cx="571500" cy="223331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</a:pPr>
            <a:endParaRPr lang="en-US" sz="750" b="1" dirty="0">
              <a:latin typeface="Arial Narrow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317D78-B2BB-B332-A905-BF622C97545F}"/>
              </a:ext>
            </a:extLst>
          </p:cNvPr>
          <p:cNvSpPr/>
          <p:nvPr/>
        </p:nvSpPr>
        <p:spPr bwMode="auto">
          <a:xfrm>
            <a:off x="2130091" y="3048000"/>
            <a:ext cx="308309" cy="223331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</a:pPr>
            <a:endParaRPr lang="en-US" sz="750" b="1" dirty="0">
              <a:latin typeface="Arial Narrow" pitchFamily="34" charset="0"/>
            </a:endParaRPr>
          </a:p>
        </p:txBody>
      </p:sp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374C4DB7-DCEC-9B3F-F42B-561C97D1F2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5289596"/>
              </p:ext>
            </p:extLst>
          </p:nvPr>
        </p:nvGraphicFramePr>
        <p:xfrm>
          <a:off x="415702" y="3862365"/>
          <a:ext cx="1791890" cy="208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752480" imgH="203040" progId="Equation.DSMT4">
                  <p:embed/>
                </p:oleObj>
              </mc:Choice>
              <mc:Fallback>
                <p:oleObj name="Equation" r:id="rId8" imgW="1752480" imgH="20304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B4C0A021-B6D8-667B-B975-1184DA12FC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702" y="3862365"/>
                        <a:ext cx="1791890" cy="2083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857C7F-ECDB-1FDA-6488-2446DE15FD67}"/>
              </a:ext>
            </a:extLst>
          </p:cNvPr>
          <p:cNvCxnSpPr/>
          <p:nvPr/>
        </p:nvCxnSpPr>
        <p:spPr bwMode="auto">
          <a:xfrm>
            <a:off x="4668774" y="2396440"/>
            <a:ext cx="0" cy="3692814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716362E-0EDD-B7C9-0736-32E25498BAF2}"/>
              </a:ext>
            </a:extLst>
          </p:cNvPr>
          <p:cNvCxnSpPr>
            <a:cxnSpLocks/>
          </p:cNvCxnSpPr>
          <p:nvPr/>
        </p:nvCxnSpPr>
        <p:spPr bwMode="auto">
          <a:xfrm>
            <a:off x="4746218" y="3922232"/>
            <a:ext cx="5165047" cy="4431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7527B9D5-CE81-0CEB-8905-D7297532E0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60062"/>
              </p:ext>
            </p:extLst>
          </p:nvPr>
        </p:nvGraphicFramePr>
        <p:xfrm>
          <a:off x="4816145" y="4120727"/>
          <a:ext cx="2339050" cy="988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62040" imgH="660240" progId="Equation.DSMT4">
                  <p:embed/>
                </p:oleObj>
              </mc:Choice>
              <mc:Fallback>
                <p:oleObj name="Equation" r:id="rId10" imgW="1562040" imgH="66024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0205FDB2-365D-D8CF-51AF-C9193EBACB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6145" y="4120727"/>
                        <a:ext cx="2339050" cy="9888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79FD260C-BBEF-7BE4-ABD1-078350B755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975515"/>
              </p:ext>
            </p:extLst>
          </p:nvPr>
        </p:nvGraphicFramePr>
        <p:xfrm>
          <a:off x="4724400" y="2286000"/>
          <a:ext cx="4697116" cy="1483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136680" imgH="990360" progId="Equation.DSMT4">
                  <p:embed/>
                </p:oleObj>
              </mc:Choice>
              <mc:Fallback>
                <p:oleObj name="Equation" r:id="rId12" imgW="3136680" imgH="99036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EFA1AD49-F59B-34BE-F7EB-539467B6AC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2286000"/>
                        <a:ext cx="4697116" cy="1483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43700372-0BF2-B6C1-6646-A4A0828D0F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3940321"/>
              </p:ext>
            </p:extLst>
          </p:nvPr>
        </p:nvGraphicFramePr>
        <p:xfrm>
          <a:off x="10134600" y="2446038"/>
          <a:ext cx="2032383" cy="2312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14" imgW="2946240" imgH="3352680" progId="KGraph_Plot">
                  <p:embed/>
                </p:oleObj>
              </mc:Choice>
              <mc:Fallback>
                <p:oleObj name="KGPlot" r:id="rId14" imgW="2946240" imgH="3352680" progId="KGraph_Plot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FA242740-A791-7994-B6CE-C1EA37A976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0134600" y="2446038"/>
                        <a:ext cx="2032383" cy="23127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8745C084-AE88-281F-EB45-65864C193C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824951"/>
              </p:ext>
            </p:extLst>
          </p:nvPr>
        </p:nvGraphicFramePr>
        <p:xfrm>
          <a:off x="5448300" y="1066800"/>
          <a:ext cx="10287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028520" imgH="203040" progId="Equation.DSMT4">
                  <p:embed/>
                </p:oleObj>
              </mc:Choice>
              <mc:Fallback>
                <p:oleObj name="Equation" r:id="rId16" imgW="1028520" imgH="20304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37227BBD-8612-9B15-AB5A-EBC344EA09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448300" y="1066800"/>
                        <a:ext cx="10287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03056A21-A67B-F88A-D30A-FD64716C720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15200" y="4114800"/>
            <a:ext cx="2615968" cy="1082364"/>
          </a:xfrm>
          <a:prstGeom prst="rect">
            <a:avLst/>
          </a:prstGeom>
        </p:spPr>
      </p:pic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0B5CB4FD-3661-FE78-13C2-7B80ABBD0F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793176"/>
              </p:ext>
            </p:extLst>
          </p:nvPr>
        </p:nvGraphicFramePr>
        <p:xfrm>
          <a:off x="4788651" y="5486400"/>
          <a:ext cx="4050549" cy="646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3043470" imgH="486336" progId="Equation.DSMT4">
                  <p:embed/>
                </p:oleObj>
              </mc:Choice>
              <mc:Fallback>
                <p:oleObj name="Equation" r:id="rId19" imgW="3043470" imgH="486336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DF87E037-656C-B340-2C42-A2F368B6C3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788651" y="5486400"/>
                        <a:ext cx="4050549" cy="6465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4A704850-C0E8-592B-C22E-28E0FE5BF8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898075"/>
              </p:ext>
            </p:extLst>
          </p:nvPr>
        </p:nvGraphicFramePr>
        <p:xfrm>
          <a:off x="10266162" y="6101289"/>
          <a:ext cx="1616417" cy="285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1739880" imgH="304560" progId="Equation.DSMT4">
                  <p:embed/>
                </p:oleObj>
              </mc:Choice>
              <mc:Fallback>
                <p:oleObj name="Equation" r:id="rId21" imgW="1739880" imgH="304560" progId="Equation.DSMT4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8D837D9B-8992-BB5A-5E46-542407D366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66162" y="6101289"/>
                        <a:ext cx="1616417" cy="2852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11C2C0EF-3604-97D5-B601-5C8B03C1152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11265" y="5425995"/>
            <a:ext cx="1954414" cy="642109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4FC769-9BC7-5570-C010-0BB5C3816F6B}"/>
              </a:ext>
            </a:extLst>
          </p:cNvPr>
          <p:cNvCxnSpPr>
            <a:cxnSpLocks/>
          </p:cNvCxnSpPr>
          <p:nvPr/>
        </p:nvCxnSpPr>
        <p:spPr>
          <a:xfrm flipH="1" flipV="1">
            <a:off x="10896600" y="5943600"/>
            <a:ext cx="119645" cy="151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65A04C-E985-F2F5-3A9D-CC52EC3C8138}"/>
              </a:ext>
            </a:extLst>
          </p:cNvPr>
          <p:cNvCxnSpPr>
            <a:cxnSpLocks/>
          </p:cNvCxnSpPr>
          <p:nvPr/>
        </p:nvCxnSpPr>
        <p:spPr bwMode="auto">
          <a:xfrm>
            <a:off x="4724400" y="5334000"/>
            <a:ext cx="701040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C3F9997-8138-A178-C714-CC13CBA8B071}"/>
              </a:ext>
            </a:extLst>
          </p:cNvPr>
          <p:cNvCxnSpPr>
            <a:cxnSpLocks/>
          </p:cNvCxnSpPr>
          <p:nvPr/>
        </p:nvCxnSpPr>
        <p:spPr bwMode="auto">
          <a:xfrm>
            <a:off x="10058400" y="3962400"/>
            <a:ext cx="0" cy="115565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B5B2CD5A-CC3B-F211-9B04-B6C31A7F21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7498545"/>
              </p:ext>
            </p:extLst>
          </p:nvPr>
        </p:nvGraphicFramePr>
        <p:xfrm>
          <a:off x="76200" y="2286000"/>
          <a:ext cx="4500610" cy="1411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3035160" imgH="952200" progId="Equation.DSMT4">
                  <p:embed/>
                </p:oleObj>
              </mc:Choice>
              <mc:Fallback>
                <p:oleObj name="Equation" r:id="rId24" imgW="3035160" imgH="9522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4BA2654-4588-2DEF-D224-BC9DAD1958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2286000"/>
                        <a:ext cx="4500610" cy="14114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3409107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Noise Measure Invariance: Implications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9DCF75-E7F8-44DB-E9F3-5048A17D5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1683" y="733032"/>
            <a:ext cx="4527917" cy="5667768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A0774F7-F196-F69F-EED5-F4CDA9C76C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9671889"/>
              </p:ext>
            </p:extLst>
          </p:nvPr>
        </p:nvGraphicFramePr>
        <p:xfrm>
          <a:off x="228600" y="685800"/>
          <a:ext cx="6115050" cy="516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76640" imgH="3441600" progId="Equation.DSMT4">
                  <p:embed/>
                </p:oleObj>
              </mc:Choice>
              <mc:Fallback>
                <p:oleObj name="Equation" r:id="rId3" imgW="4076640" imgH="3441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600" y="685800"/>
                        <a:ext cx="6115050" cy="5162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443432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Cascode LNAs and noise measure invariance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0DC052-0802-921C-22BE-AE319975BE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867284"/>
            <a:ext cx="3621439" cy="5152516"/>
          </a:xfrm>
          <a:prstGeom prst="rect">
            <a:avLst/>
          </a:prstGeom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BFEA033-D3D9-702E-1F13-BF0E384F82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7177936"/>
              </p:ext>
            </p:extLst>
          </p:nvPr>
        </p:nvGraphicFramePr>
        <p:xfrm>
          <a:off x="457200" y="790830"/>
          <a:ext cx="4076460" cy="5276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17640" imgH="3517560" progId="Equation.DSMT4">
                  <p:embed/>
                </p:oleObj>
              </mc:Choice>
              <mc:Fallback>
                <p:oleObj name="Equation" r:id="rId3" imgW="2717640" imgH="3517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790830"/>
                        <a:ext cx="4076460" cy="52763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29453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10134600" cy="553528"/>
          </a:xfrm>
        </p:spPr>
        <p:txBody>
          <a:bodyPr/>
          <a:lstStyle/>
          <a:p>
            <a:r>
              <a:rPr lang="en-US" sz="3600" dirty="0"/>
              <a:t>LNA design for noise close to transistor limit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8BC478-76C3-D0BD-9F34-94121A7BF8AE}"/>
              </a:ext>
            </a:extLst>
          </p:cNvPr>
          <p:cNvSpPr txBox="1"/>
          <p:nvPr/>
        </p:nvSpPr>
        <p:spPr>
          <a:xfrm>
            <a:off x="152400" y="889230"/>
            <a:ext cx="466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Goal: low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noise measure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not </a:t>
            </a:r>
            <a:r>
              <a:rPr lang="en-US" sz="18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noise figure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087401-E4A1-817A-7D0C-8A8F2E42D6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59" y="1242168"/>
            <a:ext cx="2677668" cy="406908"/>
          </a:xfrm>
          <a:prstGeom prst="rect">
            <a:avLst/>
          </a:prstGeom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3D7F0B9-0E95-D620-817E-8CBD771F96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7831845"/>
              </p:ext>
            </p:extLst>
          </p:nvPr>
        </p:nvGraphicFramePr>
        <p:xfrm>
          <a:off x="696585" y="1632210"/>
          <a:ext cx="3731281" cy="78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09600" imgH="634680" progId="Equation.DSMT4">
                  <p:embed/>
                </p:oleObj>
              </mc:Choice>
              <mc:Fallback>
                <p:oleObj name="Equation" r:id="rId3" imgW="3009600" imgH="634680" progId="Equation.DSMT4">
                  <p:embed/>
                  <p:pic>
                    <p:nvPicPr>
                      <p:cNvPr id="10" name="Object 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6585" y="1632210"/>
                        <a:ext cx="3731281" cy="787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814B89B-BC6F-538C-5266-F36BA314AB7B}"/>
              </a:ext>
            </a:extLst>
          </p:cNvPr>
          <p:cNvSpPr txBox="1"/>
          <p:nvPr/>
        </p:nvSpPr>
        <p:spPr>
          <a:xfrm>
            <a:off x="152400" y="2455113"/>
            <a:ext cx="54864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Find bias (</a:t>
            </a:r>
            <a:r>
              <a:rPr lang="en-US" sz="1800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1800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for lowest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noise measure</a:t>
            </a:r>
            <a:endParaRPr lang="en-US" sz="18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B27D2D-E5CB-2301-AFCB-2030C0D2BA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12" y="2888288"/>
            <a:ext cx="911272" cy="7485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FFCC65-2D48-B6B1-6B77-01E0ABC8C3BB}"/>
              </a:ext>
            </a:extLst>
          </p:cNvPr>
          <p:cNvSpPr txBox="1"/>
          <p:nvPr/>
        </p:nvSpPr>
        <p:spPr>
          <a:xfrm>
            <a:off x="3746639" y="2779440"/>
            <a:ext cx="212076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@210GHz,</a:t>
            </a:r>
            <a:b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1400" b="0" baseline="-25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cascade,min</a:t>
            </a:r>
            <a:r>
              <a:rPr lang="en-US" sz="140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6.57 dB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given:</a:t>
            </a:r>
            <a:b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14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=0.5 mA/um,</a:t>
            </a:r>
            <a:b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14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cb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=0.3V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9E6A06-76E5-8995-0A43-275F3F5F3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9550" y="2780051"/>
            <a:ext cx="1848489" cy="10858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CE19482-C558-DFA1-D9CC-49E0A567FB37}"/>
              </a:ext>
            </a:extLst>
          </p:cNvPr>
          <p:cNvSpPr txBox="1"/>
          <p:nvPr/>
        </p:nvSpPr>
        <p:spPr>
          <a:xfrm>
            <a:off x="152400" y="3902173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Minimum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is independent of circuit configuration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pick for high bandwidth or high gain/stage (= low P</a:t>
            </a:r>
            <a:r>
              <a:rPr lang="en-US" sz="18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DC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18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FCE4B0-F4BE-BB8F-DA91-C4886456A6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1" y="4593247"/>
            <a:ext cx="1610714" cy="9988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32FA51A-71B6-26E9-F099-07001F9E909A}"/>
              </a:ext>
            </a:extLst>
          </p:cNvPr>
          <p:cNvSpPr txBox="1"/>
          <p:nvPr/>
        </p:nvSpPr>
        <p:spPr>
          <a:xfrm>
            <a:off x="5494185" y="889230"/>
            <a:ext cx="586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4)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Capacitance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common-base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; just like</a:t>
            </a:r>
            <a:b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18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inductance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common-emitter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, allows simultaneous </a:t>
            </a:r>
            <a:b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    tuning for 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zero reflection coefficient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and minimum 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5BC336-AC30-2CC5-CEA0-0549A6349926}"/>
              </a:ext>
            </a:extLst>
          </p:cNvPr>
          <p:cNvSpPr txBox="1"/>
          <p:nvPr/>
        </p:nvSpPr>
        <p:spPr>
          <a:xfrm>
            <a:off x="600678" y="5659760"/>
            <a:ext cx="548640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1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*HA Haus, RB Adler, Proceedings of the IRE, 1958</a:t>
            </a:r>
            <a:endParaRPr lang="en-US" sz="1800" b="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DE02090-BC5D-37E4-85A9-FA568CD3F8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821" y="947850"/>
            <a:ext cx="1124358" cy="75358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DFBA707-2DA3-2979-ADFB-00BDDBCB2BE5}"/>
              </a:ext>
            </a:extLst>
          </p:cNvPr>
          <p:cNvSpPr txBox="1"/>
          <p:nvPr/>
        </p:nvSpPr>
        <p:spPr>
          <a:xfrm>
            <a:off x="5490220" y="1879340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5) Write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ADS Python code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to display </a:t>
            </a:r>
            <a:b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    source impedance for minimum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D5BDF8-844A-6FBB-365B-8148ABCEC194}"/>
              </a:ext>
            </a:extLst>
          </p:cNvPr>
          <p:cNvSpPr txBox="1"/>
          <p:nvPr/>
        </p:nvSpPr>
        <p:spPr>
          <a:xfrm>
            <a:off x="5490220" y="2628164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6)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Scale transistor size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eliminate series tuning element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    Less input tuning→ less noise from passive element loss.</a:t>
            </a:r>
            <a:endParaRPr lang="en-US" sz="18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5405699-BF9F-AFF7-47F5-1774104709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343" y="3376988"/>
            <a:ext cx="3533459" cy="109842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6CE396A-C106-3814-665E-C3E01FCF9EA5}"/>
              </a:ext>
            </a:extLst>
          </p:cNvPr>
          <p:cNvSpPr txBox="1"/>
          <p:nvPr/>
        </p:nvSpPr>
        <p:spPr>
          <a:xfrm>
            <a:off x="5490219" y="4585175"/>
            <a:ext cx="6501959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7) Result: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1800" b="1" baseline="-2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C,LNA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7.4 dB (F=7.2 dB, G=13 dB)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given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1800" b="1" baseline="-2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C,transistor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6.6 dB</a:t>
            </a:r>
            <a:endParaRPr lang="en-US" sz="18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C6AB9F-C6A0-1104-2155-70E2169BE192}"/>
              </a:ext>
            </a:extLst>
          </p:cNvPr>
          <p:cNvSpPr txBox="1"/>
          <p:nvPr/>
        </p:nvSpPr>
        <p:spPr>
          <a:xfrm>
            <a:off x="2640860" y="4725446"/>
            <a:ext cx="27800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&lt;-- all give the same minimum M…</a:t>
            </a:r>
            <a:endParaRPr lang="en-US" sz="1400" b="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8BDA46-6324-FD15-3D34-DA829CC68B1E}"/>
              </a:ext>
            </a:extLst>
          </p:cNvPr>
          <p:cNvSpPr txBox="1"/>
          <p:nvPr/>
        </p:nvSpPr>
        <p:spPr>
          <a:xfrm>
            <a:off x="2675620" y="5029690"/>
            <a:ext cx="3135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…but </a:t>
            </a:r>
            <a:r>
              <a:rPr lang="en-US" sz="140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common-base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gives highest gain (InP HBT @210GHz).</a:t>
            </a:r>
            <a:endParaRPr lang="en-US" sz="1400" b="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5314BBC-53E2-5A1B-BACD-D53F6E5DD3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91355" y="1789667"/>
            <a:ext cx="1259505" cy="906843"/>
          </a:xfrm>
          <a:prstGeom prst="rect">
            <a:avLst/>
          </a:prstGeom>
        </p:spPr>
      </p:pic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DD9F55B2-9C32-4D22-32F3-EECC43D999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4467933"/>
              </p:ext>
            </p:extLst>
          </p:nvPr>
        </p:nvGraphicFramePr>
        <p:xfrm>
          <a:off x="7239987" y="4985107"/>
          <a:ext cx="2080865" cy="14210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11" imgW="5092560" imgH="3492360" progId="KGraph_Plot">
                  <p:embed/>
                </p:oleObj>
              </mc:Choice>
              <mc:Fallback>
                <p:oleObj name="KGPlot" r:id="rId11" imgW="5092560" imgH="3492360" progId="KGraph_Plot">
                  <p:embed/>
                  <p:pic>
                    <p:nvPicPr>
                      <p:cNvPr id="48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987" y="4985107"/>
                        <a:ext cx="2080865" cy="14210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E6893E16-42BF-1E3D-8BAC-F6768B2AB6C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96977" y="5061078"/>
            <a:ext cx="1165823" cy="98366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C210A5D-D305-74EF-D4C5-7B45C75C2D92}"/>
              </a:ext>
            </a:extLst>
          </p:cNvPr>
          <p:cNvSpPr txBox="1"/>
          <p:nvPr/>
        </p:nvSpPr>
        <p:spPr>
          <a:xfrm>
            <a:off x="9655900" y="5096982"/>
            <a:ext cx="1789919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1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U. Solyu et. al, 2021 EuMIC </a:t>
            </a:r>
            <a:endParaRPr lang="en-US" sz="1800" b="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81298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 dirty="0">
                <a:latin typeface="Calibri" panose="020F0502020204030204" pitchFamily="34" charset="0"/>
                <a:cs typeface="Calibri" panose="020F0502020204030204" pitchFamily="34" charset="0"/>
              </a:rPr>
              <a:t>100-300 GHz Power combining: what is best ?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9529AA-77E4-9EE6-C836-C96770211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261" y="1448780"/>
            <a:ext cx="2072441" cy="2330518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E0719228-7865-7150-5010-24C3DCAF3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617" y="1752600"/>
            <a:ext cx="1032047" cy="182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3DE666-6AD6-DB72-064D-36D3A34C68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626" y="4488635"/>
            <a:ext cx="3755027" cy="11501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69D59C-80E5-8615-DA52-41D38ACCECF7}"/>
              </a:ext>
            </a:extLst>
          </p:cNvPr>
          <p:cNvSpPr txBox="1"/>
          <p:nvPr/>
        </p:nvSpPr>
        <p:spPr>
          <a:xfrm>
            <a:off x="3313921" y="1070591"/>
            <a:ext cx="328536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 series-connected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M. Shifrin: 1992 IEEE </a:t>
            </a:r>
            <a:r>
              <a:rPr lang="en-US" sz="12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Wave/mmWave Monolithic Circuits Symp. 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(Raytheon)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0C483A-176B-F267-4D14-C921B12860F3}"/>
              </a:ext>
            </a:extLst>
          </p:cNvPr>
          <p:cNvSpPr txBox="1"/>
          <p:nvPr/>
        </p:nvSpPr>
        <p:spPr>
          <a:xfrm>
            <a:off x="6133321" y="1064669"/>
            <a:ext cx="328536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Cascaded combining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A. Ahmed  2018 EuMIC, 2021 RFIC 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(UCSB)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E2CA80-02EA-A08C-1E97-571AFA67411E}"/>
              </a:ext>
            </a:extLst>
          </p:cNvPr>
          <p:cNvSpPr txBox="1"/>
          <p:nvPr/>
        </p:nvSpPr>
        <p:spPr>
          <a:xfrm>
            <a:off x="503286" y="3733800"/>
            <a:ext cx="359184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Distributed Active Transformer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 Aoki, IEEE Trans MTT, Jan. 2002 </a:t>
            </a:r>
            <a:r>
              <a:rPr lang="nl-NL" sz="1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(CalTech)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154161-5489-553C-A1BD-3D9CAF3FBA97}"/>
              </a:ext>
            </a:extLst>
          </p:cNvPr>
          <p:cNvSpPr txBox="1"/>
          <p:nvPr/>
        </p:nvSpPr>
        <p:spPr>
          <a:xfrm>
            <a:off x="4160886" y="3733800"/>
            <a:ext cx="571500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Balun series-connected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l</a:t>
            </a: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/4 baluns: Y. Yoshihara, 2008 IEEE Asian Solid-State Circuits Conference 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(Toshiba)</a:t>
            </a:r>
            <a:b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</a:t>
            </a: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12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l</a:t>
            </a: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/4 baluns: H. Park, et al., IEEE JSSC, Oct. 2014 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(UCSB)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EA4E73-306F-0E4B-9711-7EC4EC26F76A}"/>
              </a:ext>
            </a:extLst>
          </p:cNvPr>
          <p:cNvSpPr txBox="1"/>
          <p:nvPr/>
        </p:nvSpPr>
        <p:spPr>
          <a:xfrm>
            <a:off x="503286" y="1066800"/>
            <a:ext cx="2385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Corporate T-line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83BAAB-3213-F48A-5F10-910EE9EDD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9873" y="1611447"/>
            <a:ext cx="4238727" cy="20646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2242B2-1317-8C72-1664-0A271735D6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5808" y="2590800"/>
            <a:ext cx="1111678" cy="9113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BE00D1-EE12-1E57-FD09-D25FE7E617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092" y="4495800"/>
            <a:ext cx="2099594" cy="137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0170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 dirty="0">
                <a:latin typeface="Calibri" panose="020F0502020204030204" pitchFamily="34" charset="0"/>
                <a:cs typeface="Calibri" panose="020F0502020204030204" pitchFamily="34" charset="0"/>
              </a:rPr>
              <a:t>On-Wafer Interconnect Losses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4C3A9-E0B9-ED43-92D6-0A5DA8DF7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035" y="1604951"/>
            <a:ext cx="4462577" cy="297876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589C479-34B2-AAD6-64C8-AAAE837148C8}"/>
              </a:ext>
            </a:extLst>
          </p:cNvPr>
          <p:cNvSpPr/>
          <p:nvPr/>
        </p:nvSpPr>
        <p:spPr bwMode="auto">
          <a:xfrm>
            <a:off x="291301" y="4710410"/>
            <a:ext cx="5129624" cy="630070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Char char="o"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50" charset="-128"/>
            </a:endParaRPr>
          </a:p>
        </p:txBody>
      </p:sp>
      <p:graphicFrame>
        <p:nvGraphicFramePr>
          <p:cNvPr id="6" name="Object 12">
            <a:extLst>
              <a:ext uri="{FF2B5EF4-FFF2-40B4-BE49-F238E27FC236}">
                <a16:creationId xmlns:a16="http://schemas.microsoft.com/office/drawing/2014/main" id="{1DEB3A25-481A-C543-B2EC-ACF2563976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4245018"/>
              </p:ext>
            </p:extLst>
          </p:nvPr>
        </p:nvGraphicFramePr>
        <p:xfrm>
          <a:off x="280677" y="1219200"/>
          <a:ext cx="5275263" cy="402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33640" imgH="2222280" progId="Equation.DSMT4">
                  <p:embed/>
                </p:oleObj>
              </mc:Choice>
              <mc:Fallback>
                <p:oleObj name="Equation" r:id="rId3" imgW="2933640" imgH="2222280" progId="Equation.DSMT4">
                  <p:embed/>
                  <p:pic>
                    <p:nvPicPr>
                      <p:cNvPr id="6" name="Object 12">
                        <a:extLst>
                          <a:ext uri="{FF2B5EF4-FFF2-40B4-BE49-F238E27FC236}">
                            <a16:creationId xmlns:a16="http://schemas.microsoft.com/office/drawing/2014/main" id="{1DEB3A25-481A-C543-B2EC-ACF2563976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7" y="1219200"/>
                        <a:ext cx="5275263" cy="402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8915683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Invariance of PAE vs. added power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7B5F2C-712A-5B6F-D076-F909C62DA5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188" y="796979"/>
            <a:ext cx="5161550" cy="1164500"/>
          </a:xfrm>
          <a:prstGeom prst="rect">
            <a:avLst/>
          </a:prstGeom>
        </p:spPr>
      </p:pic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AC3DB940-D239-5D81-2D3D-E0C45CBEF6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53539" y="1725124"/>
          <a:ext cx="2053908" cy="1041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54000" imgH="939600" progId="Equation.DSMT4">
                  <p:embed/>
                </p:oleObj>
              </mc:Choice>
              <mc:Fallback>
                <p:oleObj name="Equation" r:id="rId3" imgW="1854000" imgH="93960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AC3DB940-D239-5D81-2D3D-E0C45CBEF6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53539" y="1725124"/>
                        <a:ext cx="2053908" cy="10410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573DF3B2-8B48-E2E0-2D7B-E187EB9C55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61563" y="2098941"/>
          <a:ext cx="1316037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80800" imgH="228600" progId="Equation.DSMT4">
                  <p:embed/>
                </p:oleObj>
              </mc:Choice>
              <mc:Fallback>
                <p:oleObj name="Equation" r:id="rId5" imgW="1180800" imgH="2286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573DF3B2-8B48-E2E0-2D7B-E187EB9C55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961563" y="2098941"/>
                        <a:ext cx="1316037" cy="252413"/>
                      </a:xfrm>
                      <a:prstGeom prst="rect">
                        <a:avLst/>
                      </a:prstGeom>
                      <a:solidFill>
                        <a:srgbClr val="E3B0AF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ADF6DBFC-18C5-2D16-69BC-072D7DFE40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1861" y="3349880"/>
            <a:ext cx="2043974" cy="1551905"/>
          </a:xfrm>
          <a:prstGeom prst="rect">
            <a:avLst/>
          </a:prstGeom>
        </p:spPr>
      </p:pic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D60243A5-5DB8-1A16-E86F-0EF0424794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67600" y="2857500"/>
          <a:ext cx="3198813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869920" imgH="241200" progId="Equation.DSMT4">
                  <p:embed/>
                </p:oleObj>
              </mc:Choice>
              <mc:Fallback>
                <p:oleObj name="Equation" r:id="rId8" imgW="2869920" imgH="2412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D60243A5-5DB8-1A16-E86F-0EF0424794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467600" y="2857500"/>
                        <a:ext cx="3198813" cy="26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43FA35AD-8507-AC9F-F97A-1F82018771D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681" y="3445114"/>
            <a:ext cx="2247120" cy="13935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2361173-2F25-4591-C3AF-57AD64404FF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723" y="4974702"/>
            <a:ext cx="2514277" cy="127369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F9AE988-0FAA-68A6-03B5-20B5E8DF9BDE}"/>
              </a:ext>
            </a:extLst>
          </p:cNvPr>
          <p:cNvSpPr txBox="1"/>
          <p:nvPr/>
        </p:nvSpPr>
        <p:spPr>
          <a:xfrm>
            <a:off x="404760" y="914400"/>
            <a:ext cx="6313388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Given the correct source and load impedances, </a:t>
            </a:r>
            <a:b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(lossless) power amplifier circuits have the same  </a:t>
            </a:r>
            <a:b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efficiency vs. added power curve.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1CF4C8-0222-69F5-3C79-77CA48079665}"/>
              </a:ext>
            </a:extLst>
          </p:cNvPr>
          <p:cNvSpPr txBox="1"/>
          <p:nvPr/>
        </p:nvSpPr>
        <p:spPr>
          <a:xfrm>
            <a:off x="392212" y="2819400"/>
            <a:ext cx="69991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Things that don't change PAE: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Source/emitter inductance in common-source/emitter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Base/gate capacitance in common base/gate.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Capacitive neutralization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Singhakowinta's unconditionally stable positive feedback.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F0BE00-A758-5D0A-CCD7-C676AA499349}"/>
              </a:ext>
            </a:extLst>
          </p:cNvPr>
          <p:cNvSpPr txBox="1"/>
          <p:nvPr/>
        </p:nvSpPr>
        <p:spPr>
          <a:xfrm>
            <a:off x="404760" y="4481670"/>
            <a:ext cx="6313388" cy="1269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for highest PAE: </a:t>
            </a:r>
            <a:b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Pick topology with smallest tuning loss.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Real PAE design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     PAE, accumulated gain compression, bandwidth, IM3, …</a:t>
            </a:r>
            <a:endParaRPr lang="en-US" sz="2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1C061F-23F3-A419-5A53-30EDFB9B31EB}"/>
              </a:ext>
            </a:extLst>
          </p:cNvPr>
          <p:cNvSpPr txBox="1"/>
          <p:nvPr/>
        </p:nvSpPr>
        <p:spPr>
          <a:xfrm>
            <a:off x="468412" y="1884301"/>
            <a:ext cx="6313388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en-US" sz="1800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is that of the transistor itself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65881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Transistor stacking. Why ? Why not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CA8C06B0-85D4-1425-C8AE-F1C77A0C051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8424247"/>
                  </p:ext>
                </p:extLst>
              </p:nvPr>
            </p:nvGraphicFramePr>
            <p:xfrm>
              <a:off x="470375" y="4968240"/>
              <a:ext cx="10881360" cy="14396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86000">
                      <a:extLst>
                        <a:ext uri="{9D8B030D-6E8A-4147-A177-3AD203B41FA5}">
                          <a16:colId xmlns:a16="http://schemas.microsoft.com/office/drawing/2014/main" val="1376603448"/>
                        </a:ext>
                      </a:extLst>
                    </a:gridCol>
                    <a:gridCol w="4114800">
                      <a:extLst>
                        <a:ext uri="{9D8B030D-6E8A-4147-A177-3AD203B41FA5}">
                          <a16:colId xmlns:a16="http://schemas.microsoft.com/office/drawing/2014/main" val="3121861182"/>
                        </a:ext>
                      </a:extLst>
                    </a:gridCol>
                    <a:gridCol w="4480560">
                      <a:extLst>
                        <a:ext uri="{9D8B030D-6E8A-4147-A177-3AD203B41FA5}">
                          <a16:colId xmlns:a16="http://schemas.microsoft.com/office/drawing/2014/main" val="262277136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Lower frequencies</a:t>
                          </a: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Higher frequencies</a:t>
                          </a: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4823266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Corporate combining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length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𝑓</m:t>
                              </m:r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 large die area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b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</a:b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dB loss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𝑓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high loss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length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𝑓</m:t>
                              </m:r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 small die area 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b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</a:b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dB loss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𝑓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low loss 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634599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Series-connected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 → ok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endParaRPr lang="en-US" sz="1800" b="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cell→  parasitics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035934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CA8C06B0-85D4-1425-C8AE-F1C77A0C051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8424247"/>
                  </p:ext>
                </p:extLst>
              </p:nvPr>
            </p:nvGraphicFramePr>
            <p:xfrm>
              <a:off x="470375" y="4968240"/>
              <a:ext cx="10881360" cy="14396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86000">
                      <a:extLst>
                        <a:ext uri="{9D8B030D-6E8A-4147-A177-3AD203B41FA5}">
                          <a16:colId xmlns:a16="http://schemas.microsoft.com/office/drawing/2014/main" val="1376603448"/>
                        </a:ext>
                      </a:extLst>
                    </a:gridCol>
                    <a:gridCol w="4114800">
                      <a:extLst>
                        <a:ext uri="{9D8B030D-6E8A-4147-A177-3AD203B41FA5}">
                          <a16:colId xmlns:a16="http://schemas.microsoft.com/office/drawing/2014/main" val="3121861182"/>
                        </a:ext>
                      </a:extLst>
                    </a:gridCol>
                    <a:gridCol w="4480560">
                      <a:extLst>
                        <a:ext uri="{9D8B030D-6E8A-4147-A177-3AD203B41FA5}">
                          <a16:colId xmlns:a16="http://schemas.microsoft.com/office/drawing/2014/main" val="262277136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Lower frequencies</a:t>
                          </a: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Higher frequencies</a:t>
                          </a: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48232665"/>
                      </a:ext>
                    </a:extLst>
                  </a:tr>
                  <a:tr h="697929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Corporate combining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5473" t="-57391" r="-108728" b="-652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42993" t="-57391" b="-652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634599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Series-connected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 → ok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endParaRPr lang="en-US" sz="1800" b="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cell→  parasitics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035934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24A8C174-3F4F-A4B8-B7F2-3226E0A55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" y="914400"/>
            <a:ext cx="11109960" cy="405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3784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Cascade </a:t>
            </a:r>
            <a:r>
              <a:rPr lang="en-US" altLang="fr-FR" sz="3600" dirty="0"/>
              <a:t>Combining:  Why ? Why not ?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DDD476-FFF1-A73B-695C-DC4821CE8B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85" y="1358770"/>
            <a:ext cx="2164723" cy="22671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4B70B3-C703-DDF7-9FDC-C250CAC301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20" y="1600200"/>
            <a:ext cx="3924342" cy="15750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3FE3B6-76E8-09B4-737A-AA22A6FF1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1600200"/>
            <a:ext cx="3627120" cy="1981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8D4D8996-813D-4B7B-64D0-6D87FD51A9D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47788583"/>
                  </p:ext>
                </p:extLst>
              </p:nvPr>
            </p:nvGraphicFramePr>
            <p:xfrm>
              <a:off x="470375" y="3564015"/>
              <a:ext cx="10881360" cy="235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86000">
                      <a:extLst>
                        <a:ext uri="{9D8B030D-6E8A-4147-A177-3AD203B41FA5}">
                          <a16:colId xmlns:a16="http://schemas.microsoft.com/office/drawing/2014/main" val="1376603448"/>
                        </a:ext>
                      </a:extLst>
                    </a:gridCol>
                    <a:gridCol w="4114800">
                      <a:extLst>
                        <a:ext uri="{9D8B030D-6E8A-4147-A177-3AD203B41FA5}">
                          <a16:colId xmlns:a16="http://schemas.microsoft.com/office/drawing/2014/main" val="3121861182"/>
                        </a:ext>
                      </a:extLst>
                    </a:gridCol>
                    <a:gridCol w="4480560">
                      <a:extLst>
                        <a:ext uri="{9D8B030D-6E8A-4147-A177-3AD203B41FA5}">
                          <a16:colId xmlns:a16="http://schemas.microsoft.com/office/drawing/2014/main" val="262277136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Lower frequencies</a:t>
                          </a: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Higher frequencies</a:t>
                          </a: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4823266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Corporate combining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length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𝑓</m:t>
                              </m:r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 large die area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b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</a:b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dB loss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𝑓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high loss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length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𝑓</m:t>
                              </m:r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 small die area 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b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</a:b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dB loss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𝑓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low loss 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634599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Series-connected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 → ok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endParaRPr lang="en-US" sz="1800" b="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cell→  parasitics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703593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Cascade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combining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large interstage matching networks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small interstage matching networks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b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</a:b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small # transistor fingers per cell → ok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endParaRPr lang="en-US" sz="1800" b="0" baseline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cascade cell pass-though losses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969045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8D4D8996-813D-4B7B-64D0-6D87FD51A9D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47788583"/>
                  </p:ext>
                </p:extLst>
              </p:nvPr>
            </p:nvGraphicFramePr>
            <p:xfrm>
              <a:off x="470375" y="3564015"/>
              <a:ext cx="10881360" cy="23540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86000">
                      <a:extLst>
                        <a:ext uri="{9D8B030D-6E8A-4147-A177-3AD203B41FA5}">
                          <a16:colId xmlns:a16="http://schemas.microsoft.com/office/drawing/2014/main" val="1376603448"/>
                        </a:ext>
                      </a:extLst>
                    </a:gridCol>
                    <a:gridCol w="4114800">
                      <a:extLst>
                        <a:ext uri="{9D8B030D-6E8A-4147-A177-3AD203B41FA5}">
                          <a16:colId xmlns:a16="http://schemas.microsoft.com/office/drawing/2014/main" val="3121861182"/>
                        </a:ext>
                      </a:extLst>
                    </a:gridCol>
                    <a:gridCol w="4480560">
                      <a:extLst>
                        <a:ext uri="{9D8B030D-6E8A-4147-A177-3AD203B41FA5}">
                          <a16:colId xmlns:a16="http://schemas.microsoft.com/office/drawing/2014/main" val="262277136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Lower frequencies</a:t>
                          </a: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Higher frequencies</a:t>
                          </a: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48232665"/>
                      </a:ext>
                    </a:extLst>
                  </a:tr>
                  <a:tr h="697929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Corporate combining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5473" t="-57391" r="-108728" b="-19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42993" t="-57391" b="-1973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634599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Series-connected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 → ok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endParaRPr lang="en-US" sz="1800" b="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cell→  parasitics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70359346"/>
                      </a:ext>
                    </a:extLst>
                  </a:tr>
                  <a:tr h="914400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Cascade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combining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large interstage matching networks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small interstage matching networks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b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</a:b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small # transistor fingers per cell → ok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endParaRPr lang="en-US" sz="1800" b="0" baseline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cascade cell pass-though losses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969045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3F7AFC50-0F1B-BC7C-C90A-81E1556547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256" y="1049200"/>
            <a:ext cx="1489132" cy="9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22580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3CA8BB-1675-C5B1-99C9-034647293FBF}"/>
              </a:ext>
            </a:extLst>
          </p:cNvPr>
          <p:cNvSpPr/>
          <p:nvPr/>
        </p:nvSpPr>
        <p:spPr bwMode="auto">
          <a:xfrm>
            <a:off x="838200" y="3048000"/>
            <a:ext cx="10134600" cy="2362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1439779"/>
            <a:ext cx="924401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100-300 GHz ICs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472F28-8434-7746-14FE-5F12961B8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405" y="3180681"/>
            <a:ext cx="2786415" cy="21102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C23788-04F8-E5D8-1EA9-1963C683EF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7309" y="3170323"/>
            <a:ext cx="4394691" cy="21002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010A5B-7DC7-7E85-AAA2-1C5E5139EC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8634073" y="3070647"/>
            <a:ext cx="2100277" cy="229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43569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6072"/>
            <a:ext cx="10363200" cy="553528"/>
          </a:xfrm>
        </p:spPr>
        <p:txBody>
          <a:bodyPr/>
          <a:lstStyle/>
          <a:p>
            <a:r>
              <a:rPr lang="en-US" sz="4000" dirty="0"/>
              <a:t>InP HBT Amplifier: 500 mW, 14.9% PAE, 150 GHz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800B0A-987D-A4BA-EA18-54CD5299B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48" y="997001"/>
            <a:ext cx="3642361" cy="27584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9F7EEE-DB6E-29B6-64E0-ABF1C841D1BE}"/>
              </a:ext>
            </a:extLst>
          </p:cNvPr>
          <p:cNvSpPr txBox="1"/>
          <p:nvPr/>
        </p:nvSpPr>
        <p:spPr>
          <a:xfrm>
            <a:off x="7838950" y="762000"/>
            <a:ext cx="404825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Alizadeh 2023 IEEE BCICTS</a:t>
            </a:r>
            <a:endParaRPr lang="en-US" sz="105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8E2FCE-57D2-B6B7-187D-07385D361A14}"/>
              </a:ext>
            </a:extLst>
          </p:cNvPr>
          <p:cNvSpPr txBox="1"/>
          <p:nvPr/>
        </p:nvSpPr>
        <p:spPr>
          <a:xfrm>
            <a:off x="609600" y="738142"/>
            <a:ext cx="374345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1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Teledyne 250 nm InP HBT; 2 mm x 1.5 mm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04B4FE-5066-71D7-C02F-1199E72E87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9" b="32466"/>
          <a:stretch/>
        </p:blipFill>
        <p:spPr>
          <a:xfrm>
            <a:off x="7838950" y="1003274"/>
            <a:ext cx="3049874" cy="2654326"/>
          </a:xfrm>
          <a:prstGeom prst="rect">
            <a:avLst/>
          </a:prstGeom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E11E051-6E39-DB9F-5135-E5A4F978A1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27475" y="3790950"/>
          <a:ext cx="4151313" cy="268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4" imgW="5524200" imgH="3568680" progId="KGraph_Plot">
                  <p:embed/>
                </p:oleObj>
              </mc:Choice>
              <mc:Fallback>
                <p:oleObj name="KGPlot" r:id="rId4" imgW="5524200" imgH="3568680" progId="KGraph_Plo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E11E051-6E39-DB9F-5135-E5A4F978A1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27475" y="3790950"/>
                        <a:ext cx="4151313" cy="2681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2C2BB307-1DD0-B37B-8F7E-D74CC8CD2A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0047" y="1107729"/>
            <a:ext cx="2886166" cy="21102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01A9CC6-42BF-5EFF-8A99-0B764B16D326}"/>
              </a:ext>
            </a:extLst>
          </p:cNvPr>
          <p:cNvSpPr txBox="1"/>
          <p:nvPr/>
        </p:nvSpPr>
        <p:spPr>
          <a:xfrm>
            <a:off x="5067300" y="797509"/>
            <a:ext cx="20574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adaptive class-AB bias</a:t>
            </a: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D4F57618-825C-CF0C-830F-69F21CCF1C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61350" y="3833813"/>
          <a:ext cx="3730625" cy="2633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7" imgW="4965480" imgH="3504960" progId="KGraph_Plot">
                  <p:embed/>
                </p:oleObj>
              </mc:Choice>
              <mc:Fallback>
                <p:oleObj name="KGPlot" r:id="rId7" imgW="4965480" imgH="3504960" progId="KGraph_Plot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D4F57618-825C-CF0C-830F-69F21CCF1C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61350" y="3833813"/>
                        <a:ext cx="3730625" cy="2633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B3490571-809C-6310-05E6-840175C580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" y="3776663"/>
          <a:ext cx="3751263" cy="268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9" imgW="4991040" imgH="3568680" progId="KGraph_Plot">
                  <p:embed/>
                </p:oleObj>
              </mc:Choice>
              <mc:Fallback>
                <p:oleObj name="KGPlot" r:id="rId9" imgW="4991040" imgH="3568680" progId="KGraph_Plot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B3490571-809C-6310-05E6-840175C580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6200" y="3776663"/>
                        <a:ext cx="3751263" cy="2681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CB71702-DCCE-6DA3-3C25-C2B667DDDD04}"/>
              </a:ext>
            </a:extLst>
          </p:cNvPr>
          <p:cNvSpPr txBox="1"/>
          <p:nvPr/>
        </p:nvSpPr>
        <p:spPr>
          <a:xfrm>
            <a:off x="4975049" y="3232868"/>
            <a:ext cx="2492551" cy="4247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combination of corporate </a:t>
            </a:r>
            <a:b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cascade power-combining</a:t>
            </a:r>
          </a:p>
        </p:txBody>
      </p:sp>
    </p:spTree>
    <p:extLst>
      <p:ext uri="{BB962C8B-B14F-4D97-AF65-F5344CB8AC3E}">
        <p14:creationId xmlns:p14="http://schemas.microsoft.com/office/powerpoint/2010/main" val="17567760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Concept: 640 Gb/s, 140 GHz MIMO hub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DBAC5E-0520-078D-E018-397AF27CD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685800"/>
            <a:ext cx="6781800" cy="300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615554"/>
            <a:r>
              <a:rPr lang="en-US" sz="2000" dirty="0">
                <a:latin typeface="Calibri" pitchFamily="34" charset="0"/>
              </a:rPr>
              <a:t>Concept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64 beams at 10 Gb/s/beam 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     128 antennas</a:t>
            </a:r>
            <a:r>
              <a:rPr lang="en-US" sz="2000" b="0" dirty="0">
                <a:latin typeface="Calibri" pitchFamily="34" charset="0"/>
              </a:rPr>
              <a:t>, each (9</a:t>
            </a:r>
            <a:r>
              <a:rPr lang="en-US" sz="2000" b="0" dirty="0">
                <a:latin typeface="Symbol" panose="05050102010706020507" pitchFamily="18" charset="2"/>
              </a:rPr>
              <a:t>l</a:t>
            </a:r>
            <a:r>
              <a:rPr lang="en-US" sz="2000" b="0" dirty="0">
                <a:latin typeface="Calibri" pitchFamily="34" charset="0"/>
              </a:rPr>
              <a:t> x </a:t>
            </a:r>
            <a:r>
              <a:rPr lang="en-US" sz="2000" b="0" dirty="0">
                <a:latin typeface="Symbol" panose="05050102010706020507" pitchFamily="18" charset="2"/>
              </a:rPr>
              <a:t>l</a:t>
            </a:r>
            <a:r>
              <a:rPr lang="en-US" sz="2000" b="0" dirty="0">
                <a:latin typeface="Calibri" pitchFamily="34" charset="0"/>
              </a:rPr>
              <a:t>/2) 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70 meters range </a:t>
            </a:r>
            <a:r>
              <a:rPr lang="en-US" sz="2000" b="0" dirty="0">
                <a:latin typeface="Calibri" pitchFamily="34" charset="0"/>
              </a:rPr>
              <a:t>in 50 mm/hr.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rain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17 dB margins</a:t>
            </a:r>
            <a:r>
              <a:rPr lang="en-US" sz="2000" b="0" dirty="0">
                <a:latin typeface="Calibri" pitchFamily="34" charset="0"/>
              </a:rPr>
              <a:t>: (obstruction, operating, aging, packaging)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LNAs: 8 dB noise figure</a:t>
            </a:r>
            <a:br>
              <a:rPr lang="en-US" sz="2000" b="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     </a:t>
            </a:r>
            <a:r>
              <a:rPr lang="fr-FR" sz="2000" b="0" dirty="0">
                <a:solidFill>
                  <a:srgbClr val="FF0000"/>
                </a:solidFill>
                <a:latin typeface="Calibri" pitchFamily="34" charset="0"/>
              </a:rPr>
              <a:t>PAs : 100 mW =P</a:t>
            </a:r>
            <a:r>
              <a:rPr lang="fr-FR" sz="2000" b="0" baseline="-25000" dirty="0">
                <a:solidFill>
                  <a:srgbClr val="FF0000"/>
                </a:solidFill>
                <a:latin typeface="Calibri" pitchFamily="34" charset="0"/>
              </a:rPr>
              <a:t>1dB</a:t>
            </a:r>
            <a:r>
              <a:rPr lang="fr-FR" sz="2000" b="0" dirty="0">
                <a:solidFill>
                  <a:srgbClr val="FF0000"/>
                </a:solidFill>
                <a:latin typeface="Calibri" pitchFamily="34" charset="0"/>
              </a:rPr>
              <a:t>  </a:t>
            </a:r>
            <a:r>
              <a:rPr lang="fr-FR" sz="2000" b="0" dirty="0">
                <a:latin typeface="Calibri" pitchFamily="34" charset="0"/>
              </a:rPr>
              <a:t>(per element)</a:t>
            </a:r>
            <a:br>
              <a:rPr lang="en-US" sz="2000" b="0" dirty="0">
                <a:latin typeface="Calibri" pitchFamily="34" charset="0"/>
              </a:rPr>
            </a:br>
            <a:endParaRPr lang="en-US" sz="2000" b="0" dirty="0">
              <a:latin typeface="Calibri" pitchFamily="34" charset="0"/>
            </a:endParaRPr>
          </a:p>
          <a:p>
            <a:pPr defTabSz="615554"/>
            <a:r>
              <a:rPr lang="en-US" sz="2000" dirty="0">
                <a:latin typeface="Calibri" pitchFamily="34" charset="0"/>
              </a:rPr>
              <a:t>Actual demos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(with Samsung, Pi-Radio)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8-element arrays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9C446A-61E5-7F04-CD7C-692733075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926131"/>
            <a:ext cx="4282498" cy="2089831"/>
          </a:xfrm>
          <a:prstGeom prst="rect">
            <a:avLst/>
          </a:prstGeom>
        </p:spPr>
      </p:pic>
      <p:pic>
        <p:nvPicPr>
          <p:cNvPr id="7" name="Picture 2" descr="Picture1">
            <a:extLst>
              <a:ext uri="{FF2B5EF4-FFF2-40B4-BE49-F238E27FC236}">
                <a16:creationId xmlns:a16="http://schemas.microsoft.com/office/drawing/2014/main" id="{97C592BF-9640-CC62-63B8-C2C0CF4B3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77" y="5753098"/>
            <a:ext cx="11850246" cy="57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Picture2">
            <a:extLst>
              <a:ext uri="{FF2B5EF4-FFF2-40B4-BE49-F238E27FC236}">
                <a16:creationId xmlns:a16="http://schemas.microsoft.com/office/drawing/2014/main" id="{023D0960-586F-628E-9AE3-B8F721AE6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320762"/>
            <a:ext cx="2666913" cy="140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Picture1">
            <a:extLst>
              <a:ext uri="{FF2B5EF4-FFF2-40B4-BE49-F238E27FC236}">
                <a16:creationId xmlns:a16="http://schemas.microsoft.com/office/drawing/2014/main" id="{3E043921-F972-EBA9-BF4C-498C93013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77" y="5129565"/>
            <a:ext cx="11850246" cy="57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Picture1">
            <a:extLst>
              <a:ext uri="{FF2B5EF4-FFF2-40B4-BE49-F238E27FC236}">
                <a16:creationId xmlns:a16="http://schemas.microsoft.com/office/drawing/2014/main" id="{A50C5A25-1EB7-425D-FDE7-F29288C37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243" y="3309568"/>
            <a:ext cx="3392851" cy="1414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E1DAA5-253C-1BA6-F289-31FDA4939DAE}"/>
              </a:ext>
            </a:extLst>
          </p:cNvPr>
          <p:cNvSpPr txBox="1"/>
          <p:nvPr/>
        </p:nvSpPr>
        <p:spPr>
          <a:xfrm>
            <a:off x="10515600" y="43062"/>
            <a:ext cx="1482625" cy="383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Farid:  2021 IEEE BCICTS</a:t>
            </a:r>
            <a:br>
              <a:rPr lang="en-US" sz="7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7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Farid: 2022 IEEE Trans MTT</a:t>
            </a:r>
            <a:br>
              <a:rPr lang="en-US" sz="7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7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Abu-Surra : 2022 IEEE ICC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EE94B3-737B-EA8B-36D9-5972AB68C41F}"/>
              </a:ext>
            </a:extLst>
          </p:cNvPr>
          <p:cNvSpPr txBox="1"/>
          <p:nvPr/>
        </p:nvSpPr>
        <p:spPr>
          <a:xfrm>
            <a:off x="9553093" y="2558977"/>
            <a:ext cx="2323509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dirty="0">
                <a:solidFill>
                  <a:srgbClr val="FF0000"/>
                </a:solidFill>
                <a:latin typeface="Calibri" pitchFamily="34" charset="0"/>
              </a:rPr>
              <a:t>Kyocera</a:t>
            </a:r>
            <a:r>
              <a:rPr lang="en-US" sz="1100" b="0" dirty="0">
                <a:latin typeface="Calibri" pitchFamily="34" charset="0"/>
              </a:rPr>
              <a:t>: LTCC interposers.</a:t>
            </a:r>
            <a:br>
              <a:rPr lang="en-US" sz="1100" b="0" dirty="0">
                <a:latin typeface="Calibri" pitchFamily="34" charset="0"/>
              </a:rPr>
            </a:br>
            <a:r>
              <a:rPr lang="en-US" sz="1100" b="0" dirty="0">
                <a:solidFill>
                  <a:srgbClr val="FF0000"/>
                </a:solidFill>
                <a:latin typeface="Calibri" pitchFamily="34" charset="0"/>
              </a:rPr>
              <a:t>Globalfoundries </a:t>
            </a:r>
            <a:r>
              <a:rPr lang="en-US" sz="1100" b="0" dirty="0">
                <a:latin typeface="Calibri" pitchFamily="34" charset="0"/>
              </a:rPr>
              <a:t>22FDX SOI CMOS</a:t>
            </a:r>
            <a:br>
              <a:rPr lang="en-US" sz="1100" b="0" dirty="0">
                <a:latin typeface="Calibri" pitchFamily="34" charset="0"/>
              </a:rPr>
            </a:br>
            <a:r>
              <a:rPr lang="en-US" sz="1100" b="0" dirty="0">
                <a:solidFill>
                  <a:srgbClr val="FF0000"/>
                </a:solidFill>
                <a:latin typeface="Calibri" pitchFamily="34" charset="0"/>
              </a:rPr>
              <a:t>Teledyne</a:t>
            </a:r>
            <a:r>
              <a:rPr lang="en-US" sz="1100" b="0" dirty="0">
                <a:latin typeface="Calibri" pitchFamily="34" charset="0"/>
              </a:rPr>
              <a:t> 250 nm InP HBT</a:t>
            </a:r>
          </a:p>
        </p:txBody>
      </p:sp>
    </p:spTree>
    <p:extLst>
      <p:ext uri="{BB962C8B-B14F-4D97-AF65-F5344CB8AC3E}">
        <p14:creationId xmlns:p14="http://schemas.microsoft.com/office/powerpoint/2010/main" val="1187798055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6072"/>
            <a:ext cx="10363200" cy="553528"/>
          </a:xfrm>
        </p:spPr>
        <p:txBody>
          <a:bodyPr/>
          <a:lstStyle/>
          <a:p>
            <a:r>
              <a:rPr lang="en-US" sz="4000" dirty="0"/>
              <a:t>InP HBT Amplifier: 78 mW, 18.4% PAE, 220 GHz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9F7EEE-DB6E-29B6-64E0-ABF1C841D1BE}"/>
              </a:ext>
            </a:extLst>
          </p:cNvPr>
          <p:cNvSpPr txBox="1"/>
          <p:nvPr/>
        </p:nvSpPr>
        <p:spPr>
          <a:xfrm>
            <a:off x="8839200" y="544605"/>
            <a:ext cx="328625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Alizadeh 2024 IEEE MTT Trans. ; to be published</a:t>
            </a:r>
            <a:endParaRPr lang="en-US" sz="105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8E2FCE-57D2-B6B7-187D-07385D361A14}"/>
              </a:ext>
            </a:extLst>
          </p:cNvPr>
          <p:cNvSpPr txBox="1"/>
          <p:nvPr/>
        </p:nvSpPr>
        <p:spPr>
          <a:xfrm>
            <a:off x="687247" y="738142"/>
            <a:ext cx="3198953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Teledyne 250 nm InP HBT (reduced base post)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1A9CC6-42BF-5EFF-8A99-0B764B16D326}"/>
              </a:ext>
            </a:extLst>
          </p:cNvPr>
          <p:cNvSpPr txBox="1"/>
          <p:nvPr/>
        </p:nvSpPr>
        <p:spPr>
          <a:xfrm>
            <a:off x="4456443" y="797509"/>
            <a:ext cx="31989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Thermally ballasted 4-finger common-base cell:</a:t>
            </a:r>
            <a:b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increases maximum </a:t>
            </a:r>
            <a:r>
              <a:rPr lang="en-US" sz="12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12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C6866B-5480-7908-9C73-E9C882AB0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818157" y="859692"/>
            <a:ext cx="2758441" cy="30202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82FE70-2377-1BE3-4FB8-F42D62DE0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933014"/>
            <a:ext cx="3225748" cy="23502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0EC6A86-8309-AE96-C04D-9A15B2E13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3966029"/>
            <a:ext cx="2902585" cy="23914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D4DE2C4-33D6-2C8A-BA23-1CEFBF06C8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5326" y="4023370"/>
            <a:ext cx="3483690" cy="228799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7AEA939-3409-EC94-B83E-04DF169292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022" y="1596233"/>
            <a:ext cx="3311995" cy="15471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D09C07-8DEC-114D-A95F-87827D4458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979" y="1224099"/>
            <a:ext cx="3699111" cy="218583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7101008-B82C-7D9A-A413-FB8FB055F898}"/>
              </a:ext>
            </a:extLst>
          </p:cNvPr>
          <p:cNvSpPr txBox="1"/>
          <p:nvPr/>
        </p:nvSpPr>
        <p:spPr>
          <a:xfrm rot="5400000">
            <a:off x="-261823" y="2100377"/>
            <a:ext cx="1484313" cy="2585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0.78 mm x 0.75 mm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D46303-D57A-B5EC-3684-1E4A2D124906}"/>
              </a:ext>
            </a:extLst>
          </p:cNvPr>
          <p:cNvSpPr txBox="1"/>
          <p:nvPr/>
        </p:nvSpPr>
        <p:spPr>
          <a:xfrm>
            <a:off x="8038784" y="3808010"/>
            <a:ext cx="3772216" cy="2585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combination of corporate and cascade power-combining</a:t>
            </a:r>
          </a:p>
        </p:txBody>
      </p:sp>
    </p:spTree>
    <p:extLst>
      <p:ext uri="{BB962C8B-B14F-4D97-AF65-F5344CB8AC3E}">
        <p14:creationId xmlns:p14="http://schemas.microsoft.com/office/powerpoint/2010/main" val="205126973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6072"/>
            <a:ext cx="10363200" cy="553528"/>
          </a:xfrm>
        </p:spPr>
        <p:txBody>
          <a:bodyPr/>
          <a:lstStyle/>
          <a:p>
            <a:r>
              <a:rPr lang="en-US" sz="4000" dirty="0"/>
              <a:t>Record PAE @ 220 GHz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D5F348-4517-E524-3781-ECD61E884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2" y="1219200"/>
            <a:ext cx="11083636" cy="253538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50D39E-DB96-EE62-7D53-5BF791B1A5D4}"/>
              </a:ext>
            </a:extLst>
          </p:cNvPr>
          <p:cNvSpPr txBox="1"/>
          <p:nvPr/>
        </p:nvSpPr>
        <p:spPr>
          <a:xfrm>
            <a:off x="533400" y="4953000"/>
            <a:ext cx="10134600" cy="4247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finding:  RF breakdown &gt; DC breakdown  (thermal effects) </a:t>
            </a:r>
          </a:p>
        </p:txBody>
      </p:sp>
    </p:spTree>
    <p:extLst>
      <p:ext uri="{BB962C8B-B14F-4D97-AF65-F5344CB8AC3E}">
        <p14:creationId xmlns:p14="http://schemas.microsoft.com/office/powerpoint/2010/main" val="1969000871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6072"/>
            <a:ext cx="10363200" cy="553528"/>
          </a:xfrm>
        </p:spPr>
        <p:txBody>
          <a:bodyPr/>
          <a:lstStyle/>
          <a:p>
            <a:r>
              <a:rPr lang="en-US" sz="4000" dirty="0"/>
              <a:t>InP HBT Amplifier: 16.8 dBm, 4.0% PAE, 266 GHz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9F7EEE-DB6E-29B6-64E0-ABF1C841D1BE}"/>
              </a:ext>
            </a:extLst>
          </p:cNvPr>
          <p:cNvSpPr txBox="1"/>
          <p:nvPr/>
        </p:nvSpPr>
        <p:spPr>
          <a:xfrm>
            <a:off x="9753599" y="659715"/>
            <a:ext cx="2300595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da-DK" sz="1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Ahmed et al, 2021 RFIC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B894B9-387A-1AE5-C697-DF6726B83D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205"/>
          <a:stretch/>
        </p:blipFill>
        <p:spPr>
          <a:xfrm>
            <a:off x="9106720" y="990600"/>
            <a:ext cx="2076104" cy="27778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A7AA97-8B06-CDB0-C10E-CCD1A7DF8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944856"/>
            <a:ext cx="2899557" cy="22431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84A0DD-5CFE-6CAD-A6DF-B73C76742818}"/>
              </a:ext>
            </a:extLst>
          </p:cNvPr>
          <p:cNvSpPr txBox="1"/>
          <p:nvPr/>
        </p:nvSpPr>
        <p:spPr>
          <a:xfrm>
            <a:off x="533400" y="918247"/>
            <a:ext cx="7085153" cy="225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Teledyne 250 nm InP HBT</a:t>
            </a:r>
          </a:p>
          <a:p>
            <a:pPr>
              <a:buClr>
                <a:srgbClr val="FF0000"/>
              </a:buClr>
            </a:pP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4-stage capacitively degenerated common-base</a:t>
            </a:r>
          </a:p>
          <a:p>
            <a:pPr>
              <a:buClr>
                <a:srgbClr val="FF0000"/>
              </a:buClr>
            </a:pP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Cascade combining: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~40% of Pout from output stage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~40% from driver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~20% from pre-driver.</a:t>
            </a:r>
          </a:p>
          <a:p>
            <a:pPr>
              <a:buClr>
                <a:srgbClr val="FF0000"/>
              </a:buClr>
            </a:pP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Improved PAE feasible with re-design, or using 130 nm node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5B9A40-505B-C017-E20E-A16EE3044D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1468" y="3962400"/>
            <a:ext cx="3858663" cy="25419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CD474B-1DAF-2DF1-3770-125AD01FE4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875" y="3916782"/>
            <a:ext cx="3757695" cy="25190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6000BB6-0843-CD17-B1E3-F35507CD52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476861"/>
            <a:ext cx="2453640" cy="130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42185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200 GHz Low-Noise Amplifier:  130 nm InP HBT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EA655-5FAF-5AA5-B418-34C087576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818" y="771181"/>
            <a:ext cx="3950263" cy="26449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2E318C-A1E1-371C-AEFD-1B4AFA4D1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37" y="3209137"/>
            <a:ext cx="3638463" cy="31605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FD354C-4671-17E9-0135-085BA34A6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3685172"/>
            <a:ext cx="3632635" cy="26394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30CD4FC-EDD6-4B93-5AAA-2D90F0D02FF1}"/>
              </a:ext>
            </a:extLst>
          </p:cNvPr>
          <p:cNvSpPr txBox="1"/>
          <p:nvPr/>
        </p:nvSpPr>
        <p:spPr>
          <a:xfrm>
            <a:off x="402500" y="722584"/>
            <a:ext cx="7085153" cy="2280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Unpublished data: do not distribute outside this workshop</a:t>
            </a: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>
                <a:srgbClr val="FF0000"/>
              </a:buClr>
            </a:pP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5-stage common-emitter design. </a:t>
            </a:r>
          </a:p>
          <a:p>
            <a:pPr>
              <a:buClr>
                <a:srgbClr val="FF0000"/>
              </a:buClr>
            </a:pP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 = 6.3-5.5 dB over 180-217 GHz; record for bipolar transistor</a:t>
            </a:r>
          </a:p>
          <a:p>
            <a:pPr>
              <a:buClr>
                <a:srgbClr val="FF0000"/>
              </a:buClr>
            </a:pP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-22 dBm IP1dB at 210 GHz.</a:t>
            </a:r>
          </a:p>
          <a:p>
            <a:pPr>
              <a:buClr>
                <a:srgbClr val="FF0000"/>
              </a:buClr>
            </a:pP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12-16 dB gain over 170-220 GHz</a:t>
            </a:r>
          </a:p>
          <a:p>
            <a:pPr>
              <a:buClr>
                <a:srgbClr val="FF0000"/>
              </a:buClr>
            </a:pP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mW DC power dissipation.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3206C79-B071-7807-EF5B-420678A027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4697" y="3581400"/>
            <a:ext cx="3539103" cy="265432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06E4F35-3F34-0463-F935-11DC6EC364AB}"/>
              </a:ext>
            </a:extLst>
          </p:cNvPr>
          <p:cNvSpPr txBox="1"/>
          <p:nvPr/>
        </p:nvSpPr>
        <p:spPr>
          <a:xfrm>
            <a:off x="445933" y="3018068"/>
            <a:ext cx="404825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Alizadeh, Park, Urteaga, Rowell, Rodwell, to be submitted</a:t>
            </a:r>
            <a:endParaRPr lang="en-US" sz="105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EAE57A8-75B2-0149-CD4C-5561DF03FF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187" y="1983801"/>
            <a:ext cx="2973627" cy="9117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83EA274-52BA-A714-09F8-EAF26CE6AD05}"/>
              </a:ext>
            </a:extLst>
          </p:cNvPr>
          <p:cNvSpPr txBox="1"/>
          <p:nvPr/>
        </p:nvSpPr>
        <p:spPr>
          <a:xfrm>
            <a:off x="811028" y="4114800"/>
            <a:ext cx="2264500" cy="3416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1800" b="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cascade,LNA 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= 6.4-5.6 dB</a:t>
            </a:r>
          </a:p>
        </p:txBody>
      </p:sp>
    </p:spTree>
    <p:extLst>
      <p:ext uri="{BB962C8B-B14F-4D97-AF65-F5344CB8AC3E}">
        <p14:creationId xmlns:p14="http://schemas.microsoft.com/office/powerpoint/2010/main" val="3472074762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210 </a:t>
            </a:r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GHz Transmitter and Receiver ICs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9E32A-0691-DEEC-ACCD-47EAD24B160D}"/>
              </a:ext>
            </a:extLst>
          </p:cNvPr>
          <p:cNvSpPr txBox="1"/>
          <p:nvPr/>
        </p:nvSpPr>
        <p:spPr>
          <a:xfrm>
            <a:off x="10757284" y="56072"/>
            <a:ext cx="82511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Seo, 2021 </a:t>
            </a:r>
            <a:b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IEEE IMS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5DB8D6-1810-9388-9112-04387B6D5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776" y="2593022"/>
            <a:ext cx="4379769" cy="13456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F8F567-3FB5-002E-7237-7CF85124A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98" y="973968"/>
            <a:ext cx="4723048" cy="13553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A2AC2C-FB64-FE5B-2A8A-64D4C8A7E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455" y="973968"/>
            <a:ext cx="3692690" cy="13553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CDAD15-53E7-C17A-2397-BC985E833CC5}"/>
              </a:ext>
            </a:extLst>
          </p:cNvPr>
          <p:cNvSpPr txBox="1"/>
          <p:nvPr/>
        </p:nvSpPr>
        <p:spPr>
          <a:xfrm>
            <a:off x="9246856" y="2141134"/>
            <a:ext cx="1234633" cy="230832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b="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Size: 2.3 x 0.85 mm</a:t>
            </a:r>
            <a:r>
              <a:rPr lang="en-US" altLang="ko-KR" b="0" kern="0" baseline="30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ko-KR" altLang="en-US" b="0" kern="0" baseline="30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B85462-8627-7116-6217-73DC67861425}"/>
              </a:ext>
            </a:extLst>
          </p:cNvPr>
          <p:cNvSpPr txBox="1"/>
          <p:nvPr/>
        </p:nvSpPr>
        <p:spPr>
          <a:xfrm>
            <a:off x="4328001" y="2091682"/>
            <a:ext cx="1234633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b="0" dirty="0">
                <a:latin typeface="Calibri" panose="020F0502020204030204" pitchFamily="34" charset="0"/>
                <a:cs typeface="Calibri" panose="020F0502020204030204" pitchFamily="34" charset="0"/>
              </a:rPr>
              <a:t>Size: 2.9 x 0.75 mm</a:t>
            </a:r>
            <a:r>
              <a:rPr lang="en-US" altLang="ko-KR" b="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ko-KR" altLang="en-US" b="0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Object 2">
            <a:extLst>
              <a:ext uri="{FF2B5EF4-FFF2-40B4-BE49-F238E27FC236}">
                <a16:creationId xmlns:a16="http://schemas.microsoft.com/office/drawing/2014/main" id="{804CDA96-45C3-EC23-F57B-40DEE21FF0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572947"/>
              </p:ext>
            </p:extLst>
          </p:nvPr>
        </p:nvGraphicFramePr>
        <p:xfrm>
          <a:off x="16783" y="4210928"/>
          <a:ext cx="2936724" cy="2082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5" imgW="4660920" imgH="3327120" progId="KGraph_Plot">
                  <p:embed/>
                </p:oleObj>
              </mc:Choice>
              <mc:Fallback>
                <p:oleObj name="KGPlot" r:id="rId5" imgW="4660920" imgH="3327120" progId="KGraph_Plot">
                  <p:embed/>
                  <p:pic>
                    <p:nvPicPr>
                      <p:cNvPr id="8" name="Object 2">
                        <a:extLst>
                          <a:ext uri="{FF2B5EF4-FFF2-40B4-BE49-F238E27FC236}">
                            <a16:creationId xmlns:a16="http://schemas.microsoft.com/office/drawing/2014/main" id="{C7621D6D-3AE9-4814-A60B-FFD12EA09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83" y="4210928"/>
                        <a:ext cx="2936724" cy="208293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356286AC-B499-D0BA-405B-84593A38E1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5100" y="2602940"/>
            <a:ext cx="3655711" cy="1355541"/>
          </a:xfrm>
          <a:prstGeom prst="rect">
            <a:avLst/>
          </a:prstGeom>
        </p:spPr>
      </p:pic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D79877A9-7274-5213-2D81-610F229247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997910"/>
              </p:ext>
            </p:extLst>
          </p:nvPr>
        </p:nvGraphicFramePr>
        <p:xfrm>
          <a:off x="3259108" y="4219303"/>
          <a:ext cx="2915273" cy="2049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8" imgW="4686120" imgH="3314520" progId="KGraph_Plot">
                  <p:embed/>
                </p:oleObj>
              </mc:Choice>
              <mc:Fallback>
                <p:oleObj name="KGPlot" r:id="rId8" imgW="4686120" imgH="3314520" progId="KGraph_Plot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31F78446-756E-F416-843F-844F245194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9108" y="4219303"/>
                        <a:ext cx="2915273" cy="204917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5">
            <a:extLst>
              <a:ext uri="{FF2B5EF4-FFF2-40B4-BE49-F238E27FC236}">
                <a16:creationId xmlns:a16="http://schemas.microsoft.com/office/drawing/2014/main" id="{5C0F1759-5263-D9C1-B3EA-D500A49C97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651359"/>
              </p:ext>
            </p:extLst>
          </p:nvPr>
        </p:nvGraphicFramePr>
        <p:xfrm>
          <a:off x="6238245" y="4212317"/>
          <a:ext cx="2947237" cy="2048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10" imgW="4698720" imgH="3289320" progId="KGraph_Plot">
                  <p:embed/>
                </p:oleObj>
              </mc:Choice>
              <mc:Fallback>
                <p:oleObj name="KGPlot" r:id="rId10" imgW="4698720" imgH="3289320" progId="KGraph_Plot">
                  <p:embed/>
                  <p:pic>
                    <p:nvPicPr>
                      <p:cNvPr id="11" name="Object 5">
                        <a:extLst>
                          <a:ext uri="{FF2B5EF4-FFF2-40B4-BE49-F238E27FC236}">
                            <a16:creationId xmlns:a16="http://schemas.microsoft.com/office/drawing/2014/main" id="{14F6E56D-A5DC-AB14-B38C-FE9097B44F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245" y="4212317"/>
                        <a:ext cx="2947237" cy="204884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">
            <a:extLst>
              <a:ext uri="{FF2B5EF4-FFF2-40B4-BE49-F238E27FC236}">
                <a16:creationId xmlns:a16="http://schemas.microsoft.com/office/drawing/2014/main" id="{41C5CEC2-8381-F2A5-2291-2E18157019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0056470"/>
              </p:ext>
            </p:extLst>
          </p:nvPr>
        </p:nvGraphicFramePr>
        <p:xfrm>
          <a:off x="9234406" y="4210928"/>
          <a:ext cx="2915273" cy="2113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12" imgW="4711680" imgH="3416040" progId="KGraph_Plot">
                  <p:embed/>
                </p:oleObj>
              </mc:Choice>
              <mc:Fallback>
                <p:oleObj name="KGPlot" r:id="rId12" imgW="4711680" imgH="3416040" progId="KGraph_Plot">
                  <p:embed/>
                  <p:pic>
                    <p:nvPicPr>
                      <p:cNvPr id="12" name="Object 2">
                        <a:extLst>
                          <a:ext uri="{FF2B5EF4-FFF2-40B4-BE49-F238E27FC236}">
                            <a16:creationId xmlns:a16="http://schemas.microsoft.com/office/drawing/2014/main" id="{7F2845C4-A88D-1200-2F55-F27D25F235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234406" y="4210928"/>
                        <a:ext cx="2915273" cy="211367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85FE9267-D836-1ABA-5FBB-17EE86DD2801}"/>
              </a:ext>
            </a:extLst>
          </p:cNvPr>
          <p:cNvSpPr txBox="1"/>
          <p:nvPr/>
        </p:nvSpPr>
        <p:spPr>
          <a:xfrm>
            <a:off x="87366" y="622802"/>
            <a:ext cx="2133298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0" dirty="0">
                <a:latin typeface="Calibri" panose="020F0502020204030204" pitchFamily="34" charset="0"/>
                <a:cs typeface="Calibri" panose="020F0502020204030204" pitchFamily="34" charset="0"/>
              </a:rPr>
              <a:t>Teledyne 250nm InP HBT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7F16EE-FE26-0ED8-7A0E-578788057202}"/>
              </a:ext>
            </a:extLst>
          </p:cNvPr>
          <p:cNvSpPr txBox="1"/>
          <p:nvPr/>
        </p:nvSpPr>
        <p:spPr>
          <a:xfrm>
            <a:off x="9963245" y="4155673"/>
            <a:ext cx="1575828" cy="2585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~ 8.5 dB noise figure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C765A0-2FEC-2A31-1174-BDAF6AD443A9}"/>
              </a:ext>
            </a:extLst>
          </p:cNvPr>
          <p:cNvSpPr txBox="1"/>
          <p:nvPr/>
        </p:nvSpPr>
        <p:spPr>
          <a:xfrm>
            <a:off x="4430154" y="4153649"/>
            <a:ext cx="1030328" cy="2585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~ 16 dBm P</a:t>
            </a:r>
            <a:r>
              <a:rPr lang="en-US" sz="1200" b="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sat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D5968B-E38D-05EC-EA36-DD58C916CDCD}"/>
              </a:ext>
            </a:extLst>
          </p:cNvPr>
          <p:cNvSpPr txBox="1"/>
          <p:nvPr/>
        </p:nvSpPr>
        <p:spPr>
          <a:xfrm>
            <a:off x="6994628" y="4136717"/>
            <a:ext cx="1629172" cy="2585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~ 20 GHz bandwidth</a:t>
            </a:r>
            <a:endParaRPr lang="en-US" sz="1200" b="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494357-B31D-33D0-E042-68CD2AD07AE2}"/>
              </a:ext>
            </a:extLst>
          </p:cNvPr>
          <p:cNvSpPr txBox="1"/>
          <p:nvPr/>
        </p:nvSpPr>
        <p:spPr>
          <a:xfrm>
            <a:off x="1219200" y="4124031"/>
            <a:ext cx="1676808" cy="2585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~ 20 GHz bandwidth</a:t>
            </a:r>
            <a:endParaRPr lang="en-US" sz="1200" b="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801327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280 </a:t>
            </a:r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GHz Transmitter and Receiver ICs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9E32A-0691-DEEC-ACCD-47EAD24B160D}"/>
              </a:ext>
            </a:extLst>
          </p:cNvPr>
          <p:cNvSpPr txBox="1"/>
          <p:nvPr/>
        </p:nvSpPr>
        <p:spPr>
          <a:xfrm>
            <a:off x="10134600" y="56072"/>
            <a:ext cx="14478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Soylu;  </a:t>
            </a:r>
            <a:b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2023 RFIC, </a:t>
            </a:r>
            <a:b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2023 EuMIC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17B242-4841-D4F6-8E99-8B018156C9F7}"/>
              </a:ext>
            </a:extLst>
          </p:cNvPr>
          <p:cNvSpPr txBox="1"/>
          <p:nvPr/>
        </p:nvSpPr>
        <p:spPr>
          <a:xfrm>
            <a:off x="87366" y="600443"/>
            <a:ext cx="2133298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0" dirty="0">
                <a:latin typeface="Calibri" panose="020F0502020204030204" pitchFamily="34" charset="0"/>
                <a:cs typeface="Calibri" panose="020F0502020204030204" pitchFamily="34" charset="0"/>
              </a:rPr>
              <a:t>Teledyne 250nm InP HBT</a:t>
            </a:r>
          </a:p>
        </p:txBody>
      </p:sp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FF993FA6-CE56-0584-3154-7951F69625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7158557"/>
              </p:ext>
            </p:extLst>
          </p:nvPr>
        </p:nvGraphicFramePr>
        <p:xfrm>
          <a:off x="8132950" y="986628"/>
          <a:ext cx="3750452" cy="2504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4847844" imgH="3224784" progId="KGraph_Plot">
                  <p:embed/>
                </p:oleObj>
              </mc:Choice>
              <mc:Fallback>
                <p:oleObj name="KGPlot" r:id="rId2" imgW="4847844" imgH="3224784" progId="KGraph_Plot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FA677DFE-5C4C-AE1D-3306-CDFDF8E0EA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32950" y="986628"/>
                        <a:ext cx="3750452" cy="25040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C8E6DD64-E511-B98E-DCD1-013A83BC37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182959"/>
            <a:ext cx="3463631" cy="1655309"/>
          </a:xfrm>
          <a:prstGeom prst="rect">
            <a:avLst/>
          </a:prstGeom>
        </p:spPr>
      </p:pic>
      <p:pic>
        <p:nvPicPr>
          <p:cNvPr id="22" name="Picture 21" descr="A picture containing text, circuit, electronics&#10;&#10;Description automatically generated">
            <a:extLst>
              <a:ext uri="{FF2B5EF4-FFF2-40B4-BE49-F238E27FC236}">
                <a16:creationId xmlns:a16="http://schemas.microsoft.com/office/drawing/2014/main" id="{9108D8A8-3427-4B02-82BA-CC5E7B6BC1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26759" r="49567" b="48154"/>
          <a:stretch/>
        </p:blipFill>
        <p:spPr>
          <a:xfrm>
            <a:off x="119450" y="3717589"/>
            <a:ext cx="4775194" cy="166429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816CDA1-DB82-2691-3372-80AA450008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2504" y="3677238"/>
            <a:ext cx="3773192" cy="2287815"/>
          </a:xfrm>
          <a:prstGeom prst="rect">
            <a:avLst/>
          </a:prstGeom>
        </p:spPr>
      </p:pic>
      <p:pic>
        <p:nvPicPr>
          <p:cNvPr id="24" name="Picture 23" descr="Diagram, schematic&#10;&#10;Description automatically generated">
            <a:extLst>
              <a:ext uri="{FF2B5EF4-FFF2-40B4-BE49-F238E27FC236}">
                <a16:creationId xmlns:a16="http://schemas.microsoft.com/office/drawing/2014/main" id="{C0FAFD10-981C-C2C4-6031-3D410D1551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1" y="1476113"/>
            <a:ext cx="3241135" cy="106900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54FD2F5-8366-8E6E-91A4-17A4AA5EA7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3685" y="3862799"/>
            <a:ext cx="3073515" cy="127786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78E6DA7-12FC-F226-49F5-7BFBA63DB454}"/>
              </a:ext>
            </a:extLst>
          </p:cNvPr>
          <p:cNvSpPr txBox="1"/>
          <p:nvPr/>
        </p:nvSpPr>
        <p:spPr>
          <a:xfrm>
            <a:off x="9285514" y="1105336"/>
            <a:ext cx="1698172" cy="2585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~ 10-12 dB noise figure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67B241D-7DD7-288D-B75B-8A60FF50083C}"/>
              </a:ext>
            </a:extLst>
          </p:cNvPr>
          <p:cNvSpPr txBox="1"/>
          <p:nvPr/>
        </p:nvSpPr>
        <p:spPr>
          <a:xfrm>
            <a:off x="10231810" y="3832588"/>
            <a:ext cx="1253379" cy="2585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~ 13-14 dBm P</a:t>
            </a:r>
            <a:r>
              <a:rPr lang="en-US" sz="1200" b="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sat</a:t>
            </a:r>
          </a:p>
        </p:txBody>
      </p:sp>
    </p:spTree>
    <p:extLst>
      <p:ext uri="{BB962C8B-B14F-4D97-AF65-F5344CB8AC3E}">
        <p14:creationId xmlns:p14="http://schemas.microsoft.com/office/powerpoint/2010/main" val="3915434257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701220"/>
            <a:ext cx="924401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1D and 2D </a:t>
            </a:r>
            <a:b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Array Design</a:t>
            </a:r>
            <a:endParaRPr lang="en-US" altLang="en-US" sz="80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1B76FE-3D66-2E8D-A015-3E492780D92C}"/>
              </a:ext>
            </a:extLst>
          </p:cNvPr>
          <p:cNvSpPr/>
          <p:nvPr/>
        </p:nvSpPr>
        <p:spPr bwMode="auto">
          <a:xfrm>
            <a:off x="1066800" y="3048000"/>
            <a:ext cx="9448800" cy="221599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22111C-956C-A5FF-CC1B-9128D4002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622" y="3164945"/>
            <a:ext cx="2331720" cy="18745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858D51-9AC9-A9E4-3BA0-0B9093336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575" y="3196275"/>
            <a:ext cx="5667770" cy="178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36315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mm-wave module design problem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CB11C3-5EB7-40EF-9E31-573C94BEFE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223" y="1088740"/>
            <a:ext cx="2649397" cy="1363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867B67-D316-907B-91A1-7E93B116EF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925" y="1185288"/>
            <a:ext cx="2027522" cy="1231249"/>
          </a:xfrm>
          <a:prstGeom prst="rect">
            <a:avLst/>
          </a:prstGeom>
        </p:spPr>
      </p:pic>
      <p:pic>
        <p:nvPicPr>
          <p:cNvPr id="6" name="Picture 2" descr="2018_4_6_mm_wave_link_examples">
            <a:extLst>
              <a:ext uri="{FF2B5EF4-FFF2-40B4-BE49-F238E27FC236}">
                <a16:creationId xmlns:a16="http://schemas.microsoft.com/office/drawing/2014/main" id="{442D4371-3401-AE23-91E5-1279C87667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91055" y="2593525"/>
            <a:ext cx="4580872" cy="152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2018_4_6_mm_wave_link_examples">
            <a:extLst>
              <a:ext uri="{FF2B5EF4-FFF2-40B4-BE49-F238E27FC236}">
                <a16:creationId xmlns:a16="http://schemas.microsoft.com/office/drawing/2014/main" id="{2BC8EB2F-D253-1E7B-2ACA-772949FF7F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27686" y="4316867"/>
            <a:ext cx="3270673" cy="1847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2018_4_6_packages">
            <a:extLst>
              <a:ext uri="{FF2B5EF4-FFF2-40B4-BE49-F238E27FC236}">
                <a16:creationId xmlns:a16="http://schemas.microsoft.com/office/drawing/2014/main" id="{3B43CE4A-F147-1255-C810-7A81A7005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30" y="4565615"/>
            <a:ext cx="3200977" cy="1558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>
            <a:extLst>
              <a:ext uri="{FF2B5EF4-FFF2-40B4-BE49-F238E27FC236}">
                <a16:creationId xmlns:a16="http://schemas.microsoft.com/office/drawing/2014/main" id="{997927BD-FFF8-5D29-188F-F9AF283A5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76545"/>
            <a:ext cx="8365225" cy="1080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r>
              <a:rPr lang="en-US" sz="2400" b="0" dirty="0">
                <a:latin typeface="Calibri" pitchFamily="34" charset="0"/>
                <a:cs typeface="Calibri" pitchFamily="34" charset="0"/>
              </a:rPr>
              <a:t>How to make the IC electronics fit ?</a:t>
            </a:r>
            <a:br>
              <a:rPr lang="en-US" sz="2400" b="0" dirty="0"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latin typeface="Calibri" pitchFamily="34" charset="0"/>
                <a:cs typeface="Calibri" pitchFamily="34" charset="0"/>
              </a:rPr>
              <a:t>How to avoid catastrophic signal losses ?</a:t>
            </a:r>
            <a:br>
              <a:rPr lang="en-US" sz="2400" b="0" dirty="0"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latin typeface="Calibri" pitchFamily="34" charset="0"/>
                <a:cs typeface="Calibri" pitchFamily="34" charset="0"/>
              </a:rPr>
              <a:t>How to remove the heat ?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9C68723F-4261-359E-EA6F-786A866A8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888940"/>
            <a:ext cx="5257800" cy="15971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r>
              <a:rPr lang="en-US" sz="2400" b="0" dirty="0">
                <a:latin typeface="Calibri" pitchFamily="34" charset="0"/>
                <a:cs typeface="Calibri" pitchFamily="34" charset="0"/>
              </a:rPr>
              <a:t>Not all systems steer in two planes...</a:t>
            </a:r>
            <a:br>
              <a:rPr lang="en-US" sz="2400" b="0" dirty="0"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latin typeface="Calibri" pitchFamily="34" charset="0"/>
                <a:cs typeface="Calibri" pitchFamily="34" charset="0"/>
              </a:rPr>
              <a:t>     ...some steer in only one.</a:t>
            </a:r>
          </a:p>
          <a:p>
            <a:r>
              <a:rPr lang="en-US" sz="2400" b="0" dirty="0">
                <a:latin typeface="Calibri" pitchFamily="34" charset="0"/>
                <a:cs typeface="Calibri" pitchFamily="34" charset="0"/>
              </a:rPr>
              <a:t>Not all systems steer over 180 degrees...</a:t>
            </a:r>
            <a:br>
              <a:rPr lang="en-US" sz="2400" b="0" dirty="0"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latin typeface="Calibri" pitchFamily="34" charset="0"/>
                <a:cs typeface="Calibri" pitchFamily="34" charset="0"/>
              </a:rPr>
              <a:t>     ...some steer a smaller angular range</a:t>
            </a:r>
          </a:p>
        </p:txBody>
      </p:sp>
    </p:spTree>
    <p:extLst>
      <p:ext uri="{BB962C8B-B14F-4D97-AF65-F5344CB8AC3E}">
        <p14:creationId xmlns:p14="http://schemas.microsoft.com/office/powerpoint/2010/main" val="3364553602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we need 2D arrays ? 1D steering might be fine.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4BEA30-A82F-1E0F-BC97-27214C646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100" y="1493785"/>
            <a:ext cx="5002401" cy="41643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C35FE9-A57D-FFC4-8BAA-94DF86DE3C9C}"/>
              </a:ext>
            </a:extLst>
          </p:cNvPr>
          <p:cNvSpPr txBox="1"/>
          <p:nvPr/>
        </p:nvSpPr>
        <p:spPr>
          <a:xfrm>
            <a:off x="294075" y="1252789"/>
            <a:ext cx="647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1/sin</a:t>
            </a:r>
            <a:r>
              <a:rPr lang="en-US" sz="2000" b="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f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sidelobes provide strong signals to tall buildings.</a:t>
            </a:r>
          </a:p>
          <a:p>
            <a:pPr>
              <a:spcBef>
                <a:spcPts val="0"/>
              </a:spcBef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Providing sidelobes reduces broadside gain by less than 3dB.</a:t>
            </a:r>
          </a:p>
          <a:p>
            <a:pPr>
              <a:spcBef>
                <a:spcPts val="0"/>
              </a:spcBef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Don't need 2D arrays to serve tall buildings</a:t>
            </a:r>
            <a:endParaRPr lang="en-US" sz="16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ABD8CCD-2945-CD92-7AFA-03199F4D26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5493" y="2573905"/>
          <a:ext cx="5293591" cy="3716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3" imgW="5118120" imgH="3602520" progId="KGraph_Plot">
                  <p:embed/>
                </p:oleObj>
              </mc:Choice>
              <mc:Fallback>
                <p:oleObj name="KGPlot" r:id="rId3" imgW="5118120" imgH="3602520" progId="KGraph_Plot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493" y="2573905"/>
                        <a:ext cx="5293591" cy="37161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B2F82C3-E712-C2F9-2606-2365FF4EA4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4591" y="2258870"/>
            <a:ext cx="2696484" cy="179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58020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2D vs. 1D: Don't aim beams in useless directions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AC0590-D8FF-A219-73CA-B5C26EC0A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15" y="815774"/>
            <a:ext cx="11379570" cy="45944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61CFE-EF24-7F92-52DD-4B2F11AF0FCB}"/>
              </a:ext>
            </a:extLst>
          </p:cNvPr>
          <p:cNvSpPr txBox="1"/>
          <p:nvPr/>
        </p:nvSpPr>
        <p:spPr>
          <a:xfrm>
            <a:off x="377130" y="5657469"/>
            <a:ext cx="1120527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most users on the ground, 2D array wastes spatial degrees of freedom on unoccupied directions.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some 2D beamsteering to avoid ground reflections.</a:t>
            </a:r>
            <a:endParaRPr lang="en-US" sz="18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74727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70 m, 64 × 10 Gb/s hub: </a:t>
            </a:r>
            <a:r>
              <a:rPr lang="en-US" dirty="0">
                <a:solidFill>
                  <a:srgbClr val="FF0000"/>
                </a:solidFill>
              </a:rPr>
              <a:t>140</a:t>
            </a:r>
            <a:r>
              <a:rPr lang="en-US" dirty="0"/>
              <a:t>,</a:t>
            </a:r>
            <a:r>
              <a:rPr lang="en-US" dirty="0">
                <a:solidFill>
                  <a:srgbClr val="FF0000"/>
                </a:solidFill>
              </a:rPr>
              <a:t> 70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35 </a:t>
            </a:r>
            <a:r>
              <a:rPr lang="en-US" dirty="0"/>
              <a:t>GHz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en-US" dirty="0"/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2F764007-EC55-B420-5640-99BDBB03E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" y="5531491"/>
            <a:ext cx="5684520" cy="332399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High frequencies are advantageous if </a:t>
            </a:r>
            <a:r>
              <a:rPr lang="en-US" sz="2400" b="0" dirty="0">
                <a:solidFill>
                  <a:srgbClr val="000000"/>
                </a:solidFill>
                <a:latin typeface="Symbol" panose="05050102010706020507" pitchFamily="18" charset="2"/>
                <a:cs typeface="Calibri" pitchFamily="34" charset="0"/>
              </a:rPr>
              <a:t>a</a:t>
            </a:r>
            <a:r>
              <a:rPr lang="en-US" sz="2400" b="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&lt; 1. 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F0D6331-7199-970F-3743-8C727E184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981465"/>
              </p:ext>
            </p:extLst>
          </p:nvPr>
        </p:nvGraphicFramePr>
        <p:xfrm>
          <a:off x="76200" y="606090"/>
          <a:ext cx="9784080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122214436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402552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3670850039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59830829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0083367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49622449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95958052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Frequency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7541117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Handset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size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mm x 9 mm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mm x 9 mm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mm x 9 mm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999111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b="0" baseline="300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# elements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x 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x 4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x 2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61399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Hub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size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cm x 1.0 cm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 cm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x 2.0 cm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 cm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x 4.0 cm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56995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b="0" baseline="300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# elements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 x 1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 x 1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 x 1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810963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Modulation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 baseline="300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QPSK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QPSK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16QAM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strike="sngStrike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QPSK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64QAM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22927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Channel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Bandwidth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 GHz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strike="sngStrike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1.7 GHz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94528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Transmit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2000" b="0" baseline="-25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1dB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/element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20.1</a:t>
                      </a:r>
                      <a:r>
                        <a:rPr lang="en-US" sz="2000" b="0" baseline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dBm</a:t>
                      </a:r>
                      <a:endParaRPr lang="en-US" sz="20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20.1</a:t>
                      </a:r>
                      <a:r>
                        <a:rPr lang="en-US" sz="2000" b="0" baseline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dBm</a:t>
                      </a:r>
                      <a:endParaRPr lang="en-US" sz="20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24.2 dBm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strike="sngStrike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19.5 dBm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27.8 dBm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5825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BCC27245-5162-BCFA-577B-031BC5C9A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9212" y="4035090"/>
            <a:ext cx="1900388" cy="2365710"/>
          </a:xfrm>
          <a:prstGeom prst="rect">
            <a:avLst/>
          </a:prstGeom>
        </p:spPr>
      </p:pic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C93706A7-CF9A-2778-7EC0-AB9F7295A9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224995"/>
              </p:ext>
            </p:extLst>
          </p:nvPr>
        </p:nvGraphicFramePr>
        <p:xfrm>
          <a:off x="152400" y="4035090"/>
          <a:ext cx="566928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>
                  <a:extLst>
                    <a:ext uri="{9D8B030D-6E8A-4147-A177-3AD203B41FA5}">
                      <a16:colId xmlns:a16="http://schemas.microsoft.com/office/drawing/2014/main" val="3670850039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755829825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959580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 capacity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moderate capacity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7541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long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range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</a:t>
                      </a:r>
                      <a:endParaRPr lang="en-US" sz="20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moderate frequency</a:t>
                      </a:r>
                      <a:endParaRPr lang="en-US" sz="20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9991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 range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 frequency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moderate frequency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229279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EF74CEA1-9E57-4D6B-4096-CAB4E3B6D0EE}"/>
              </a:ext>
            </a:extLst>
          </p:cNvPr>
          <p:cNvGrpSpPr/>
          <p:nvPr/>
        </p:nvGrpSpPr>
        <p:grpSpPr>
          <a:xfrm>
            <a:off x="5943600" y="4347828"/>
            <a:ext cx="3676650" cy="723900"/>
            <a:chOff x="2179320" y="5620068"/>
            <a:chExt cx="3676650" cy="7239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510087A-2E8F-24B1-3D21-A9C653985BF5}"/>
                </a:ext>
              </a:extLst>
            </p:cNvPr>
            <p:cNvSpPr/>
            <p:nvPr/>
          </p:nvSpPr>
          <p:spPr bwMode="auto">
            <a:xfrm>
              <a:off x="3733800" y="5715000"/>
              <a:ext cx="304800" cy="530370"/>
            </a:xfrm>
            <a:prstGeom prst="rect">
              <a:avLst/>
            </a:prstGeom>
            <a:solidFill>
              <a:srgbClr val="FFFF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51B521C-A685-5ED3-9A67-4F8E10154032}"/>
                </a:ext>
              </a:extLst>
            </p:cNvPr>
            <p:cNvSpPr/>
            <p:nvPr/>
          </p:nvSpPr>
          <p:spPr bwMode="auto">
            <a:xfrm>
              <a:off x="4266503" y="5813280"/>
              <a:ext cx="381697" cy="206520"/>
            </a:xfrm>
            <a:prstGeom prst="rect">
              <a:avLst/>
            </a:prstGeom>
            <a:solidFill>
              <a:srgbClr val="FFFF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398A10-BE8B-E556-BCF1-ABF1823FC8CE}"/>
                </a:ext>
              </a:extLst>
            </p:cNvPr>
            <p:cNvSpPr/>
            <p:nvPr/>
          </p:nvSpPr>
          <p:spPr bwMode="auto">
            <a:xfrm>
              <a:off x="4728062" y="5715000"/>
              <a:ext cx="1099581" cy="530370"/>
            </a:xfrm>
            <a:prstGeom prst="rect">
              <a:avLst/>
            </a:prstGeom>
            <a:solidFill>
              <a:srgbClr val="FFFF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aphicFrame>
          <p:nvGraphicFramePr>
            <p:cNvPr id="23" name="Object 22">
              <a:extLst>
                <a:ext uri="{FF2B5EF4-FFF2-40B4-BE49-F238E27FC236}">
                  <a16:creationId xmlns:a16="http://schemas.microsoft.com/office/drawing/2014/main" id="{587F7784-6D42-B1F2-BC17-A74976EDD27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93137593"/>
                </p:ext>
              </p:extLst>
            </p:nvPr>
          </p:nvGraphicFramePr>
          <p:xfrm>
            <a:off x="2179320" y="5620068"/>
            <a:ext cx="3676650" cy="723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450880" imgH="482400" progId="Equation.DSMT4">
                    <p:embed/>
                  </p:oleObj>
                </mc:Choice>
                <mc:Fallback>
                  <p:oleObj name="Equation" r:id="rId3" imgW="2450880" imgH="482400" progId="Equation.DSMT4">
                    <p:embed/>
                    <p:pic>
                      <p:nvPicPr>
                        <p:cNvPr id="18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9320" y="5620068"/>
                          <a:ext cx="3676650" cy="723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" name="Text Box 10">
            <a:extLst>
              <a:ext uri="{FF2B5EF4-FFF2-40B4-BE49-F238E27FC236}">
                <a16:creationId xmlns:a16="http://schemas.microsoft.com/office/drawing/2014/main" id="{B9F1314E-FCBB-825D-072D-AA5619F08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021" y="6287565"/>
            <a:ext cx="11430000" cy="1661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Assumptions: Hub to handset downlink. Link parameters as per previous slide. Same range, noise figure, rain rate, margins.</a:t>
            </a:r>
          </a:p>
        </p:txBody>
      </p:sp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60F9E2FB-5DCA-EF6A-9B8B-F61471E6AF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2170000"/>
              </p:ext>
            </p:extLst>
          </p:nvPr>
        </p:nvGraphicFramePr>
        <p:xfrm>
          <a:off x="9860280" y="950721"/>
          <a:ext cx="1939700" cy="722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95280" imgH="482400" progId="Equation.DSMT4">
                  <p:embed/>
                </p:oleObj>
              </mc:Choice>
              <mc:Fallback>
                <p:oleObj name="Equation" r:id="rId5" imgW="1295280" imgH="48240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01F061C6-D3F7-AB7D-EE4F-6684806CBC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60280" y="950721"/>
                        <a:ext cx="1939700" cy="7226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228E5418-ACC3-122A-8FBA-8C077BFF41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9100147"/>
              </p:ext>
            </p:extLst>
          </p:nvPr>
        </p:nvGraphicFramePr>
        <p:xfrm>
          <a:off x="9911004" y="1890710"/>
          <a:ext cx="1942920" cy="72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95280" imgH="482400" progId="Equation.DSMT4">
                  <p:embed/>
                </p:oleObj>
              </mc:Choice>
              <mc:Fallback>
                <p:oleObj name="Equation" r:id="rId7" imgW="1295280" imgH="48240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C650C926-1A2D-68CA-3F64-930B5A6CC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911004" y="1890710"/>
                        <a:ext cx="1942920" cy="72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4408338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100-300 GHz IC-package connections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246A98-D458-8E31-76B6-030BDCE06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311612"/>
            <a:ext cx="2903220" cy="18897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64192C-3418-644F-CAA5-30A0849313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565" y="3818882"/>
            <a:ext cx="2143447" cy="10350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C1C41A-0495-D944-EE3A-C67B644619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98" b="27152"/>
          <a:stretch/>
        </p:blipFill>
        <p:spPr>
          <a:xfrm>
            <a:off x="3200447" y="1539733"/>
            <a:ext cx="1991565" cy="1295401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DC07660-6B0C-A8E9-D4F3-D26DE58B02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515257"/>
              </p:ext>
            </p:extLst>
          </p:nvPr>
        </p:nvGraphicFramePr>
        <p:xfrm>
          <a:off x="5654040" y="750028"/>
          <a:ext cx="6309360" cy="54907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54480">
                  <a:extLst>
                    <a:ext uri="{9D8B030D-6E8A-4147-A177-3AD203B41FA5}">
                      <a16:colId xmlns:a16="http://schemas.microsoft.com/office/drawing/2014/main" val="2102656148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599607244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60927425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47192274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10437024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Frequency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technology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cost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heatsinking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8698766"/>
                  </a:ext>
                </a:extLst>
              </a:tr>
              <a:tr h="999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micromachined</a:t>
                      </a:r>
                      <a:b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waveguide interface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1000 GHz </a:t>
                      </a:r>
                    </a:p>
                    <a:p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Research.</a:t>
                      </a:r>
                      <a:b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Cheap one day ?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baseline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</a:t>
                      </a:r>
                      <a:br>
                        <a:rPr lang="en-US" sz="1400" b="1" baseline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80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b="0" baseline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good</a:t>
                      </a:r>
                      <a:endParaRPr lang="en-US" sz="1400" b="0" dirty="0">
                        <a:solidFill>
                          <a:schemeClr val="accen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78096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ribbon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mesh bond</a:t>
                      </a:r>
                    </a:p>
                    <a:p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 GHz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Handcrafted.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baseline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</a:t>
                      </a:r>
                      <a:br>
                        <a:rPr lang="en-US" sz="1400" b="1" baseline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80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b="0" dirty="0">
                        <a:solidFill>
                          <a:schemeClr val="accen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baseline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good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979648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wafer-scale</a:t>
                      </a:r>
                      <a:b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fan-out package</a:t>
                      </a:r>
                    </a:p>
                    <a:p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&gt;200 GHz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Industry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standard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low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baseline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good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386688"/>
                  </a:ext>
                </a:extLst>
              </a:tr>
              <a:tr h="999307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 stud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flip-chip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&gt;200 GHz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Industry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standard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low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baseline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ok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b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400" b="1" baseline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marginal for PA</a:t>
                      </a:r>
                      <a:br>
                        <a:rPr lang="en-US" sz="1400" b="1" baseline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80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4799131"/>
                  </a:ext>
                </a:extLst>
              </a:tr>
              <a:tr h="587831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hot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vias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 GHz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Development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low ?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good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509563"/>
                  </a:ext>
                </a:extLst>
              </a:tr>
              <a:tr h="587831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(ball)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wirebonds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r>
                        <a:rPr lang="en-US" sz="1400" b="1" baseline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GHz</a:t>
                      </a:r>
                      <a:br>
                        <a:rPr lang="en-US" sz="1400" b="1" baseline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80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Industry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standard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low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good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33800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08C1EA8-D060-CE62-C690-98EFEDC839AD}"/>
              </a:ext>
            </a:extLst>
          </p:cNvPr>
          <p:cNvSpPr txBox="1"/>
          <p:nvPr/>
        </p:nvSpPr>
        <p:spPr>
          <a:xfrm rot="16200000">
            <a:off x="-275021" y="1008812"/>
            <a:ext cx="1140056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0" dirty="0"/>
              <a:t>Deal, IEEE Trans THz,</a:t>
            </a:r>
            <a:br>
              <a:rPr lang="en-US" sz="900" b="0" dirty="0"/>
            </a:br>
            <a:r>
              <a:rPr lang="en-US" sz="900" b="0" dirty="0"/>
              <a:t> Sept 2011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B351E8B-068C-D085-A525-52D9A8AE8CD2}"/>
              </a:ext>
            </a:extLst>
          </p:cNvPr>
          <p:cNvCxnSpPr>
            <a:endCxn id="17" idx="3"/>
          </p:cNvCxnSpPr>
          <p:nvPr/>
        </p:nvCxnSpPr>
        <p:spPr bwMode="auto">
          <a:xfrm flipH="1" flipV="1">
            <a:off x="3048565" y="1193085"/>
            <a:ext cx="2605475" cy="16841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FFFEC8A-DAAA-0B9C-BB26-DE0D0E1768C7}"/>
              </a:ext>
            </a:extLst>
          </p:cNvPr>
          <p:cNvCxnSpPr>
            <a:endCxn id="7" idx="1"/>
          </p:cNvCxnSpPr>
          <p:nvPr/>
        </p:nvCxnSpPr>
        <p:spPr bwMode="auto">
          <a:xfrm>
            <a:off x="2429408" y="3378323"/>
            <a:ext cx="3224632" cy="117083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453F86A-9CCA-B58F-0C85-D47FFB7DF3A1}"/>
              </a:ext>
            </a:extLst>
          </p:cNvPr>
          <p:cNvCxnSpPr>
            <a:stCxn id="6" idx="3"/>
          </p:cNvCxnSpPr>
          <p:nvPr/>
        </p:nvCxnSpPr>
        <p:spPr bwMode="auto">
          <a:xfrm>
            <a:off x="5192012" y="2187434"/>
            <a:ext cx="517595" cy="4797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17D81B-C72C-BB0F-1C1E-FD5E8576AC34}"/>
              </a:ext>
            </a:extLst>
          </p:cNvPr>
          <p:cNvCxnSpPr>
            <a:stCxn id="5" idx="3"/>
          </p:cNvCxnSpPr>
          <p:nvPr/>
        </p:nvCxnSpPr>
        <p:spPr bwMode="auto">
          <a:xfrm flipV="1">
            <a:off x="5192012" y="4257587"/>
            <a:ext cx="462028" cy="7883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29B823AF-8AD0-C1B4-2292-BD27FE4AA1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9332" y="5555572"/>
            <a:ext cx="2392680" cy="914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1AB4C13-05EF-0171-4941-FE9AA3D8E7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941" y="4650128"/>
            <a:ext cx="2103120" cy="137922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4739FAF-9D79-95E9-E941-D22E1A75511F}"/>
              </a:ext>
            </a:extLst>
          </p:cNvPr>
          <p:cNvCxnSpPr>
            <a:stCxn id="14" idx="3"/>
          </p:cNvCxnSpPr>
          <p:nvPr/>
        </p:nvCxnSpPr>
        <p:spPr bwMode="auto">
          <a:xfrm flipV="1">
            <a:off x="2364061" y="5173031"/>
            <a:ext cx="3345546" cy="16670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64AEF6-0C99-FDFC-B456-5C4D2CAB0590}"/>
              </a:ext>
            </a:extLst>
          </p:cNvPr>
          <p:cNvCxnSpPr>
            <a:stCxn id="13" idx="3"/>
          </p:cNvCxnSpPr>
          <p:nvPr/>
        </p:nvCxnSpPr>
        <p:spPr bwMode="auto">
          <a:xfrm flipV="1">
            <a:off x="5192012" y="5816812"/>
            <a:ext cx="435271" cy="19596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FFBF92D6-5BA3-DA66-7F5C-DADA1B5CCD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965" y="625395"/>
            <a:ext cx="2514600" cy="113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16675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E016E6-953C-C9E9-EF8D-220094D807D9}"/>
              </a:ext>
            </a:extLst>
          </p:cNvPr>
          <p:cNvSpPr/>
          <p:nvPr/>
        </p:nvSpPr>
        <p:spPr bwMode="auto">
          <a:xfrm>
            <a:off x="2209800" y="2961333"/>
            <a:ext cx="7315200" cy="221599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0" y="1361121"/>
            <a:ext cx="12192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140 GHz 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59EA16-3AA0-7E11-AAF4-532DA4BFC4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9789" y="2484541"/>
            <a:ext cx="1924487" cy="31548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C47BA9-32CF-5BD6-EF0B-1845449F6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3738" y="3112238"/>
            <a:ext cx="2549148" cy="19118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0C0908-2C0C-606A-85B5-0063D5B218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7212" y="3114561"/>
            <a:ext cx="1075217" cy="190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6239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140 GHz Hub Demonstration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731C3B-1646-D5CC-654A-B58C7DF40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56072"/>
            <a:ext cx="4413436" cy="2153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41E2C2-A114-285F-9739-2F76F82B9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277" y="2867682"/>
            <a:ext cx="6540365" cy="29997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3D8AFE-E790-A7D4-C1FB-4A718EFB5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99" y="2971800"/>
            <a:ext cx="5203373" cy="2895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2B7C9F-2582-94BC-C082-32AA6609B031}"/>
              </a:ext>
            </a:extLst>
          </p:cNvPr>
          <p:cNvSpPr txBox="1"/>
          <p:nvPr/>
        </p:nvSpPr>
        <p:spPr>
          <a:xfrm>
            <a:off x="120316" y="5978824"/>
            <a:ext cx="8351122" cy="424732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*Modules: Farid et al,  IEEE BCICTS 2021, IEEE Trans MTT 2022, </a:t>
            </a:r>
            <a:br>
              <a:rPr lang="en-US" sz="12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Demo: Abu-Surra et. al. (Samsung)  2022 IEEE International Conference on Communications, 16 -20 May 2022, Seoul, Korea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152E13-EA2B-4C06-45AF-EAE376366717}"/>
              </a:ext>
            </a:extLst>
          </p:cNvPr>
          <p:cNvSpPr txBox="1"/>
          <p:nvPr/>
        </p:nvSpPr>
        <p:spPr>
          <a:xfrm>
            <a:off x="5487203" y="2891745"/>
            <a:ext cx="2344691" cy="52860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105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Globalfoundries: 22FDX CMOS</a:t>
            </a:r>
            <a:br>
              <a:rPr lang="en-US" sz="105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5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Teledyne: 250 nm InP HBT</a:t>
            </a:r>
            <a:br>
              <a:rPr lang="en-US" sz="105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5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Kyocera: LTCC, assembly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320156-E65F-5CF8-B19F-7C7E61838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99" y="1662728"/>
            <a:ext cx="6401848" cy="130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1971" tIns="30986" rIns="61971" bIns="30986">
            <a:spAutoFit/>
          </a:bodyPr>
          <a:lstStyle/>
          <a:p>
            <a:pPr defTabSz="615554"/>
            <a:r>
              <a:rPr lang="en-US" sz="1800" dirty="0">
                <a:solidFill>
                  <a:srgbClr val="000000"/>
                </a:solidFill>
                <a:latin typeface="Calibri" pitchFamily="34" charset="0"/>
              </a:rPr>
              <a:t>Demonstration (Samsung + UCSB)</a:t>
            </a:r>
            <a:br>
              <a:rPr lang="en-US" sz="18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itchFamily="34" charset="0"/>
              </a:rPr>
              <a:t>8-element receiver*: 22 nm SOI CMOS</a:t>
            </a:r>
            <a:br>
              <a:rPr lang="en-US" sz="18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itchFamily="34" charset="0"/>
              </a:rPr>
              <a:t>8-element transmitter*: 22 nm SOI CMOS + 100 mW InP HBT PAs</a:t>
            </a:r>
            <a:br>
              <a:rPr lang="en-US" sz="18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itchFamily="34" charset="0"/>
              </a:rPr>
              <a:t>2.3 Gb/s @ 120 meters*</a:t>
            </a:r>
            <a:br>
              <a:rPr lang="en-US" sz="18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itchFamily="34" charset="0"/>
              </a:rPr>
              <a:t>PTFE lens used to extend link range</a:t>
            </a:r>
            <a:endParaRPr lang="en-US" sz="1800" b="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32B1B1D-7928-0CB7-EC19-DAC6B5D1E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914400"/>
            <a:ext cx="6401848" cy="31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1971" tIns="30986" rIns="61971" bIns="30986">
            <a:spAutoFit/>
          </a:bodyPr>
          <a:lstStyle/>
          <a:p>
            <a:pPr defTabSz="615554"/>
            <a:r>
              <a:rPr lang="en-US" sz="1800" dirty="0">
                <a:solidFill>
                  <a:srgbClr val="000000"/>
                </a:solidFill>
                <a:latin typeface="Calibri" pitchFamily="34" charset="0"/>
              </a:rPr>
              <a:t>Concept: </a:t>
            </a:r>
            <a:r>
              <a:rPr lang="en-US" sz="1800" b="0" dirty="0">
                <a:solidFill>
                  <a:srgbClr val="000000"/>
                </a:solidFill>
                <a:latin typeface="Calibri" pitchFamily="34" charset="0"/>
              </a:rPr>
              <a:t>128 elements, 64 x 10 Gb/s/user, 70 meters.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D9FDD32-F74D-2149-10F3-98FA920641D4}"/>
              </a:ext>
            </a:extLst>
          </p:cNvPr>
          <p:cNvCxnSpPr/>
          <p:nvPr/>
        </p:nvCxnSpPr>
        <p:spPr bwMode="auto">
          <a:xfrm>
            <a:off x="152399" y="1312350"/>
            <a:ext cx="640184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2061ED1-4952-6FDB-ED5B-B4B6045D864B}"/>
              </a:ext>
            </a:extLst>
          </p:cNvPr>
          <p:cNvCxnSpPr>
            <a:cxnSpLocks/>
          </p:cNvCxnSpPr>
          <p:nvPr/>
        </p:nvCxnSpPr>
        <p:spPr bwMode="auto">
          <a:xfrm>
            <a:off x="6629400" y="1371600"/>
            <a:ext cx="0" cy="6858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2FA0A8E-DE8A-92E3-FD52-A20507070EE7}"/>
              </a:ext>
            </a:extLst>
          </p:cNvPr>
          <p:cNvCxnSpPr>
            <a:cxnSpLocks/>
          </p:cNvCxnSpPr>
          <p:nvPr/>
        </p:nvCxnSpPr>
        <p:spPr bwMode="auto">
          <a:xfrm>
            <a:off x="6659548" y="2198676"/>
            <a:ext cx="5396094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82122883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652588" y="701220"/>
            <a:ext cx="924401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210 GHz and 280 GHz</a:t>
            </a:r>
            <a:b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ICs, Modules, Links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F1CCF4-1B5B-0FFA-4D41-DE78F1DE978A}"/>
              </a:ext>
            </a:extLst>
          </p:cNvPr>
          <p:cNvSpPr/>
          <p:nvPr/>
        </p:nvSpPr>
        <p:spPr bwMode="auto">
          <a:xfrm>
            <a:off x="1652588" y="3048000"/>
            <a:ext cx="8786812" cy="2743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58BA02-6F83-2A5A-96A9-DA076CED3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124200"/>
            <a:ext cx="5529223" cy="24182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92BA20-0BBC-AAFD-1E02-3877A79C93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3124200"/>
            <a:ext cx="2632364" cy="235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819029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Concept: 640 Gb/s, </a:t>
            </a:r>
            <a:r>
              <a:rPr lang="en-US" sz="3600" dirty="0">
                <a:solidFill>
                  <a:schemeClr val="accent1"/>
                </a:solidFill>
              </a:rPr>
              <a:t>210</a:t>
            </a:r>
            <a:r>
              <a:rPr lang="en-US" sz="3600" dirty="0"/>
              <a:t> GHz MIMO backhaul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DBAC5E-0520-078D-E018-397AF27CD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851085"/>
            <a:ext cx="6781800" cy="386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615554"/>
            <a:r>
              <a:rPr lang="en-US" sz="2000" dirty="0">
                <a:latin typeface="Calibri" pitchFamily="34" charset="0"/>
              </a:rPr>
              <a:t>Concept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8 x 80 Gb/s MIMO </a:t>
            </a:r>
            <a:r>
              <a:rPr lang="en-US" sz="2000" b="0" dirty="0">
                <a:latin typeface="Calibri" pitchFamily="34" charset="0"/>
              </a:rPr>
              <a:t>with 2.1 m baseline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16-element subarrays  (7</a:t>
            </a:r>
            <a:r>
              <a:rPr lang="en-US" sz="2000" b="0" dirty="0">
                <a:latin typeface="Symbol" panose="05050102010706020507" pitchFamily="18" charset="2"/>
              </a:rPr>
              <a:t>l</a:t>
            </a:r>
            <a:r>
              <a:rPr lang="en-US" sz="2000" b="0" dirty="0">
                <a:latin typeface="Calibri" pitchFamily="34" charset="0"/>
              </a:rPr>
              <a:t> x 7</a:t>
            </a:r>
            <a:r>
              <a:rPr lang="en-US" sz="2000" b="0" dirty="0">
                <a:latin typeface="Symbol" panose="05050102010706020507" pitchFamily="18" charset="2"/>
              </a:rPr>
              <a:t>l </a:t>
            </a:r>
            <a:r>
              <a:rPr lang="en-US" sz="2000" b="0" dirty="0">
                <a:latin typeface="Calibri" pitchFamily="34" charset="0"/>
              </a:rPr>
              <a:t>antennas)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500 meters range in 50 mm/hr. rain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14 dB margins</a:t>
            </a:r>
            <a:r>
              <a:rPr lang="en-US" sz="2000" b="0" dirty="0">
                <a:latin typeface="Calibri" pitchFamily="34" charset="0"/>
              </a:rPr>
              <a:t>: (obstruction, operating, aging, packaging)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LNAs: 8 dB noise figure</a:t>
            </a:r>
            <a:endParaRPr lang="fr-FR" sz="2000" b="0" dirty="0">
              <a:solidFill>
                <a:srgbClr val="FF0000"/>
              </a:solidFill>
              <a:latin typeface="Calibri" pitchFamily="34" charset="0"/>
            </a:endParaRPr>
          </a:p>
          <a:p>
            <a:pPr defTabSz="615554"/>
            <a:r>
              <a:rPr lang="fr-FR" sz="2000" b="0" dirty="0">
                <a:latin typeface="Calibri" pitchFamily="34" charset="0"/>
              </a:rPr>
              <a:t>     </a:t>
            </a:r>
            <a:r>
              <a:rPr lang="fr-FR" sz="2000" b="0" dirty="0">
                <a:solidFill>
                  <a:srgbClr val="FF0000"/>
                </a:solidFill>
                <a:latin typeface="Calibri" pitchFamily="34" charset="0"/>
              </a:rPr>
              <a:t>PAs: 50 mW =P</a:t>
            </a:r>
            <a:r>
              <a:rPr lang="fr-FR" sz="2000" b="0" baseline="-25000" dirty="0">
                <a:solidFill>
                  <a:srgbClr val="FF0000"/>
                </a:solidFill>
                <a:latin typeface="Calibri" pitchFamily="34" charset="0"/>
              </a:rPr>
              <a:t>1dB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</a:p>
          <a:p>
            <a:pPr defTabSz="615554"/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Demonstrated to date: 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no subarrays,  1 channel</a:t>
            </a:r>
          </a:p>
          <a:p>
            <a:pPr defTabSz="615554"/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Ongoing demonstration efforts: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no subarrays,  4 x 4 MIMO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FB8D43-0169-6883-A35A-9B8FDB06C1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082" y="838200"/>
            <a:ext cx="2109354" cy="225731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37FF620-0252-18D8-EB93-516DB0E5F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9392" y="1074933"/>
            <a:ext cx="2354008" cy="119907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931D6FC-2691-8369-5A8A-90D3CD3C1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4526029" y="4658289"/>
            <a:ext cx="2296889" cy="8430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9592699-EBDA-5869-607F-18101807BA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201037" y="4337843"/>
            <a:ext cx="2937781" cy="8430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7E5BF1-0455-BD76-99CF-8ACF483E40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0" y="3302181"/>
            <a:ext cx="445008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165755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200 GHz link demonstration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40BC5B-EA83-78C6-6649-329708F909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893"/>
          <a:stretch/>
        </p:blipFill>
        <p:spPr>
          <a:xfrm>
            <a:off x="304800" y="3515113"/>
            <a:ext cx="3869052" cy="27730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650C32-8896-F6F1-5CEF-B4383CB62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970" y="728954"/>
            <a:ext cx="4651030" cy="3039951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AD950699-2D7C-CA07-1C63-0C46DC4174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18318" r="66752" b="61000"/>
          <a:stretch/>
        </p:blipFill>
        <p:spPr>
          <a:xfrm>
            <a:off x="6432729" y="4099587"/>
            <a:ext cx="2166790" cy="20294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47018F-20A6-9B29-D094-2F49DB89D7B1}"/>
              </a:ext>
            </a:extLst>
          </p:cNvPr>
          <p:cNvSpPr txBox="1"/>
          <p:nvPr/>
        </p:nvSpPr>
        <p:spPr>
          <a:xfrm>
            <a:off x="8763000" y="4194923"/>
            <a:ext cx="414119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 Gbaud</a:t>
            </a:r>
          </a:p>
          <a:p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32 Gb/s</a:t>
            </a:r>
          </a:p>
          <a:p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13.4% error vector magnitude</a:t>
            </a:r>
            <a:b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BER &lt; 10</a:t>
            </a:r>
            <a:r>
              <a:rPr lang="en-US" sz="2000" b="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07410C-EB3A-CBE6-4C62-D0157C6B6E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706126"/>
            <a:ext cx="5045332" cy="2355092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6AD5235-A84A-DD84-D499-9400959F544D}"/>
              </a:ext>
            </a:extLst>
          </p:cNvPr>
          <p:cNvCxnSpPr/>
          <p:nvPr/>
        </p:nvCxnSpPr>
        <p:spPr>
          <a:xfrm flipH="1">
            <a:off x="1664803" y="5410200"/>
            <a:ext cx="1286691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463F2CB-3C7C-3569-BFDF-0A6BA31E7F8D}"/>
              </a:ext>
            </a:extLst>
          </p:cNvPr>
          <p:cNvSpPr txBox="1"/>
          <p:nvPr/>
        </p:nvSpPr>
        <p:spPr>
          <a:xfrm>
            <a:off x="3016693" y="5253234"/>
            <a:ext cx="1098107" cy="3139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attenuator</a:t>
            </a:r>
            <a:endParaRPr lang="en-US" sz="1600" b="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2C5B37-EEF3-E075-51B2-7667FC0C7601}"/>
              </a:ext>
            </a:extLst>
          </p:cNvPr>
          <p:cNvSpPr txBox="1"/>
          <p:nvPr/>
        </p:nvSpPr>
        <p:spPr>
          <a:xfrm>
            <a:off x="9455020" y="29781"/>
            <a:ext cx="243187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Soylu, 2023  IEEE BCICTS (UCSB)</a:t>
            </a:r>
            <a:b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Teledyne 250 nm InP HBT</a:t>
            </a:r>
            <a:b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Kyocera module assembly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A85CCD-33FB-DF72-6899-29BBCBDE10E5}"/>
              </a:ext>
            </a:extLst>
          </p:cNvPr>
          <p:cNvSpPr txBox="1"/>
          <p:nvPr/>
        </p:nvSpPr>
        <p:spPr>
          <a:xfrm>
            <a:off x="8750968" y="5851209"/>
            <a:ext cx="2374232" cy="5355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 working towards</a:t>
            </a:r>
            <a:br>
              <a:rPr lang="en-US" sz="16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 x 4 MIMO demo. </a:t>
            </a:r>
            <a:endParaRPr lang="en-US" sz="1600" b="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863206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701220"/>
            <a:ext cx="924401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What's next: </a:t>
            </a:r>
            <a:b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100-300 GHz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436DA0-CF6C-EE6C-B1B3-4324E7873022}"/>
              </a:ext>
            </a:extLst>
          </p:cNvPr>
          <p:cNvSpPr/>
          <p:nvPr/>
        </p:nvSpPr>
        <p:spPr bwMode="auto">
          <a:xfrm>
            <a:off x="1752600" y="3048000"/>
            <a:ext cx="8610600" cy="2667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A5E7C9-6F71-45BB-66E9-A6E298A49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127" y="3200400"/>
            <a:ext cx="3623873" cy="2174323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2D74F61-F615-60FA-3D1A-51EF3C53D0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3360372"/>
              </p:ext>
            </p:extLst>
          </p:nvPr>
        </p:nvGraphicFramePr>
        <p:xfrm>
          <a:off x="6310339" y="3653867"/>
          <a:ext cx="3595661" cy="875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81080" imgH="482400" progId="Equation.DSMT4">
                  <p:embed/>
                </p:oleObj>
              </mc:Choice>
              <mc:Fallback>
                <p:oleObj name="Equation" r:id="rId4" imgW="1981080" imgH="4824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04F58E0F-E55F-FC56-F46E-CCC097CDDD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10339" y="3653867"/>
                        <a:ext cx="3595661" cy="8755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0318696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59AA48-0AA4-3DAD-4CD2-D4572CCC2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99" y="3201976"/>
            <a:ext cx="4823375" cy="2894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What's Next ?  Large Arrays, Dense Arrays</a:t>
            </a:r>
            <a:endParaRPr lang="en-US" sz="3600" dirty="0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D23C193F-27DF-C44F-4E5C-2A7B3BC7A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914400"/>
            <a:ext cx="10515600" cy="41247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61529" tIns="30765" rIns="61529" bIns="30765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Symbol" panose="05050102010706020507" pitchFamily="18" charset="2"/>
                <a:cs typeface="Calibri" pitchFamily="34" charset="0"/>
              </a:rPr>
              <a:t>l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/2-pitch 2D arrays at 200-300 GHz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  Not all systems need 2D arrays, but many do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very small spacing: hard to fit in the circuits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Highest-frequency ~ 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  <a:cs typeface="Calibri" pitchFamily="34" charset="0"/>
              </a:rPr>
              <a:t>l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/2-pitch 2D arrays: 140 GHz CMOS (Rebeiz group, UCSD)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US" sz="2000" b="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Target:  large-scale</a:t>
            </a:r>
            <a:r>
              <a:rPr lang="en-US" sz="2000" b="0" dirty="0">
                <a:solidFill>
                  <a:schemeClr val="tx2"/>
                </a:solidFill>
                <a:latin typeface="Symbol" panose="05050102010706020507" pitchFamily="18" charset="2"/>
                <a:cs typeface="Calibri" pitchFamily="34" charset="0"/>
              </a:rPr>
              <a:t> l</a:t>
            </a:r>
            <a:r>
              <a:rPr lang="en-US" sz="2000" b="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/2-pitch 220 GHz 2D  arrays in InP HBT</a:t>
            </a:r>
          </a:p>
          <a:p>
            <a:pPr>
              <a:buClr>
                <a:srgbClr val="FF0000"/>
              </a:buClr>
            </a:pPr>
            <a:endParaRPr lang="en-US" sz="2000" b="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Massive inexpensive arrays at 70-140 GHz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Motivation: difficulties even with 5G @ 39 GHz 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Goal: greatly increase P</a:t>
            </a:r>
            <a:r>
              <a:rPr lang="en-US" sz="2000" b="0" baseline="-25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received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/P</a:t>
            </a:r>
            <a:r>
              <a:rPr lang="en-US" sz="2000" b="0" baseline="-25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transmit.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longer range, greater margins against blocking and fading.</a:t>
            </a:r>
          </a:p>
          <a:p>
            <a:pPr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Approach: greatly increase # transmit, receive elements.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    low cost: need very low die area per element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    low DC power: need very low DC power per element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4F58E0F-E55F-FC56-F46E-CCC097CDDD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860767"/>
              </p:ext>
            </p:extLst>
          </p:nvPr>
        </p:nvGraphicFramePr>
        <p:xfrm>
          <a:off x="8777966" y="2560327"/>
          <a:ext cx="3268783" cy="795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81080" imgH="482400" progId="Equation.DSMT4">
                  <p:embed/>
                </p:oleObj>
              </mc:Choice>
              <mc:Fallback>
                <p:oleObj name="Equation" r:id="rId3" imgW="1981080" imgH="4824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9357934-29D2-55C5-5D2B-92C5FCEDF3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77966" y="2560327"/>
                        <a:ext cx="3268783" cy="795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B061DB3-85E3-DEBA-9DE6-61ED20EEA7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5847008"/>
              </p:ext>
            </p:extLst>
          </p:nvPr>
        </p:nvGraphicFramePr>
        <p:xfrm>
          <a:off x="8534400" y="3997936"/>
          <a:ext cx="35941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593880" imgH="228600" progId="Equation.DSMT4">
                  <p:embed/>
                </p:oleObj>
              </mc:Choice>
              <mc:Fallback>
                <p:oleObj name="Equation" r:id="rId5" imgW="3593880" imgH="2286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75FE2658-08D7-3C52-7FAD-2591CA3298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34400" y="3997936"/>
                        <a:ext cx="3594100" cy="22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3287247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990600" y="533400"/>
            <a:ext cx="9777412" cy="199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7200" dirty="0">
                <a:solidFill>
                  <a:srgbClr val="000000"/>
                </a:solidFill>
                <a:latin typeface="Calibri" pitchFamily="34" charset="0"/>
              </a:rPr>
              <a:t>ICs and Transceivers </a:t>
            </a:r>
            <a:br>
              <a:rPr lang="en-US" altLang="en-US" sz="72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en-US" sz="7200" dirty="0">
                <a:solidFill>
                  <a:srgbClr val="000000"/>
                </a:solidFill>
                <a:latin typeface="Calibri" pitchFamily="34" charset="0"/>
              </a:rPr>
              <a:t>for 100–300 GHz Wireless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1447800" y="3124200"/>
            <a:ext cx="8931753" cy="2743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391" y="3355771"/>
            <a:ext cx="1789632" cy="196753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023" y="3508171"/>
            <a:ext cx="2235109" cy="18026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2242" y="3479072"/>
            <a:ext cx="3791153" cy="193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41279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100-300 GHz Wireless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419714-7617-3F5F-6777-EF8870F7C3A1}"/>
              </a:ext>
            </a:extLst>
          </p:cNvPr>
          <p:cNvSpPr txBox="1"/>
          <p:nvPr/>
        </p:nvSpPr>
        <p:spPr>
          <a:xfrm>
            <a:off x="533400" y="838200"/>
            <a:ext cx="108966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Massive (near Tb/s) aggregate capacities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 large spectral bandwidths, massive spatial multiplexing .</a:t>
            </a:r>
          </a:p>
          <a:p>
            <a:pPr>
              <a:buClr>
                <a:srgbClr val="FF0000"/>
              </a:buClr>
            </a:pPr>
            <a:b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Limited range:  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~100-500 m; atmospheric loss,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  <a:cs typeface="Calibri" pitchFamily="34" charset="0"/>
              </a:rPr>
              <a:t> l</a:t>
            </a:r>
            <a:r>
              <a:rPr lang="en-US" sz="2000" b="0" baseline="30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/R</a:t>
            </a:r>
            <a:r>
              <a:rPr lang="en-US" sz="2000" b="0" baseline="30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loss.</a:t>
            </a:r>
          </a:p>
          <a:p>
            <a:pPr>
              <a:buClr>
                <a:srgbClr val="FF0000"/>
              </a:buClr>
            </a:pPr>
            <a:b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Easily-blocked beams: 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need redundant paths.</a:t>
            </a:r>
          </a:p>
          <a:p>
            <a:pPr>
              <a:buClr>
                <a:srgbClr val="FF0000"/>
              </a:buClr>
            </a:pPr>
            <a:b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IC technologies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 CMOS, InP, SiGe (GaN)</a:t>
            </a:r>
          </a:p>
          <a:p>
            <a:pPr>
              <a:buClr>
                <a:srgbClr val="FF0000"/>
              </a:buClr>
            </a:pPr>
            <a:b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Near-term commercial impact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range is too short, cost is too high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capacity (Gb/s/km</a:t>
            </a:r>
            <a:r>
              <a:rPr lang="en-US" sz="2000" b="0" baseline="30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is much more than needed</a:t>
            </a:r>
          </a:p>
          <a:p>
            <a:pPr>
              <a:buClr>
                <a:srgbClr val="FF0000"/>
              </a:buClr>
            </a:pPr>
            <a:b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Research (long-term)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demonstrate 100+ Gb/s capacity, reduce cost, reduce power, increase range and operating margins.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(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</a:rPr>
              <a:t>l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/2) pitch arrays at 200+ GHz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massive low-cost arrays</a:t>
            </a:r>
          </a:p>
        </p:txBody>
      </p:sp>
    </p:spTree>
    <p:extLst>
      <p:ext uri="{BB962C8B-B14F-4D97-AF65-F5344CB8AC3E}">
        <p14:creationId xmlns:p14="http://schemas.microsoft.com/office/powerpoint/2010/main" val="26702094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Concept: 640 Gb/s, </a:t>
            </a:r>
            <a:r>
              <a:rPr lang="en-US" sz="3600" dirty="0">
                <a:solidFill>
                  <a:schemeClr val="accent1"/>
                </a:solidFill>
              </a:rPr>
              <a:t>210</a:t>
            </a:r>
            <a:r>
              <a:rPr lang="en-US" sz="3600" dirty="0"/>
              <a:t> GHz MIMO backhaul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DBAC5E-0520-078D-E018-397AF27CD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851085"/>
            <a:ext cx="6781800" cy="386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615554"/>
            <a:r>
              <a:rPr lang="en-US" sz="2000" dirty="0">
                <a:latin typeface="Calibri" pitchFamily="34" charset="0"/>
              </a:rPr>
              <a:t>Concept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8x 80 Gb/s MIMO </a:t>
            </a:r>
            <a:r>
              <a:rPr lang="en-US" sz="2000" b="0" dirty="0">
                <a:latin typeface="Calibri" pitchFamily="34" charset="0"/>
              </a:rPr>
              <a:t>with 2.1 m baseline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16-element subarrays  (7</a:t>
            </a:r>
            <a:r>
              <a:rPr lang="en-US" sz="2000" b="0" dirty="0">
                <a:latin typeface="Symbol" panose="05050102010706020507" pitchFamily="18" charset="2"/>
              </a:rPr>
              <a:t>l</a:t>
            </a:r>
            <a:r>
              <a:rPr lang="en-US" sz="2000" b="0" dirty="0">
                <a:latin typeface="Calibri" pitchFamily="34" charset="0"/>
              </a:rPr>
              <a:t> x 7</a:t>
            </a:r>
            <a:r>
              <a:rPr lang="en-US" sz="2000" b="0" dirty="0">
                <a:latin typeface="Symbol" panose="05050102010706020507" pitchFamily="18" charset="2"/>
              </a:rPr>
              <a:t>l </a:t>
            </a:r>
            <a:r>
              <a:rPr lang="en-US" sz="2000" b="0" dirty="0">
                <a:latin typeface="Calibri" pitchFamily="34" charset="0"/>
              </a:rPr>
              <a:t>antennas)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500 meters range in 50 mm/hr. rain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14 dB margins</a:t>
            </a:r>
            <a:r>
              <a:rPr lang="en-US" sz="2000" b="0" dirty="0">
                <a:latin typeface="Calibri" pitchFamily="34" charset="0"/>
              </a:rPr>
              <a:t>: (obstruction, operating, aging, packaging)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LNAs: 8 dB noise figure</a:t>
            </a:r>
            <a:endParaRPr lang="fr-FR" sz="2000" b="0" dirty="0">
              <a:solidFill>
                <a:srgbClr val="FF0000"/>
              </a:solidFill>
              <a:latin typeface="Calibri" pitchFamily="34" charset="0"/>
            </a:endParaRPr>
          </a:p>
          <a:p>
            <a:pPr defTabSz="615554"/>
            <a:r>
              <a:rPr lang="fr-FR" sz="2000" b="0" dirty="0">
                <a:latin typeface="Calibri" pitchFamily="34" charset="0"/>
              </a:rPr>
              <a:t>     </a:t>
            </a:r>
            <a:r>
              <a:rPr lang="fr-FR" sz="2000" b="0" dirty="0">
                <a:solidFill>
                  <a:srgbClr val="FF0000"/>
                </a:solidFill>
                <a:latin typeface="Calibri" pitchFamily="34" charset="0"/>
              </a:rPr>
              <a:t>PAs: 50 mW =P</a:t>
            </a:r>
            <a:r>
              <a:rPr lang="fr-FR" sz="2000" b="0" baseline="-25000" dirty="0">
                <a:solidFill>
                  <a:srgbClr val="FF0000"/>
                </a:solidFill>
                <a:latin typeface="Calibri" pitchFamily="34" charset="0"/>
              </a:rPr>
              <a:t>1dB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</a:t>
            </a:r>
          </a:p>
          <a:p>
            <a:pPr defTabSz="615554"/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Demonstrated to date: 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no subarrays,  1 channel</a:t>
            </a:r>
          </a:p>
          <a:p>
            <a:pPr defTabSz="615554"/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Ongoing demonstration efforts: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no subarrays,  4 x 4 MIMO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FB8D43-0169-6883-A35A-9B8FDB06C1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082" y="838200"/>
            <a:ext cx="2109354" cy="225731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37FF620-0252-18D8-EB93-516DB0E5F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9392" y="1074933"/>
            <a:ext cx="2354008" cy="119907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931D6FC-2691-8369-5A8A-90D3CD3C1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4526029" y="4658289"/>
            <a:ext cx="2296889" cy="8430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9592699-EBDA-5869-607F-18101807BA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201037" y="4337843"/>
            <a:ext cx="2937781" cy="8430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7E5BF1-0455-BD76-99CF-8ACF483E40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0" y="3302181"/>
            <a:ext cx="445008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6245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500 m, 640 Gb/s backhaul: </a:t>
            </a:r>
            <a:r>
              <a:rPr lang="en-US" dirty="0">
                <a:solidFill>
                  <a:schemeClr val="tx2"/>
                </a:solidFill>
              </a:rPr>
              <a:t>280</a:t>
            </a:r>
            <a:r>
              <a:rPr lang="en-US" dirty="0"/>
              <a:t>, </a:t>
            </a:r>
            <a:r>
              <a:rPr lang="en-US" dirty="0">
                <a:solidFill>
                  <a:schemeClr val="tx2"/>
                </a:solidFill>
              </a:rPr>
              <a:t>140</a:t>
            </a:r>
            <a:r>
              <a:rPr lang="en-US" dirty="0"/>
              <a:t>, </a:t>
            </a:r>
            <a:r>
              <a:rPr lang="en-US" dirty="0">
                <a:solidFill>
                  <a:schemeClr val="tx2"/>
                </a:solidFill>
              </a:rPr>
              <a:t>90</a:t>
            </a:r>
            <a:r>
              <a:rPr lang="en-US" dirty="0"/>
              <a:t>, </a:t>
            </a:r>
            <a:r>
              <a:rPr lang="en-US" dirty="0">
                <a:solidFill>
                  <a:schemeClr val="tx2"/>
                </a:solidFill>
              </a:rPr>
              <a:t>35</a:t>
            </a:r>
            <a:r>
              <a:rPr lang="en-US" dirty="0"/>
              <a:t> GHz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D2D0E97-2B62-AA03-4B48-37B2AE350E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636913"/>
              </p:ext>
            </p:extLst>
          </p:nvPr>
        </p:nvGraphicFramePr>
        <p:xfrm>
          <a:off x="152400" y="914400"/>
          <a:ext cx="1115568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122214436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402552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3670850039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755829825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59830829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0083367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49622449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95958052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Frequency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280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754111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x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8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MIMO array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length, </a:t>
                      </a:r>
                      <a:r>
                        <a:rPr lang="en-US" sz="2000" b="0" i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</a:t>
                      </a:r>
                      <a:endParaRPr lang="en-US" sz="2000" b="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 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 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 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5.1 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999111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subarrays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size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3.1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x 3.1 cm</a:t>
                      </a:r>
                      <a:r>
                        <a:rPr lang="en-US" sz="2000" b="0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6.2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x 6.2 cm</a:t>
                      </a:r>
                      <a:r>
                        <a:rPr lang="en-US" sz="2000" b="0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9.5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x 9.5 cm</a:t>
                      </a:r>
                      <a:r>
                        <a:rPr lang="en-US" sz="2000" b="0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x 25 cm</a:t>
                      </a:r>
                      <a:r>
                        <a:rPr lang="en-US" sz="2000" b="0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56995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b="0" baseline="300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# elements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x 4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x 4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x 4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x 4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810963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Modulation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b="0" baseline="300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QPSK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16QAM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strike="sngStrike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16QAM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64QAM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strike="sngStrike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64QAM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4096QAM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22927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Channel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Bandwidth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strike="sngStrike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 GHz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strike="sngStrike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 GHz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6.7 GHz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94528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Transmit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2000" b="0" baseline="-25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1dB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/element</a:t>
                      </a:r>
                      <a:endParaRPr lang="en-US" sz="2000" b="0" baseline="30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19.7</a:t>
                      </a:r>
                      <a:r>
                        <a:rPr lang="en-US" sz="2000" b="0" baseline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dBm</a:t>
                      </a:r>
                      <a:endParaRPr lang="en-US" sz="20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16.1 dBm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strike="sngStrike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12.3 dBm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16.5 dBm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strike="sngStrike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4.1 dBm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19.2 dBm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5825"/>
                  </a:ext>
                </a:extLst>
              </a:tr>
            </a:tbl>
          </a:graphicData>
        </a:graphic>
      </p:graphicFrame>
      <p:sp>
        <p:nvSpPr>
          <p:cNvPr id="4" name="Text Box 10">
            <a:extLst>
              <a:ext uri="{FF2B5EF4-FFF2-40B4-BE49-F238E27FC236}">
                <a16:creationId xmlns:a16="http://schemas.microsoft.com/office/drawing/2014/main" id="{048A8F6C-7BCC-4B4C-BC6C-609A168E0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327532"/>
            <a:ext cx="10026316" cy="1523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1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Assumptions: Link parameters as per previous slide.  All carrier frequencies analyzed with same range, transmit power/element, noise figure, rain rate, margins.</a:t>
            </a:r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CC9FB6F0-8568-53E3-FB73-A0EAFC7A0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" y="5839801"/>
            <a:ext cx="5638800" cy="332399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High frequencies are advantageous if </a:t>
            </a:r>
            <a:r>
              <a:rPr lang="en-US" sz="2400" b="0" dirty="0">
                <a:solidFill>
                  <a:srgbClr val="000000"/>
                </a:solidFill>
                <a:latin typeface="Symbol" panose="05050102010706020507" pitchFamily="18" charset="2"/>
                <a:cs typeface="Calibri" pitchFamily="34" charset="0"/>
              </a:rPr>
              <a:t>a</a:t>
            </a:r>
            <a:r>
              <a:rPr lang="en-US" sz="2400" b="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&lt; 1.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897C1F-85D2-E6E5-06B0-30FECEFC3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6584" y="3961822"/>
            <a:ext cx="1900388" cy="236571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C0ACB42-0D30-A166-998F-0D5376D5E0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987750"/>
              </p:ext>
            </p:extLst>
          </p:nvPr>
        </p:nvGraphicFramePr>
        <p:xfrm>
          <a:off x="228600" y="4343400"/>
          <a:ext cx="566928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>
                  <a:extLst>
                    <a:ext uri="{9D8B030D-6E8A-4147-A177-3AD203B41FA5}">
                      <a16:colId xmlns:a16="http://schemas.microsoft.com/office/drawing/2014/main" val="3670850039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755829825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959580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 capacity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moderate capacity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7541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long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range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</a:t>
                      </a:r>
                      <a:endParaRPr lang="en-US" sz="20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moderate frequency</a:t>
                      </a:r>
                      <a:endParaRPr lang="en-US" sz="20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9991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 range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 frequency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moderate frequency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229279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0045AB01-855C-9B59-FF82-54D0971C7C66}"/>
              </a:ext>
            </a:extLst>
          </p:cNvPr>
          <p:cNvGrpSpPr/>
          <p:nvPr/>
        </p:nvGrpSpPr>
        <p:grpSpPr>
          <a:xfrm>
            <a:off x="6078538" y="4656138"/>
            <a:ext cx="3676650" cy="723900"/>
            <a:chOff x="2238058" y="5620068"/>
            <a:chExt cx="3676650" cy="7239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3D1B84E-3E47-FED3-6408-217D1E098213}"/>
                </a:ext>
              </a:extLst>
            </p:cNvPr>
            <p:cNvSpPr/>
            <p:nvPr/>
          </p:nvSpPr>
          <p:spPr bwMode="auto">
            <a:xfrm>
              <a:off x="3733800" y="5715000"/>
              <a:ext cx="304800" cy="530370"/>
            </a:xfrm>
            <a:prstGeom prst="rect">
              <a:avLst/>
            </a:prstGeom>
            <a:solidFill>
              <a:srgbClr val="FFFF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D9322C5-E74F-03C0-07D3-EAFDB3050A7A}"/>
                </a:ext>
              </a:extLst>
            </p:cNvPr>
            <p:cNvSpPr/>
            <p:nvPr/>
          </p:nvSpPr>
          <p:spPr bwMode="auto">
            <a:xfrm>
              <a:off x="4266503" y="5813280"/>
              <a:ext cx="381697" cy="206520"/>
            </a:xfrm>
            <a:prstGeom prst="rect">
              <a:avLst/>
            </a:prstGeom>
            <a:solidFill>
              <a:srgbClr val="FFFF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E90D75-7AC2-77D2-A3CD-02570A3FFA6E}"/>
                </a:ext>
              </a:extLst>
            </p:cNvPr>
            <p:cNvSpPr/>
            <p:nvPr/>
          </p:nvSpPr>
          <p:spPr bwMode="auto">
            <a:xfrm>
              <a:off x="4728062" y="5715000"/>
              <a:ext cx="1099581" cy="530370"/>
            </a:xfrm>
            <a:prstGeom prst="rect">
              <a:avLst/>
            </a:prstGeom>
            <a:solidFill>
              <a:srgbClr val="FFFF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aphicFrame>
          <p:nvGraphicFramePr>
            <p:cNvPr id="12" name="Object 11">
              <a:extLst>
                <a:ext uri="{FF2B5EF4-FFF2-40B4-BE49-F238E27FC236}">
                  <a16:creationId xmlns:a16="http://schemas.microsoft.com/office/drawing/2014/main" id="{95799238-D026-FA34-CEDF-65A8F4F3F6A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48638585"/>
                </p:ext>
              </p:extLst>
            </p:nvPr>
          </p:nvGraphicFramePr>
          <p:xfrm>
            <a:off x="2238058" y="5620068"/>
            <a:ext cx="3676650" cy="723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450880" imgH="482400" progId="Equation.DSMT4">
                    <p:embed/>
                  </p:oleObj>
                </mc:Choice>
                <mc:Fallback>
                  <p:oleObj name="Equation" r:id="rId3" imgW="2450880" imgH="482400" progId="Equation.DSMT4">
                    <p:embed/>
                    <p:pic>
                      <p:nvPicPr>
                        <p:cNvPr id="27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8058" y="5620068"/>
                          <a:ext cx="3676650" cy="723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1583451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 link design: </a:t>
            </a:r>
            <a:r>
              <a:rPr lang="en-US" dirty="0">
                <a:solidFill>
                  <a:schemeClr val="tx2"/>
                </a:solidFill>
              </a:rPr>
              <a:t>Implications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5247CDE-FA25-202B-7844-5D96DBFE8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447800"/>
            <a:ext cx="7467600" cy="3191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Worst-case atmospheric losses similar at 50 GHz &amp;  200 GHz</a:t>
            </a:r>
          </a:p>
          <a:p>
            <a:pPr defTabSz="820738"/>
            <a:endParaRPr lang="en-US" sz="2000" b="0" dirty="0">
              <a:solidFill>
                <a:srgbClr val="000000"/>
              </a:solidFill>
              <a:latin typeface="Calibri" pitchFamily="34" charset="0"/>
            </a:endParaRPr>
          </a:p>
          <a:p>
            <a:pPr defTabSz="820738"/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Same link budgets, if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# array elements are moderately increased @ 200 GHz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If comparable PA and LNA performance can be obtained.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n-US" sz="2000" b="0" dirty="0">
                <a:solidFill>
                  <a:schemeClr val="tx2"/>
                </a:solidFill>
                <a:latin typeface="Calibri" pitchFamily="34" charset="0"/>
              </a:rPr>
              <a:t>→ work on LNAs, PAs, </a:t>
            </a:r>
            <a:br>
              <a:rPr lang="en-US" sz="2000" b="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chemeClr val="tx2"/>
                </a:solidFill>
                <a:latin typeface="Calibri" pitchFamily="34" charset="0"/>
              </a:rPr>
              <a:t>	     work on realizing much larger arrays</a:t>
            </a:r>
          </a:p>
          <a:p>
            <a:pPr defTabSz="820738"/>
            <a:endParaRPr lang="en-US" sz="2000" b="0" dirty="0">
              <a:solidFill>
                <a:srgbClr val="000000"/>
              </a:solidFill>
              <a:latin typeface="Calibri" pitchFamily="34" charset="0"/>
            </a:endParaRPr>
          </a:p>
          <a:p>
            <a:pPr defTabSz="820738"/>
            <a:r>
              <a:rPr lang="en-US" sz="2000" b="0" dirty="0">
                <a:solidFill>
                  <a:schemeClr val="tx2"/>
                </a:solidFill>
                <a:latin typeface="Calibri" pitchFamily="34" charset="0"/>
              </a:rPr>
              <a:t>But, any terrestrial &gt; 50 GHz system will be short-range.</a:t>
            </a:r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67FA4039-3852-E990-632C-0AB9D4CE9E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47346" y="1676400"/>
          <a:ext cx="3903980" cy="4442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2946240" imgH="3352680" progId="KGraph_Plot">
                  <p:embed/>
                </p:oleObj>
              </mc:Choice>
              <mc:Fallback>
                <p:oleObj name="KGPlot" r:id="rId2" imgW="2946240" imgH="3352680" progId="KGraph_Plot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67FA4039-3852-E990-632C-0AB9D4CE9E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747346" y="1676400"/>
                        <a:ext cx="3903980" cy="4442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DC72E3A8-6D3C-F541-5F62-2F3FFB7C36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59763" y="909233"/>
          <a:ext cx="2941637" cy="71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81080" imgH="482400" progId="Equation.DSMT4">
                  <p:embed/>
                </p:oleObj>
              </mc:Choice>
              <mc:Fallback>
                <p:oleObj name="Equation" r:id="rId4" imgW="1981080" imgH="48240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DC72E3A8-6D3C-F541-5F62-2F3FFB7C36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9763" y="909233"/>
                        <a:ext cx="2941637" cy="71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628828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100-300 GHz Wireless ??  Even 39 GHz is hard 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685800"/>
            <a:ext cx="105918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15554"/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Viable 100-300 GHz wireless systems need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: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acceptable range, useful capacity, low DC power, low hardware &amp; deployment costs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issues: 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</a:rPr>
              <a:t>l</a:t>
            </a:r>
            <a:r>
              <a:rPr lang="en-US" sz="2000" b="0" baseline="30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/R</a:t>
            </a:r>
            <a:r>
              <a:rPr lang="en-US" sz="2000" b="0" baseline="30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(beam diffraction) and atmospheric losses, beam blockage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endParaRPr lang="en-US" sz="2000" b="0" dirty="0">
              <a:solidFill>
                <a:srgbClr val="000000"/>
              </a:solidFill>
              <a:latin typeface="Calibri" pitchFamily="34" charset="0"/>
            </a:endParaRPr>
          </a:p>
          <a:p>
            <a:pPr defTabSz="615554"/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Low 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communications density (Gb/s/km</a:t>
            </a:r>
            <a:r>
              <a:rPr lang="en-US" sz="2000" b="0" baseline="30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) ? → widely spaced hubs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Lower deployment costs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Long distances, high propagation losses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Lower frequencies are much better.</a:t>
            </a:r>
          </a:p>
          <a:p>
            <a:pPr defTabSz="615554"/>
            <a:endParaRPr lang="en-US" sz="2000" b="0" dirty="0">
              <a:solidFill>
                <a:srgbClr val="000000"/>
              </a:solidFill>
              <a:latin typeface="Calibri" pitchFamily="34" charset="0"/>
            </a:endParaRPr>
          </a:p>
          <a:p>
            <a:pPr defTabSz="615554"/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High 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communications density (Gb/s/km</a:t>
            </a:r>
            <a:r>
              <a:rPr lang="en-US" sz="2000" b="0" baseline="30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)  ? → densely packed hubs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Less Gb/s/hub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Short distances, smaller propagation losses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n-US" sz="2000" b="0" dirty="0">
                <a:solidFill>
                  <a:srgbClr val="FF0000"/>
                </a:solidFill>
                <a:latin typeface="Calibri" pitchFamily="34" charset="0"/>
              </a:rPr>
              <a:t>Higher frequencies can work well, can provide very high capacity</a:t>
            </a:r>
          </a:p>
          <a:p>
            <a:pPr defTabSz="615554"/>
            <a:endParaRPr lang="en-US" sz="2000" b="0" dirty="0">
              <a:solidFill>
                <a:srgbClr val="000000"/>
              </a:solidFill>
              <a:latin typeface="Calibri" pitchFamily="34" charset="0"/>
            </a:endParaRPr>
          </a:p>
          <a:p>
            <a:pPr defTabSz="615554"/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Research for future high-capacity communications: 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      (1) demonstrate high data rates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	(2) reduce cost, reduce DC power, increase range and operating margins.</a:t>
            </a:r>
          </a:p>
        </p:txBody>
      </p:sp>
    </p:spTree>
    <p:extLst>
      <p:ext uri="{BB962C8B-B14F-4D97-AF65-F5344CB8AC3E}">
        <p14:creationId xmlns:p14="http://schemas.microsoft.com/office/powerpoint/2010/main" val="23434042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SLIDE_ROLE" val="jpmPage"/>
</p:tagLst>
</file>

<file path=ppt/theme/theme1.xml><?xml version="1.0" encoding="utf-8"?>
<a:theme xmlns:a="http://schemas.openxmlformats.org/drawingml/2006/main" name="very_thin-text_template">
  <a:themeElements>
    <a:clrScheme name="Custom 1">
      <a:dk1>
        <a:srgbClr val="000000"/>
      </a:dk1>
      <a:lt1>
        <a:srgbClr val="FFFFFF"/>
      </a:lt1>
      <a:dk2>
        <a:srgbClr val="FF0000"/>
      </a:dk2>
      <a:lt2>
        <a:srgbClr val="969696"/>
      </a:lt2>
      <a:accent1>
        <a:srgbClr val="0000FF"/>
      </a:accent1>
      <a:accent2>
        <a:srgbClr val="FF9900"/>
      </a:accent2>
      <a:accent3>
        <a:srgbClr val="FFFFFF"/>
      </a:accent3>
      <a:accent4>
        <a:srgbClr val="000000"/>
      </a:accent4>
      <a:accent5>
        <a:srgbClr val="AAAAFF"/>
      </a:accent5>
      <a:accent6>
        <a:srgbClr val="E78A00"/>
      </a:accent6>
      <a:hlink>
        <a:srgbClr val="0000FF"/>
      </a:hlink>
      <a:folHlink>
        <a:srgbClr val="6565FF"/>
      </a:folHlink>
    </a:clrScheme>
    <a:fontScheme name="bold_title_template">
      <a:majorFont>
        <a:latin typeface="Impact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5000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5000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bold_titl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969696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_title_template 2">
        <a:dk1>
          <a:srgbClr val="000000"/>
        </a:dk1>
        <a:lt1>
          <a:srgbClr val="FFFFFF"/>
        </a:lt1>
        <a:dk2>
          <a:srgbClr val="CC0000"/>
        </a:dk2>
        <a:lt2>
          <a:srgbClr val="969696"/>
        </a:lt2>
        <a:accent1>
          <a:srgbClr val="0000FF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AAAAFF"/>
        </a:accent5>
        <a:accent6>
          <a:srgbClr val="E78A00"/>
        </a:accent6>
        <a:hlink>
          <a:srgbClr val="33CC33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3" id="{ED7BFDAC-689A-4100-AECB-E8B2159C3031}" vid="{C445D1E6-9E9E-438E-AC06-77596C17959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powerpoint_wide</Template>
  <TotalTime>3949</TotalTime>
  <Pages>2</Pages>
  <Words>4178</Words>
  <Application>Microsoft Office PowerPoint</Application>
  <PresentationFormat>Widescreen</PresentationFormat>
  <Paragraphs>400</Paragraphs>
  <Slides>59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59</vt:i4>
      </vt:variant>
    </vt:vector>
  </HeadingPairs>
  <TitlesOfParts>
    <vt:vector size="73" baseType="lpstr">
      <vt:lpstr>Wingdings</vt:lpstr>
      <vt:lpstr>Tahoma</vt:lpstr>
      <vt:lpstr>Symbol</vt:lpstr>
      <vt:lpstr>Times New Roman</vt:lpstr>
      <vt:lpstr>Calibri</vt:lpstr>
      <vt:lpstr>Verdana</vt:lpstr>
      <vt:lpstr>Cambria Math</vt:lpstr>
      <vt:lpstr>Impact</vt:lpstr>
      <vt:lpstr>Franklin Gothic Book</vt:lpstr>
      <vt:lpstr>Arial Narrow</vt:lpstr>
      <vt:lpstr>very_thin-text_template</vt:lpstr>
      <vt:lpstr>Equation</vt:lpstr>
      <vt:lpstr>KGPlot</vt:lpstr>
      <vt:lpstr>MathType 7.0 Equation</vt:lpstr>
      <vt:lpstr>PowerPoint Presentation</vt:lpstr>
      <vt:lpstr>100-300 GHz Wireless</vt:lpstr>
      <vt:lpstr>High-Capacity Radio Links</vt:lpstr>
      <vt:lpstr>Concept: 640 Gb/s, 140 GHz MIMO hub</vt:lpstr>
      <vt:lpstr>70 m, 64 × 10 Gb/s hub: 140, 70, 35 GHz </vt:lpstr>
      <vt:lpstr>Concept: 640 Gb/s, 210 GHz MIMO backhaul</vt:lpstr>
      <vt:lpstr>500 m, 640 Gb/s backhaul: 280, 140, 90, 35 GHz </vt:lpstr>
      <vt:lpstr>Radio link design: Implications</vt:lpstr>
      <vt:lpstr>100-300 GHz Wireless ??  Even 39 GHz is hard !</vt:lpstr>
      <vt:lpstr>PowerPoint Presentation</vt:lpstr>
      <vt:lpstr>MIMO System Design</vt:lpstr>
      <vt:lpstr>PowerPoint Presentation</vt:lpstr>
      <vt:lpstr>Transistors for 100-300 GHz</vt:lpstr>
      <vt:lpstr>InP Transistors and ICs</vt:lpstr>
      <vt:lpstr>InP HBT ICs: 60-670 GHz </vt:lpstr>
      <vt:lpstr>Bipolar Transistor Design</vt:lpstr>
      <vt:lpstr>Bipolar Transistor Design: Scaling</vt:lpstr>
      <vt:lpstr>Bipolar Transistor Scaling Laws</vt:lpstr>
      <vt:lpstr>Ultra low resistivity refractory contacts for THz HBTs</vt:lpstr>
      <vt:lpstr>PowerPoint Presentation</vt:lpstr>
      <vt:lpstr>Challenges at the 64nm/2THz &amp; 32nm/3THz Nodes</vt:lpstr>
      <vt:lpstr>Regrown-Base InP HBTs: status at end of effort.</vt:lpstr>
      <vt:lpstr>Making faster field-effect transistors</vt:lpstr>
      <vt:lpstr>THz InGaAs-channel MOS-HEMT</vt:lpstr>
      <vt:lpstr>Transistor layouts: I, V, Z, and P.</vt:lpstr>
      <vt:lpstr>PowerPoint Presentation</vt:lpstr>
      <vt:lpstr>100-300 GHz: transistor requirements, IC design</vt:lpstr>
      <vt:lpstr>Where the IC designer can't help</vt:lpstr>
      <vt:lpstr>Noise Measure Invariance</vt:lpstr>
      <vt:lpstr>Noise Measure Invariance: Implications</vt:lpstr>
      <vt:lpstr>Cascode LNAs and noise measure invariance</vt:lpstr>
      <vt:lpstr>LNA design for noise close to transistor limit</vt:lpstr>
      <vt:lpstr>100-300 GHz Power combining: what is best ?</vt:lpstr>
      <vt:lpstr>On-Wafer Interconnect Losses</vt:lpstr>
      <vt:lpstr>Invariance of PAE vs. added power</vt:lpstr>
      <vt:lpstr>Transistor stacking. Why ? Why not ?</vt:lpstr>
      <vt:lpstr>Cascade Combining:  Why ? Why not ?</vt:lpstr>
      <vt:lpstr>PowerPoint Presentation</vt:lpstr>
      <vt:lpstr>InP HBT Amplifier: 500 mW, 14.9% PAE, 150 GHz</vt:lpstr>
      <vt:lpstr>InP HBT Amplifier: 78 mW, 18.4% PAE, 220 GHz</vt:lpstr>
      <vt:lpstr>Record PAE @ 220 GHz</vt:lpstr>
      <vt:lpstr>InP HBT Amplifier: 16.8 dBm, 4.0% PAE, 266 GHz</vt:lpstr>
      <vt:lpstr>200 GHz Low-Noise Amplifier:  130 nm InP HBT</vt:lpstr>
      <vt:lpstr>210 GHz Transmitter and Receiver ICs</vt:lpstr>
      <vt:lpstr>280 GHz Transmitter and Receiver ICs</vt:lpstr>
      <vt:lpstr>PowerPoint Presentation</vt:lpstr>
      <vt:lpstr>The mm-wave module design problem</vt:lpstr>
      <vt:lpstr>Do we need 2D arrays ? 1D steering might be fine.</vt:lpstr>
      <vt:lpstr>2D vs. 1D: Don't aim beams in useless directions</vt:lpstr>
      <vt:lpstr>100-300 GHz IC-package connections</vt:lpstr>
      <vt:lpstr>PowerPoint Presentation</vt:lpstr>
      <vt:lpstr>140 GHz Hub Demonstration</vt:lpstr>
      <vt:lpstr>PowerPoint Presentation</vt:lpstr>
      <vt:lpstr>Concept: 640 Gb/s, 210 GHz MIMO backhaul</vt:lpstr>
      <vt:lpstr>200 GHz link demonstration</vt:lpstr>
      <vt:lpstr>PowerPoint Presentation</vt:lpstr>
      <vt:lpstr>What's Next ?  Large Arrays, Dense Arrays</vt:lpstr>
      <vt:lpstr>PowerPoint Presentation</vt:lpstr>
      <vt:lpstr>100-300 GHz Wireless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Rodwell</dc:creator>
  <cp:lastModifiedBy>Mark Rodwell</cp:lastModifiedBy>
  <cp:revision>98</cp:revision>
  <cp:lastPrinted>2023-04-30T20:57:34Z</cp:lastPrinted>
  <dcterms:created xsi:type="dcterms:W3CDTF">2023-04-23T15:45:50Z</dcterms:created>
  <dcterms:modified xsi:type="dcterms:W3CDTF">2024-06-16T16:55:27Z</dcterms:modified>
</cp:coreProperties>
</file>