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59"/>
  </p:notesMasterIdLst>
  <p:handoutMasterIdLst>
    <p:handoutMasterId r:id="rId60"/>
  </p:handoutMasterIdLst>
  <p:sldIdLst>
    <p:sldId id="2583" r:id="rId2"/>
    <p:sldId id="2717" r:id="rId3"/>
    <p:sldId id="2777" r:id="rId4"/>
    <p:sldId id="2818" r:id="rId5"/>
    <p:sldId id="2769" r:id="rId6"/>
    <p:sldId id="2767" r:id="rId7"/>
    <p:sldId id="2716" r:id="rId8"/>
    <p:sldId id="2736" r:id="rId9"/>
    <p:sldId id="2822" r:id="rId10"/>
    <p:sldId id="2766" r:id="rId11"/>
    <p:sldId id="2776" r:id="rId12"/>
    <p:sldId id="2737" r:id="rId13"/>
    <p:sldId id="2773" r:id="rId14"/>
    <p:sldId id="2779" r:id="rId15"/>
    <p:sldId id="2789" r:id="rId16"/>
    <p:sldId id="2791" r:id="rId17"/>
    <p:sldId id="2792" r:id="rId18"/>
    <p:sldId id="2790" r:id="rId19"/>
    <p:sldId id="2794" r:id="rId20"/>
    <p:sldId id="2814" r:id="rId21"/>
    <p:sldId id="2787" r:id="rId22"/>
    <p:sldId id="2786" r:id="rId23"/>
    <p:sldId id="2788" r:id="rId24"/>
    <p:sldId id="2795" r:id="rId25"/>
    <p:sldId id="2793" r:id="rId26"/>
    <p:sldId id="2815" r:id="rId27"/>
    <p:sldId id="2796" r:id="rId28"/>
    <p:sldId id="2780" r:id="rId29"/>
    <p:sldId id="2784" r:id="rId30"/>
    <p:sldId id="2820" r:id="rId31"/>
    <p:sldId id="2825" r:id="rId32"/>
    <p:sldId id="2828" r:id="rId33"/>
    <p:sldId id="2826" r:id="rId34"/>
    <p:sldId id="2775" r:id="rId35"/>
    <p:sldId id="2801" r:id="rId36"/>
    <p:sldId id="2827" r:id="rId37"/>
    <p:sldId id="2783" r:id="rId38"/>
    <p:sldId id="2803" r:id="rId39"/>
    <p:sldId id="2804" r:id="rId40"/>
    <p:sldId id="2805" r:id="rId41"/>
    <p:sldId id="2813" r:id="rId42"/>
    <p:sldId id="2806" r:id="rId43"/>
    <p:sldId id="2816" r:id="rId44"/>
    <p:sldId id="2807" r:id="rId45"/>
    <p:sldId id="2771" r:id="rId46"/>
    <p:sldId id="2774" r:id="rId47"/>
    <p:sldId id="2772" r:id="rId48"/>
    <p:sldId id="2810" r:id="rId49"/>
    <p:sldId id="2812" r:id="rId50"/>
    <p:sldId id="2782" r:id="rId51"/>
    <p:sldId id="2808" r:id="rId52"/>
    <p:sldId id="2778" r:id="rId53"/>
    <p:sldId id="2817" r:id="rId54"/>
    <p:sldId id="2671" r:id="rId55"/>
    <p:sldId id="2738" r:id="rId56"/>
    <p:sldId id="2715" r:id="rId57"/>
    <p:sldId id="2147374471" r:id="rId58"/>
  </p:sldIdLst>
  <p:sldSz cx="12192000" cy="6858000"/>
  <p:notesSz cx="68580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805" userDrawn="1">
          <p15:clr>
            <a:srgbClr val="A4A3A4"/>
          </p15:clr>
        </p15:guide>
        <p15:guide id="3" orient="horz" pos="1067" userDrawn="1">
          <p15:clr>
            <a:srgbClr val="A4A3A4"/>
          </p15:clr>
        </p15:guide>
        <p15:guide id="4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  <p15:guide id="3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, Katie (SEA-CRE)" initials="JK(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FF99"/>
    <a:srgbClr val="DF7400"/>
    <a:srgbClr val="F89F1F"/>
    <a:srgbClr val="F8901F"/>
    <a:srgbClr val="C66919"/>
    <a:srgbClr val="FFC600"/>
    <a:srgbClr val="FF8604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65092" autoAdjust="0"/>
  </p:normalViewPr>
  <p:slideViewPr>
    <p:cSldViewPr snapToGrid="0">
      <p:cViewPr varScale="1">
        <p:scale>
          <a:sx n="96" d="100"/>
          <a:sy n="96" d="100"/>
        </p:scale>
        <p:origin x="86" y="202"/>
      </p:cViewPr>
      <p:guideLst>
        <p:guide orient="horz" pos="2160"/>
        <p:guide orient="horz" pos="3805"/>
        <p:guide orient="horz" pos="1067"/>
        <p:guide pos="3840"/>
      </p:guideLst>
    </p:cSldViewPr>
  </p:slideViewPr>
  <p:outlineViewPr>
    <p:cViewPr>
      <p:scale>
        <a:sx n="33" d="100"/>
        <a:sy n="33" d="100"/>
      </p:scale>
      <p:origin x="0" y="63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6474"/>
    </p:cViewPr>
  </p:sorterViewPr>
  <p:notesViewPr>
    <p:cSldViewPr snapToGrid="0">
      <p:cViewPr varScale="1">
        <p:scale>
          <a:sx n="62" d="100"/>
          <a:sy n="62" d="100"/>
        </p:scale>
        <p:origin x="3154" y="72"/>
      </p:cViewPr>
      <p:guideLst>
        <p:guide orient="horz" pos="2909"/>
        <p:guide pos="2189"/>
        <p:guide pos="216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2458" tIns="46229" rIns="92458" bIns="4622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1804"/>
          </a:xfrm>
          <a:prstGeom prst="rect">
            <a:avLst/>
          </a:prstGeom>
        </p:spPr>
        <p:txBody>
          <a:bodyPr vert="horz" lIns="92458" tIns="46229" rIns="92458" bIns="4622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120E8A7-10C0-4A3F-8A5F-C23C99458661}" type="datetimeFigureOut">
              <a:rPr lang="en-US"/>
              <a:pPr>
                <a:defRPr/>
              </a:pPr>
              <a:t>6/15/2025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2458" tIns="46229" rIns="92458" bIns="4622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772668"/>
            <a:ext cx="2971800" cy="461804"/>
          </a:xfrm>
          <a:prstGeom prst="rect">
            <a:avLst/>
          </a:prstGeom>
        </p:spPr>
        <p:txBody>
          <a:bodyPr vert="horz" lIns="92458" tIns="46229" rIns="92458" bIns="4622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3BDA8F0-F90F-480B-81BF-DD12E634FC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12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2458" tIns="46229" rIns="92458" bIns="4622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61804"/>
          </a:xfrm>
          <a:prstGeom prst="rect">
            <a:avLst/>
          </a:prstGeom>
        </p:spPr>
        <p:txBody>
          <a:bodyPr vert="horz" lIns="92458" tIns="46229" rIns="92458" bIns="4622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1981E3B-E2FD-4482-B46D-D6CD1BE21990}" type="datetimeFigureOut">
              <a:rPr lang="en-US"/>
              <a:pPr>
                <a:defRPr/>
              </a:pPr>
              <a:t>6/15/2025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0838" y="692150"/>
            <a:ext cx="6157912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58" tIns="46229" rIns="92458" bIns="4622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2458" tIns="46229" rIns="92458" bIns="4622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2458" tIns="46229" rIns="92458" bIns="4622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772668"/>
            <a:ext cx="2971800" cy="461804"/>
          </a:xfrm>
          <a:prstGeom prst="rect">
            <a:avLst/>
          </a:prstGeom>
        </p:spPr>
        <p:txBody>
          <a:bodyPr vert="horz" lIns="92458" tIns="46229" rIns="92458" bIns="4622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02FC391-0479-4A70-8AC8-8F764AAA77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7934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1DAEF-0544-C01F-0317-A0E1C4EA8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D99DDB6-EAE2-9D5F-D3D0-182D8CF73C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5395A078-9F40-CB9F-E632-40CC26C207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09441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E8AA3-55C1-04CE-6D2B-49CADE740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DBC8BBC-8623-6F5C-5D16-38BD981EDA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5F103746-6586-934C-9BE3-FB668CFD8A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45182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5404C-48B6-F5C7-57AB-C5172CBAD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87DE399-8D5A-2778-5CF0-7D8A639E37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32EEE5D3-E62F-5E1C-98B3-C6FDB6553D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87956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452D6-DB06-4CE6-307C-59A90730D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EBD5000-357A-21A2-53E5-9129EAA21B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B8E88B4-0465-F39C-46CC-EFB89DBAB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24981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2B8BB-C79D-EFB4-AA09-DC64DF210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B9A4E20-47FE-5BD3-CC51-A3E5F462AD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557D18B-7B2A-C705-2BA7-F6CBA8B4BA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756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49490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E0245-D0FD-3A4A-3727-F5DB23BDD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2795DAE4-6F59-C513-65DF-219519F137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CB348C9F-534F-BABB-1BAB-A817CB3439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8750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DB36D-8E8D-2543-92E3-2EF91E646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486" y="2204864"/>
            <a:ext cx="10517030" cy="3688557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bg2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Clr>
                <a:schemeClr val="bg2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Clr>
                <a:schemeClr val="bg2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Clr>
                <a:schemeClr val="bg2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Clr>
                <a:schemeClr val="bg2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39543DF4-BF30-C14A-B01B-CB534EADF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486" y="1052736"/>
            <a:ext cx="10517030" cy="1003622"/>
          </a:xfrm>
          <a:prstGeom prst="rect">
            <a:avLst/>
          </a:prstGeom>
        </p:spPr>
        <p:txBody>
          <a:bodyPr/>
          <a:lstStyle>
            <a:lvl1pPr algn="l">
              <a:defRPr sz="4800" b="1" i="0"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2472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No Page Numb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507DBE2-E03C-EA4A-84FC-B6197DCC3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486" y="1484784"/>
            <a:ext cx="10517030" cy="1011426"/>
          </a:xfrm>
          <a:prstGeom prst="rect">
            <a:avLst/>
          </a:prstGeom>
        </p:spPr>
        <p:txBody>
          <a:bodyPr/>
          <a:lstStyle>
            <a:lvl1pPr algn="l">
              <a:defRPr sz="6000" b="1" i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4778467-A2C7-7F4D-BF67-263E1939B4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7486" y="2564904"/>
            <a:ext cx="10517030" cy="2952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300"/>
              </a:lnSpc>
              <a:spcBef>
                <a:spcPts val="0"/>
              </a:spcBef>
              <a:buFontTx/>
              <a:buNone/>
              <a:defRPr sz="5000" b="1" i="0">
                <a:solidFill>
                  <a:schemeClr val="bg2"/>
                </a:solidFill>
                <a:latin typeface="+mn-lt"/>
              </a:defRPr>
            </a:lvl1pPr>
            <a:lvl2pPr marL="457200" indent="0">
              <a:buFontTx/>
              <a:buNone/>
              <a:defRPr sz="5000" b="1" i="0">
                <a:solidFill>
                  <a:schemeClr val="bg2"/>
                </a:solidFill>
                <a:latin typeface="Franklin Gothic Medium Cond" panose="020B0606030402020204" pitchFamily="34" charset="0"/>
              </a:defRPr>
            </a:lvl2pPr>
            <a:lvl3pPr marL="914400" indent="0">
              <a:buFontTx/>
              <a:buNone/>
              <a:defRPr sz="5000" b="1" i="0">
                <a:solidFill>
                  <a:schemeClr val="bg2"/>
                </a:solidFill>
                <a:latin typeface="Franklin Gothic Medium Cond" panose="020B0606030402020204" pitchFamily="34" charset="0"/>
              </a:defRPr>
            </a:lvl3pPr>
            <a:lvl4pPr marL="1371600" indent="0">
              <a:buFontTx/>
              <a:buNone/>
              <a:defRPr sz="5000" b="1" i="0">
                <a:solidFill>
                  <a:schemeClr val="bg2"/>
                </a:solidFill>
                <a:latin typeface="Franklin Gothic Medium Cond" panose="020B0606030402020204" pitchFamily="34" charset="0"/>
              </a:defRPr>
            </a:lvl4pPr>
            <a:lvl5pPr marL="1828800" indent="0">
              <a:buFontTx/>
              <a:buNone/>
              <a:defRPr sz="5000" b="1" i="0">
                <a:solidFill>
                  <a:schemeClr val="bg2"/>
                </a:solidFill>
                <a:latin typeface="Franklin Gothic Medium Cond" panose="020B06060304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0E0A6C-D564-3A2E-738C-2E6D89471E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77600" y="65466"/>
            <a:ext cx="867844" cy="76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Blank_Ad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240A0D-ECEB-EB4B-B5DE-6EBA652E64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98808" y="1557338"/>
            <a:ext cx="8865897" cy="40322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AD219A-B60E-8F28-E004-2ECB5117EC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77600" y="65466"/>
            <a:ext cx="867844" cy="76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790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B33D9E-BC1C-DFCB-CCAE-E6A054A826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77600" y="65466"/>
            <a:ext cx="867844" cy="76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65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7"/>
            <a:ext cx="10363200" cy="1470025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3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8149" y="651215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EF114-BD19-4E49-AF11-C346593B86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28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59" y="271409"/>
            <a:ext cx="11168141" cy="712660"/>
          </a:xfrm>
        </p:spPr>
        <p:txBody>
          <a:bodyPr>
            <a:normAutofit/>
          </a:bodyPr>
          <a:lstStyle>
            <a:lvl1pPr>
              <a:defRPr sz="4267" b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- </a:t>
            </a:r>
            <a:fld id="{1FF51F5F-EB2D-8243-A812-D2CBA9BC3824}" type="slidenum">
              <a:rPr lang="en-US" smtClean="0"/>
              <a:pPr/>
              <a:t>‹#›</a:t>
            </a:fld>
            <a:r>
              <a:rPr lang="en-US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424972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459" y="464191"/>
            <a:ext cx="10515600" cy="10363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459" y="1522456"/>
            <a:ext cx="10515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- </a:t>
            </a:r>
            <a:fld id="{1FF51F5F-EB2D-8243-A812-D2CBA9BC3824}" type="slidenum">
              <a:rPr lang="en-US" smtClean="0"/>
              <a:pPr/>
              <a:t>‹#›</a:t>
            </a:fld>
            <a:r>
              <a:rPr lang="en-US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95876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737AC21-D139-224F-B5F9-3D136F31E10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8" y="21410"/>
            <a:ext cx="1774424" cy="541620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40DDC44-12C7-4447-B1A4-B1CB77C3C82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322" y="6263140"/>
            <a:ext cx="1541335" cy="8464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EFBF68-1AF1-FC4D-4E06-04303089F58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6481231"/>
            <a:ext cx="12192000" cy="3886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699908-0107-4575-AB40-26E488B68014}"/>
              </a:ext>
            </a:extLst>
          </p:cNvPr>
          <p:cNvSpPr txBox="1"/>
          <p:nvPr userDrawn="1"/>
        </p:nvSpPr>
        <p:spPr>
          <a:xfrm>
            <a:off x="5628837" y="6481231"/>
            <a:ext cx="122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43C57B-F819-4970-A618-112200EFDF3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Arial" charset="0"/>
                <a:cs typeface="Arial" charset="0"/>
              </a:rPr>
              <a:t>‹#›</a:t>
            </a:fld>
            <a:endParaRPr lang="en-US" sz="1800" b="0" i="0" dirty="0">
              <a:solidFill>
                <a:schemeClr val="bg1"/>
              </a:solidFill>
              <a:latin typeface="+mn-lt"/>
              <a:ea typeface="Arial" charset="0"/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320F5-2CAF-D51D-03D2-2CD20CF63573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1434963" y="30150"/>
            <a:ext cx="717226" cy="62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33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4" r:id="rId5"/>
    <p:sldLayoutId id="2147483746" r:id="rId6"/>
    <p:sldLayoutId id="2147483747" r:id="rId7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2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35.wmf"/><Relationship Id="rId18" Type="http://schemas.openxmlformats.org/officeDocument/2006/relationships/image" Target="../media/image40.jpeg"/><Relationship Id="rId3" Type="http://schemas.openxmlformats.org/officeDocument/2006/relationships/image" Target="../media/image30.wmf"/><Relationship Id="rId7" Type="http://schemas.openxmlformats.org/officeDocument/2006/relationships/image" Target="../media/image32.wmf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39.jpeg"/><Relationship Id="rId2" Type="http://schemas.openxmlformats.org/officeDocument/2006/relationships/oleObject" Target="../embeddings/oleObject4.bin"/><Relationship Id="rId16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34.wmf"/><Relationship Id="rId5" Type="http://schemas.openxmlformats.org/officeDocument/2006/relationships/image" Target="../media/image31.wmf"/><Relationship Id="rId15" Type="http://schemas.openxmlformats.org/officeDocument/2006/relationships/image" Target="../media/image37.jpeg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33.wmf"/><Relationship Id="rId1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44.jpeg"/><Relationship Id="rId7" Type="http://schemas.openxmlformats.org/officeDocument/2006/relationships/image" Target="../media/image46.wm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48.jpeg"/><Relationship Id="rId5" Type="http://schemas.openxmlformats.org/officeDocument/2006/relationships/image" Target="../media/image45.wmf"/><Relationship Id="rId10" Type="http://schemas.openxmlformats.org/officeDocument/2006/relationships/image" Target="../media/image47.wmf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eg"/><Relationship Id="rId5" Type="http://schemas.openxmlformats.org/officeDocument/2006/relationships/image" Target="../media/image56.wmf"/><Relationship Id="rId4" Type="http://schemas.openxmlformats.org/officeDocument/2006/relationships/oleObject" Target="../embeddings/oleObject1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66.wmf"/><Relationship Id="rId18" Type="http://schemas.openxmlformats.org/officeDocument/2006/relationships/oleObject" Target="../embeddings/oleObject25.bin"/><Relationship Id="rId3" Type="http://schemas.openxmlformats.org/officeDocument/2006/relationships/image" Target="../media/image61.jpeg"/><Relationship Id="rId21" Type="http://schemas.openxmlformats.org/officeDocument/2006/relationships/image" Target="../media/image70.wmf"/><Relationship Id="rId7" Type="http://schemas.openxmlformats.org/officeDocument/2006/relationships/image" Target="../media/image63.wmf"/><Relationship Id="rId12" Type="http://schemas.openxmlformats.org/officeDocument/2006/relationships/oleObject" Target="../embeddings/oleObject22.bin"/><Relationship Id="rId17" Type="http://schemas.openxmlformats.org/officeDocument/2006/relationships/image" Target="../media/image68.wmf"/><Relationship Id="rId2" Type="http://schemas.openxmlformats.org/officeDocument/2006/relationships/image" Target="../media/image60.jpeg"/><Relationship Id="rId16" Type="http://schemas.openxmlformats.org/officeDocument/2006/relationships/oleObject" Target="../embeddings/oleObject24.bin"/><Relationship Id="rId20" Type="http://schemas.openxmlformats.org/officeDocument/2006/relationships/oleObject" Target="../embeddings/oleObject26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65.wmf"/><Relationship Id="rId5" Type="http://schemas.openxmlformats.org/officeDocument/2006/relationships/image" Target="../media/image62.wmf"/><Relationship Id="rId15" Type="http://schemas.openxmlformats.org/officeDocument/2006/relationships/image" Target="../media/image67.wmf"/><Relationship Id="rId23" Type="http://schemas.openxmlformats.org/officeDocument/2006/relationships/image" Target="../media/image71.wmf"/><Relationship Id="rId10" Type="http://schemas.openxmlformats.org/officeDocument/2006/relationships/oleObject" Target="../embeddings/oleObject21.bin"/><Relationship Id="rId19" Type="http://schemas.openxmlformats.org/officeDocument/2006/relationships/image" Target="../media/image69.w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64.wmf"/><Relationship Id="rId14" Type="http://schemas.openxmlformats.org/officeDocument/2006/relationships/oleObject" Target="../embeddings/oleObject23.bin"/><Relationship Id="rId22" Type="http://schemas.openxmlformats.org/officeDocument/2006/relationships/oleObject" Target="../embeddings/oleObject2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4.jpeg"/><Relationship Id="rId4" Type="http://schemas.openxmlformats.org/officeDocument/2006/relationships/image" Target="../media/image7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7.jpeg"/><Relationship Id="rId4" Type="http://schemas.openxmlformats.org/officeDocument/2006/relationships/image" Target="../media/image76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7" Type="http://schemas.openxmlformats.org/officeDocument/2006/relationships/image" Target="../media/image82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wmf"/><Relationship Id="rId13" Type="http://schemas.openxmlformats.org/officeDocument/2006/relationships/oleObject" Target="../embeddings/oleObject35.bin"/><Relationship Id="rId3" Type="http://schemas.openxmlformats.org/officeDocument/2006/relationships/image" Target="../media/image89.jpeg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94.wmf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1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93.wmf"/><Relationship Id="rId4" Type="http://schemas.openxmlformats.org/officeDocument/2006/relationships/image" Target="../media/image90.jpeg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95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7" Type="http://schemas.openxmlformats.org/officeDocument/2006/relationships/image" Target="../media/image99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98.jpeg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6.jpeg"/><Relationship Id="rId5" Type="http://schemas.openxmlformats.org/officeDocument/2006/relationships/image" Target="../media/image105.wmf"/><Relationship Id="rId4" Type="http://schemas.openxmlformats.org/officeDocument/2006/relationships/oleObject" Target="../embeddings/oleObject39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oleObject" Target="../embeddings/oleObject40.bin"/><Relationship Id="rId7" Type="http://schemas.openxmlformats.org/officeDocument/2006/relationships/image" Target="../media/image110.wmf"/><Relationship Id="rId12" Type="http://schemas.openxmlformats.org/officeDocument/2006/relationships/image" Target="../media/image113.wmf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41.bin"/><Relationship Id="rId11" Type="http://schemas.openxmlformats.org/officeDocument/2006/relationships/oleObject" Target="../embeddings/oleObject43.bin"/><Relationship Id="rId5" Type="http://schemas.openxmlformats.org/officeDocument/2006/relationships/image" Target="../media/image109.jpeg"/><Relationship Id="rId10" Type="http://schemas.openxmlformats.org/officeDocument/2006/relationships/image" Target="../media/image112.jpeg"/><Relationship Id="rId4" Type="http://schemas.openxmlformats.org/officeDocument/2006/relationships/image" Target="../media/image108.wmf"/><Relationship Id="rId9" Type="http://schemas.openxmlformats.org/officeDocument/2006/relationships/image" Target="../media/image111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.bin"/><Relationship Id="rId3" Type="http://schemas.openxmlformats.org/officeDocument/2006/relationships/image" Target="../media/image114.wmf"/><Relationship Id="rId7" Type="http://schemas.openxmlformats.org/officeDocument/2006/relationships/image" Target="../media/image116.wmf"/><Relationship Id="rId2" Type="http://schemas.openxmlformats.org/officeDocument/2006/relationships/oleObject" Target="../embeddings/oleObject44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46.bin"/><Relationship Id="rId5" Type="http://schemas.openxmlformats.org/officeDocument/2006/relationships/image" Target="../media/image115.wmf"/><Relationship Id="rId4" Type="http://schemas.openxmlformats.org/officeDocument/2006/relationships/oleObject" Target="../embeddings/oleObject45.bin"/><Relationship Id="rId9" Type="http://schemas.openxmlformats.org/officeDocument/2006/relationships/image" Target="../media/image117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oleObject" Target="../embeddings/oleObject48.bin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1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0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7" Type="http://schemas.openxmlformats.org/officeDocument/2006/relationships/image" Target="../media/image134.wmf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51.bin"/><Relationship Id="rId5" Type="http://schemas.openxmlformats.org/officeDocument/2006/relationships/image" Target="../media/image133.jpeg"/><Relationship Id="rId4" Type="http://schemas.openxmlformats.org/officeDocument/2006/relationships/image" Target="../media/image132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wmf"/><Relationship Id="rId3" Type="http://schemas.openxmlformats.org/officeDocument/2006/relationships/image" Target="../media/image122.jpeg"/><Relationship Id="rId7" Type="http://schemas.openxmlformats.org/officeDocument/2006/relationships/oleObject" Target="../embeddings/oleObject53.bin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3.jpeg"/><Relationship Id="rId5" Type="http://schemas.openxmlformats.org/officeDocument/2006/relationships/image" Target="../media/image135.wmf"/><Relationship Id="rId4" Type="http://schemas.openxmlformats.org/officeDocument/2006/relationships/oleObject" Target="../embeddings/oleObject52.bin"/><Relationship Id="rId9" Type="http://schemas.openxmlformats.org/officeDocument/2006/relationships/image" Target="../media/image12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wmf"/><Relationship Id="rId2" Type="http://schemas.openxmlformats.org/officeDocument/2006/relationships/oleObject" Target="../embeddings/oleObject54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jpeg"/><Relationship Id="rId3" Type="http://schemas.openxmlformats.org/officeDocument/2006/relationships/image" Target="../media/image149.jpeg"/><Relationship Id="rId7" Type="http://schemas.openxmlformats.org/officeDocument/2006/relationships/image" Target="../media/image152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1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150.jpeg"/><Relationship Id="rId9" Type="http://schemas.openxmlformats.org/officeDocument/2006/relationships/image" Target="../media/image15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wmf"/><Relationship Id="rId2" Type="http://schemas.openxmlformats.org/officeDocument/2006/relationships/oleObject" Target="../embeddings/oleObject56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7" Type="http://schemas.openxmlformats.org/officeDocument/2006/relationships/image" Target="../media/image164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3.jpeg"/><Relationship Id="rId5" Type="http://schemas.openxmlformats.org/officeDocument/2006/relationships/image" Target="../media/image162.jpeg"/><Relationship Id="rId4" Type="http://schemas.openxmlformats.org/officeDocument/2006/relationships/image" Target="../media/image16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wmf"/><Relationship Id="rId2" Type="http://schemas.openxmlformats.org/officeDocument/2006/relationships/oleObject" Target="../embeddings/oleObject57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wmf"/><Relationship Id="rId3" Type="http://schemas.openxmlformats.org/officeDocument/2006/relationships/image" Target="../media/image169.jpeg"/><Relationship Id="rId7" Type="http://schemas.openxmlformats.org/officeDocument/2006/relationships/oleObject" Target="../embeddings/oleObject59.bin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1.jpeg"/><Relationship Id="rId5" Type="http://schemas.openxmlformats.org/officeDocument/2006/relationships/image" Target="../media/image170.wmf"/><Relationship Id="rId10" Type="http://schemas.openxmlformats.org/officeDocument/2006/relationships/image" Target="../media/image173.wmf"/><Relationship Id="rId4" Type="http://schemas.openxmlformats.org/officeDocument/2006/relationships/oleObject" Target="../embeddings/oleObject58.bin"/><Relationship Id="rId9" Type="http://schemas.openxmlformats.org/officeDocument/2006/relationships/oleObject" Target="../embeddings/oleObject60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8.jpeg"/><Relationship Id="rId4" Type="http://schemas.openxmlformats.org/officeDocument/2006/relationships/image" Target="../media/image17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3.jpe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119.jpeg"/><Relationship Id="rId4" Type="http://schemas.openxmlformats.org/officeDocument/2006/relationships/image" Target="../media/image185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8.wmf"/><Relationship Id="rId4" Type="http://schemas.openxmlformats.org/officeDocument/2006/relationships/oleObject" Target="../embeddings/oleObject6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.docx"/><Relationship Id="rId3" Type="http://schemas.openxmlformats.org/officeDocument/2006/relationships/image" Target="../media/image26.wmf"/><Relationship Id="rId7" Type="http://schemas.openxmlformats.org/officeDocument/2006/relationships/image" Target="../media/image2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DBA29197-4F55-30BE-9A5A-F47BACC15E1F}"/>
              </a:ext>
            </a:extLst>
          </p:cNvPr>
          <p:cNvSpPr txBox="1"/>
          <p:nvPr/>
        </p:nvSpPr>
        <p:spPr>
          <a:xfrm>
            <a:off x="392937" y="1428960"/>
            <a:ext cx="11662557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prstClr val="black"/>
                </a:solidFill>
                <a:latin typeface="Arial"/>
                <a:cs typeface="Palatino Linotype"/>
              </a:rPr>
              <a:t>100-300 GHz power amplifiers: </a:t>
            </a:r>
            <a:br>
              <a:rPr lang="en-US" sz="3733" b="1" dirty="0">
                <a:solidFill>
                  <a:prstClr val="black"/>
                </a:solidFill>
                <a:latin typeface="Arial"/>
                <a:cs typeface="Palatino Linotype"/>
              </a:rPr>
            </a:br>
            <a:r>
              <a:rPr lang="en-US" sz="3733" b="1" dirty="0">
                <a:solidFill>
                  <a:prstClr val="black"/>
                </a:solidFill>
                <a:latin typeface="Arial"/>
                <a:cs typeface="Palatino Linotype"/>
              </a:rPr>
              <a:t>transistor limits, circuit topologies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3EABE3-2551-1CF1-6003-335FEDF91D71}"/>
              </a:ext>
            </a:extLst>
          </p:cNvPr>
          <p:cNvSpPr txBox="1"/>
          <p:nvPr/>
        </p:nvSpPr>
        <p:spPr>
          <a:xfrm>
            <a:off x="479758" y="3171883"/>
            <a:ext cx="7857341" cy="2226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Arial"/>
                <a:cs typeface="Palatino Linotype"/>
              </a:rPr>
              <a:t>Mark Rodwell</a:t>
            </a:r>
            <a:br>
              <a:rPr lang="en-US" sz="3200" b="1" dirty="0">
                <a:solidFill>
                  <a:prstClr val="black"/>
                </a:solidFill>
                <a:latin typeface="Arial"/>
                <a:cs typeface="Palatino Linotype"/>
              </a:rPr>
            </a:br>
            <a:r>
              <a:rPr lang="en-US" sz="3200" b="1" dirty="0">
                <a:solidFill>
                  <a:prstClr val="black"/>
                </a:solidFill>
                <a:latin typeface="Arial"/>
                <a:cs typeface="Palatino Linotype"/>
              </a:rPr>
              <a:t>Doluca Family Chair</a:t>
            </a:r>
          </a:p>
          <a:p>
            <a:r>
              <a:rPr lang="en-US" sz="3200" b="1" dirty="0">
                <a:solidFill>
                  <a:prstClr val="black"/>
                </a:solidFill>
                <a:latin typeface="Arial"/>
                <a:cs typeface="Palatino Linotype"/>
              </a:rPr>
              <a:t>University of California, Santa  Barbara</a:t>
            </a:r>
          </a:p>
          <a:p>
            <a:br>
              <a:rPr lang="en-US" sz="2133" dirty="0">
                <a:solidFill>
                  <a:prstClr val="black"/>
                </a:solidFill>
                <a:latin typeface="Arial"/>
                <a:cs typeface="Palatino Linotype"/>
              </a:rPr>
            </a:br>
            <a:r>
              <a:rPr lang="en-US" sz="2133" dirty="0">
                <a:solidFill>
                  <a:prstClr val="black"/>
                </a:solidFill>
                <a:latin typeface="Arial"/>
                <a:cs typeface="Palatino Linotype"/>
              </a:rPr>
              <a:t>rodwell@ece.ucsb.edu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92C969-C509-B0EC-40B5-348D86E66C68}"/>
              </a:ext>
            </a:extLst>
          </p:cNvPr>
          <p:cNvSpPr txBox="1"/>
          <p:nvPr/>
        </p:nvSpPr>
        <p:spPr>
          <a:xfrm>
            <a:off x="502023" y="704281"/>
            <a:ext cx="10614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/>
                <a:cs typeface="Palatino Linotype"/>
              </a:rPr>
              <a:t>2025 IMS Workshop WSL  "Sub-THz Power Amplifiers in CMOS, SiGe, and III-V"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761A8D-E1A4-E6AD-2C32-3171624E9B39}"/>
              </a:ext>
            </a:extLst>
          </p:cNvPr>
          <p:cNvSpPr txBox="1"/>
          <p:nvPr/>
        </p:nvSpPr>
        <p:spPr>
          <a:xfrm>
            <a:off x="502956" y="5695947"/>
            <a:ext cx="1150765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/>
                <a:cs typeface="Palatino Linotype"/>
              </a:rPr>
              <a:t>Co-authors: </a:t>
            </a:r>
            <a:r>
              <a:rPr lang="en-US" sz="1600" b="1" dirty="0">
                <a:latin typeface="Arial"/>
                <a:cs typeface="Palatino Linotype"/>
              </a:rPr>
              <a:t>Amirreza Alizadeh</a:t>
            </a:r>
            <a:r>
              <a:rPr lang="en-US" sz="1600" dirty="0">
                <a:latin typeface="Arial"/>
                <a:cs typeface="Palatino Linotype"/>
              </a:rPr>
              <a:t> (Keysight/UCSB), </a:t>
            </a:r>
            <a:r>
              <a:rPr lang="en-US" sz="1600" b="1" dirty="0">
                <a:latin typeface="Arial"/>
                <a:cs typeface="Palatino Linotype"/>
              </a:rPr>
              <a:t>Ahmed Samir Sayed Ahmed</a:t>
            </a:r>
            <a:r>
              <a:rPr lang="en-US" sz="1600" dirty="0">
                <a:latin typeface="Arial"/>
                <a:cs typeface="Palatino Linotype"/>
              </a:rPr>
              <a:t>  (Cairo University/ Analog Devices / UCSB), </a:t>
            </a:r>
            <a:r>
              <a:rPr lang="en-US" sz="1600" b="1" dirty="0">
                <a:latin typeface="Arial"/>
                <a:cs typeface="Palatino Linotype"/>
              </a:rPr>
              <a:t>Yuya Nemoto</a:t>
            </a:r>
            <a:r>
              <a:rPr lang="en-US" sz="1600" dirty="0">
                <a:latin typeface="Arial"/>
                <a:cs typeface="Palatino Linotype"/>
              </a:rPr>
              <a:t> (UCSB), </a:t>
            </a:r>
            <a:r>
              <a:rPr lang="en-US" sz="1600" b="1" dirty="0">
                <a:latin typeface="Arial"/>
                <a:cs typeface="Palatino Linotype"/>
              </a:rPr>
              <a:t>Utku Soylu</a:t>
            </a:r>
            <a:r>
              <a:rPr lang="en-US" sz="1600" dirty="0">
                <a:latin typeface="Arial"/>
                <a:cs typeface="Palatino Linotype"/>
              </a:rPr>
              <a:t> (UCSB/IBM), </a:t>
            </a:r>
            <a:r>
              <a:rPr lang="en-US" sz="1600" b="1" dirty="0">
                <a:latin typeface="Arial"/>
                <a:cs typeface="Palatino Linotype"/>
              </a:rPr>
              <a:t>Miguel Urteaga</a:t>
            </a:r>
            <a:r>
              <a:rPr lang="en-US" sz="1600" dirty="0">
                <a:latin typeface="Arial"/>
                <a:cs typeface="Palatino Linotype"/>
              </a:rPr>
              <a:t> (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Palatino Linotype"/>
              </a:rPr>
              <a:t>Teledyne</a:t>
            </a:r>
            <a:r>
              <a:rPr lang="en-US" sz="1600" dirty="0">
                <a:latin typeface="Arial"/>
                <a:cs typeface="Palatino Linotype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077095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FFDF6-7408-265A-0316-642A24F0A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D9BE0-4B5A-D556-DA38-E2645AD28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Radio link design: </a:t>
            </a:r>
            <a:r>
              <a:rPr lang="en-US" sz="3200" dirty="0">
                <a:solidFill>
                  <a:srgbClr val="FF0000"/>
                </a:solidFill>
              </a:rPr>
              <a:t>Implications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1347092-ABA7-9806-5385-DB750AA9F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67" y="697443"/>
            <a:ext cx="7307632" cy="25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/>
            <a:r>
              <a:rPr lang="en-US" sz="2300" b="1" dirty="0">
                <a:solidFill>
                  <a:srgbClr val="000000"/>
                </a:solidFill>
                <a:latin typeface="Calibri" pitchFamily="34" charset="0"/>
              </a:rPr>
              <a:t>50 GHz or 250 GHz </a:t>
            </a:r>
            <a:r>
              <a:rPr lang="en-US" sz="2300" b="1">
                <a:solidFill>
                  <a:srgbClr val="000000"/>
                </a:solidFill>
                <a:latin typeface="Calibri" pitchFamily="34" charset="0"/>
              </a:rPr>
              <a:t>? </a:t>
            </a:r>
            <a:br>
              <a:rPr lang="en-US" sz="23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300" b="0">
                <a:solidFill>
                  <a:srgbClr val="000000"/>
                </a:solidFill>
                <a:latin typeface="Calibri" pitchFamily="34" charset="0"/>
              </a:rPr>
              <a:t>Worst-case losses </a:t>
            </a:r>
            <a:r>
              <a:rPr lang="en-US" sz="2300" b="0" dirty="0">
                <a:solidFill>
                  <a:srgbClr val="000000"/>
                </a:solidFill>
                <a:latin typeface="Calibri" pitchFamily="34" charset="0"/>
              </a:rPr>
              <a:t>similar at </a:t>
            </a:r>
            <a:r>
              <a:rPr lang="en-US" sz="2300" b="0">
                <a:solidFill>
                  <a:srgbClr val="000000"/>
                </a:solidFill>
                <a:latin typeface="Calibri" pitchFamily="34" charset="0"/>
              </a:rPr>
              <a:t>50 &amp;  </a:t>
            </a:r>
            <a:r>
              <a:rPr lang="en-US" sz="2300" b="0" dirty="0">
                <a:solidFill>
                  <a:srgbClr val="000000"/>
                </a:solidFill>
                <a:latin typeface="Calibri" pitchFamily="34" charset="0"/>
              </a:rPr>
              <a:t>250 GHz</a:t>
            </a:r>
          </a:p>
          <a:p>
            <a:pPr defTabSz="820738"/>
            <a:r>
              <a:rPr lang="en-US" sz="2300" b="0" dirty="0">
                <a:solidFill>
                  <a:srgbClr val="000000"/>
                </a:solidFill>
                <a:latin typeface="Calibri" pitchFamily="34" charset="0"/>
              </a:rPr>
              <a:t>Same </a:t>
            </a:r>
            <a:r>
              <a:rPr lang="en-US" sz="2300" b="0">
                <a:solidFill>
                  <a:srgbClr val="000000"/>
                </a:solidFill>
                <a:latin typeface="Calibri" pitchFamily="34" charset="0"/>
              </a:rPr>
              <a:t>link budget at 250 GHz </a:t>
            </a:r>
            <a:r>
              <a:rPr lang="en-US" sz="2300" b="0" dirty="0">
                <a:solidFill>
                  <a:srgbClr val="000000"/>
                </a:solidFill>
                <a:latin typeface="Calibri" pitchFamily="34" charset="0"/>
              </a:rPr>
              <a:t>if</a:t>
            </a:r>
            <a:br>
              <a:rPr lang="en-US" sz="2300" b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300" b="0">
                <a:solidFill>
                  <a:srgbClr val="000000"/>
                </a:solidFill>
                <a:latin typeface="Calibri" pitchFamily="34" charset="0"/>
              </a:rPr>
              <a:t>     slightly more elements @ 250 GHz</a:t>
            </a:r>
            <a:br>
              <a:rPr lang="en-US" sz="2300" b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300" b="0">
                <a:solidFill>
                  <a:srgbClr val="000000"/>
                </a:solidFill>
                <a:latin typeface="Calibri" pitchFamily="34" charset="0"/>
              </a:rPr>
              <a:t>     or less spectrally efficient modulation</a:t>
            </a:r>
            <a:br>
              <a:rPr lang="en-US" sz="2300" b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300" b="0">
                <a:solidFill>
                  <a:srgbClr val="000000"/>
                </a:solidFill>
                <a:latin typeface="Calibri" pitchFamily="34" charset="0"/>
              </a:rPr>
              <a:t>     and if we can make good PAs and LNAs.</a:t>
            </a:r>
            <a:br>
              <a:rPr lang="en-US" sz="2300" b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300" b="0">
                <a:solidFill>
                  <a:srgbClr val="FF0000"/>
                </a:solidFill>
                <a:latin typeface="Calibri" pitchFamily="34" charset="0"/>
              </a:rPr>
              <a:t>Any </a:t>
            </a:r>
            <a:r>
              <a:rPr lang="en-US" sz="2300" b="0" dirty="0">
                <a:solidFill>
                  <a:srgbClr val="FF0000"/>
                </a:solidFill>
                <a:latin typeface="Calibri" pitchFamily="34" charset="0"/>
              </a:rPr>
              <a:t>terrestrial &gt; 50 GHz system will be short-range.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5A56A8-42E0-9BCA-D32E-B6ECCF701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63" y="3458104"/>
            <a:ext cx="7548378" cy="291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/>
            <a:r>
              <a:rPr lang="en-US" sz="2300" b="1" dirty="0">
                <a:latin typeface="Calibri" pitchFamily="34" charset="0"/>
              </a:rPr>
              <a:t>Low frequency (6-12 GHz) or high  </a:t>
            </a:r>
            <a:r>
              <a:rPr lang="en-US" sz="2300" b="1">
                <a:latin typeface="Calibri" pitchFamily="34" charset="0"/>
              </a:rPr>
              <a:t>(28-50, 110-270 </a:t>
            </a:r>
            <a:r>
              <a:rPr lang="en-US" sz="2300" b="1" dirty="0">
                <a:latin typeface="Calibri" pitchFamily="34" charset="0"/>
              </a:rPr>
              <a:t>GHz</a:t>
            </a:r>
            <a:r>
              <a:rPr lang="en-US" sz="2300" b="1">
                <a:latin typeface="Calibri" pitchFamily="34" charset="0"/>
              </a:rPr>
              <a:t>)? </a:t>
            </a:r>
            <a:endParaRPr lang="en-US" sz="2300" b="0" dirty="0">
              <a:solidFill>
                <a:srgbClr val="FF0000"/>
              </a:solidFill>
              <a:latin typeface="Calibri" pitchFamily="34" charset="0"/>
            </a:endParaRPr>
          </a:p>
          <a:p>
            <a:pPr defTabSz="820738"/>
            <a:r>
              <a:rPr lang="en-US" sz="2300" b="0" dirty="0">
                <a:solidFill>
                  <a:srgbClr val="FF0000"/>
                </a:solidFill>
                <a:latin typeface="Calibri" pitchFamily="34" charset="0"/>
              </a:rPr>
              <a:t>Low </a:t>
            </a:r>
            <a:r>
              <a:rPr lang="en-US" sz="2300" b="0" dirty="0">
                <a:solidFill>
                  <a:srgbClr val="000000"/>
                </a:solidFill>
                <a:latin typeface="Calibri" pitchFamily="34" charset="0"/>
              </a:rPr>
              <a:t>communications density (Gb/s/km</a:t>
            </a:r>
            <a:r>
              <a:rPr lang="en-US" sz="2300" b="0" baseline="30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2300" b="0" dirty="0">
                <a:solidFill>
                  <a:srgbClr val="000000"/>
                </a:solidFill>
                <a:latin typeface="Calibri" pitchFamily="34" charset="0"/>
              </a:rPr>
              <a:t>) ? </a:t>
            </a:r>
            <a:br>
              <a:rPr lang="en-US" sz="2300" b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300" b="0">
                <a:solidFill>
                  <a:srgbClr val="000000"/>
                </a:solidFill>
                <a:latin typeface="Calibri" pitchFamily="34" charset="0"/>
              </a:rPr>
              <a:t>     low </a:t>
            </a:r>
            <a:r>
              <a:rPr lang="en-US" sz="2300" b="0" dirty="0">
                <a:solidFill>
                  <a:srgbClr val="000000"/>
                </a:solidFill>
                <a:latin typeface="Calibri" pitchFamily="34" charset="0"/>
              </a:rPr>
              <a:t>deployment costs: widely spaced hubs</a:t>
            </a:r>
            <a:br>
              <a:rPr lang="en-US" sz="2300" b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300" b="0">
                <a:solidFill>
                  <a:srgbClr val="000000"/>
                </a:solidFill>
                <a:latin typeface="Calibri" pitchFamily="34" charset="0"/>
              </a:rPr>
              <a:t>     long </a:t>
            </a:r>
            <a:r>
              <a:rPr lang="en-US" sz="2300" b="0" dirty="0">
                <a:solidFill>
                  <a:srgbClr val="000000"/>
                </a:solidFill>
                <a:latin typeface="Calibri" pitchFamily="34" charset="0"/>
              </a:rPr>
              <a:t>link distances → use lower frequencies.</a:t>
            </a:r>
          </a:p>
          <a:p>
            <a:pPr defTabSz="820738"/>
            <a:br>
              <a:rPr lang="en-US" sz="23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300" b="0" dirty="0">
                <a:solidFill>
                  <a:srgbClr val="FF0000"/>
                </a:solidFill>
                <a:latin typeface="Calibri" pitchFamily="34" charset="0"/>
              </a:rPr>
              <a:t>High </a:t>
            </a:r>
            <a:r>
              <a:rPr lang="en-US" sz="2300" b="0" dirty="0">
                <a:solidFill>
                  <a:srgbClr val="000000"/>
                </a:solidFill>
                <a:latin typeface="Calibri" pitchFamily="34" charset="0"/>
              </a:rPr>
              <a:t>communications density (Gb/s/km</a:t>
            </a:r>
            <a:r>
              <a:rPr lang="en-US" sz="2300" b="0" baseline="30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2300" b="0" dirty="0">
                <a:solidFill>
                  <a:srgbClr val="000000"/>
                </a:solidFill>
                <a:latin typeface="Calibri" pitchFamily="34" charset="0"/>
              </a:rPr>
              <a:t>) ? </a:t>
            </a:r>
            <a:br>
              <a:rPr lang="en-US" sz="2300" b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300" b="0">
                <a:solidFill>
                  <a:srgbClr val="000000"/>
                </a:solidFill>
                <a:latin typeface="Calibri" pitchFamily="34" charset="0"/>
              </a:rPr>
              <a:t>     can </a:t>
            </a:r>
            <a:r>
              <a:rPr lang="en-US" sz="2300" b="0" dirty="0">
                <a:solidFill>
                  <a:srgbClr val="000000"/>
                </a:solidFill>
                <a:latin typeface="Calibri" pitchFamily="34" charset="0"/>
              </a:rPr>
              <a:t>afford more closely spaced hubs</a:t>
            </a:r>
            <a:br>
              <a:rPr lang="en-US" sz="2300" b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300" b="0">
                <a:solidFill>
                  <a:srgbClr val="000000"/>
                </a:solidFill>
                <a:latin typeface="Calibri" pitchFamily="34" charset="0"/>
              </a:rPr>
              <a:t>     short </a:t>
            </a:r>
            <a:r>
              <a:rPr lang="en-US" sz="2300" b="0" dirty="0">
                <a:solidFill>
                  <a:srgbClr val="000000"/>
                </a:solidFill>
                <a:latin typeface="Calibri" pitchFamily="34" charset="0"/>
              </a:rPr>
              <a:t>link distances → can used high frequencies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5E93DF1-3613-811C-B315-A1E7A0D20C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7082820"/>
              </p:ext>
            </p:extLst>
          </p:nvPr>
        </p:nvGraphicFramePr>
        <p:xfrm>
          <a:off x="7613130" y="1662841"/>
          <a:ext cx="4286863" cy="4878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2946240" imgH="3352680" progId="KGraph_Plot">
                  <p:embed/>
                </p:oleObj>
              </mc:Choice>
              <mc:Fallback>
                <p:oleObj name="KGPlot" r:id="rId2" imgW="2946240" imgH="3352680" progId="KGraph_Plo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15E93DF1-3613-811C-B315-A1E7A0D20C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613130" y="1662841"/>
                        <a:ext cx="4286863" cy="48781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5A5481-64BA-AAC4-4DB7-47CDF2594F88}"/>
              </a:ext>
            </a:extLst>
          </p:cNvPr>
          <p:cNvCxnSpPr/>
          <p:nvPr/>
        </p:nvCxnSpPr>
        <p:spPr>
          <a:xfrm>
            <a:off x="181369" y="3387115"/>
            <a:ext cx="72471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B9790A6-C7DD-3D41-B6F9-3742376EA46E}"/>
              </a:ext>
            </a:extLst>
          </p:cNvPr>
          <p:cNvGrpSpPr/>
          <p:nvPr/>
        </p:nvGrpSpPr>
        <p:grpSpPr>
          <a:xfrm>
            <a:off x="7034612" y="22268"/>
            <a:ext cx="4975095" cy="1769954"/>
            <a:chOff x="4694887" y="4286748"/>
            <a:chExt cx="4516438" cy="160678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5FAE840-51E5-C501-0BC4-AD29AA099775}"/>
                </a:ext>
              </a:extLst>
            </p:cNvPr>
            <p:cNvSpPr/>
            <p:nvPr/>
          </p:nvSpPr>
          <p:spPr>
            <a:xfrm>
              <a:off x="6272339" y="4398176"/>
              <a:ext cx="959742" cy="30228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40617F7-51DE-734D-9968-203C886EC799}"/>
                </a:ext>
              </a:extLst>
            </p:cNvPr>
            <p:cNvSpPr/>
            <p:nvPr/>
          </p:nvSpPr>
          <p:spPr>
            <a:xfrm>
              <a:off x="7649608" y="4347474"/>
              <a:ext cx="323061" cy="70918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45448DA-15BF-1D67-948C-241EDF115D11}"/>
                </a:ext>
              </a:extLst>
            </p:cNvPr>
            <p:cNvSpPr/>
            <p:nvPr/>
          </p:nvSpPr>
          <p:spPr>
            <a:xfrm>
              <a:off x="8333522" y="4384940"/>
              <a:ext cx="323061" cy="315517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24D4601-662F-ABD8-B550-CE9F49A478F7}"/>
                </a:ext>
              </a:extLst>
            </p:cNvPr>
            <p:cNvSpPr/>
            <p:nvPr/>
          </p:nvSpPr>
          <p:spPr>
            <a:xfrm>
              <a:off x="8171991" y="5199527"/>
              <a:ext cx="1024220" cy="656857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19" name="Object 18">
              <a:extLst>
                <a:ext uri="{FF2B5EF4-FFF2-40B4-BE49-F238E27FC236}">
                  <a16:creationId xmlns:a16="http://schemas.microsoft.com/office/drawing/2014/main" id="{C6EB22C2-EA13-AA13-9C65-3A6BFAF2044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05886472"/>
                </p:ext>
              </p:extLst>
            </p:nvPr>
          </p:nvGraphicFramePr>
          <p:xfrm>
            <a:off x="4694887" y="5226779"/>
            <a:ext cx="4516438" cy="666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009600" imgH="444240" progId="Equation.DSMT4">
                    <p:embed/>
                  </p:oleObj>
                </mc:Choice>
                <mc:Fallback>
                  <p:oleObj name="Equation" r:id="rId4" imgW="3009600" imgH="444240" progId="Equation.DSMT4">
                    <p:embed/>
                    <p:pic>
                      <p:nvPicPr>
                        <p:cNvPr id="19" name="Object 18">
                          <a:extLst>
                            <a:ext uri="{FF2B5EF4-FFF2-40B4-BE49-F238E27FC236}">
                              <a16:creationId xmlns:a16="http://schemas.microsoft.com/office/drawing/2014/main" id="{C6EB22C2-EA13-AA13-9C65-3A6BFAF2044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694887" y="5226779"/>
                          <a:ext cx="4516438" cy="6667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19">
              <a:extLst>
                <a:ext uri="{FF2B5EF4-FFF2-40B4-BE49-F238E27FC236}">
                  <a16:creationId xmlns:a16="http://schemas.microsoft.com/office/drawing/2014/main" id="{FB12843B-9A63-E510-4E50-CAC26B670F7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930552"/>
                </p:ext>
              </p:extLst>
            </p:nvPr>
          </p:nvGraphicFramePr>
          <p:xfrm>
            <a:off x="5314177" y="4286748"/>
            <a:ext cx="3310287" cy="8073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2206858" imgH="538251" progId="Equation.DSMT4">
                    <p:embed/>
                  </p:oleObj>
                </mc:Choice>
                <mc:Fallback>
                  <p:oleObj name="Equation" r:id="rId6" imgW="2206858" imgH="538251" progId="Equation.DSMT4">
                    <p:embed/>
                    <p:pic>
                      <p:nvPicPr>
                        <p:cNvPr id="20" name="Object 19">
                          <a:extLst>
                            <a:ext uri="{FF2B5EF4-FFF2-40B4-BE49-F238E27FC236}">
                              <a16:creationId xmlns:a16="http://schemas.microsoft.com/office/drawing/2014/main" id="{FB12843B-9A63-E510-4E50-CAC26B670F7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5314177" y="4286748"/>
                          <a:ext cx="3310287" cy="80737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925603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36FF2-364D-84C1-967A-3A0DD8A12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93D217A0-6A49-A7E6-F55E-B8E7DFA0A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0A49B32A-AF6F-F59F-A09C-B3B1C2758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588" y="701220"/>
            <a:ext cx="9244012" cy="199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7200" dirty="0">
                <a:solidFill>
                  <a:srgbClr val="000000"/>
                </a:solidFill>
                <a:latin typeface="Calibri" pitchFamily="34" charset="0"/>
              </a:rPr>
              <a:t>Transistor performance comparison</a:t>
            </a:r>
            <a:endParaRPr lang="en-US" altLang="en-US" sz="4400" i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183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C3EAF-A865-1913-6AA0-62E13EE40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7A3920FA-8170-E0A4-5F5C-37D4E6D484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317644"/>
              </p:ext>
            </p:extLst>
          </p:nvPr>
        </p:nvGraphicFramePr>
        <p:xfrm>
          <a:off x="3910776" y="632098"/>
          <a:ext cx="2000250" cy="362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2438280" imgH="4419360" progId="KGraph_Plot">
                  <p:embed/>
                </p:oleObj>
              </mc:Choice>
              <mc:Fallback>
                <p:oleObj name="KGPlot" r:id="rId2" imgW="2438280" imgH="4419360" progId="KGraph_Plo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A1DB212C-72CB-F99C-B7E2-1385D0C899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0776" y="632098"/>
                        <a:ext cx="2000250" cy="362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6">
            <a:extLst>
              <a:ext uri="{FF2B5EF4-FFF2-40B4-BE49-F238E27FC236}">
                <a16:creationId xmlns:a16="http://schemas.microsoft.com/office/drawing/2014/main" id="{129BE666-CF57-0CB1-D743-573F8AA2E9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680036"/>
              </p:ext>
            </p:extLst>
          </p:nvPr>
        </p:nvGraphicFramePr>
        <p:xfrm>
          <a:off x="10017889" y="620985"/>
          <a:ext cx="2001837" cy="362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4" imgW="2438280" imgH="4419360" progId="KGraph_Plot">
                  <p:embed/>
                </p:oleObj>
              </mc:Choice>
              <mc:Fallback>
                <p:oleObj name="KGPlot" r:id="rId4" imgW="2438280" imgH="4419360" progId="KGraph_Plot">
                  <p:embed/>
                  <p:pic>
                    <p:nvPicPr>
                      <p:cNvPr id="6" name="Object 6">
                        <a:extLst>
                          <a:ext uri="{FF2B5EF4-FFF2-40B4-BE49-F238E27FC236}">
                            <a16:creationId xmlns:a16="http://schemas.microsoft.com/office/drawing/2014/main" id="{5308675F-5F15-1F87-593F-96CA32A4AD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17889" y="620985"/>
                        <a:ext cx="2001837" cy="3624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8">
            <a:extLst>
              <a:ext uri="{FF2B5EF4-FFF2-40B4-BE49-F238E27FC236}">
                <a16:creationId xmlns:a16="http://schemas.microsoft.com/office/drawing/2014/main" id="{9CE8DC33-5F74-64FE-CC7B-B14A5E217D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7535493"/>
              </p:ext>
            </p:extLst>
          </p:nvPr>
        </p:nvGraphicFramePr>
        <p:xfrm>
          <a:off x="1612076" y="622573"/>
          <a:ext cx="2352675" cy="364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6" imgW="2869920" imgH="4444920" progId="KGraph_Plot">
                  <p:embed/>
                </p:oleObj>
              </mc:Choice>
              <mc:Fallback>
                <p:oleObj name="KGPlot" r:id="rId6" imgW="2869920" imgH="4444920" progId="KGraph_Plot">
                  <p:embed/>
                  <p:pic>
                    <p:nvPicPr>
                      <p:cNvPr id="12" name="Object 8">
                        <a:extLst>
                          <a:ext uri="{FF2B5EF4-FFF2-40B4-BE49-F238E27FC236}">
                            <a16:creationId xmlns:a16="http://schemas.microsoft.com/office/drawing/2014/main" id="{813544C7-ABF1-CCD2-19FF-B1031A9F79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076" y="622573"/>
                        <a:ext cx="2352675" cy="364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9">
            <a:extLst>
              <a:ext uri="{FF2B5EF4-FFF2-40B4-BE49-F238E27FC236}">
                <a16:creationId xmlns:a16="http://schemas.microsoft.com/office/drawing/2014/main" id="{527848E5-DDFE-7E85-1E00-11B242D8C8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3478963"/>
              </p:ext>
            </p:extLst>
          </p:nvPr>
        </p:nvGraphicFramePr>
        <p:xfrm>
          <a:off x="8071614" y="622573"/>
          <a:ext cx="1998662" cy="3624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8" imgW="2438280" imgH="4419360" progId="KGraph_Plot">
                  <p:embed/>
                </p:oleObj>
              </mc:Choice>
              <mc:Fallback>
                <p:oleObj name="KGPlot" r:id="rId8" imgW="2438280" imgH="4419360" progId="KGraph_Plot">
                  <p:embed/>
                  <p:pic>
                    <p:nvPicPr>
                      <p:cNvPr id="15" name="Object 9">
                        <a:extLst>
                          <a:ext uri="{FF2B5EF4-FFF2-40B4-BE49-F238E27FC236}">
                            <a16:creationId xmlns:a16="http://schemas.microsoft.com/office/drawing/2014/main" id="{949E3112-8187-8EFA-0E58-4988483829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1614" y="622573"/>
                        <a:ext cx="1998662" cy="3624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15AAF874-E241-3997-8710-01622A0218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148593"/>
              </p:ext>
            </p:extLst>
          </p:nvPr>
        </p:nvGraphicFramePr>
        <p:xfrm>
          <a:off x="5912614" y="636860"/>
          <a:ext cx="2144712" cy="361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10" imgW="2616120" imgH="4406760" progId="KGraph_Plot">
                  <p:embed/>
                </p:oleObj>
              </mc:Choice>
              <mc:Fallback>
                <p:oleObj name="KGPlot" r:id="rId10" imgW="2616120" imgH="4406760" progId="KGraph_Plot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A7BEBF09-122E-7C9C-5064-4EA5C79082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912614" y="636860"/>
                        <a:ext cx="2144712" cy="3613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2">
            <a:extLst>
              <a:ext uri="{FF2B5EF4-FFF2-40B4-BE49-F238E27FC236}">
                <a16:creationId xmlns:a16="http://schemas.microsoft.com/office/drawing/2014/main" id="{7BA69E97-0E08-D41F-22F4-231B1EE87D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8999354"/>
              </p:ext>
            </p:extLst>
          </p:nvPr>
        </p:nvGraphicFramePr>
        <p:xfrm>
          <a:off x="-10349" y="668610"/>
          <a:ext cx="1676400" cy="347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12" imgW="2044440" imgH="4241520" progId="KGraph_Plot">
                  <p:embed/>
                </p:oleObj>
              </mc:Choice>
              <mc:Fallback>
                <p:oleObj name="KGPlot" r:id="rId12" imgW="2044440" imgH="4241520" progId="KGraph_Plot">
                  <p:embed/>
                  <p:pic>
                    <p:nvPicPr>
                      <p:cNvPr id="25" name="Object 2">
                        <a:extLst>
                          <a:ext uri="{FF2B5EF4-FFF2-40B4-BE49-F238E27FC236}">
                            <a16:creationId xmlns:a16="http://schemas.microsoft.com/office/drawing/2014/main" id="{B777C31B-0A18-6D35-ABA3-8605FB6F54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349" y="668610"/>
                        <a:ext cx="1676400" cy="3478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1ADB392-1F69-F3F5-BF16-7B49E493A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100-300 GHz IC Technologies</a:t>
            </a:r>
          </a:p>
        </p:txBody>
      </p:sp>
      <p:pic>
        <p:nvPicPr>
          <p:cNvPr id="3" name="Picture 25">
            <a:extLst>
              <a:ext uri="{FF2B5EF4-FFF2-40B4-BE49-F238E27FC236}">
                <a16:creationId xmlns:a16="http://schemas.microsoft.com/office/drawing/2014/main" id="{E6E2B9AF-B619-76A1-B1DD-43178B42E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025" y="4617027"/>
            <a:ext cx="1173163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C507264D-7AE3-D618-DC10-FD7B17869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285" y="2599611"/>
            <a:ext cx="121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>
            <a:extLst>
              <a:ext uri="{FF2B5EF4-FFF2-40B4-BE49-F238E27FC236}">
                <a16:creationId xmlns:a16="http://schemas.microsoft.com/office/drawing/2014/main" id="{B51007F8-DCC0-70E3-1430-8FCB84795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088" y="4570990"/>
            <a:ext cx="14859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2">
            <a:extLst>
              <a:ext uri="{FF2B5EF4-FFF2-40B4-BE49-F238E27FC236}">
                <a16:creationId xmlns:a16="http://schemas.microsoft.com/office/drawing/2014/main" id="{69952119-359C-AB94-AC54-A33FF1F2E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75" y="4315402"/>
            <a:ext cx="17113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1400" b="0" dirty="0"/>
              <a:t>Griffith, 2024 IMS</a:t>
            </a:r>
          </a:p>
        </p:txBody>
      </p:sp>
      <p:cxnSp>
        <p:nvCxnSpPr>
          <p:cNvPr id="12" name="Straight Connector 14">
            <a:extLst>
              <a:ext uri="{FF2B5EF4-FFF2-40B4-BE49-F238E27FC236}">
                <a16:creationId xmlns:a16="http://schemas.microsoft.com/office/drawing/2014/main" id="{D12418A9-C490-E6F8-7FBD-EE2355773237}"/>
              </a:ext>
            </a:extLst>
          </p:cNvPr>
          <p:cNvCxnSpPr>
            <a:cxnSpLocks/>
          </p:cNvCxnSpPr>
          <p:nvPr/>
        </p:nvCxnSpPr>
        <p:spPr bwMode="auto">
          <a:xfrm flipV="1">
            <a:off x="6553200" y="1383475"/>
            <a:ext cx="105569" cy="295415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16">
            <a:extLst>
              <a:ext uri="{FF2B5EF4-FFF2-40B4-BE49-F238E27FC236}">
                <a16:creationId xmlns:a16="http://schemas.microsoft.com/office/drawing/2014/main" id="{F0E1F176-0872-6A92-81F2-06D11B7D7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4336040"/>
            <a:ext cx="18288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1400" b="0" dirty="0"/>
              <a:t>Alizadeh, 2023 BCICTS</a:t>
            </a:r>
          </a:p>
        </p:txBody>
      </p:sp>
      <p:cxnSp>
        <p:nvCxnSpPr>
          <p:cNvPr id="14" name="Straight Connector 17">
            <a:extLst>
              <a:ext uri="{FF2B5EF4-FFF2-40B4-BE49-F238E27FC236}">
                <a16:creationId xmlns:a16="http://schemas.microsoft.com/office/drawing/2014/main" id="{82DB1631-B14E-BF10-0CD5-9AE66BCB645C}"/>
              </a:ext>
            </a:extLst>
          </p:cNvPr>
          <p:cNvCxnSpPr>
            <a:cxnSpLocks/>
          </p:cNvCxnSpPr>
          <p:nvPr/>
        </p:nvCxnSpPr>
        <p:spPr bwMode="auto">
          <a:xfrm flipV="1">
            <a:off x="5191125" y="1715984"/>
            <a:ext cx="307976" cy="265339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8">
            <a:extLst>
              <a:ext uri="{FF2B5EF4-FFF2-40B4-BE49-F238E27FC236}">
                <a16:creationId xmlns:a16="http://schemas.microsoft.com/office/drawing/2014/main" id="{E72FC200-6A3F-C1B4-059D-0862B6191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5316775"/>
            <a:ext cx="1219200" cy="67468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1400" dirty="0"/>
              <a:t>47 mW, </a:t>
            </a:r>
            <a:br>
              <a:rPr lang="en-US" altLang="en-US" sz="1400" dirty="0"/>
            </a:br>
            <a:r>
              <a:rPr lang="en-US" altLang="en-US" sz="1400" dirty="0"/>
              <a:t>25% PAE, </a:t>
            </a:r>
            <a:br>
              <a:rPr lang="en-US" altLang="en-US" sz="1400" dirty="0"/>
            </a:br>
            <a:r>
              <a:rPr lang="en-US" altLang="en-US" sz="1400" dirty="0"/>
              <a:t>220 GHz</a:t>
            </a:r>
          </a:p>
        </p:txBody>
      </p:sp>
      <p:sp>
        <p:nvSpPr>
          <p:cNvPr id="16" name="TextBox 19">
            <a:extLst>
              <a:ext uri="{FF2B5EF4-FFF2-40B4-BE49-F238E27FC236}">
                <a16:creationId xmlns:a16="http://schemas.microsoft.com/office/drawing/2014/main" id="{E71C1E3F-EFE6-6205-419E-BF3E1618C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645727"/>
            <a:ext cx="914400" cy="67468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1400" dirty="0"/>
              <a:t>500 mW, </a:t>
            </a:r>
            <a:br>
              <a:rPr lang="en-US" altLang="en-US" sz="1400" dirty="0"/>
            </a:br>
            <a:r>
              <a:rPr lang="en-US" altLang="en-US" sz="1400" dirty="0"/>
              <a:t>15% PAE, </a:t>
            </a:r>
            <a:br>
              <a:rPr lang="en-US" altLang="en-US" sz="1400" dirty="0"/>
            </a:br>
            <a:r>
              <a:rPr lang="en-US" altLang="en-US" sz="1400" dirty="0"/>
              <a:t>150 GHz</a:t>
            </a:r>
          </a:p>
        </p:txBody>
      </p:sp>
      <p:pic>
        <p:nvPicPr>
          <p:cNvPr id="17" name="Picture 20">
            <a:extLst>
              <a:ext uri="{FF2B5EF4-FFF2-40B4-BE49-F238E27FC236}">
                <a16:creationId xmlns:a16="http://schemas.microsoft.com/office/drawing/2014/main" id="{DB94A35F-72AD-DA36-55E5-000C070B1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4731327"/>
            <a:ext cx="17986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21">
            <a:extLst>
              <a:ext uri="{FF2B5EF4-FFF2-40B4-BE49-F238E27FC236}">
                <a16:creationId xmlns:a16="http://schemas.microsoft.com/office/drawing/2014/main" id="{17C59353-0E3E-FB83-8E22-DF96647F9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38" y="4350327"/>
            <a:ext cx="18288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1400" b="0" dirty="0"/>
              <a:t>Urteaga, 2011 DRC</a:t>
            </a:r>
          </a:p>
        </p:txBody>
      </p:sp>
      <p:sp>
        <p:nvSpPr>
          <p:cNvPr id="19" name="TextBox 22">
            <a:extLst>
              <a:ext uri="{FF2B5EF4-FFF2-40B4-BE49-F238E27FC236}">
                <a16:creationId xmlns:a16="http://schemas.microsoft.com/office/drawing/2014/main" id="{79EC623A-5EA7-38A2-0DBB-2556AB359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713" y="4628140"/>
            <a:ext cx="1219200" cy="67468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1400" dirty="0"/>
              <a:t>130 nm </a:t>
            </a:r>
            <a:br>
              <a:rPr lang="en-US" altLang="en-US" sz="1400" dirty="0"/>
            </a:br>
            <a:r>
              <a:rPr lang="en-US" altLang="en-US" sz="1400" dirty="0"/>
              <a:t>InP HBT</a:t>
            </a:r>
            <a:br>
              <a:rPr lang="en-US" altLang="en-US" sz="1400" dirty="0"/>
            </a:br>
            <a:r>
              <a:rPr lang="en-US" altLang="en-US" sz="1400" i="1" dirty="0"/>
              <a:t>f</a:t>
            </a:r>
            <a:r>
              <a:rPr lang="en-US" altLang="en-US" sz="1400" baseline="-25000" dirty="0"/>
              <a:t>max</a:t>
            </a:r>
            <a:r>
              <a:rPr lang="en-US" altLang="en-US" sz="1400" dirty="0"/>
              <a:t>=1.15 THz</a:t>
            </a:r>
            <a:endParaRPr lang="en-US" altLang="en-US" sz="1400" baseline="-25000" dirty="0"/>
          </a:p>
        </p:txBody>
      </p:sp>
      <p:pic>
        <p:nvPicPr>
          <p:cNvPr id="20" name="Picture 26">
            <a:extLst>
              <a:ext uri="{FF2B5EF4-FFF2-40B4-BE49-F238E27FC236}">
                <a16:creationId xmlns:a16="http://schemas.microsoft.com/office/drawing/2014/main" id="{6C51EE29-B857-60EB-D555-E3ACFEEA4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63" y="4655127"/>
            <a:ext cx="1087437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7">
            <a:extLst>
              <a:ext uri="{FF2B5EF4-FFF2-40B4-BE49-F238E27FC236}">
                <a16:creationId xmlns:a16="http://schemas.microsoft.com/office/drawing/2014/main" id="{6D532946-E514-576A-57C2-82FFF4175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350327"/>
            <a:ext cx="18288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1400" b="0" dirty="0"/>
              <a:t>Alizadeh, 2024 BCICTS</a:t>
            </a:r>
          </a:p>
        </p:txBody>
      </p:sp>
      <p:sp>
        <p:nvSpPr>
          <p:cNvPr id="22" name="TextBox 28">
            <a:extLst>
              <a:ext uri="{FF2B5EF4-FFF2-40B4-BE49-F238E27FC236}">
                <a16:creationId xmlns:a16="http://schemas.microsoft.com/office/drawing/2014/main" id="{1A2E039C-4DDC-0955-345B-8B8EB15A1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721927"/>
            <a:ext cx="1371600" cy="4794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1400" dirty="0"/>
              <a:t>F~5.75 dB, </a:t>
            </a:r>
            <a:br>
              <a:rPr lang="en-US" altLang="en-US" sz="1400" dirty="0"/>
            </a:br>
            <a:r>
              <a:rPr lang="en-US" altLang="en-US" sz="1400" dirty="0"/>
              <a:t>@215 GHz</a:t>
            </a:r>
          </a:p>
        </p:txBody>
      </p:sp>
      <p:cxnSp>
        <p:nvCxnSpPr>
          <p:cNvPr id="23" name="Straight Connector 29">
            <a:extLst>
              <a:ext uri="{FF2B5EF4-FFF2-40B4-BE49-F238E27FC236}">
                <a16:creationId xmlns:a16="http://schemas.microsoft.com/office/drawing/2014/main" id="{E80523CE-F2AA-A2DB-5827-1739FB42FE43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239838" y="2673927"/>
            <a:ext cx="1101725" cy="17256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TextBox 34">
            <a:extLst>
              <a:ext uri="{FF2B5EF4-FFF2-40B4-BE49-F238E27FC236}">
                <a16:creationId xmlns:a16="http://schemas.microsoft.com/office/drawing/2014/main" id="{34938C94-2767-A9E5-50C3-6777F6953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3242" y="1016577"/>
            <a:ext cx="803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9pPr>
          </a:lstStyle>
          <a:p>
            <a:pPr>
              <a:buClr>
                <a:srgbClr val="FF0000"/>
              </a:buClr>
              <a:buFontTx/>
              <a:buNone/>
            </a:pPr>
            <a:r>
              <a:rPr lang="en-US" altLang="en-US" sz="1100" b="0" dirty="0">
                <a:solidFill>
                  <a:srgbClr val="000000"/>
                </a:solidFill>
              </a:rPr>
              <a:t>Results </a:t>
            </a:r>
            <a:r>
              <a:rPr lang="en-US" altLang="en-US" sz="1100" b="0">
                <a:solidFill>
                  <a:srgbClr val="000000"/>
                </a:solidFill>
              </a:rPr>
              <a:t>compiled 3/22/2025</a:t>
            </a:r>
            <a:endParaRPr lang="en-US" altLang="en-US" sz="1100" b="0" dirty="0">
              <a:solidFill>
                <a:srgbClr val="000000"/>
              </a:solidFill>
            </a:endParaRPr>
          </a:p>
        </p:txBody>
      </p:sp>
      <p:sp>
        <p:nvSpPr>
          <p:cNvPr id="27" name="TextBox 33">
            <a:extLst>
              <a:ext uri="{FF2B5EF4-FFF2-40B4-BE49-F238E27FC236}">
                <a16:creationId xmlns:a16="http://schemas.microsoft.com/office/drawing/2014/main" id="{CBB5AF9A-F008-3AE4-994F-75BE21D51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3700" y="4655127"/>
            <a:ext cx="4127623" cy="5909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8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Char char="–"/>
              <a:defRPr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1800"/>
              <a:t>What parameters are  important</a:t>
            </a:r>
            <a:br>
              <a:rPr lang="en-US" altLang="en-US" sz="1800"/>
            </a:br>
            <a:r>
              <a:rPr lang="en-US" altLang="en-US" sz="1800"/>
              <a:t>for high PAE at 100-300 GHz ?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305294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F7242-38B5-38FF-C2DF-2A537BC88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4DB77D59-E160-CAF7-B1D8-EE26144B0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AF82621F-3A71-AFF0-D4D7-BC822EB42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077" y="701220"/>
            <a:ext cx="11230708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transistor\circuit</a:t>
            </a:r>
            <a:b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co-design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499E06-8784-6864-F3F4-9A6B9160B8CB}"/>
              </a:ext>
            </a:extLst>
          </p:cNvPr>
          <p:cNvSpPr/>
          <p:nvPr/>
        </p:nvSpPr>
        <p:spPr bwMode="auto">
          <a:xfrm>
            <a:off x="1066800" y="3138748"/>
            <a:ext cx="9448800" cy="28835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7BA1429-CCCE-B55B-6A73-B5F24B6BBE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125" y="3618430"/>
            <a:ext cx="3272028" cy="21976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599A16-7A74-E2A6-387C-51FEFBA3F1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01" y="3342915"/>
            <a:ext cx="1141797" cy="22976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AC53F4-E2C3-7A74-2BEF-794E969874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983" y="3422395"/>
            <a:ext cx="2097285" cy="240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14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7A161-D5F5-27AF-4FF4-485D85270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B395E-6BDB-9EB8-52AE-233AD24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Voltage, current, impedance, power 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1789B2B-73FF-D225-03D5-AA08A8DF89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586" y="666265"/>
            <a:ext cx="3272028" cy="2197608"/>
          </a:xfrm>
          <a:prstGeom prst="rect">
            <a:avLst/>
          </a:prstGeom>
        </p:spPr>
      </p:pic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667B744-E4CB-E4E3-9ABC-47B088E152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229" y="1676400"/>
            <a:ext cx="2093976" cy="832104"/>
          </a:xfrm>
          <a:prstGeom prst="rect">
            <a:avLst/>
          </a:prstGeom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8B4DCFD-BC23-0680-76D1-0FDEA1A3FF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6854069"/>
              </p:ext>
            </p:extLst>
          </p:nvPr>
        </p:nvGraphicFramePr>
        <p:xfrm>
          <a:off x="9184696" y="637970"/>
          <a:ext cx="1982343" cy="829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91880" imgH="457200" progId="Equation.DSMT4">
                  <p:embed/>
                </p:oleObj>
              </mc:Choice>
              <mc:Fallback>
                <p:oleObj name="Equation" r:id="rId4" imgW="1091880" imgH="4572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98B4DCFD-BC23-0680-76D1-0FDEA1A3FF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84696" y="637970"/>
                        <a:ext cx="1982343" cy="8298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795FB1C9-CE45-DB08-5B42-29C5CE9C97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146192"/>
              </p:ext>
            </p:extLst>
          </p:nvPr>
        </p:nvGraphicFramePr>
        <p:xfrm>
          <a:off x="173476" y="671990"/>
          <a:ext cx="3549777" cy="2143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55520" imgH="1180800" progId="Equation.DSMT4">
                  <p:embed/>
                </p:oleObj>
              </mc:Choice>
              <mc:Fallback>
                <p:oleObj name="Equation" r:id="rId6" imgW="1955520" imgH="118080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795FB1C9-CE45-DB08-5B42-29C5CE9C97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3476" y="671990"/>
                        <a:ext cx="3549777" cy="21436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6A98EE18-AAF2-84D3-4483-1C72DA7232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555" y="579839"/>
            <a:ext cx="1141797" cy="2297672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9150EFD-8525-B170-B085-0194ACA7068E}"/>
              </a:ext>
            </a:extLst>
          </p:cNvPr>
          <p:cNvCxnSpPr>
            <a:cxnSpLocks/>
          </p:cNvCxnSpPr>
          <p:nvPr/>
        </p:nvCxnSpPr>
        <p:spPr>
          <a:xfrm>
            <a:off x="633046" y="2981103"/>
            <a:ext cx="113088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75BBB62E-58F9-93DC-84A2-8417F1E7A7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2501527"/>
              </p:ext>
            </p:extLst>
          </p:nvPr>
        </p:nvGraphicFramePr>
        <p:xfrm>
          <a:off x="100013" y="3148094"/>
          <a:ext cx="5786437" cy="297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187440" imgH="1638000" progId="Equation.DSMT4">
                  <p:embed/>
                </p:oleObj>
              </mc:Choice>
              <mc:Fallback>
                <p:oleObj name="Equation" r:id="rId9" imgW="3187440" imgH="163800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75BBB62E-58F9-93DC-84A2-8417F1E7A7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0013" y="3148094"/>
                        <a:ext cx="5786437" cy="2973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3E4215C-E9A5-B707-D180-C3C3213A01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02608" y="3025031"/>
            <a:ext cx="5442087" cy="340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90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A0B8F-E12F-4C88-C484-F11F242AF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501FD-21C1-18DD-F0B5-F44CFE6E8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Increasing bipolar transistor bandwidth</a:t>
            </a:r>
          </a:p>
        </p:txBody>
      </p:sp>
      <p:pic>
        <p:nvPicPr>
          <p:cNvPr id="4" name="Picture 3" descr="asdfasdf.jpg">
            <a:extLst>
              <a:ext uri="{FF2B5EF4-FFF2-40B4-BE49-F238E27FC236}">
                <a16:creationId xmlns:a16="http://schemas.microsoft.com/office/drawing/2014/main" id="{C82DE01F-E734-9D8A-5B26-448D069B87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5782" y="636176"/>
            <a:ext cx="3044111" cy="2974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CBFEC3-9505-CB8C-4342-88CA36E1B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901" y="3760849"/>
            <a:ext cx="5649216" cy="26978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0C609C-7B0C-40BF-AB09-88FD306736C9}"/>
              </a:ext>
            </a:extLst>
          </p:cNvPr>
          <p:cNvSpPr txBox="1"/>
          <p:nvPr/>
        </p:nvSpPr>
        <p:spPr>
          <a:xfrm>
            <a:off x="357867" y="1120734"/>
            <a:ext cx="5676392" cy="1614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Increased transistor bandwidth: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Thinner collector depletion layers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reduced breakdown voltage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EFB7CB-8D15-4DEB-E117-2B8A3AA4B9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1" y="3318568"/>
            <a:ext cx="5687658" cy="273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54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39335-3743-CC81-D82B-15740C667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93F9D-5D02-306E-3728-1BB2323CF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Johnson figure of merit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637C81F8-6A9B-04EB-F687-D7AB88F449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1988676"/>
              </p:ext>
            </p:extLst>
          </p:nvPr>
        </p:nvGraphicFramePr>
        <p:xfrm>
          <a:off x="316685" y="642938"/>
          <a:ext cx="5556250" cy="437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60360" imgH="2412720" progId="Equation.DSMT4">
                  <p:embed/>
                </p:oleObj>
              </mc:Choice>
              <mc:Fallback>
                <p:oleObj name="Equation" r:id="rId2" imgW="3060360" imgH="241272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637C81F8-6A9B-04EB-F687-D7AB88F449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6685" y="642938"/>
                        <a:ext cx="5556250" cy="4378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0A6B9F84-890D-7EB8-92C2-107F29B356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76" y="821225"/>
            <a:ext cx="4087016" cy="4684105"/>
          </a:xfrm>
          <a:prstGeom prst="rect">
            <a:avLst/>
          </a:prstGeom>
        </p:spPr>
      </p:pic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C5797E30-1414-023F-628A-ED1289FC3A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6278005"/>
              </p:ext>
            </p:extLst>
          </p:nvPr>
        </p:nvGraphicFramePr>
        <p:xfrm>
          <a:off x="287338" y="5418138"/>
          <a:ext cx="7845425" cy="76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457520" imgH="431640" progId="Equation.DSMT4">
                  <p:embed/>
                </p:oleObj>
              </mc:Choice>
              <mc:Fallback>
                <p:oleObj name="Equation" r:id="rId5" imgW="4457520" imgH="43164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C5797E30-1414-023F-628A-ED1289FC3A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7338" y="5418138"/>
                        <a:ext cx="7845425" cy="76041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8022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0B284-C6BC-8763-A1ED-CFD0D3C1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B2E22-A875-635E-F6CA-7ACADFD05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Breakdown is never less than the bandgap</a:t>
            </a:r>
          </a:p>
        </p:txBody>
      </p:sp>
      <p:graphicFrame>
        <p:nvGraphicFramePr>
          <p:cNvPr id="3" name="Object 12">
            <a:extLst>
              <a:ext uri="{FF2B5EF4-FFF2-40B4-BE49-F238E27FC236}">
                <a16:creationId xmlns:a16="http://schemas.microsoft.com/office/drawing/2014/main" id="{C957D0A0-BF05-110A-95B4-EF497E8FA8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4366228"/>
              </p:ext>
            </p:extLst>
          </p:nvPr>
        </p:nvGraphicFramePr>
        <p:xfrm>
          <a:off x="1345837" y="880155"/>
          <a:ext cx="2598944" cy="1004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93760" imgH="457200" progId="Equation.DSMT4">
                  <p:embed/>
                </p:oleObj>
              </mc:Choice>
              <mc:Fallback>
                <p:oleObj name="Equation" r:id="rId2" imgW="1193760" imgH="457200" progId="Equation.DSMT4">
                  <p:embed/>
                  <p:pic>
                    <p:nvPicPr>
                      <p:cNvPr id="3" name="Object 12">
                        <a:extLst>
                          <a:ext uri="{FF2B5EF4-FFF2-40B4-BE49-F238E27FC236}">
                            <a16:creationId xmlns:a16="http://schemas.microsoft.com/office/drawing/2014/main" id="{C957D0A0-BF05-110A-95B4-EF497E8FA8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5837" y="880155"/>
                        <a:ext cx="2598944" cy="10046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4FE5B2B-3340-84F7-4005-82A930A46F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437928"/>
              </p:ext>
            </p:extLst>
          </p:nvPr>
        </p:nvGraphicFramePr>
        <p:xfrm>
          <a:off x="6095208" y="875853"/>
          <a:ext cx="5535962" cy="1008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14600" imgH="457200" progId="Equation.DSMT4">
                  <p:embed/>
                </p:oleObj>
              </mc:Choice>
              <mc:Fallback>
                <p:oleObj name="Equation" r:id="rId4" imgW="2514600" imgH="4572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24FE5B2B-3340-84F7-4005-82A930A46F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95208" y="875853"/>
                        <a:ext cx="5535962" cy="10084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0464BAC-3FF4-5B8F-4544-F8DBB3B8C2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965" y="2099145"/>
            <a:ext cx="8327300" cy="419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82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CCC20-93C5-38FD-864A-6FBE681DA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CD3398-B7C2-1F42-270E-6414EC1D6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971" y="762113"/>
            <a:ext cx="2603555" cy="56873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8392AF-244F-60FB-A38F-930D2D29E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/>
              <a:t>Impact Ionization vs. Avalanche, BCVEO </a:t>
            </a:r>
            <a:r>
              <a:rPr lang="en-US" sz="3200" dirty="0"/>
              <a:t>vs. BVCBO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B30B3C3-4F09-0D52-9410-ED6B8DA5C5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5422577"/>
              </p:ext>
            </p:extLst>
          </p:nvPr>
        </p:nvGraphicFramePr>
        <p:xfrm>
          <a:off x="234384" y="733425"/>
          <a:ext cx="7810500" cy="542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11400" imgH="2717640" progId="Equation.DSMT4">
                  <p:embed/>
                </p:oleObj>
              </mc:Choice>
              <mc:Fallback>
                <p:oleObj name="Equation" r:id="rId3" imgW="3911400" imgH="271764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B30B3C3-4F09-0D52-9410-ED6B8DA5C5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4384" y="733425"/>
                        <a:ext cx="7810500" cy="542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763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C2121-6ECA-7F08-75AF-13D473CE7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7CC54EF7-8FDD-8DFC-9E7E-615F16C78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832" y="4560473"/>
            <a:ext cx="5583382" cy="158773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5DBA56E-C434-42B0-B42B-E0E5EA1BE0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783" y="1197522"/>
            <a:ext cx="1632065" cy="18578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B3405B-4A5E-D4F9-2A8B-DE9387CC1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BVCBO vs. BVCBO depends on base impedance.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2BB8557-5903-1D59-2EE9-E781C4FD99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1023961"/>
              </p:ext>
            </p:extLst>
          </p:nvPr>
        </p:nvGraphicFramePr>
        <p:xfrm>
          <a:off x="7755419" y="2374387"/>
          <a:ext cx="690563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80880" imgH="228600" progId="Equation.DSMT4">
                  <p:embed/>
                </p:oleObj>
              </mc:Choice>
              <mc:Fallback>
                <p:oleObj name="Equation" r:id="rId4" imgW="380880" imgH="2286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82BB8557-5903-1D59-2EE9-E781C4FD99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755419" y="2374387"/>
                        <a:ext cx="690563" cy="414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079ADBBA-3EB1-A69D-E113-8FCF023E06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8015002"/>
              </p:ext>
            </p:extLst>
          </p:nvPr>
        </p:nvGraphicFramePr>
        <p:xfrm>
          <a:off x="5164537" y="1362962"/>
          <a:ext cx="922338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07960" imgH="228600" progId="Equation.DSMT4">
                  <p:embed/>
                </p:oleObj>
              </mc:Choice>
              <mc:Fallback>
                <p:oleObj name="Equation" r:id="rId6" imgW="507960" imgH="2286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079ADBBA-3EB1-A69D-E113-8FCF023E06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64537" y="1362962"/>
                        <a:ext cx="922338" cy="414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D2185BBD-76F5-EBA0-FECF-216DB8F11D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5773449"/>
              </p:ext>
            </p:extLst>
          </p:nvPr>
        </p:nvGraphicFramePr>
        <p:xfrm>
          <a:off x="5191554" y="4059181"/>
          <a:ext cx="530225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91960" imgH="228600" progId="Equation.DSMT4">
                  <p:embed/>
                </p:oleObj>
              </mc:Choice>
              <mc:Fallback>
                <p:oleObj name="Equation" r:id="rId8" imgW="291960" imgH="2286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D2185BBD-76F5-EBA0-FECF-216DB8F11D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1554" y="4059181"/>
                        <a:ext cx="530225" cy="414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77ACE2AD-867B-5BE9-C2E7-F1F00379B1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4054055"/>
              </p:ext>
            </p:extLst>
          </p:nvPr>
        </p:nvGraphicFramePr>
        <p:xfrm>
          <a:off x="6287452" y="4063006"/>
          <a:ext cx="784225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31640" imgH="228600" progId="Equation.DSMT4">
                  <p:embed/>
                </p:oleObj>
              </mc:Choice>
              <mc:Fallback>
                <p:oleObj name="Equation" r:id="rId10" imgW="431640" imgH="2286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77ACE2AD-867B-5BE9-C2E7-F1F00379B1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287452" y="4063006"/>
                        <a:ext cx="784225" cy="414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C0E3D513-F3C4-A49D-5263-E36C6C8910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2571438"/>
              </p:ext>
            </p:extLst>
          </p:nvPr>
        </p:nvGraphicFramePr>
        <p:xfrm>
          <a:off x="7531901" y="4042369"/>
          <a:ext cx="968375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33160" imgH="228600" progId="Equation.DSMT4">
                  <p:embed/>
                </p:oleObj>
              </mc:Choice>
              <mc:Fallback>
                <p:oleObj name="Equation" r:id="rId12" imgW="533160" imgH="22860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C0E3D513-F3C4-A49D-5263-E36C6C8910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531901" y="4042369"/>
                        <a:ext cx="968375" cy="414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E92DA5C3-8525-D168-2E82-2FBD3861D4CC}"/>
              </a:ext>
            </a:extLst>
          </p:cNvPr>
          <p:cNvSpPr txBox="1"/>
          <p:nvPr/>
        </p:nvSpPr>
        <p:spPr>
          <a:xfrm>
            <a:off x="163938" y="1054411"/>
            <a:ext cx="4091784" cy="48941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Breakdown </a:t>
            </a:r>
            <a:r>
              <a:rPr lang="en-US" sz="27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varies between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endParaRPr lang="en-US" sz="27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7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BVCBO and BVCEO 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endParaRPr lang="en-US" sz="27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7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</a:t>
            </a:r>
            <a:r>
              <a:rPr 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7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impedance 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endParaRPr lang="en-US" sz="27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7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presented to the base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endParaRPr lang="en-US" sz="27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7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varies </a:t>
            </a:r>
            <a:r>
              <a:rPr 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zero to infinity.</a:t>
            </a:r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DEB56BA6-B662-F78B-6406-48A4B1D326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5809789"/>
              </p:ext>
            </p:extLst>
          </p:nvPr>
        </p:nvGraphicFramePr>
        <p:xfrm>
          <a:off x="9423522" y="1252110"/>
          <a:ext cx="2235200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231560" imgH="177480" progId="Equation.DSMT4">
                  <p:embed/>
                </p:oleObj>
              </mc:Choice>
              <mc:Fallback>
                <p:oleObj name="Equation" r:id="rId14" imgW="1231560" imgH="17748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DEB56BA6-B662-F78B-6406-48A4B1D326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423522" y="1252110"/>
                        <a:ext cx="2235200" cy="32226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08B9AFA3-4DA8-3BE2-A6CC-185F2008F2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2630738"/>
              </p:ext>
            </p:extLst>
          </p:nvPr>
        </p:nvGraphicFramePr>
        <p:xfrm>
          <a:off x="9326563" y="3321050"/>
          <a:ext cx="2466975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358640" imgH="203040" progId="Equation.DSMT4">
                  <p:embed/>
                </p:oleObj>
              </mc:Choice>
              <mc:Fallback>
                <p:oleObj name="Equation" r:id="rId16" imgW="1358640" imgH="20304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08B9AFA3-4DA8-3BE2-A6CC-185F2008F2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9326563" y="3321050"/>
                        <a:ext cx="2466975" cy="3683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2ED6F15-D8F3-D8F1-22D1-294195B947AD}"/>
              </a:ext>
            </a:extLst>
          </p:cNvPr>
          <p:cNvCxnSpPr>
            <a:cxnSpLocks/>
          </p:cNvCxnSpPr>
          <p:nvPr/>
        </p:nvCxnSpPr>
        <p:spPr>
          <a:xfrm>
            <a:off x="4992504" y="3135734"/>
            <a:ext cx="68009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C52C1D7-60B7-4FD2-E162-3218F8AADC70}"/>
              </a:ext>
            </a:extLst>
          </p:cNvPr>
          <p:cNvSpPr txBox="1"/>
          <p:nvPr/>
        </p:nvSpPr>
        <p:spPr>
          <a:xfrm>
            <a:off x="4661426" y="787888"/>
            <a:ext cx="125300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BVCBO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983550-3A73-9D9A-2538-C5F9133D64E8}"/>
              </a:ext>
            </a:extLst>
          </p:cNvPr>
          <p:cNvSpPr txBox="1"/>
          <p:nvPr/>
        </p:nvSpPr>
        <p:spPr>
          <a:xfrm>
            <a:off x="4665336" y="3230198"/>
            <a:ext cx="125300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BVCEO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C45CA7F-5C03-BAD1-8A7F-E3E218F89924}"/>
              </a:ext>
            </a:extLst>
          </p:cNvPr>
          <p:cNvCxnSpPr/>
          <p:nvPr/>
        </p:nvCxnSpPr>
        <p:spPr>
          <a:xfrm>
            <a:off x="4365294" y="787888"/>
            <a:ext cx="0" cy="5282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CB2EF0-07D3-BB39-699C-CCB738B4419B}"/>
              </a:ext>
            </a:extLst>
          </p:cNvPr>
          <p:cNvCxnSpPr>
            <a:cxnSpLocks/>
          </p:cNvCxnSpPr>
          <p:nvPr/>
        </p:nvCxnSpPr>
        <p:spPr>
          <a:xfrm flipH="1" flipV="1">
            <a:off x="6109842" y="1513812"/>
            <a:ext cx="298842" cy="740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3839FB-EEC9-F081-CDBC-5E49306542BF}"/>
              </a:ext>
            </a:extLst>
          </p:cNvPr>
          <p:cNvCxnSpPr>
            <a:cxnSpLocks/>
          </p:cNvCxnSpPr>
          <p:nvPr/>
        </p:nvCxnSpPr>
        <p:spPr>
          <a:xfrm flipH="1" flipV="1">
            <a:off x="7493056" y="2479229"/>
            <a:ext cx="191507" cy="986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8E30271-12F5-07A4-708F-BAD6D63EC0C5}"/>
              </a:ext>
            </a:extLst>
          </p:cNvPr>
          <p:cNvCxnSpPr>
            <a:cxnSpLocks/>
          </p:cNvCxnSpPr>
          <p:nvPr/>
        </p:nvCxnSpPr>
        <p:spPr>
          <a:xfrm flipV="1">
            <a:off x="6529277" y="4540777"/>
            <a:ext cx="166791" cy="4716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C68C0D2-1193-6D8D-09A6-F14643394004}"/>
              </a:ext>
            </a:extLst>
          </p:cNvPr>
          <p:cNvCxnSpPr>
            <a:cxnSpLocks/>
          </p:cNvCxnSpPr>
          <p:nvPr/>
        </p:nvCxnSpPr>
        <p:spPr>
          <a:xfrm flipV="1">
            <a:off x="7373435" y="4478493"/>
            <a:ext cx="166791" cy="4716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89D7E39-B894-5D32-D7A6-00E54CEB0164}"/>
              </a:ext>
            </a:extLst>
          </p:cNvPr>
          <p:cNvCxnSpPr>
            <a:cxnSpLocks/>
          </p:cNvCxnSpPr>
          <p:nvPr/>
        </p:nvCxnSpPr>
        <p:spPr>
          <a:xfrm flipV="1">
            <a:off x="5242978" y="4502346"/>
            <a:ext cx="325329" cy="8788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Object 36">
            <a:extLst>
              <a:ext uri="{FF2B5EF4-FFF2-40B4-BE49-F238E27FC236}">
                <a16:creationId xmlns:a16="http://schemas.microsoft.com/office/drawing/2014/main" id="{3ECF03D2-98DE-24E7-F1FE-2E108F260B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7419594"/>
              </p:ext>
            </p:extLst>
          </p:nvPr>
        </p:nvGraphicFramePr>
        <p:xfrm>
          <a:off x="9006922" y="4043403"/>
          <a:ext cx="1474788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812520" imgH="228600" progId="Equation.DSMT4">
                  <p:embed/>
                </p:oleObj>
              </mc:Choice>
              <mc:Fallback>
                <p:oleObj name="Equation" r:id="rId18" imgW="812520" imgH="22860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C0E3D513-F3C4-A49D-5263-E36C6C8910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9006922" y="4043403"/>
                        <a:ext cx="1474788" cy="414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685ED17-AE69-D484-9882-D144A8EFC553}"/>
              </a:ext>
            </a:extLst>
          </p:cNvPr>
          <p:cNvCxnSpPr>
            <a:cxnSpLocks/>
          </p:cNvCxnSpPr>
          <p:nvPr/>
        </p:nvCxnSpPr>
        <p:spPr>
          <a:xfrm flipV="1">
            <a:off x="9998691" y="4455965"/>
            <a:ext cx="166791" cy="4716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" name="Object 40">
            <a:extLst>
              <a:ext uri="{FF2B5EF4-FFF2-40B4-BE49-F238E27FC236}">
                <a16:creationId xmlns:a16="http://schemas.microsoft.com/office/drawing/2014/main" id="{8326FD52-2172-ABFF-0A51-AB93E71BDF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5625511"/>
              </p:ext>
            </p:extLst>
          </p:nvPr>
        </p:nvGraphicFramePr>
        <p:xfrm>
          <a:off x="7851377" y="1660868"/>
          <a:ext cx="1473200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812520" imgH="228600" progId="Equation.DSMT4">
                  <p:embed/>
                </p:oleObj>
              </mc:Choice>
              <mc:Fallback>
                <p:oleObj name="Equation" r:id="rId20" imgW="812520" imgH="2286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82BB8557-5903-1D59-2EE9-E781C4FD99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7851377" y="1660868"/>
                        <a:ext cx="1473200" cy="414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E67CD0A-A84C-757C-D46B-E6C7ED6A8FEE}"/>
              </a:ext>
            </a:extLst>
          </p:cNvPr>
          <p:cNvCxnSpPr>
            <a:cxnSpLocks/>
          </p:cNvCxnSpPr>
          <p:nvPr/>
        </p:nvCxnSpPr>
        <p:spPr>
          <a:xfrm flipH="1" flipV="1">
            <a:off x="7581846" y="1764937"/>
            <a:ext cx="191507" cy="986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Object 44">
            <a:extLst>
              <a:ext uri="{FF2B5EF4-FFF2-40B4-BE49-F238E27FC236}">
                <a16:creationId xmlns:a16="http://schemas.microsoft.com/office/drawing/2014/main" id="{9F16A6BD-5A23-9C45-032B-B11129860A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2952896"/>
              </p:ext>
            </p:extLst>
          </p:nvPr>
        </p:nvGraphicFramePr>
        <p:xfrm>
          <a:off x="10796036" y="4072590"/>
          <a:ext cx="666587" cy="367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368280" imgH="203040" progId="Equation.DSMT4">
                  <p:embed/>
                </p:oleObj>
              </mc:Choice>
              <mc:Fallback>
                <p:oleObj name="Equation" r:id="rId22" imgW="3682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0796036" y="4072590"/>
                        <a:ext cx="666587" cy="3675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0217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E8F64-A7FC-ACDB-51E2-9A9C6D1E5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23AD5-9BB7-B911-4ECF-646D2C0E5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Co-Authors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6CCB1E-25F1-8D8E-2244-EFF6D397D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527" y="1019304"/>
            <a:ext cx="1746282" cy="21385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EA47C9C-244D-B46C-1900-3EC0FF4B76E3}"/>
              </a:ext>
            </a:extLst>
          </p:cNvPr>
          <p:cNvSpPr txBox="1"/>
          <p:nvPr/>
        </p:nvSpPr>
        <p:spPr>
          <a:xfrm>
            <a:off x="9325784" y="1019304"/>
            <a:ext cx="2618682" cy="1384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Prof. Ahmed S. S. Ahmed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 with Cairo Univ. &amp; ADI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140, 200, 270 GHz 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power amplifiers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cascade power-combining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capacitively degenerated CB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6A4E11-128B-606A-81EC-5C486B2C3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662" y="1019611"/>
            <a:ext cx="1453562" cy="21122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83A478-1426-220C-BA19-FCAFB470E7F5}"/>
              </a:ext>
            </a:extLst>
          </p:cNvPr>
          <p:cNvSpPr txBox="1"/>
          <p:nvPr/>
        </p:nvSpPr>
        <p:spPr>
          <a:xfrm>
            <a:off x="5255890" y="1017384"/>
            <a:ext cx="232754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Dr. Amirreza Alizadeh</a:t>
            </a:r>
            <a:b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 with Keysight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140 GHz 0.5 W amplifiers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220 GHz high-efficiency PAs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220 GHz LNAs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CFEEED-E890-989C-B360-A2834C5473A3}"/>
              </a:ext>
            </a:extLst>
          </p:cNvPr>
          <p:cNvSpPr txBox="1"/>
          <p:nvPr/>
        </p:nvSpPr>
        <p:spPr>
          <a:xfrm>
            <a:off x="1750776" y="3670851"/>
            <a:ext cx="26186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Dr. Utku Soylu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 with IBM Yorktown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LNA design principles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220 GHz LNAs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A8808D-1AA1-6212-D19A-2684F3DC8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780" y="3653920"/>
            <a:ext cx="1467900" cy="21202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059446-3001-5017-CF90-82C4717FC0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481" y="1012823"/>
            <a:ext cx="1721067" cy="21450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F3B9222-1126-CEFB-84C0-99BD65C2F1A6}"/>
              </a:ext>
            </a:extLst>
          </p:cNvPr>
          <p:cNvSpPr txBox="1"/>
          <p:nvPr/>
        </p:nvSpPr>
        <p:spPr>
          <a:xfrm>
            <a:off x="1819641" y="1020440"/>
            <a:ext cx="2156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Dr. Miguel Urteaga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Teledyne Scientific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130 nm &amp; 250 nm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InP HBT technology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90B7EE-9977-ACD4-264E-AEA1204D0B2F}"/>
              </a:ext>
            </a:extLst>
          </p:cNvPr>
          <p:cNvSpPr txBox="1"/>
          <p:nvPr/>
        </p:nvSpPr>
        <p:spPr>
          <a:xfrm>
            <a:off x="5512107" y="3671179"/>
            <a:ext cx="23275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Yuya Nemoto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UCSB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69ABDED-FB73-FE13-066D-BF89AF94E6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2417" y="3664482"/>
            <a:ext cx="1454991" cy="210973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2BFA613-DF0E-2037-808F-326A99F77E1D}"/>
              </a:ext>
            </a:extLst>
          </p:cNvPr>
          <p:cNvSpPr txBox="1"/>
          <p:nvPr/>
        </p:nvSpPr>
        <p:spPr>
          <a:xfrm>
            <a:off x="9363639" y="3663454"/>
            <a:ext cx="272056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Also acknowledging: </a:t>
            </a:r>
          </a:p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Dr. Zachary Griffith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Teledyne Scientific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100-300 GHz </a:t>
            </a: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InP PAs</a:t>
            </a:r>
            <a:b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250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nm InP HBT technology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47A57A-BD73-AC95-B44C-F6B15FAEEE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6537" y="3639046"/>
            <a:ext cx="1646534" cy="217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263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31488-BE19-F87F-6C38-D4EF7C46F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EC7DD-97DC-4E37-4367-70A45F556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HBT thermal resistance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47F18CF3-2981-7E37-FA32-962246DA16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2758" y="153665"/>
            <a:ext cx="31377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804863"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defTabSz="804863"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defTabSz="804863"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defTabSz="804863"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defTabSz="804863"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defTabSz="804863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defTabSz="804863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defTabSz="804863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defTabSz="804863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buClr>
                <a:srgbClr val="FF0000"/>
              </a:buClr>
            </a:pP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Rodwell, IEEE Proceedings, 2008</a:t>
            </a:r>
            <a:br>
              <a:rPr lang="en-US" sz="18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18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Carslaw &amp; Jaeger 1959</a:t>
            </a:r>
            <a:br>
              <a:rPr lang="en-US" altLang="en-US" sz="18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W. Liu, IEEE TED, June 1995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EF2616-EB79-D9EC-9222-121EB2973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2016" y="1819811"/>
            <a:ext cx="3415322" cy="3887798"/>
          </a:xfrm>
          <a:prstGeom prst="rect">
            <a:avLst/>
          </a:prstGeom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1938353-7A37-2747-581D-0F6634FDAA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7889392"/>
              </p:ext>
            </p:extLst>
          </p:nvPr>
        </p:nvGraphicFramePr>
        <p:xfrm>
          <a:off x="149107" y="607708"/>
          <a:ext cx="6499543" cy="590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52680" imgH="3047760" progId="Equation.DSMT4">
                  <p:embed/>
                </p:oleObj>
              </mc:Choice>
              <mc:Fallback>
                <p:oleObj name="Equation" r:id="rId3" imgW="3352680" imgH="304776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1938353-7A37-2747-581D-0F6634FDAA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9107" y="607708"/>
                        <a:ext cx="6499543" cy="5907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Diagram, schematic&#10;&#10;Description automatically generated">
            <a:extLst>
              <a:ext uri="{FF2B5EF4-FFF2-40B4-BE49-F238E27FC236}">
                <a16:creationId xmlns:a16="http://schemas.microsoft.com/office/drawing/2014/main" id="{1BD712A9-1696-9AA2-6F78-26E313B2E6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496" y="2198441"/>
            <a:ext cx="2434135" cy="3595878"/>
          </a:xfrm>
          <a:prstGeom prst="rect">
            <a:avLst/>
          </a:prstGeom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5A2BF413-FE01-58B4-750D-6E42A6408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050" y="6231883"/>
            <a:ext cx="510489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804863"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defTabSz="804863"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defTabSz="804863"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defTabSz="804863"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defTabSz="804863"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defTabSz="804863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defTabSz="804863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defTabSz="804863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defTabSz="804863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tabLst>
                <a:tab pos="173038" algn="l"/>
                <a:tab pos="630238" algn="l"/>
                <a:tab pos="1719263" algn="l"/>
              </a:tabLst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buClr>
                <a:srgbClr val="FF0000"/>
              </a:buClr>
            </a:pPr>
            <a:r>
              <a:rPr lang="en-US" altLang="en-US" sz="1200" b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Formula from Carslaw &amp; Jaeger, Conduction of heat in solids,  1959, page 265</a:t>
            </a:r>
            <a:endParaRPr lang="en-US" sz="12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551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7692C-4804-DEC3-1C60-194AA0E39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52FB98C-A134-1EDD-0567-C6D24C91D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223" y="609231"/>
            <a:ext cx="5015305" cy="3243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A46150-29A0-4ADB-E38E-816383E30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HBT electrothermal runaway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30C6CBA-3AF8-6C02-3A60-C01B3E1DDA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6384571"/>
              </p:ext>
            </p:extLst>
          </p:nvPr>
        </p:nvGraphicFramePr>
        <p:xfrm>
          <a:off x="222250" y="777875"/>
          <a:ext cx="6869113" cy="530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784320" imgH="2920680" progId="Equation.DSMT4">
                  <p:embed/>
                </p:oleObj>
              </mc:Choice>
              <mc:Fallback>
                <p:oleObj name="Equation" r:id="rId3" imgW="3784320" imgH="292068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230C6CBA-3AF8-6C02-3A60-C01B3E1DDA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2250" y="777875"/>
                        <a:ext cx="6869113" cy="530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83F24F7-0F0A-B88E-BD97-A38D118E6E9D}"/>
              </a:ext>
            </a:extLst>
          </p:cNvPr>
          <p:cNvSpPr txBox="1"/>
          <p:nvPr/>
        </p:nvSpPr>
        <p:spPr>
          <a:xfrm>
            <a:off x="9029234" y="921616"/>
            <a:ext cx="23070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Liu, </a:t>
            </a:r>
            <a:r>
              <a:rPr lang="en-US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IEEE TED, March 1996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31576F-3F3D-998E-4955-DD1F69B735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2110" y="3827880"/>
            <a:ext cx="4420859" cy="22922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F79A91-EFC6-98ED-F6AE-5FBD280CD10F}"/>
              </a:ext>
            </a:extLst>
          </p:cNvPr>
          <p:cNvSpPr txBox="1"/>
          <p:nvPr/>
        </p:nvSpPr>
        <p:spPr>
          <a:xfrm>
            <a:off x="3090045" y="3887113"/>
            <a:ext cx="27510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Griffith, 2007 IEEE IPRM </a:t>
            </a:r>
          </a:p>
        </p:txBody>
      </p:sp>
    </p:spTree>
    <p:extLst>
      <p:ext uri="{BB962C8B-B14F-4D97-AF65-F5344CB8AC3E}">
        <p14:creationId xmlns:p14="http://schemas.microsoft.com/office/powerpoint/2010/main" val="13644469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5A94C-86E6-B2EB-D4F2-6FA9D138C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antenna&#10;&#10;Description automatically generated">
            <a:extLst>
              <a:ext uri="{FF2B5EF4-FFF2-40B4-BE49-F238E27FC236}">
                <a16:creationId xmlns:a16="http://schemas.microsoft.com/office/drawing/2014/main" id="{9119D1B2-3C7A-B48B-1F71-F43C5F3134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754" y="584571"/>
            <a:ext cx="4252128" cy="24003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4EE691-1E7D-E65C-0A62-6B5A379A7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HBT electrothermal runaway</a:t>
            </a:r>
            <a:endParaRPr lang="en-US" sz="3200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AD2A621-4C34-7DCD-3308-81D78F5D3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9722364"/>
              </p:ext>
            </p:extLst>
          </p:nvPr>
        </p:nvGraphicFramePr>
        <p:xfrm>
          <a:off x="244793" y="813751"/>
          <a:ext cx="7886065" cy="268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49560" imgH="1346040" progId="Equation.DSMT4">
                  <p:embed/>
                </p:oleObj>
              </mc:Choice>
              <mc:Fallback>
                <p:oleObj name="Equation" r:id="rId3" imgW="3949560" imgH="13460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AD2A621-4C34-7DCD-3308-81D78F5D3C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4793" y="813751"/>
                        <a:ext cx="7886065" cy="26874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5185533-C1FD-BC55-CF08-67978987C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9797" y="4064594"/>
            <a:ext cx="2618509" cy="22513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365496-01CF-EF29-4E3D-2BDCB8C77A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5879" y="3897920"/>
            <a:ext cx="3799331" cy="21598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9E9A68-D4FC-0260-D9C5-5B6CBA713F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599" y="3500123"/>
            <a:ext cx="3799331" cy="2922563"/>
          </a:xfrm>
          <a:prstGeom prst="rect">
            <a:avLst/>
          </a:prstGeom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CDDC9F71-7F41-90A1-912A-4C7C874DF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5026" y="3652342"/>
            <a:ext cx="3245069" cy="360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/>
            <a:r>
              <a:rPr lang="en-US" b="0" dirty="0">
                <a:solidFill>
                  <a:srgbClr val="000000"/>
                </a:solidFill>
                <a:latin typeface="Calibri" pitchFamily="34" charset="0"/>
              </a:rPr>
              <a:t>Yun Wei, PhD. thesis, UCSB, 2003</a:t>
            </a:r>
            <a:endParaRPr lang="en-US" b="0" dirty="0">
              <a:solidFill>
                <a:srgbClr val="000000"/>
              </a:solidFill>
              <a:latin typeface="Calibri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984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9BE11-E8E9-47F9-D805-7E40CF72B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DF4D6-A5EE-46CD-8EAD-74C2F357C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Electrothermally segmented common-base layout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A9638F-4323-7343-36F7-E0B3048AE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1781" y="640118"/>
            <a:ext cx="1788719" cy="29412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17F189-1E05-0D34-CF45-53925C5C3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1781" y="3536273"/>
            <a:ext cx="1788719" cy="2941244"/>
          </a:xfrm>
          <a:prstGeom prst="rect">
            <a:avLst/>
          </a:prstGeom>
        </p:spPr>
      </p:pic>
      <p:sp>
        <p:nvSpPr>
          <p:cNvPr id="12" name="Rectangle 5">
            <a:extLst>
              <a:ext uri="{FF2B5EF4-FFF2-40B4-BE49-F238E27FC236}">
                <a16:creationId xmlns:a16="http://schemas.microsoft.com/office/drawing/2014/main" id="{CEEBA063-3C3A-76D8-3ABD-200E259C3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769" y="1514535"/>
            <a:ext cx="6391031" cy="156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/>
            <a:r>
              <a:rPr lang="en-US" sz="2400" b="1" dirty="0">
                <a:solidFill>
                  <a:srgbClr val="000000"/>
                </a:solidFill>
                <a:latin typeface="Calibri" pitchFamily="34" charset="0"/>
              </a:rPr>
              <a:t>Normal cell</a:t>
            </a:r>
            <a:r>
              <a:rPr lang="en-US" sz="2400" b="0" dirty="0">
                <a:solidFill>
                  <a:srgbClr val="000000"/>
                </a:solidFill>
                <a:latin typeface="Calibri" pitchFamily="34" charset="0"/>
              </a:rPr>
              <a:t>: </a:t>
            </a:r>
          </a:p>
          <a:p>
            <a:pPr defTabSz="820738"/>
            <a:r>
              <a:rPr lang="en-US" sz="2400" b="0" dirty="0">
                <a:solidFill>
                  <a:srgbClr val="000000"/>
                </a:solidFill>
                <a:latin typeface="Calibri" pitchFamily="34" charset="0"/>
              </a:rPr>
              <a:t>parallel RF connection</a:t>
            </a:r>
          </a:p>
          <a:p>
            <a:pPr defTabSz="820738"/>
            <a:r>
              <a:rPr lang="en-US" sz="2400" b="0" dirty="0">
                <a:solidFill>
                  <a:srgbClr val="000000"/>
                </a:solidFill>
                <a:latin typeface="Calibri" pitchFamily="34" charset="0"/>
              </a:rPr>
              <a:t>parallel </a:t>
            </a:r>
            <a:r>
              <a:rPr lang="en-US" sz="2400" b="0">
                <a:solidFill>
                  <a:srgbClr val="000000"/>
                </a:solidFill>
                <a:latin typeface="Calibri" pitchFamily="34" charset="0"/>
              </a:rPr>
              <a:t>DC connection</a:t>
            </a:r>
            <a:br>
              <a:rPr lang="en-US" sz="2400" b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400" b="0">
                <a:solidFill>
                  <a:srgbClr val="000000"/>
                </a:solidFill>
                <a:latin typeface="Calibri" pitchFamily="34" charset="0"/>
              </a:rPr>
              <a:t>prone </a:t>
            </a:r>
            <a:r>
              <a:rPr lang="en-US" sz="2400" b="0" dirty="0">
                <a:solidFill>
                  <a:srgbClr val="000000"/>
                </a:solidFill>
                <a:latin typeface="Calibri" pitchFamily="34" charset="0"/>
              </a:rPr>
              <a:t>to electro-thermal runaway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E695BBA7-5FC4-F275-B597-AAEFB713D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029" y="3797400"/>
            <a:ext cx="6391031" cy="229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/>
            <a:r>
              <a:rPr lang="en-US" sz="2400" b="1" dirty="0">
                <a:solidFill>
                  <a:srgbClr val="000000"/>
                </a:solidFill>
                <a:latin typeface="Calibri" pitchFamily="34" charset="0"/>
              </a:rPr>
              <a:t>Segmented cell: </a:t>
            </a:r>
            <a:br>
              <a:rPr lang="en-US" sz="2400" b="1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</a:rPr>
              <a:t>parallel RF connection</a:t>
            </a:r>
          </a:p>
          <a:p>
            <a:pPr defTabSz="820738"/>
            <a:r>
              <a:rPr lang="en-US" sz="2400" b="0" dirty="0">
                <a:solidFill>
                  <a:srgbClr val="000000"/>
                </a:solidFill>
                <a:latin typeface="Calibri" pitchFamily="34" charset="0"/>
              </a:rPr>
              <a:t>independent </a:t>
            </a:r>
            <a:r>
              <a:rPr lang="en-US" sz="2400" b="0">
                <a:solidFill>
                  <a:srgbClr val="000000"/>
                </a:solidFill>
                <a:latin typeface="Calibri" pitchFamily="34" charset="0"/>
              </a:rPr>
              <a:t>DC connection</a:t>
            </a:r>
            <a:br>
              <a:rPr lang="en-US" sz="2400" b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400" b="0">
                <a:solidFill>
                  <a:srgbClr val="000000"/>
                </a:solidFill>
                <a:latin typeface="Calibri" pitchFamily="34" charset="0"/>
              </a:rPr>
              <a:t>reduced </a:t>
            </a:r>
            <a:r>
              <a:rPr lang="en-US" sz="2400" b="0" dirty="0">
                <a:solidFill>
                  <a:srgbClr val="000000"/>
                </a:solidFill>
                <a:latin typeface="Calibri" pitchFamily="34" charset="0"/>
              </a:rPr>
              <a:t>electro-thermal runaway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no degradation in high-frequency performance.</a:t>
            </a:r>
            <a:br>
              <a:rPr lang="en-US" sz="24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operates at higher currents at a given </a:t>
            </a:r>
            <a:r>
              <a:rPr lang="en-US" sz="2400">
                <a:solidFill>
                  <a:srgbClr val="000000"/>
                </a:solidFill>
                <a:latin typeface="Calibri" pitchFamily="34" charset="0"/>
              </a:rPr>
              <a:t>Vce.</a:t>
            </a:r>
            <a:endParaRPr lang="en-US" sz="2400" b="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982C49F0-B382-ABBD-CACE-46BD320D4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346" y="699866"/>
            <a:ext cx="6391031" cy="452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/>
            <a:r>
              <a:rPr lang="en-US" sz="2400" b="0" dirty="0">
                <a:solidFill>
                  <a:srgbClr val="000000"/>
                </a:solidFill>
                <a:latin typeface="Calibri" pitchFamily="34" charset="0"/>
              </a:rPr>
              <a:t>4 finger cell (4 x 0.25 </a:t>
            </a:r>
            <a:r>
              <a:rPr lang="en-US" sz="2400" b="0" dirty="0">
                <a:solidFill>
                  <a:srgbClr val="000000"/>
                </a:solidFill>
                <a:latin typeface="Symbol" panose="05050102010706020507" pitchFamily="18" charset="2"/>
              </a:rPr>
              <a:t>m</a:t>
            </a:r>
            <a:r>
              <a:rPr lang="en-US" sz="2400" b="0" dirty="0">
                <a:solidFill>
                  <a:srgbClr val="000000"/>
                </a:solidFill>
                <a:latin typeface="Calibri" pitchFamily="34" charset="0"/>
              </a:rPr>
              <a:t>m x 6 </a:t>
            </a:r>
            <a:r>
              <a:rPr lang="en-US" sz="2400" b="0" dirty="0">
                <a:solidFill>
                  <a:srgbClr val="000000"/>
                </a:solidFill>
                <a:latin typeface="Symbol" panose="05050102010706020507" pitchFamily="18" charset="2"/>
              </a:rPr>
              <a:t>m</a:t>
            </a:r>
            <a:r>
              <a:rPr lang="en-US" sz="2400" b="0" dirty="0">
                <a:solidFill>
                  <a:srgbClr val="000000"/>
                </a:solidFill>
                <a:latin typeface="Calibri" pitchFamily="34" charset="0"/>
              </a:rPr>
              <a:t>m); 250 nm InP HBT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D2CF84-FD95-0E48-1308-7C3C3F549E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910" y="777607"/>
            <a:ext cx="3726180" cy="52730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223A1F1-7A12-1877-FEF2-6672BDBCDB9A}"/>
              </a:ext>
            </a:extLst>
          </p:cNvPr>
          <p:cNvSpPr/>
          <p:nvPr/>
        </p:nvSpPr>
        <p:spPr>
          <a:xfrm>
            <a:off x="7951305" y="1916265"/>
            <a:ext cx="321752" cy="254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D49E80-9890-A5B4-727C-C9C6D13BEAD5}"/>
              </a:ext>
            </a:extLst>
          </p:cNvPr>
          <p:cNvSpPr/>
          <p:nvPr/>
        </p:nvSpPr>
        <p:spPr>
          <a:xfrm>
            <a:off x="6282854" y="4803914"/>
            <a:ext cx="321752" cy="254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D6CEBA-6AFA-E348-04CD-AD5F216A1E7E}"/>
              </a:ext>
            </a:extLst>
          </p:cNvPr>
          <p:cNvSpPr txBox="1"/>
          <p:nvPr/>
        </p:nvSpPr>
        <p:spPr>
          <a:xfrm>
            <a:off x="8535926" y="6069329"/>
            <a:ext cx="33115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Amirreza, IEEE Trans MTT 2024</a:t>
            </a:r>
            <a:endParaRPr lang="en-US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887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B1F7D-47E9-5C03-275E-8CA053F30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CDB48-E4A9-91C8-88B2-97596295C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</a:rPr>
              <a:t>DC</a:t>
            </a:r>
            <a:r>
              <a:rPr lang="en-US" sz="3200" dirty="0"/>
              <a:t> and </a:t>
            </a:r>
            <a:r>
              <a:rPr lang="en-US" sz="3200" dirty="0">
                <a:solidFill>
                  <a:srgbClr val="FF0000"/>
                </a:solidFill>
              </a:rPr>
              <a:t>RF</a:t>
            </a:r>
            <a:r>
              <a:rPr lang="en-US" sz="3200" dirty="0"/>
              <a:t> breakdown are </a:t>
            </a:r>
            <a:r>
              <a:rPr lang="en-US" sz="3200" dirty="0">
                <a:solidFill>
                  <a:srgbClr val="FF0000"/>
                </a:solidFill>
              </a:rPr>
              <a:t>not the same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8EF3FE-BFFA-261D-0EB5-E304D000D0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364" y="732274"/>
            <a:ext cx="4540027" cy="29357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C8452C-2E5A-B58F-3EDA-DBC989496756}"/>
              </a:ext>
            </a:extLst>
          </p:cNvPr>
          <p:cNvSpPr txBox="1"/>
          <p:nvPr/>
        </p:nvSpPr>
        <p:spPr>
          <a:xfrm>
            <a:off x="260877" y="926125"/>
            <a:ext cx="7779537" cy="4619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Thermal time-constants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breakdown depends on temperature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24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temperature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can't track RF cycle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Electrothermal runaway (thermal positive feedback)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contributes to breakdown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24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temperature can't track RF cycle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Avalanche multiplication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impact ionization is fast (electron transit time)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avalanche is slower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(hole + </a:t>
            </a: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electron times)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BVCEO vs. </a:t>
            </a: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BVCBO </a:t>
            </a:r>
            <a:b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depends on </a:t>
            </a:r>
            <a:r>
              <a:rPr lang="en-US" sz="24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RF impedances</a:t>
            </a: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not on </a:t>
            </a:r>
            <a:r>
              <a:rPr lang="en-US" sz="24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DC impedances</a:t>
            </a: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2EF696-8560-4398-C4A3-C171D98C23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983" y="3824983"/>
            <a:ext cx="4817225" cy="254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502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128E9-45EF-54B9-A94C-792A1A5C6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361CE-FF5B-EF5D-9C8D-B5B7DEE11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What do 100-300 GHz power transistors need 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59038A-1090-A93F-40E0-3B772D978935}"/>
              </a:ext>
            </a:extLst>
          </p:cNvPr>
          <p:cNvSpPr txBox="1"/>
          <p:nvPr/>
        </p:nvSpPr>
        <p:spPr>
          <a:xfrm>
            <a:off x="343816" y="1030828"/>
            <a:ext cx="11055330" cy="3374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RF/microwave emphasis  (DC-30 GHz)</a:t>
            </a:r>
            <a:b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need high V</a:t>
            </a:r>
            <a:r>
              <a:rPr lang="en-US" sz="280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high output power</a:t>
            </a:r>
            <a:b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need high V</a:t>
            </a:r>
            <a:r>
              <a:rPr lang="en-US" sz="280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/V</a:t>
            </a:r>
            <a:r>
              <a:rPr lang="en-US" sz="280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high drain\collector efficiency</a:t>
            </a:r>
            <a:b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need high gain for high PAE  (hence high fmax)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These are 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insufficient at 100-300 GHz.</a:t>
            </a:r>
            <a:b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need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current density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compact transistor layout</a:t>
            </a:r>
            <a:b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transistor cell parasitics, circuit layout parasitics</a:t>
            </a:r>
            <a:b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need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current density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for adequate large-signal gain</a:t>
            </a:r>
          </a:p>
        </p:txBody>
      </p:sp>
    </p:spTree>
    <p:extLst>
      <p:ext uri="{BB962C8B-B14F-4D97-AF65-F5344CB8AC3E}">
        <p14:creationId xmlns:p14="http://schemas.microsoft.com/office/powerpoint/2010/main" val="1230999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2E768-9DDE-660A-126E-145B122AF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CCCB929-34E3-3EAE-3283-D16C45949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938" y="2770618"/>
            <a:ext cx="4105984" cy="172666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0C17FD8-B11B-5B93-01C6-9EA9C81CF8A4}"/>
              </a:ext>
            </a:extLst>
          </p:cNvPr>
          <p:cNvCxnSpPr/>
          <p:nvPr/>
        </p:nvCxnSpPr>
        <p:spPr>
          <a:xfrm>
            <a:off x="401013" y="4503686"/>
            <a:ext cx="1144939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B1F3432E-F753-9695-18E7-3A9F39D8E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3260" y="483252"/>
            <a:ext cx="1914887" cy="21947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8E480C5-F815-2541-9ACF-D32AF0CCD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9525" y="492378"/>
            <a:ext cx="2209484" cy="21947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05D43B-7C3A-877C-0753-001502A6B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Current density, finger pitch limit </a:t>
            </a:r>
            <a:r>
              <a:rPr lang="en-US" sz="32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cell output power</a:t>
            </a:r>
            <a:endParaRPr lang="en-US" sz="3200" dirty="0"/>
          </a:p>
        </p:txBody>
      </p:sp>
      <p:graphicFrame>
        <p:nvGraphicFramePr>
          <p:cNvPr id="15" name="Object 12">
            <a:extLst>
              <a:ext uri="{FF2B5EF4-FFF2-40B4-BE49-F238E27FC236}">
                <a16:creationId xmlns:a16="http://schemas.microsoft.com/office/drawing/2014/main" id="{AD21C30B-A7FF-8F9F-A3BE-641CDD04A6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1877551"/>
              </p:ext>
            </p:extLst>
          </p:nvPr>
        </p:nvGraphicFramePr>
        <p:xfrm>
          <a:off x="193437" y="868612"/>
          <a:ext cx="5802789" cy="1543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933640" imgH="774360" progId="Equation.DSMT4">
                  <p:embed/>
                </p:oleObj>
              </mc:Choice>
              <mc:Fallback>
                <p:oleObj name="Equation" r:id="rId5" imgW="2933640" imgH="774360" progId="Equation.DSMT4">
                  <p:embed/>
                  <p:pic>
                    <p:nvPicPr>
                      <p:cNvPr id="15" name="Object 12">
                        <a:extLst>
                          <a:ext uri="{FF2B5EF4-FFF2-40B4-BE49-F238E27FC236}">
                            <a16:creationId xmlns:a16="http://schemas.microsoft.com/office/drawing/2014/main" id="{AD21C30B-A7FF-8F9F-A3BE-641CDD04A6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437" y="868612"/>
                        <a:ext cx="5802789" cy="15436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3BB81D10-BBEE-ED33-CB37-FB075D806E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447050"/>
              </p:ext>
            </p:extLst>
          </p:nvPr>
        </p:nvGraphicFramePr>
        <p:xfrm>
          <a:off x="263381" y="2949850"/>
          <a:ext cx="5477986" cy="136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768400" imgH="685800" progId="Equation.DSMT4">
                  <p:embed/>
                </p:oleObj>
              </mc:Choice>
              <mc:Fallback>
                <p:oleObj name="Equation" r:id="rId7" imgW="2768400" imgH="68580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3BB81D10-BBEE-ED33-CB37-FB075D806E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381" y="2949850"/>
                        <a:ext cx="5477986" cy="1367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31C7C025-7FF9-61AE-8EC5-48F8A4E99D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6530022"/>
              </p:ext>
            </p:extLst>
          </p:nvPr>
        </p:nvGraphicFramePr>
        <p:xfrm>
          <a:off x="300038" y="4700588"/>
          <a:ext cx="112331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676840" imgH="279360" progId="Equation.DSMT4">
                  <p:embed/>
                </p:oleObj>
              </mc:Choice>
              <mc:Fallback>
                <p:oleObj name="Equation" r:id="rId9" imgW="5676840" imgH="27936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31C7C025-7FF9-61AE-8EC5-48F8A4E99D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8" y="4700588"/>
                        <a:ext cx="11233150" cy="558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2">
            <a:extLst>
              <a:ext uri="{FF2B5EF4-FFF2-40B4-BE49-F238E27FC236}">
                <a16:creationId xmlns:a16="http://schemas.microsoft.com/office/drawing/2014/main" id="{71A6BCEB-B5C9-6D45-96D5-90E25BCD8A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3071023"/>
              </p:ext>
            </p:extLst>
          </p:nvPr>
        </p:nvGraphicFramePr>
        <p:xfrm>
          <a:off x="101232" y="5306933"/>
          <a:ext cx="11884978" cy="560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6006960" imgH="279360" progId="Equation.DSMT4">
                  <p:embed/>
                </p:oleObj>
              </mc:Choice>
              <mc:Fallback>
                <p:oleObj name="Equation" r:id="rId11" imgW="6006960" imgH="279360" progId="Equation.DSMT4">
                  <p:embed/>
                  <p:pic>
                    <p:nvPicPr>
                      <p:cNvPr id="20" name="Object 12">
                        <a:extLst>
                          <a:ext uri="{FF2B5EF4-FFF2-40B4-BE49-F238E27FC236}">
                            <a16:creationId xmlns:a16="http://schemas.microsoft.com/office/drawing/2014/main" id="{71A6BCEB-B5C9-6D45-96D5-90E25BCD8A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32" y="5306933"/>
                        <a:ext cx="11884978" cy="5605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45E027D-D688-2FD1-C41D-4547A91A71E0}"/>
              </a:ext>
            </a:extLst>
          </p:cNvPr>
          <p:cNvCxnSpPr>
            <a:cxnSpLocks/>
          </p:cNvCxnSpPr>
          <p:nvPr/>
        </p:nvCxnSpPr>
        <p:spPr bwMode="auto">
          <a:xfrm flipH="1">
            <a:off x="11421442" y="4106916"/>
            <a:ext cx="88097" cy="589291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81C01B45-C2D7-BCFA-4624-51B720642D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1260401"/>
              </p:ext>
            </p:extLst>
          </p:nvPr>
        </p:nvGraphicFramePr>
        <p:xfrm>
          <a:off x="320723" y="5941756"/>
          <a:ext cx="6051165" cy="406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3022560" imgH="203040" progId="Equation.DSMT4">
                  <p:embed/>
                </p:oleObj>
              </mc:Choice>
              <mc:Fallback>
                <p:oleObj name="Equation" r:id="rId13" imgW="3022560" imgH="20304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81C01B45-C2D7-BCFA-4624-51B720642D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20723" y="5941756"/>
                        <a:ext cx="6051165" cy="406486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F9AE665-E166-D46E-E2C2-5C50EC493681}"/>
              </a:ext>
            </a:extLst>
          </p:cNvPr>
          <p:cNvCxnSpPr>
            <a:cxnSpLocks/>
          </p:cNvCxnSpPr>
          <p:nvPr/>
        </p:nvCxnSpPr>
        <p:spPr bwMode="auto">
          <a:xfrm flipH="1">
            <a:off x="11873390" y="4724399"/>
            <a:ext cx="88097" cy="589291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AF342C-02E4-E2E5-82B7-569141FA3E63}"/>
              </a:ext>
            </a:extLst>
          </p:cNvPr>
          <p:cNvCxnSpPr/>
          <p:nvPr/>
        </p:nvCxnSpPr>
        <p:spPr>
          <a:xfrm>
            <a:off x="390507" y="2751083"/>
            <a:ext cx="1144939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075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1EC4A-4CB3-7A3B-015F-CBBB3E253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6ED074-50F1-CD18-EDF9-D46B174DA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006" y="1165017"/>
            <a:ext cx="6814872" cy="43213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6D58AB-53A4-44F5-5588-CE425BBDA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2800" dirty="0"/>
              <a:t>Low mA/</a:t>
            </a:r>
            <a:r>
              <a:rPr lang="en-US" sz="2800" dirty="0">
                <a:latin typeface="Symbol" panose="05050102010706020507" pitchFamily="18" charset="2"/>
              </a:rPr>
              <a:t>m</a:t>
            </a:r>
            <a:r>
              <a:rPr lang="en-US" sz="2800" dirty="0"/>
              <a:t>m→ transistor and circuit layout problems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FB374E-FA68-A102-0BBA-B2BE0B2B30A0}"/>
              </a:ext>
            </a:extLst>
          </p:cNvPr>
          <p:cNvSpPr txBox="1"/>
          <p:nvPr/>
        </p:nvSpPr>
        <p:spPr>
          <a:xfrm>
            <a:off x="208171" y="755510"/>
            <a:ext cx="5308478" cy="4619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400" dirty="0">
                <a:latin typeface="+mj-lt"/>
              </a:rPr>
              <a:t>Low mA/</a:t>
            </a:r>
            <a:r>
              <a:rPr lang="en-US" sz="2400" dirty="0">
                <a:latin typeface="Symbol" panose="05050102010706020507" pitchFamily="18" charset="2"/>
              </a:rPr>
              <a:t>m</a:t>
            </a:r>
            <a:r>
              <a:rPr lang="en-US" sz="2400" dirty="0">
                <a:latin typeface="+mj-lt"/>
              </a:rPr>
              <a:t>m → many fingers</a:t>
            </a:r>
            <a:endParaRPr lang="en-US" sz="2400" dirty="0">
              <a:solidFill>
                <a:srgbClr val="000000"/>
              </a:solidFill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endParaRPr lang="en-US" sz="2400" dirty="0">
              <a:latin typeface="+mj-lt"/>
            </a:endParaRP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400">
                <a:latin typeface="+mj-lt"/>
              </a:rPr>
              <a:t>Transistor </a:t>
            </a:r>
            <a:r>
              <a:rPr lang="en-US" sz="2400" dirty="0">
                <a:latin typeface="+mj-lt"/>
              </a:rPr>
              <a:t>layout: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   large interconnect parasitics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   uncontrolled, unmatched impedances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   degraded f</a:t>
            </a:r>
            <a:r>
              <a:rPr lang="en-US" sz="2400" baseline="-25000" dirty="0">
                <a:latin typeface="Symbol" panose="05050102010706020507" pitchFamily="18" charset="2"/>
              </a:rPr>
              <a:t>t</a:t>
            </a:r>
            <a:r>
              <a:rPr lang="en-US" sz="2400" dirty="0">
                <a:latin typeface="+mj-lt"/>
              </a:rPr>
              <a:t>, f</a:t>
            </a:r>
            <a:r>
              <a:rPr lang="en-US" sz="2400" baseline="-25000" dirty="0">
                <a:latin typeface="+mj-lt"/>
              </a:rPr>
              <a:t>max</a:t>
            </a:r>
            <a:r>
              <a:rPr lang="en-US" sz="2400" dirty="0">
                <a:latin typeface="+mj-lt"/>
              </a:rPr>
              <a:t>, G, F, P</a:t>
            </a:r>
            <a:r>
              <a:rPr lang="en-US" sz="2400" baseline="-25000" dirty="0">
                <a:latin typeface="+mj-lt"/>
              </a:rPr>
              <a:t>sat</a:t>
            </a:r>
            <a:r>
              <a:rPr lang="en-US" sz="2400" dirty="0">
                <a:latin typeface="+mj-lt"/>
              </a:rPr>
              <a:t>, PAE…</a:t>
            </a:r>
            <a:br>
              <a:rPr lang="en-US" sz="2400" dirty="0">
                <a:latin typeface="+mj-lt"/>
              </a:rPr>
            </a:br>
            <a:endParaRPr lang="en-US" sz="2400" dirty="0">
              <a:latin typeface="+mj-lt"/>
            </a:endParaRP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400" dirty="0">
                <a:latin typeface="+mj-lt"/>
              </a:rPr>
              <a:t>IC layout: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   large transistor footprint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   longer interconnects to combiner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   impairs low-Z (high power) design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   reduces feasible P</a:t>
            </a:r>
            <a:r>
              <a:rPr lang="en-US" sz="2400" baseline="-25000" dirty="0">
                <a:latin typeface="+mj-lt"/>
              </a:rPr>
              <a:t>out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34626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43B03-2028-E443-0486-FBE999EB5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411F1-DCDB-6C90-41D8-B701B2692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Power-added efficiency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BB5574B-D36E-DA54-B67C-52E0B83C03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0820500"/>
              </p:ext>
            </p:extLst>
          </p:nvPr>
        </p:nvGraphicFramePr>
        <p:xfrm>
          <a:off x="165919" y="836220"/>
          <a:ext cx="7499096" cy="5470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98520" imgH="2260440" progId="Equation.DSMT4">
                  <p:embed/>
                </p:oleObj>
              </mc:Choice>
              <mc:Fallback>
                <p:oleObj name="Equation" r:id="rId2" imgW="3098520" imgH="22604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BB5574B-D36E-DA54-B67C-52E0B83C03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5919" y="836220"/>
                        <a:ext cx="7499096" cy="54706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36A5013-5A20-5F29-4DE4-9991656589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842" y="199423"/>
            <a:ext cx="3959154" cy="26591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4F2EAB-40D2-DBAB-15B4-1AB83D82E5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15" y="2942851"/>
            <a:ext cx="1671706" cy="3364021"/>
          </a:xfrm>
          <a:prstGeom prst="rect">
            <a:avLst/>
          </a:prstGeom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756AAEEE-7F93-8573-7FE3-F5D1754341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49008"/>
              </p:ext>
            </p:extLst>
          </p:nvPr>
        </p:nvGraphicFramePr>
        <p:xfrm>
          <a:off x="9285609" y="3833521"/>
          <a:ext cx="2602797" cy="642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77760" imgH="241200" progId="Equation.DSMT4">
                  <p:embed/>
                </p:oleObj>
              </mc:Choice>
              <mc:Fallback>
                <p:oleObj name="Equation" r:id="rId6" imgW="977760" imgH="2412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756AAEEE-7F93-8573-7FE3-F5D1754341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85609" y="3833521"/>
                        <a:ext cx="2602797" cy="6420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5360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C5B6C-B78D-78F7-14BD-E493E328E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6CDDD-A654-ACE6-2788-E4A5554CB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Invariance of </a:t>
            </a:r>
            <a:r>
              <a:rPr lang="en-US" sz="3200"/>
              <a:t>PAE &amp; </a:t>
            </a:r>
            <a:r>
              <a:rPr lang="en-US" sz="3200" dirty="0"/>
              <a:t>added power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EFF687-5E9B-C166-9422-14788CEAA159}"/>
              </a:ext>
            </a:extLst>
          </p:cNvPr>
          <p:cNvSpPr txBox="1"/>
          <p:nvPr/>
        </p:nvSpPr>
        <p:spPr>
          <a:xfrm>
            <a:off x="191921" y="976702"/>
            <a:ext cx="7194224" cy="5076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PAE and  (</a:t>
            </a:r>
            <a:r>
              <a:rPr lang="en-US" sz="22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200" baseline="-25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2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200" baseline="-25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are network invariant:</a:t>
            </a:r>
            <a:b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change given lossless passive embedding.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Given correct Z</a:t>
            </a:r>
            <a:r>
              <a:rPr lang="en-US" sz="2200" baseline="-25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(lossless) PAs the same PAE and same (</a:t>
            </a:r>
            <a:r>
              <a:rPr lang="en-US" sz="22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200" baseline="-25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2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200" baseline="-25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b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PAE and (</a:t>
            </a:r>
            <a:r>
              <a:rPr lang="en-US" sz="22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200" baseline="-25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2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200" baseline="-25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are that of the transistor itself.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b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Things that do not change PAE:</a:t>
            </a:r>
            <a:b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CE/CS emitter/source inductance</a:t>
            </a:r>
            <a:b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CB/CG base/gate capacitance</a:t>
            </a:r>
            <a:b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Neutralization</a:t>
            </a:r>
            <a:b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Unconditionally stable positive feedback </a:t>
            </a:r>
            <a:b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highest PAE pick circuit with smallest  loss</a:t>
            </a: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C2ED11-7EB6-5100-B3BB-38B59ED2FF98}"/>
              </a:ext>
            </a:extLst>
          </p:cNvPr>
          <p:cNvSpPr txBox="1"/>
          <p:nvPr/>
        </p:nvSpPr>
        <p:spPr>
          <a:xfrm>
            <a:off x="8480493" y="134434"/>
            <a:ext cx="286911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Alizadeh, IEEE Trans. MTT, 2025</a:t>
            </a:r>
            <a:endParaRPr lang="en-US" sz="2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00DB6F-9F6E-2F76-E502-9374AE1A7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445" y="2055117"/>
            <a:ext cx="5086277" cy="18736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32DAFC-7A0C-0C25-93B9-3690C15FA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604" y="483801"/>
            <a:ext cx="3065961" cy="1400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FDAD97-9C09-B760-4872-DC2C1AEF5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549" y="4313403"/>
            <a:ext cx="2991353" cy="18573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76596B-58C7-ACA2-FCEE-264CDA0A1F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128" y="3928303"/>
            <a:ext cx="3336175" cy="251875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DFBD09B-824D-A09B-58D2-CC44C06FEFA5}"/>
              </a:ext>
            </a:extLst>
          </p:cNvPr>
          <p:cNvSpPr txBox="1"/>
          <p:nvPr/>
        </p:nvSpPr>
        <p:spPr>
          <a:xfrm>
            <a:off x="3003333" y="5100969"/>
            <a:ext cx="29028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(Singhakowinta 1966)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90003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5CA2D-D350-98F0-E7D0-F70C2F430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483A53C4-C6BA-F10E-62FE-8C2DE7423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C77C738B-CE63-3081-F3B5-E419835DE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939" y="701220"/>
            <a:ext cx="11683159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applications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59F419-8B52-1D86-FAFE-5FD0469B4C6E}"/>
              </a:ext>
            </a:extLst>
          </p:cNvPr>
          <p:cNvSpPr/>
          <p:nvPr/>
        </p:nvSpPr>
        <p:spPr bwMode="auto">
          <a:xfrm>
            <a:off x="1066800" y="2146195"/>
            <a:ext cx="9448800" cy="28835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3B0A25-CA60-476C-FBFA-9EE2CD01A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076" y="2286910"/>
            <a:ext cx="3245519" cy="2630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97ED5B-A08B-10ED-8989-EA8C8577D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3995" y="2297517"/>
            <a:ext cx="3818388" cy="260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91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9F962-4BB8-24DD-1AFC-9632387B9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C7A58A3-256E-CD14-9F94-C5F1E617E8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9161278"/>
              </p:ext>
            </p:extLst>
          </p:nvPr>
        </p:nvGraphicFramePr>
        <p:xfrm>
          <a:off x="187492" y="683342"/>
          <a:ext cx="7067550" cy="582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711680" imgH="3886200" progId="Equation.DSMT4">
                  <p:embed/>
                </p:oleObj>
              </mc:Choice>
              <mc:Fallback>
                <p:oleObj name="Equation" r:id="rId2" imgW="4711680" imgH="38862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46968C7A-860E-4BC7-AB2D-FC22DF649E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7492" y="683342"/>
                        <a:ext cx="7067550" cy="582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4DAAE25B-2A21-C698-7267-119C08B313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509721"/>
              </p:ext>
            </p:extLst>
          </p:nvPr>
        </p:nvGraphicFramePr>
        <p:xfrm>
          <a:off x="7855550" y="3696299"/>
          <a:ext cx="3564659" cy="2538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4" imgW="5219640" imgH="3716640" progId="KGraph_Plot">
                  <p:embed/>
                </p:oleObj>
              </mc:Choice>
              <mc:Fallback>
                <p:oleObj name="KGPlot" r:id="rId4" imgW="5219640" imgH="3716640" progId="KGraph_Plo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B1DD179-1B83-A4AE-D60B-3DF70D3D19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855550" y="3696299"/>
                        <a:ext cx="3564659" cy="25385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4BD816C9-8E9D-5CDD-ACCC-349CE10CDE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6194" y="51699"/>
            <a:ext cx="4167951" cy="33636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1251DF-AD5E-B009-A750-5856C8F21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600"/>
              <a:t>Maximum transistor PAE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573762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E442B-B056-7EB9-5BBA-B5144C927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F1080929-EE1D-A08B-DDEE-643B04A03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499" y="853057"/>
            <a:ext cx="3633669" cy="2141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103AC9-028A-8771-9B4B-6F3B6D483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100"/>
              <a:t>Current Drive capabilities</a:t>
            </a:r>
            <a:endParaRPr lang="en-US" sz="3100" baseline="-25000" dirty="0">
              <a:solidFill>
                <a:srgbClr val="FF0000"/>
              </a:solidFill>
            </a:endParaRPr>
          </a:p>
        </p:txBody>
      </p:sp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D4945206-E5F4-3389-29A2-AF67AC8FF7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988132"/>
              </p:ext>
            </p:extLst>
          </p:nvPr>
        </p:nvGraphicFramePr>
        <p:xfrm>
          <a:off x="176315" y="3690259"/>
          <a:ext cx="3714750" cy="234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971800" imgH="1879560" progId="Equation.DSMT4">
                  <p:embed/>
                </p:oleObj>
              </mc:Choice>
              <mc:Fallback>
                <p:oleObj name="Equation" r:id="rId3" imgW="2971800" imgH="1879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315" y="3690259"/>
                        <a:ext cx="3714750" cy="2349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:a16="http://schemas.microsoft.com/office/drawing/2014/main" id="{BB32AEF9-A14E-0AD8-A2B7-872F286034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8377" y="3638737"/>
            <a:ext cx="1599570" cy="2531604"/>
          </a:xfrm>
          <a:prstGeom prst="rect">
            <a:avLst/>
          </a:prstGeom>
        </p:spPr>
      </p:pic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E78C01E9-3E8E-6490-A468-42FA1779A7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3549556"/>
              </p:ext>
            </p:extLst>
          </p:nvPr>
        </p:nvGraphicFramePr>
        <p:xfrm>
          <a:off x="4323927" y="6170341"/>
          <a:ext cx="990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90360" imgH="241200" progId="Equation.DSMT4">
                  <p:embed/>
                </p:oleObj>
              </mc:Choice>
              <mc:Fallback>
                <p:oleObj name="Equation" r:id="rId6" imgW="9903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323927" y="6170341"/>
                        <a:ext cx="990600" cy="24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FC4EB7F-BF2F-780B-94E7-0C7E730FC5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369000"/>
              </p:ext>
            </p:extLst>
          </p:nvPr>
        </p:nvGraphicFramePr>
        <p:xfrm>
          <a:off x="6849480" y="853057"/>
          <a:ext cx="4016375" cy="263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213000" imgH="2108160" progId="Equation.DSMT4">
                  <p:embed/>
                </p:oleObj>
              </mc:Choice>
              <mc:Fallback>
                <p:oleObj name="Equation" r:id="rId8" imgW="3213000" imgH="2108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849480" y="853057"/>
                        <a:ext cx="4016375" cy="2635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75F0821-683B-82C7-7535-5137FEDC7A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6780" y="3953902"/>
            <a:ext cx="4798606" cy="1748733"/>
          </a:xfrm>
          <a:prstGeom prst="rect">
            <a:avLst/>
          </a:prstGeom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A1145F8-DFB5-350F-161E-AEC3683C16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3918510"/>
              </p:ext>
            </p:extLst>
          </p:nvPr>
        </p:nvGraphicFramePr>
        <p:xfrm>
          <a:off x="235342" y="853057"/>
          <a:ext cx="3174750" cy="234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539800" imgH="1879560" progId="Equation.DSMT4">
                  <p:embed/>
                </p:oleObj>
              </mc:Choice>
              <mc:Fallback>
                <p:oleObj name="Equation" r:id="rId11" imgW="2539800" imgH="1879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35342" y="853057"/>
                        <a:ext cx="3174750" cy="2349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893D10E-6C27-C7A8-EFBD-F196FEA7CBF7}"/>
              </a:ext>
            </a:extLst>
          </p:cNvPr>
          <p:cNvCxnSpPr>
            <a:cxnSpLocks/>
          </p:cNvCxnSpPr>
          <p:nvPr/>
        </p:nvCxnSpPr>
        <p:spPr>
          <a:xfrm flipV="1">
            <a:off x="1371600" y="3081646"/>
            <a:ext cx="0" cy="3117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8E1ABB5-DC2C-9334-45E3-098C2F3F0064}"/>
              </a:ext>
            </a:extLst>
          </p:cNvPr>
          <p:cNvCxnSpPr>
            <a:cxnSpLocks/>
          </p:cNvCxnSpPr>
          <p:nvPr/>
        </p:nvCxnSpPr>
        <p:spPr>
          <a:xfrm flipV="1">
            <a:off x="1322121" y="5959434"/>
            <a:ext cx="0" cy="3117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4F9F605-922B-1EF0-5DCC-F77400883447}"/>
              </a:ext>
            </a:extLst>
          </p:cNvPr>
          <p:cNvCxnSpPr>
            <a:cxnSpLocks/>
          </p:cNvCxnSpPr>
          <p:nvPr/>
        </p:nvCxnSpPr>
        <p:spPr>
          <a:xfrm flipV="1">
            <a:off x="8023762" y="3429000"/>
            <a:ext cx="0" cy="3117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4783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10686-F83A-2FD3-7DA1-F46E5ECAE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E7115-088B-B699-D7CA-3D52B3874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/>
              <a:t>Theory vs. simulation…and vs. measurement</a:t>
            </a:r>
            <a:endParaRPr lang="en-US" sz="3100" baseline="-250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8EFC2A-11CA-7724-D2FB-089CE99DD8FC}"/>
              </a:ext>
            </a:extLst>
          </p:cNvPr>
          <p:cNvSpPr txBox="1"/>
          <p:nvPr/>
        </p:nvSpPr>
        <p:spPr>
          <a:xfrm>
            <a:off x="311210" y="3934328"/>
            <a:ext cx="113273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Theory works reasonably for InP HBT; less well for Ga-polar GaN.  Why ?</a:t>
            </a:r>
            <a:b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use large-signal, not small-signal </a:t>
            </a:r>
            <a:r>
              <a:rPr lang="en-US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baseline="-25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(s.s. is optimistic)</a:t>
            </a:r>
            <a:b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CAD and measurements: heavily saturated; enhances PAE</a:t>
            </a:r>
            <a:b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Harmonic tuning, when feasible, further enhances PAE</a:t>
            </a:r>
            <a:b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4-finger HBTs are ~3% less efficient that 1-finger HBTs</a:t>
            </a:r>
            <a:b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150-300 GHz PAs are ~10% less efficient than 4-finger HBTs (InP)</a:t>
            </a:r>
            <a:b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 HBT PA measurements are reasonably close to simulation.</a:t>
            </a:r>
            <a:endParaRPr lang="en-US" sz="1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516FCF8-533E-2A99-EFD0-2598610123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20807"/>
              </p:ext>
            </p:extLst>
          </p:nvPr>
        </p:nvGraphicFramePr>
        <p:xfrm>
          <a:off x="4438133" y="912273"/>
          <a:ext cx="3411537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01640" imgH="1955520" progId="Equation.DSMT4">
                  <p:embed/>
                </p:oleObj>
              </mc:Choice>
              <mc:Fallback>
                <p:oleObj name="Equation" r:id="rId2" imgW="2501640" imgH="19555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B7812DB-771F-E2C2-1C26-21BBEE74BB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38133" y="912273"/>
                        <a:ext cx="3411537" cy="266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3168DF19-7D29-BB19-EA23-BCD8961BCA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8891821"/>
              </p:ext>
            </p:extLst>
          </p:nvPr>
        </p:nvGraphicFramePr>
        <p:xfrm>
          <a:off x="8308510" y="903724"/>
          <a:ext cx="3402230" cy="2659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01640" imgH="1955520" progId="Equation.DSMT4">
                  <p:embed/>
                </p:oleObj>
              </mc:Choice>
              <mc:Fallback>
                <p:oleObj name="Equation" r:id="rId4" imgW="2501640" imgH="195552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C04DA051-0924-19C7-F67C-010EA547F0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08510" y="903724"/>
                        <a:ext cx="3402230" cy="26595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CBBE145B-2032-CC56-BAEE-8450CC373B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6202032"/>
              </p:ext>
            </p:extLst>
          </p:nvPr>
        </p:nvGraphicFramePr>
        <p:xfrm>
          <a:off x="8339047" y="4019467"/>
          <a:ext cx="3333197" cy="2314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50880" imgH="1701720" progId="Equation.DSMT4">
                  <p:embed/>
                </p:oleObj>
              </mc:Choice>
              <mc:Fallback>
                <p:oleObj name="Equation" r:id="rId6" imgW="2450880" imgH="170172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85DB9994-F9C7-41B2-DCAE-25626CE7A7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339047" y="4019467"/>
                        <a:ext cx="3333197" cy="23143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294001DA-C194-0D35-DF41-F7D1D2CB89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0745173"/>
              </p:ext>
            </p:extLst>
          </p:nvPr>
        </p:nvGraphicFramePr>
        <p:xfrm>
          <a:off x="411640" y="919766"/>
          <a:ext cx="3695990" cy="29704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717640" imgH="2184120" progId="Equation.DSMT4">
                  <p:embed/>
                </p:oleObj>
              </mc:Choice>
              <mc:Fallback>
                <p:oleObj name="Equation" r:id="rId8" imgW="2717640" imgH="218412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A059735A-BCE9-27CE-7C78-E7F9365DD5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11640" y="919766"/>
                        <a:ext cx="3695990" cy="29704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72910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4C410-7F8A-318C-87CA-59F486FA2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063D0-7C69-15CC-D888-33262ECA6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/>
              <a:t>Max PAE analysis: </a:t>
            </a:r>
            <a:r>
              <a:rPr lang="en-US" sz="3200">
                <a:solidFill>
                  <a:srgbClr val="FF0000"/>
                </a:solidFill>
              </a:rPr>
              <a:t>Caveats</a:t>
            </a:r>
            <a:endParaRPr lang="en-US" sz="3200" dirty="0">
              <a:solidFill>
                <a:srgbClr val="FF0000"/>
              </a:solidFill>
            </a:endParaRP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F3DD9E3-5A00-F4E9-E695-0775B2AA2E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4672143"/>
              </p:ext>
            </p:extLst>
          </p:nvPr>
        </p:nvGraphicFramePr>
        <p:xfrm>
          <a:off x="271621" y="625657"/>
          <a:ext cx="9181783" cy="5608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070320" imgH="3708360" progId="Equation.DSMT4">
                  <p:embed/>
                </p:oleObj>
              </mc:Choice>
              <mc:Fallback>
                <p:oleObj name="Equation" r:id="rId2" imgW="6070320" imgH="370836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A1145F8-DFB5-350F-161E-AEC3683C16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1621" y="625657"/>
                        <a:ext cx="9181783" cy="56089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8299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3AA7B-6FA7-ECD6-C16E-C5D7AD680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376D787-437E-0C66-B3C4-D8054408D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59895406-FB0E-050A-8E4D-5F878698C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588" y="484518"/>
            <a:ext cx="8610600" cy="91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6600" dirty="0">
                <a:solidFill>
                  <a:srgbClr val="000000"/>
                </a:solidFill>
                <a:latin typeface="Calibri" pitchFamily="34" charset="0"/>
              </a:rPr>
              <a:t>power amplifier design</a:t>
            </a:r>
            <a:endParaRPr lang="en-US" altLang="en-US" sz="40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D83305-7BA3-1347-E4A9-AF8EF774C039}"/>
              </a:ext>
            </a:extLst>
          </p:cNvPr>
          <p:cNvSpPr/>
          <p:nvPr/>
        </p:nvSpPr>
        <p:spPr bwMode="auto">
          <a:xfrm>
            <a:off x="1066800" y="2071078"/>
            <a:ext cx="9735170" cy="395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675B69-850B-2A42-5D2F-9AE5D43269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030" y="2596682"/>
            <a:ext cx="2736559" cy="28999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F1981F-DD6D-57CA-E720-6D6784385C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0682" y="2278007"/>
            <a:ext cx="2777836" cy="3380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868DBD-D1CC-DC3E-F22D-19BC4DDB5F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443" y="2923738"/>
            <a:ext cx="3345243" cy="207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1794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64AC1-59AB-66FC-A0DE-E30432280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B6BD1C3-4324-9C3C-EE11-6F7A63853E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308" y="4327868"/>
            <a:ext cx="3698078" cy="20117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D856FF-4292-F4A9-CA4F-1318E55225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617" y="1182919"/>
            <a:ext cx="3994265" cy="25511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E7D7E3-3E87-67BF-03F7-B887B82E4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100-300 GHz Power combining: what is best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D97B99-B854-7570-BDDC-6CAC6DC055BF}"/>
              </a:ext>
            </a:extLst>
          </p:cNvPr>
          <p:cNvSpPr txBox="1"/>
          <p:nvPr/>
        </p:nvSpPr>
        <p:spPr>
          <a:xfrm>
            <a:off x="2766843" y="656378"/>
            <a:ext cx="223500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 series-connected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M. Shifrin: 1992 IEEE </a:t>
            </a:r>
            <a:r>
              <a:rPr lang="en-US" sz="12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Wave/mmWave Monolithic Circuits Symp. 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(Raytheon)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529C3B-C473-67FE-9D06-1B5CAF980010}"/>
              </a:ext>
            </a:extLst>
          </p:cNvPr>
          <p:cNvSpPr txBox="1"/>
          <p:nvPr/>
        </p:nvSpPr>
        <p:spPr>
          <a:xfrm>
            <a:off x="6633505" y="650456"/>
            <a:ext cx="3285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Cascade combining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A. Ahmed  2018 EuMIC, </a:t>
            </a:r>
            <a:r>
              <a:rPr lang="en-US" sz="1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2021 RFIC </a:t>
            </a:r>
            <a:r>
              <a:rPr lang="en-US" sz="1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(UCSB)</a:t>
            </a:r>
            <a:endParaRPr lang="en-US" sz="1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03C245-D1DA-C30E-FD54-1301E1B3FB69}"/>
              </a:ext>
            </a:extLst>
          </p:cNvPr>
          <p:cNvSpPr txBox="1"/>
          <p:nvPr/>
        </p:nvSpPr>
        <p:spPr>
          <a:xfrm>
            <a:off x="503286" y="3733800"/>
            <a:ext cx="3591843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Distributed Active Transformer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 Aoki, IEEE Trans MTT, Jan. 2002 </a:t>
            </a:r>
            <a:r>
              <a:rPr lang="nl-NL" sz="1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(CalTech)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B29085-4346-5289-D027-A15FC2FBC62C}"/>
              </a:ext>
            </a:extLst>
          </p:cNvPr>
          <p:cNvSpPr txBox="1"/>
          <p:nvPr/>
        </p:nvSpPr>
        <p:spPr>
          <a:xfrm>
            <a:off x="5458239" y="3733800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Balun series-connected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l</a:t>
            </a: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/4 baluns: Y. Yoshihara, 2008 IEEE Asian Solid-State Circuits Conference 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(Toshiba)</a:t>
            </a:r>
            <a:b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</a:t>
            </a: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12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l</a:t>
            </a: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/4 baluns: H. Park, et al., IEEE JSSC, Oct. 2014 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(UCSB)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A4DE89-3E25-7663-0ECE-0B8810BDC1CE}"/>
              </a:ext>
            </a:extLst>
          </p:cNvPr>
          <p:cNvSpPr txBox="1"/>
          <p:nvPr/>
        </p:nvSpPr>
        <p:spPr>
          <a:xfrm>
            <a:off x="503286" y="668217"/>
            <a:ext cx="2385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Corporate T-line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BFF035-EC42-8C51-8A49-DB334F9892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86" y="1034430"/>
            <a:ext cx="2056017" cy="21787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56A067E-5489-9B63-BEB2-AB45292ECB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69" y="4419653"/>
            <a:ext cx="3937668" cy="19533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70FF05-A7EF-277A-722A-F02F6CFA94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243" y="606585"/>
            <a:ext cx="1521814" cy="300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5655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14C9E-5556-2DA7-DC0A-60BA8EEEC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44A68-FA3D-B2D8-87A2-4B9B8311B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/>
              <a:t>Example: 4:1 Balun Series-Connected @ 81 GHz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C02C91-8A73-E8FA-4BC3-2CC7D29B4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006" y="1178750"/>
            <a:ext cx="4341194" cy="393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28ED31A6-41C2-D51D-7F35-B921ADB48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1" y="5062137"/>
            <a:ext cx="28803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81GHz, 17 dB Gain</a:t>
            </a:r>
            <a:b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470 mW</a:t>
            </a: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600" b="0" baseline="-25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23% PAE</a:t>
            </a:r>
            <a:br>
              <a:rPr lang="en-US" sz="16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Teledyne 250 nm InP HBT</a:t>
            </a:r>
            <a:b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stages, </a:t>
            </a:r>
            <a:r>
              <a:rPr lang="en-US" sz="1600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1.0 mm</a:t>
            </a:r>
            <a:r>
              <a:rPr lang="en-US" sz="1600" b="0" baseline="30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(incl pads)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A1D93E6-E838-C96C-8AF2-01DAA5692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845" y="4133465"/>
            <a:ext cx="7115216" cy="20119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4F8FAC-AE9C-4B03-64A7-F71ED00B58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861" y="2033847"/>
            <a:ext cx="6047509" cy="185235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6817AE1-F619-1D9F-B13E-B4F8762FB523}"/>
              </a:ext>
            </a:extLst>
          </p:cNvPr>
          <p:cNvSpPr/>
          <p:nvPr/>
        </p:nvSpPr>
        <p:spPr>
          <a:xfrm>
            <a:off x="4790855" y="1245241"/>
            <a:ext cx="702520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0">
                <a:latin typeface="Symbol" panose="05050102010706020507" pitchFamily="18" charset="2"/>
                <a:cs typeface="Symap" panose="00000400000000000000" pitchFamily="2" charset="0"/>
              </a:rPr>
              <a:t>l</a:t>
            </a:r>
            <a:r>
              <a:rPr lang="en-US" sz="1600" b="0">
                <a:latin typeface="Calibri" panose="020F0502020204030204" pitchFamily="34" charset="0"/>
                <a:cs typeface="Calibri" panose="020F0502020204030204" pitchFamily="34" charset="0"/>
              </a:rPr>
              <a:t>/4 baluns: </a:t>
            </a:r>
            <a:r>
              <a:rPr lang="en-US" sz="16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Y. Yoshihara, 2008 IEEE Asian Solid-State Circuits Conference </a:t>
            </a:r>
            <a:r>
              <a:rPr lang="en-US" sz="16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(Toshiba)</a:t>
            </a:r>
            <a:br>
              <a:rPr lang="en-US" sz="1600" b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b="0">
                <a:latin typeface="Calibri" panose="020F0502020204030204" pitchFamily="34" charset="0"/>
                <a:cs typeface="Calibri" panose="020F0502020204030204" pitchFamily="34" charset="0"/>
              </a:rPr>
              <a:t>sub-</a:t>
            </a:r>
            <a:r>
              <a:rPr lang="en-US" sz="1600" b="0">
                <a:latin typeface="Symbol" panose="05050102010706020507" pitchFamily="18" charset="2"/>
                <a:cs typeface="Symap" panose="00000400000000000000" pitchFamily="2" charset="0"/>
              </a:rPr>
              <a:t>l</a:t>
            </a:r>
            <a:r>
              <a:rPr lang="en-US" sz="1600" b="0">
                <a:latin typeface="Calibri" panose="020F0502020204030204" pitchFamily="34" charset="0"/>
                <a:cs typeface="Calibri" panose="020F0502020204030204" pitchFamily="34" charset="0"/>
              </a:rPr>
              <a:t>/4 baluns: H. Park, et al, IEEE JSSC, Oct. 2014 </a:t>
            </a:r>
            <a:r>
              <a:rPr lang="en-US" sz="16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(UCSB)</a:t>
            </a:r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9062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43B1A-91EE-3CFA-E171-6316F275F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BA8EB-DE8E-253B-842D-71DC9D6B1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On-Wafer Interconnect Losses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F14BF2-977A-D7D2-41DF-16787EB7A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0703" y="1763701"/>
            <a:ext cx="4462577" cy="297876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4B423BE-2872-1D6E-1E2E-E182C6383F42}"/>
              </a:ext>
            </a:extLst>
          </p:cNvPr>
          <p:cNvSpPr/>
          <p:nvPr/>
        </p:nvSpPr>
        <p:spPr bwMode="auto">
          <a:xfrm>
            <a:off x="740036" y="5114695"/>
            <a:ext cx="5660763" cy="955906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Char char="o"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50" charset="-128"/>
            </a:endParaRPr>
          </a:p>
        </p:txBody>
      </p:sp>
      <p:graphicFrame>
        <p:nvGraphicFramePr>
          <p:cNvPr id="6" name="Object 12">
            <a:extLst>
              <a:ext uri="{FF2B5EF4-FFF2-40B4-BE49-F238E27FC236}">
                <a16:creationId xmlns:a16="http://schemas.microsoft.com/office/drawing/2014/main" id="{36553612-690A-F135-B2CC-93617B1DFF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598267"/>
              </p:ext>
            </p:extLst>
          </p:nvPr>
        </p:nvGraphicFramePr>
        <p:xfrm>
          <a:off x="370243" y="929996"/>
          <a:ext cx="6383068" cy="4869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933640" imgH="2222280" progId="Equation.DSMT4">
                  <p:embed/>
                </p:oleObj>
              </mc:Choice>
              <mc:Fallback>
                <p:oleObj name="Equation" r:id="rId3" imgW="2933640" imgH="2222280" progId="Equation.DSMT4">
                  <p:embed/>
                  <p:pic>
                    <p:nvPicPr>
                      <p:cNvPr id="6" name="Object 12">
                        <a:extLst>
                          <a:ext uri="{FF2B5EF4-FFF2-40B4-BE49-F238E27FC236}">
                            <a16:creationId xmlns:a16="http://schemas.microsoft.com/office/drawing/2014/main" id="{36553612-690A-F135-B2CC-93617B1DFF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243" y="929996"/>
                        <a:ext cx="6383068" cy="48694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9025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1B5FD-0184-7873-A312-E3A8E5A4D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5CF40-B813-36E3-3817-078C98C2D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000" dirty="0"/>
              <a:t>100-300 GHz: corporate power-combining often best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F90112-4437-083B-2147-2314A2A892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538" y="527323"/>
            <a:ext cx="2638498" cy="2796065"/>
          </a:xfrm>
          <a:prstGeom prst="rect">
            <a:avLst/>
          </a:prstGeom>
        </p:spPr>
      </p:pic>
      <p:graphicFrame>
        <p:nvGraphicFramePr>
          <p:cNvPr id="5" name="Object 12">
            <a:extLst>
              <a:ext uri="{FF2B5EF4-FFF2-40B4-BE49-F238E27FC236}">
                <a16:creationId xmlns:a16="http://schemas.microsoft.com/office/drawing/2014/main" id="{72B480DA-98CC-12BE-3C1B-A95F541C86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5605278"/>
              </p:ext>
            </p:extLst>
          </p:nvPr>
        </p:nvGraphicFramePr>
        <p:xfrm>
          <a:off x="309288" y="1043350"/>
          <a:ext cx="5140872" cy="2067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36760" imgH="939600" progId="Equation.DSMT4">
                  <p:embed/>
                </p:oleObj>
              </mc:Choice>
              <mc:Fallback>
                <p:oleObj name="Equation" r:id="rId3" imgW="2336760" imgH="939600" progId="Equation.DSMT4">
                  <p:embed/>
                  <p:pic>
                    <p:nvPicPr>
                      <p:cNvPr id="5" name="Object 12">
                        <a:extLst>
                          <a:ext uri="{FF2B5EF4-FFF2-40B4-BE49-F238E27FC236}">
                            <a16:creationId xmlns:a16="http://schemas.microsoft.com/office/drawing/2014/main" id="{72B480DA-98CC-12BE-3C1B-A95F541C86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88" y="1043350"/>
                        <a:ext cx="5140872" cy="20671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19730A2-8E43-814A-3F8C-38E81A76D0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744" y="3429000"/>
            <a:ext cx="1326690" cy="278018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79BCAD5-9BC6-8883-19DB-B420A227050D}"/>
              </a:ext>
            </a:extLst>
          </p:cNvPr>
          <p:cNvCxnSpPr/>
          <p:nvPr/>
        </p:nvCxnSpPr>
        <p:spPr>
          <a:xfrm flipH="1" flipV="1">
            <a:off x="8865434" y="2844747"/>
            <a:ext cx="226646" cy="53144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4D8F9C85-614D-F6E0-049F-875FDD2052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5678369"/>
              </p:ext>
            </p:extLst>
          </p:nvPr>
        </p:nvGraphicFramePr>
        <p:xfrm>
          <a:off x="307197" y="3989760"/>
          <a:ext cx="5000688" cy="1452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273040" imgH="660240" progId="Equation.DSMT4">
                  <p:embed/>
                </p:oleObj>
              </mc:Choice>
              <mc:Fallback>
                <p:oleObj name="Equation" r:id="rId6" imgW="2273040" imgH="66024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4D8F9C85-614D-F6E0-049F-875FDD2052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7197" y="3989760"/>
                        <a:ext cx="5000688" cy="14525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F1FA45E-E9EE-90EE-3DDC-440AEED64CE1}"/>
              </a:ext>
            </a:extLst>
          </p:cNvPr>
          <p:cNvCxnSpPr/>
          <p:nvPr/>
        </p:nvCxnSpPr>
        <p:spPr>
          <a:xfrm flipH="1" flipV="1">
            <a:off x="7538744" y="3314484"/>
            <a:ext cx="226646" cy="53144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0467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8F8FB-4B76-F821-6C1A-42CC42DFA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107EE0-D0DB-4B1A-2832-1F39E38F58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822" y="618637"/>
            <a:ext cx="1521814" cy="30092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606CE2-82AD-0923-992F-CF554FA225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102" y="2836444"/>
            <a:ext cx="3698078" cy="20117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B8AFD7-E79D-55F9-E5F4-608D3B107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000" dirty="0"/>
              <a:t>100-300 GHz: series combining often inferior</a:t>
            </a:r>
          </a:p>
        </p:txBody>
      </p:sp>
      <p:graphicFrame>
        <p:nvGraphicFramePr>
          <p:cNvPr id="5" name="Object 12">
            <a:extLst>
              <a:ext uri="{FF2B5EF4-FFF2-40B4-BE49-F238E27FC236}">
                <a16:creationId xmlns:a16="http://schemas.microsoft.com/office/drawing/2014/main" id="{F38E5301-E6E3-3820-3971-FF80D24CEA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2497280"/>
              </p:ext>
            </p:extLst>
          </p:nvPr>
        </p:nvGraphicFramePr>
        <p:xfrm>
          <a:off x="149225" y="1134189"/>
          <a:ext cx="5308600" cy="1451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12720" imgH="660240" progId="Equation.DSMT4">
                  <p:embed/>
                </p:oleObj>
              </mc:Choice>
              <mc:Fallback>
                <p:oleObj name="Equation" r:id="rId4" imgW="2412720" imgH="660240" progId="Equation.DSMT4">
                  <p:embed/>
                  <p:pic>
                    <p:nvPicPr>
                      <p:cNvPr id="5" name="Object 12">
                        <a:extLst>
                          <a:ext uri="{FF2B5EF4-FFF2-40B4-BE49-F238E27FC236}">
                            <a16:creationId xmlns:a16="http://schemas.microsoft.com/office/drawing/2014/main" id="{F38E5301-E6E3-3820-3971-FF80D24CEA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25" y="1134189"/>
                        <a:ext cx="5308600" cy="14511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3D2A23E-D1A9-9350-4CBE-B0C19464C6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07253" y="4185926"/>
            <a:ext cx="1326690" cy="2780183"/>
          </a:xfrm>
          <a:prstGeom prst="rect">
            <a:avLst/>
          </a:prstGeom>
        </p:spPr>
      </p:pic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370CE4F4-3BBA-DA71-E1E2-223F42732C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9564023"/>
              </p:ext>
            </p:extLst>
          </p:nvPr>
        </p:nvGraphicFramePr>
        <p:xfrm>
          <a:off x="130504" y="3990023"/>
          <a:ext cx="6007100" cy="1452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730240" imgH="660240" progId="Equation.DSMT4">
                  <p:embed/>
                </p:oleObj>
              </mc:Choice>
              <mc:Fallback>
                <p:oleObj name="Equation" r:id="rId7" imgW="2730240" imgH="66024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370CE4F4-3BBA-DA71-E1E2-223F42732C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0504" y="3990023"/>
                        <a:ext cx="6007100" cy="14528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0A880014-EC28-D897-5CA4-3747F5C3D5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352" y="695500"/>
            <a:ext cx="3937668" cy="195337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89DD8F-CC9B-45EC-A76E-61F0A8F8C92B}"/>
              </a:ext>
            </a:extLst>
          </p:cNvPr>
          <p:cNvCxnSpPr/>
          <p:nvPr/>
        </p:nvCxnSpPr>
        <p:spPr>
          <a:xfrm flipH="1" flipV="1">
            <a:off x="7140159" y="3449760"/>
            <a:ext cx="226646" cy="53144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1205201-092D-BAB8-36E5-A2E27DD9244A}"/>
              </a:ext>
            </a:extLst>
          </p:cNvPr>
          <p:cNvCxnSpPr>
            <a:cxnSpLocks/>
          </p:cNvCxnSpPr>
          <p:nvPr/>
        </p:nvCxnSpPr>
        <p:spPr>
          <a:xfrm flipH="1" flipV="1">
            <a:off x="8332005" y="2622604"/>
            <a:ext cx="141422" cy="33161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81EE1A0-C42C-B748-E674-208168633ADE}"/>
              </a:ext>
            </a:extLst>
          </p:cNvPr>
          <p:cNvCxnSpPr>
            <a:cxnSpLocks/>
          </p:cNvCxnSpPr>
          <p:nvPr/>
        </p:nvCxnSpPr>
        <p:spPr>
          <a:xfrm flipH="1" flipV="1">
            <a:off x="8473427" y="4870005"/>
            <a:ext cx="141422" cy="33161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644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42587-9FAE-8219-EA47-6D310856F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74887-899E-DBBB-C6F5-029E237F1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100-300 GHz Wireless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6BB830-D883-851B-D8F8-328D1F662FCA}"/>
              </a:ext>
            </a:extLst>
          </p:cNvPr>
          <p:cNvSpPr txBox="1"/>
          <p:nvPr/>
        </p:nvSpPr>
        <p:spPr>
          <a:xfrm>
            <a:off x="231205" y="719810"/>
            <a:ext cx="815079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High capacity: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potentially wide available bandwidth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many simultaneous signal beams even with compact arrays</a:t>
            </a:r>
          </a:p>
          <a:p>
            <a:pPr>
              <a:buClr>
                <a:srgbClr val="FF0000"/>
              </a:buClr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Limited range: (max 500-1000 m)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high </a:t>
            </a:r>
            <a:r>
              <a:rPr lang="en-US" sz="2400" dirty="0">
                <a:latin typeface="Symbol" panose="05050102010706020507" pitchFamily="18" charset="2"/>
                <a:cs typeface="Calibri" panose="020F0502020204030204" pitchFamily="34" charset="0"/>
              </a:rPr>
              <a:t>l</a:t>
            </a:r>
            <a:r>
              <a:rPr lang="en-US" sz="2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/R</a:t>
            </a:r>
            <a:r>
              <a:rPr lang="en-US" sz="2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Friis (beam diffraction) losses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high worst-case atmospheric attenuation</a:t>
            </a:r>
          </a:p>
          <a:p>
            <a:pPr>
              <a:buClr>
                <a:srgbClr val="FF0000"/>
              </a:buClr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Need: 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arrays with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very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many elements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low receiver noise figure</a:t>
            </a:r>
            <a:b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efficient medium-power amplifiers</a:t>
            </a:r>
          </a:p>
          <a:p>
            <a:pPr>
              <a:buClr>
                <a:srgbClr val="FF0000"/>
              </a:buClr>
            </a:pP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Terminology: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30-300 GHz → </a:t>
            </a:r>
            <a:r>
              <a:rPr lang="en-US" sz="2400" dirty="0">
                <a:solidFill>
                  <a:srgbClr val="FF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l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10 to 1 mm→ "millimeter-waves"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855BDF-D997-E036-6135-5075EDBC6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881" y="505878"/>
            <a:ext cx="3290165" cy="1675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F9E2F5-FBA7-1A29-1A98-AD8E85B0D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873" y="2130874"/>
            <a:ext cx="2679845" cy="21613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C2C9F7-9E17-E105-0CAE-E39584368A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24" y="4045232"/>
            <a:ext cx="2102338" cy="23113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026C3CB-0565-17CE-3DC7-D05669C6D8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805" y="2251990"/>
            <a:ext cx="2612149" cy="259662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A77F766-ED64-30A1-0914-C85B92CF3D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2576" y="4732094"/>
            <a:ext cx="1419911" cy="38724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ED8FC6-A015-8FF3-65FB-11905B8AB1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4551" y="5037724"/>
            <a:ext cx="1641196" cy="3872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7C4F9AB-5044-F239-3568-13818CC346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8373" y="3515813"/>
            <a:ext cx="1180186" cy="35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6371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B2AEE-2747-101B-42E1-A521D3DD7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EBD70-2148-F04D-58AE-F2F4530D1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000" dirty="0"/>
              <a:t>100-300 GHz: series combining often inferior</a:t>
            </a: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C8E35AE9-0890-ADE3-147F-72B2C53425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6957529"/>
              </p:ext>
            </p:extLst>
          </p:nvPr>
        </p:nvGraphicFramePr>
        <p:xfrm>
          <a:off x="146050" y="895350"/>
          <a:ext cx="7091363" cy="497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43120" imgH="2489040" progId="Equation.DSMT4">
                  <p:embed/>
                </p:oleObj>
              </mc:Choice>
              <mc:Fallback>
                <p:oleObj name="Equation" r:id="rId2" imgW="3543120" imgH="248904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C8E35AE9-0890-ADE3-147F-72B2C53425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6050" y="895350"/>
                        <a:ext cx="7091363" cy="4978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600D5EC2-5B7A-BC94-F3EF-3699CEAE8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0775" y="693838"/>
            <a:ext cx="4412673" cy="575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0555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8388C-0094-D18B-B19C-FE7C71E2B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F978F-6FC5-8358-8E82-480F8F066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altLang="fr-FR" sz="3200" dirty="0">
                <a:latin typeface="Calibri" panose="020F0502020204030204" pitchFamily="34" charset="0"/>
                <a:cs typeface="Calibri" panose="020F0502020204030204" pitchFamily="34" charset="0"/>
              </a:rPr>
              <a:t>Coupled Lines vs. Transformers</a:t>
            </a:r>
            <a:endParaRPr lang="en-US" sz="3200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9B4FA38C-C728-AACB-9B24-423B8A87E6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924" y="716041"/>
            <a:ext cx="7248347" cy="56677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40F42F-611E-9D9A-2920-153FA9703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63" y="4403782"/>
            <a:ext cx="4614710" cy="17039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0B8F69-387A-2E45-CE1E-81ED7DFB438B}"/>
              </a:ext>
            </a:extLst>
          </p:cNvPr>
          <p:cNvSpPr txBox="1"/>
          <p:nvPr/>
        </p:nvSpPr>
        <p:spPr>
          <a:xfrm>
            <a:off x="110065" y="821266"/>
            <a:ext cx="5095270" cy="2746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Balun: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ports connected in series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shunt loading by shorted stubs.</a:t>
            </a:r>
          </a:p>
          <a:p>
            <a:pPr>
              <a:spcBef>
                <a:spcPts val="1440"/>
              </a:spcBef>
              <a:buClr>
                <a:srgbClr val="FF0000"/>
              </a:buClr>
            </a:pP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1:1 transformer: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ports connected in series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shunt loading by shorted stubs.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series loading by shorted stub</a:t>
            </a:r>
            <a:endParaRPr lang="en-US" sz="3200" b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9FC1CC8-E338-4B09-02DF-8F28FE73C1BC}"/>
              </a:ext>
            </a:extLst>
          </p:cNvPr>
          <p:cNvCxnSpPr/>
          <p:nvPr/>
        </p:nvCxnSpPr>
        <p:spPr bwMode="auto">
          <a:xfrm flipV="1">
            <a:off x="8915400" y="5748868"/>
            <a:ext cx="381000" cy="685800"/>
          </a:xfrm>
          <a:prstGeom prst="straightConnector1">
            <a:avLst/>
          </a:prstGeom>
          <a:noFill/>
          <a:ln w="1016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CC86EE4-6ED3-036F-9C99-8868D3C0896C}"/>
              </a:ext>
            </a:extLst>
          </p:cNvPr>
          <p:cNvCxnSpPr>
            <a:cxnSpLocks/>
          </p:cNvCxnSpPr>
          <p:nvPr/>
        </p:nvCxnSpPr>
        <p:spPr bwMode="auto">
          <a:xfrm flipH="1">
            <a:off x="11477216" y="2492393"/>
            <a:ext cx="494652" cy="609600"/>
          </a:xfrm>
          <a:prstGeom prst="straightConnector1">
            <a:avLst/>
          </a:prstGeom>
          <a:noFill/>
          <a:ln w="1016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7653240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9328F-C421-9148-EC31-B5463CE53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71844-BD81-D95E-C08D-F1028DBEB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000" dirty="0"/>
              <a:t>Cascade combining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67990-4F2E-FD2E-F570-EB4B209BA121}"/>
              </a:ext>
            </a:extLst>
          </p:cNvPr>
          <p:cNvSpPr txBox="1"/>
          <p:nvPr/>
        </p:nvSpPr>
        <p:spPr>
          <a:xfrm>
            <a:off x="171820" y="809540"/>
            <a:ext cx="759600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Reduced stage gain</a:t>
            </a:r>
            <a:b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local negative feedback</a:t>
            </a:r>
            <a:b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reactive, no loss in PAE</a:t>
            </a:r>
            <a:b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reduces P</a:t>
            </a:r>
            <a:r>
              <a:rPr lang="en-US" sz="3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/P</a:t>
            </a:r>
            <a:r>
              <a:rPr lang="en-US" sz="3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does not change (P</a:t>
            </a:r>
            <a:r>
              <a:rPr lang="en-US" sz="3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</a:t>
            </a:r>
            <a:r>
              <a:rPr lang="en-US" sz="3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b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→ P</a:t>
            </a:r>
            <a:r>
              <a:rPr lang="en-US" sz="3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lang="en-US" sz="3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increases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endParaRPr lang="en-US" sz="30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3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Requires </a:t>
            </a:r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higher-power driver stages</a:t>
            </a:r>
            <a:b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3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0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3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Driver </a:t>
            </a:r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power contributes to output power</a:t>
            </a:r>
            <a:endParaRPr lang="en-US" sz="30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D4A31B-E1F0-FF81-0512-8C02E5C5BC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384" y="1965156"/>
            <a:ext cx="3293364" cy="16398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7682A7-CEF0-C3C5-F9CA-4C8EA5EF7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183" y="3784677"/>
            <a:ext cx="4047744" cy="25085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D681B2D-4700-EBB1-D102-999FCE10AB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64" y="441292"/>
            <a:ext cx="4803648" cy="134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084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BF54C-4B2E-9E58-F728-CD92B7126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33E871E-F25B-6FEB-81BF-B48478C15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6559" y="946317"/>
            <a:ext cx="2983911" cy="49871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400F91-B875-BF67-88B9-91A28070E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07" y="546150"/>
            <a:ext cx="7910935" cy="3060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F49C7E-D59A-66C7-E655-FE7D65DB0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000" dirty="0"/>
              <a:t>Cascade combining as stacking plus matching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784E0F-3764-3EE3-3985-76FFA7205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0012" y="3526317"/>
            <a:ext cx="4682067" cy="28920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011223-7B66-C245-2E0E-C50E063470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146" y="3568998"/>
            <a:ext cx="2554171" cy="29089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B69BCA2-B4FC-C6EC-36AB-58B786C2BBCC}"/>
              </a:ext>
            </a:extLst>
          </p:cNvPr>
          <p:cNvSpPr/>
          <p:nvPr/>
        </p:nvSpPr>
        <p:spPr>
          <a:xfrm>
            <a:off x="8839200" y="499369"/>
            <a:ext cx="24749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A. S. H. Ahmed  et al</a:t>
            </a:r>
            <a:r>
              <a:rPr lang="en-US" sz="1600" b="0">
                <a:latin typeface="Calibri" panose="020F0502020204030204" pitchFamily="34" charset="0"/>
                <a:cs typeface="Calibri" panose="020F0502020204030204" pitchFamily="34" charset="0"/>
              </a:rPr>
              <a:t>., </a:t>
            </a:r>
            <a:br>
              <a:rPr lang="en-US" sz="1600" b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b="0">
                <a:latin typeface="Calibri" panose="020F0502020204030204" pitchFamily="34" charset="0"/>
                <a:cs typeface="Calibri" panose="020F0502020204030204" pitchFamily="34" charset="0"/>
              </a:rPr>
              <a:t>2018 </a:t>
            </a:r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EuMIC (UCSB)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018EE8-9CF6-F8F9-CBBD-FDA28D598077}"/>
              </a:ext>
            </a:extLst>
          </p:cNvPr>
          <p:cNvSpPr/>
          <p:nvPr/>
        </p:nvSpPr>
        <p:spPr>
          <a:xfrm>
            <a:off x="6096000" y="5346481"/>
            <a:ext cx="975752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b="0">
                <a:latin typeface="Calibri" panose="020F0502020204030204" pitchFamily="34" charset="0"/>
                <a:cs typeface="Calibri" panose="020F0502020204030204" pitchFamily="34" charset="0"/>
              </a:rPr>
              <a:t>204 GHz</a:t>
            </a:r>
            <a:endParaRPr lang="en-US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9CD856-60AD-43FD-46BB-271620C18219}"/>
              </a:ext>
            </a:extLst>
          </p:cNvPr>
          <p:cNvSpPr txBox="1"/>
          <p:nvPr/>
        </p:nvSpPr>
        <p:spPr>
          <a:xfrm>
            <a:off x="7873339" y="6011768"/>
            <a:ext cx="3691743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100"/>
              <a:t>Also: A. S. H. Ahmed, "8.6-13.6 mW Series-Connected Power Amplifiers Designed at</a:t>
            </a:r>
            <a:r>
              <a:rPr lang="en-US" sz="1100" b="1">
                <a:solidFill>
                  <a:srgbClr val="FF0000"/>
                </a:solidFill>
              </a:rPr>
              <a:t> 325 GHz</a:t>
            </a:r>
            <a:r>
              <a:rPr lang="en-US" sz="1100"/>
              <a:t> Using 130 nm InP HBT Technology," </a:t>
            </a:r>
            <a:r>
              <a:rPr lang="en-US" sz="1100" i="1"/>
              <a:t>2018 IEEE BCICTS</a:t>
            </a:r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31601932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75A94-64BF-3067-BD18-F4969FF09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F44C5-DE06-81DB-F1A0-AAB3C8987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2400" dirty="0"/>
              <a:t>Capacitively degenerated common-base = cascade combining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1FFDDD-B8D5-ED77-DC3F-9D5C61E5FF47}"/>
              </a:ext>
            </a:extLst>
          </p:cNvPr>
          <p:cNvSpPr/>
          <p:nvPr/>
        </p:nvSpPr>
        <p:spPr>
          <a:xfrm>
            <a:off x="421795" y="838200"/>
            <a:ext cx="54456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Lower gain, same peak PAE, higher PAE at P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1dB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9C8EBD-AAA8-810D-9761-5277032A821D}"/>
              </a:ext>
            </a:extLst>
          </p:cNvPr>
          <p:cNvSpPr/>
          <p:nvPr/>
        </p:nvSpPr>
        <p:spPr>
          <a:xfrm>
            <a:off x="6289195" y="849868"/>
            <a:ext cx="54456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lang="en-US" sz="2000" b="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 is the same as a stack with internal matching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462A77-6632-D854-0465-FB1E1E0C5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133" y="3068495"/>
            <a:ext cx="3446461" cy="13511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DDF6F5-D6C1-2091-8CB5-133A327D02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161" y="1430530"/>
            <a:ext cx="2180239" cy="13645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31A837-3100-8905-7C3D-9A52A5B3C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2780" y="1298120"/>
            <a:ext cx="3332020" cy="1724891"/>
          </a:xfrm>
          <a:prstGeom prst="rect">
            <a:avLst/>
          </a:prstGeom>
        </p:spPr>
      </p:pic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52A32779-5804-BEE1-1472-278B473D78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5076771"/>
              </p:ext>
            </p:extLst>
          </p:nvPr>
        </p:nvGraphicFramePr>
        <p:xfrm>
          <a:off x="292768" y="2697872"/>
          <a:ext cx="5472291" cy="3626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5" imgW="4927320" imgH="3200400" progId="KGraph_Plot">
                  <p:embed/>
                </p:oleObj>
              </mc:Choice>
              <mc:Fallback>
                <p:oleObj name="KGPlot" r:id="rId5" imgW="4927320" imgH="3200400" progId="KGraph_Plot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52A32779-5804-BEE1-1472-278B473D78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68" y="2697872"/>
                        <a:ext cx="5472291" cy="36267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974D28D9-C355-FE08-4E0C-F6D9AF9422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6400"/>
            <a:ext cx="5034582" cy="9583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A7CCC92-3156-BFBC-6CE2-2C144A481B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148" y="4792195"/>
            <a:ext cx="2721788" cy="13552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8FEF39A-CEC8-C814-2ABC-BC98CA09DD2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102" y="4463227"/>
            <a:ext cx="3041130" cy="188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647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A7616-A246-C59C-13A3-0B3322009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61F4F-7399-54CE-BF93-18CED84B9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Capacitive degeneration: optimum gain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94FA22-941F-A2CF-EEB4-9C1A4B41AC31}"/>
              </a:ext>
            </a:extLst>
          </p:cNvPr>
          <p:cNvSpPr/>
          <p:nvPr/>
        </p:nvSpPr>
        <p:spPr>
          <a:xfrm>
            <a:off x="80760" y="1074232"/>
            <a:ext cx="6980440" cy="4782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Capacitive degeneration: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no effect on </a:t>
            </a:r>
            <a:r>
              <a:rPr lang="en-US" sz="2400" b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peak PAE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 capacitive degeneration:</a:t>
            </a:r>
            <a:b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</a:t>
            </a:r>
            <a:r>
              <a:rPr lang="en-US" sz="2400" b="0" u="sng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more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gain compression @ P</a:t>
            </a:r>
            <a:r>
              <a:rPr lang="en-US" sz="2400" b="0" baseline="-250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1dB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lang="en-US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✘</a:t>
            </a:r>
            <a:b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</a:t>
            </a:r>
            <a:r>
              <a:rPr lang="en-US" sz="2400" b="0" u="sng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more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gain @ P</a:t>
            </a:r>
            <a:r>
              <a:rPr lang="en-US" sz="2400" b="0" baseline="-250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1dB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 </a:t>
            </a:r>
            <a:br>
              <a:rPr lang="en-US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r>
              <a:rPr lang="en-US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   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input matching losses have </a:t>
            </a:r>
            <a:r>
              <a:rPr lang="en-US" sz="2400" b="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less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effect on PAE </a:t>
            </a:r>
            <a:r>
              <a:rPr lang="en-US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2400" b="0" dirty="0">
              <a:solidFill>
                <a:srgbClr val="FF000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lang="en-US" sz="2400" b="0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With capacitive degeneration:</a:t>
            </a:r>
            <a:br>
              <a:rPr lang="en-US" sz="2400" b="0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</a:t>
            </a:r>
            <a:r>
              <a:rPr lang="en-US" sz="2400" b="0" u="sng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less</a:t>
            </a:r>
            <a:r>
              <a:rPr lang="en-US" sz="2400" b="0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gain compression @ P</a:t>
            </a:r>
            <a:r>
              <a:rPr lang="en-US" sz="2400" b="0" baseline="-25000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1dB</a:t>
            </a:r>
            <a:r>
              <a:rPr lang="en-US" sz="2400" b="0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lang="en-US" sz="2400" dirty="0">
                <a:solidFill>
                  <a:srgbClr val="0066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 </a:t>
            </a:r>
            <a:br>
              <a:rPr lang="en-US" sz="2400" b="0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</a:t>
            </a:r>
            <a:r>
              <a:rPr lang="en-US" sz="2400" b="0" u="sng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less</a:t>
            </a:r>
            <a:r>
              <a:rPr lang="en-US" sz="2400" b="0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gain @ P</a:t>
            </a:r>
            <a:r>
              <a:rPr lang="en-US" sz="2400" b="0" baseline="-25000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1dB</a:t>
            </a:r>
            <a:r>
              <a:rPr lang="en-US" sz="2400" b="0" dirty="0">
                <a:solidFill>
                  <a:srgbClr val="0066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66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✘</a:t>
            </a:r>
            <a:br>
              <a:rPr lang="en-US" sz="2400" dirty="0">
                <a:solidFill>
                  <a:srgbClr val="0066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r>
              <a:rPr lang="en-US" sz="2400" dirty="0">
                <a:solidFill>
                  <a:srgbClr val="0066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   </a:t>
            </a:r>
            <a:r>
              <a:rPr lang="en-US" sz="2400" b="0" dirty="0">
                <a:solidFill>
                  <a:srgbClr val="0066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input matching losses have </a:t>
            </a:r>
            <a:r>
              <a:rPr lang="en-US" sz="2400" b="0" u="sng" dirty="0">
                <a:solidFill>
                  <a:srgbClr val="0066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more</a:t>
            </a:r>
            <a:r>
              <a:rPr lang="en-US" sz="2400" b="0" dirty="0">
                <a:solidFill>
                  <a:srgbClr val="0066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effect on PAE </a:t>
            </a:r>
            <a:r>
              <a:rPr lang="en-US" sz="2400">
                <a:solidFill>
                  <a:srgbClr val="0066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✘</a:t>
            </a:r>
            <a:r>
              <a:rPr lang="en-US" sz="240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b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Design for greatest PAE @ P</a:t>
            </a:r>
            <a:r>
              <a:rPr lang="en-US" sz="2400" b="0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1dB</a:t>
            </a: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balances these two considerations.</a:t>
            </a:r>
            <a:endParaRPr kumimoji="0" lang="en-US" sz="5400" b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CBD84998-66D4-7FE9-71FF-276FEB68F6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843887"/>
              </p:ext>
            </p:extLst>
          </p:nvPr>
        </p:nvGraphicFramePr>
        <p:xfrm>
          <a:off x="6578604" y="2362200"/>
          <a:ext cx="5472291" cy="3626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4927320" imgH="3200400" progId="KGraph_Plot">
                  <p:embed/>
                </p:oleObj>
              </mc:Choice>
              <mc:Fallback>
                <p:oleObj name="KGPlot" r:id="rId2" imgW="4927320" imgH="3200400" progId="KGraph_Plo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CBD84998-66D4-7FE9-71FF-276FEB68F6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4" y="2362200"/>
                        <a:ext cx="5472291" cy="36267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A picture containing text, clock, clipart, sign&#10;&#10;Description automatically generated">
            <a:extLst>
              <a:ext uri="{FF2B5EF4-FFF2-40B4-BE49-F238E27FC236}">
                <a16:creationId xmlns:a16="http://schemas.microsoft.com/office/drawing/2014/main" id="{BD2A49F2-F95F-A517-1645-792EBB03C8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804" y="1064572"/>
            <a:ext cx="4369308" cy="118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030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E8EF6-3871-10BC-161F-3C43668AD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50956FF6-3BE5-812C-C988-1CA525660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B0517EB1-CCA7-DF51-D8CE-1144F7EED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588" y="484518"/>
            <a:ext cx="8610600" cy="91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6600" dirty="0">
                <a:solidFill>
                  <a:srgbClr val="000000"/>
                </a:solidFill>
                <a:latin typeface="Calibri" pitchFamily="34" charset="0"/>
              </a:rPr>
              <a:t>examples</a:t>
            </a:r>
            <a:endParaRPr lang="en-US" altLang="en-US" sz="40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C035BA-F9A9-CDDB-3B18-AF84F264F2D1}"/>
              </a:ext>
            </a:extLst>
          </p:cNvPr>
          <p:cNvSpPr/>
          <p:nvPr/>
        </p:nvSpPr>
        <p:spPr bwMode="auto">
          <a:xfrm>
            <a:off x="1781908" y="2422768"/>
            <a:ext cx="7768492" cy="325901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860752-2989-F30A-172A-40F6C2278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2758" y="2657756"/>
            <a:ext cx="3642361" cy="27584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2E9EBB-694D-C044-04F4-7CE856333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9115" y="2657755"/>
            <a:ext cx="3125470" cy="282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7228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C3460-B13F-7A66-0B75-D15616610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AF4A-FD75-B669-0528-79BA95D2B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PAs with corporate &amp; cascade combining</a:t>
            </a:r>
            <a:endParaRPr lang="en-US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05955B-2BB2-A2A7-5FCA-401565142069}"/>
              </a:ext>
            </a:extLst>
          </p:cNvPr>
          <p:cNvSpPr/>
          <p:nvPr/>
        </p:nvSpPr>
        <p:spPr>
          <a:xfrm>
            <a:off x="2729714" y="4076576"/>
            <a:ext cx="25844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130GHz, 200mW, 17.8% PAE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0D027E-FADC-9494-6DE3-1DF8BB9F1166}"/>
              </a:ext>
            </a:extLst>
          </p:cNvPr>
          <p:cNvSpPr/>
          <p:nvPr/>
        </p:nvSpPr>
        <p:spPr>
          <a:xfrm>
            <a:off x="76200" y="4079262"/>
            <a:ext cx="26942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140GHz, 20.5dBm, 20.8% PAE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295DE3-0B0E-67BD-FB58-BB67855F8D74}"/>
              </a:ext>
            </a:extLst>
          </p:cNvPr>
          <p:cNvSpPr/>
          <p:nvPr/>
        </p:nvSpPr>
        <p:spPr>
          <a:xfrm>
            <a:off x="9553004" y="4076576"/>
            <a:ext cx="25900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266GHz, 16.8dBm, 4.0% PAE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41CAE9-17BE-A621-D0D1-189A35AAB82A}"/>
              </a:ext>
            </a:extLst>
          </p:cNvPr>
          <p:cNvSpPr/>
          <p:nvPr/>
        </p:nvSpPr>
        <p:spPr>
          <a:xfrm>
            <a:off x="6477000" y="4076910"/>
            <a:ext cx="25900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0" dirty="0">
                <a:latin typeface="Calibri" panose="020F0502020204030204" pitchFamily="34" charset="0"/>
                <a:cs typeface="Calibri" panose="020F0502020204030204" pitchFamily="34" charset="0"/>
              </a:rPr>
              <a:t>194GHz, 17.4dBm, 8.5% PAE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7CBF23-8538-143B-9179-DBDFFBC77428}"/>
              </a:ext>
            </a:extLst>
          </p:cNvPr>
          <p:cNvSpPr/>
          <p:nvPr/>
        </p:nvSpPr>
        <p:spPr>
          <a:xfrm>
            <a:off x="6010344" y="597276"/>
            <a:ext cx="5650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Ahmed et al., 2020 IMS, 2020 EuMIC, 2021 IMS, 2021 RFIC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FCEA56-8284-6806-8E7B-1045E910B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34" y="952376"/>
            <a:ext cx="11536680" cy="305562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FBC2CD5-ED37-3211-6569-4BC8378E4189}"/>
              </a:ext>
            </a:extLst>
          </p:cNvPr>
          <p:cNvSpPr/>
          <p:nvPr/>
        </p:nvSpPr>
        <p:spPr>
          <a:xfrm>
            <a:off x="533400" y="623801"/>
            <a:ext cx="3607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Teledyne 250nm InP HBT technology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CBA772-3002-6C2C-3FC1-FD7625C81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4006" y="4527368"/>
            <a:ext cx="2403563" cy="18594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9A4DA1-1F87-43BE-4EDF-2135B5015D9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1"/>
          <a:stretch/>
        </p:blipFill>
        <p:spPr bwMode="auto">
          <a:xfrm>
            <a:off x="7319822" y="4483510"/>
            <a:ext cx="1495940" cy="19115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28DEF1-8399-9B44-CEF0-4F63D7A9BE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997" y="4418478"/>
            <a:ext cx="1428026" cy="20416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A5C353-D422-55E6-3F79-6C30661430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1581" y="4476503"/>
            <a:ext cx="2630671" cy="19588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B0C374-F18A-AF7B-23D7-8A297AC5BF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6824" y="4791552"/>
            <a:ext cx="1712926" cy="104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5980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C8D10-6335-CB7D-7AA3-0D97CBFB5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4B410-07CC-BE20-B371-CE2C9CC20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Class-B biasing of HBT power amplifiers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0C18912-B5AD-4425-243B-DBB14DE08E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9639052"/>
              </p:ext>
            </p:extLst>
          </p:nvPr>
        </p:nvGraphicFramePr>
        <p:xfrm>
          <a:off x="317620" y="785813"/>
          <a:ext cx="6265863" cy="539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33640" imgH="2539800" progId="Equation.DSMT4">
                  <p:embed/>
                </p:oleObj>
              </mc:Choice>
              <mc:Fallback>
                <p:oleObj name="Equation" r:id="rId2" imgW="2933640" imgH="25398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0C18912-B5AD-4425-243B-DBB14DE08E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7620" y="785813"/>
                        <a:ext cx="6265863" cy="539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D96FC10-6D16-1FF3-6EA3-66AB2D38F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3876" y="843868"/>
            <a:ext cx="1769604" cy="54788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957F00-EA90-B8A0-4A63-FD45B789B3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2258" y="921328"/>
            <a:ext cx="3422073" cy="501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437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B5ECF-5616-81BB-C31E-A85189E44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DFCEA7-D1D2-8B95-F3C9-52851D5F7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5691" y="823836"/>
            <a:ext cx="7592311" cy="44828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EDC80E-16B9-733F-6A1C-045F8318B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Common-base adaptive bias circuit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283CA7-058A-ECBF-9EF2-A18BBD9800A0}"/>
              </a:ext>
            </a:extLst>
          </p:cNvPr>
          <p:cNvSpPr txBox="1"/>
          <p:nvPr/>
        </p:nvSpPr>
        <p:spPr>
          <a:xfrm>
            <a:off x="183998" y="802634"/>
            <a:ext cx="686548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0">
                <a:latin typeface="Calibri" panose="020F0502020204030204" pitchFamily="34" charset="0"/>
                <a:cs typeface="Calibri" panose="020F0502020204030204" pitchFamily="34" charset="0"/>
              </a:rPr>
              <a:t>Q1: RF gain &amp; adaptive bias</a:t>
            </a:r>
            <a:br>
              <a:rPr lang="en-US" sz="2600" b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b="0">
                <a:latin typeface="Calibri" panose="020F0502020204030204" pitchFamily="34" charset="0"/>
                <a:cs typeface="Calibri" panose="020F0502020204030204" pitchFamily="34" charset="0"/>
              </a:rPr>
              <a:t>Q2: adaptive bias</a:t>
            </a:r>
          </a:p>
          <a:p>
            <a:b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  <a:t>Q1-4: current mirror; sets </a:t>
            </a:r>
            <a:r>
              <a:rPr lang="en-US" sz="2600" i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600" baseline="-25000">
                <a:latin typeface="Calibri" panose="020F0502020204030204" pitchFamily="34" charset="0"/>
                <a:cs typeface="Calibri" panose="020F0502020204030204" pitchFamily="34" charset="0"/>
              </a:rPr>
              <a:t>c1</a:t>
            </a:r>
          </a:p>
          <a:p>
            <a:endParaRPr lang="en-US" sz="2600" b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  <a:t>RF drive: </a:t>
            </a:r>
          </a:p>
          <a:p>
            <a:r>
              <a:rPr lang="en-US" sz="2600" i="1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2600" baseline="-25000">
                <a:latin typeface="Calibri" panose="020F0502020204030204" pitchFamily="34" charset="0"/>
                <a:cs typeface="Calibri" panose="020F0502020204030204" pitchFamily="34" charset="0"/>
              </a:rPr>
              <a:t>be1</a:t>
            </a:r>
            <a: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i="1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2600" baseline="-25000">
                <a:latin typeface="Calibri" panose="020F0502020204030204" pitchFamily="34" charset="0"/>
                <a:cs typeface="Calibri" panose="020F0502020204030204" pitchFamily="34" charset="0"/>
              </a:rPr>
              <a:t>be2</a:t>
            </a:r>
            <a: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  <a:t> decrease</a:t>
            </a:r>
            <a:b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i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600" baseline="-25000">
                <a:latin typeface="Calibri" panose="020F0502020204030204" pitchFamily="34" charset="0"/>
                <a:cs typeface="Calibri" panose="020F0502020204030204" pitchFamily="34" charset="0"/>
              </a:rPr>
              <a:t>c1</a:t>
            </a:r>
            <a: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  <a:t> increases</a:t>
            </a:r>
          </a:p>
          <a:p>
            <a:endParaRPr lang="en-US" sz="2600" b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  <a:t>Why use Q2 for adaptive bias ?</a:t>
            </a:r>
            <a:b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  <a:t>More RF→ DC rectification</a:t>
            </a:r>
            <a:b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i="1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600" baseline="-2500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  <a:t> can be larger for given d</a:t>
            </a:r>
            <a:r>
              <a:rPr lang="en-US" sz="2600" i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600" baseline="-25000">
                <a:latin typeface="Calibri" panose="020F0502020204030204" pitchFamily="34" charset="0"/>
                <a:cs typeface="Calibri" panose="020F0502020204030204" pitchFamily="34" charset="0"/>
              </a:rPr>
              <a:t>c1</a:t>
            </a:r>
            <a: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  <a:t>/d</a:t>
            </a:r>
            <a:r>
              <a:rPr lang="en-US" sz="2600" i="1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600" baseline="-25000">
                <a:latin typeface="Calibri" panose="020F0502020204030204" pitchFamily="34" charset="0"/>
                <a:cs typeface="Calibri" panose="020F0502020204030204" pitchFamily="34" charset="0"/>
              </a:rPr>
              <a:t>RF</a:t>
            </a:r>
            <a:b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>
                <a:latin typeface="Calibri" panose="020F0502020204030204" pitchFamily="34" charset="0"/>
                <a:cs typeface="Calibri" panose="020F0502020204030204" pitchFamily="34" charset="0"/>
              </a:rPr>
              <a:t>→ greater electrothermal stability</a:t>
            </a:r>
            <a:endParaRPr lang="en-US" sz="26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05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6C100-0484-3FE3-4678-C0E925A9A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7F4EC-96D0-ED0C-86B1-CA6BA2070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220 GHz FMCW crossed-array imaging radar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C0A73250-3952-42E9-2FB2-5C929BBD3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656" y="829252"/>
            <a:ext cx="548640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36 × 1 transmit array, 6" long </a:t>
            </a:r>
            <a:b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1 × 216 receive array, 6" long</a:t>
            </a:r>
            <a:b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36 × </a:t>
            </a:r>
            <a:r>
              <a:rPr lang="en-US" sz="2400" b="0">
                <a:latin typeface="Calibri" pitchFamily="34" charset="0"/>
                <a:cs typeface="Arial" pitchFamily="34" charset="0"/>
                <a:sym typeface="Symbol" pitchFamily="18" charset="2"/>
              </a:rPr>
              <a:t>216 image; 10</a:t>
            </a:r>
            <a:r>
              <a:rPr lang="en-US" sz="2400" b="0" baseline="30000">
                <a:latin typeface="Calibri" pitchFamily="34" charset="0"/>
                <a:cs typeface="Arial" pitchFamily="34" charset="0"/>
                <a:sym typeface="Symbol" pitchFamily="18" charset="2"/>
              </a:rPr>
              <a:t>o</a:t>
            </a:r>
            <a:r>
              <a:rPr lang="en-US" sz="2400" b="0">
                <a:latin typeface="Calibri" pitchFamily="34" charset="0"/>
                <a:cs typeface="Arial" pitchFamily="34" charset="0"/>
                <a:sym typeface="Symbol" pitchFamily="18" charset="2"/>
              </a:rPr>
              <a:t>  </a:t>
            </a:r>
            <a: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×90</a:t>
            </a:r>
            <a:r>
              <a:rPr lang="en-US" sz="2400" b="0" baseline="30000" dirty="0">
                <a:latin typeface="Calibri" pitchFamily="34" charset="0"/>
                <a:cs typeface="Arial" pitchFamily="34" charset="0"/>
                <a:sym typeface="Symbol" pitchFamily="18" charset="2"/>
              </a:rPr>
              <a:t>o</a:t>
            </a:r>
            <a: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 field of view</a:t>
            </a:r>
            <a:b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0.3</a:t>
            </a:r>
            <a:r>
              <a:rPr lang="en-US" sz="2400" b="0" baseline="30000" dirty="0">
                <a:latin typeface="Calibri" pitchFamily="34" charset="0"/>
                <a:cs typeface="Arial" pitchFamily="34" charset="0"/>
                <a:sym typeface="Symbol" pitchFamily="18" charset="2"/>
              </a:rPr>
              <a:t>o </a:t>
            </a:r>
            <a: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beamwidth </a:t>
            </a:r>
            <a:b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b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Sees soccer ball </a:t>
            </a:r>
            <a:b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@ 200 meters range, </a:t>
            </a:r>
            <a:b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4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in heavy fog.</a:t>
            </a:r>
            <a:endParaRPr lang="en-US" sz="2800" dirty="0">
              <a:solidFill>
                <a:schemeClr val="tx2"/>
              </a:solidFill>
              <a:latin typeface="Calibri" pitchFamily="34" charset="0"/>
              <a:cs typeface="Arial" pitchFamily="34" charset="0"/>
              <a:sym typeface="Symbol" pitchFamily="18" charset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CE244A-D2ED-DAB3-4550-88AE47B06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9170" y="692067"/>
            <a:ext cx="6734909" cy="24850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FCB836-3C77-606D-F217-46C0AAF6F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820" y="3248167"/>
            <a:ext cx="4135580" cy="32027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8A8C95-9CB1-5F83-6315-F736C2F60424}"/>
              </a:ext>
            </a:extLst>
          </p:cNvPr>
          <p:cNvSpPr txBox="1"/>
          <p:nvPr/>
        </p:nvSpPr>
        <p:spPr>
          <a:xfrm>
            <a:off x="262038" y="5243777"/>
            <a:ext cx="49899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dirty="0">
                <a:latin typeface="Calibri" pitchFamily="34" charset="0"/>
                <a:cs typeface="Calibri" pitchFamily="34" charset="0"/>
              </a:rPr>
              <a:t>17 dBm PAs, F=6 dB LNAs , 2 dB TX packaging losses, 2 dB RX packaging losses, 4 dB operating margins, 40 Hz scan, 10 dB SNR, -10 dB target reflectivity, 22 dB/km fog. soccer ball is 22 cm diameter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EBAD0-D294-AC30-2DE0-A23219891A6F}"/>
              </a:ext>
            </a:extLst>
          </p:cNvPr>
          <p:cNvSpPr txBox="1"/>
          <p:nvPr/>
        </p:nvSpPr>
        <p:spPr>
          <a:xfrm>
            <a:off x="226647" y="3952352"/>
            <a:ext cx="60947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en-US" sz="2400" b="0" baseline="-25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1dB</a:t>
            </a:r>
            <a:r>
              <a:rPr lang="en-US" sz="24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= 17 dBm PAs </a:t>
            </a:r>
            <a:br>
              <a:rPr lang="en-US" sz="24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 = 6 dB LNAs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4885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0F3E5-1B6A-B661-BF5A-EA7AF5233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D1F47-733D-A69D-8572-7A4255FDF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0.5 W, 150 GHz Power Amplifier: 250 nm InP HBT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C337EF-EDB6-D2FE-2054-0B2ED662B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99" y="674787"/>
            <a:ext cx="4006597" cy="30342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025C19-4343-0136-7590-5494606749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9" b="32466"/>
          <a:stretch/>
        </p:blipFill>
        <p:spPr>
          <a:xfrm>
            <a:off x="8425927" y="837341"/>
            <a:ext cx="3354863" cy="2919760"/>
          </a:xfrm>
          <a:prstGeom prst="rect">
            <a:avLst/>
          </a:prstGeom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CE16F18-0641-201C-28F8-0A7E44EC7C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8022747"/>
              </p:ext>
            </p:extLst>
          </p:nvPr>
        </p:nvGraphicFramePr>
        <p:xfrm>
          <a:off x="3927478" y="3766335"/>
          <a:ext cx="4151313" cy="2681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4" imgW="5524200" imgH="3568680" progId="KGraph_Plot">
                  <p:embed/>
                </p:oleObj>
              </mc:Choice>
              <mc:Fallback>
                <p:oleObj name="KGPlot" r:id="rId4" imgW="5524200" imgH="3568680" progId="KGraph_Plo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3CE16F18-0641-201C-28F8-0A7E44EC7C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27478" y="3766335"/>
                        <a:ext cx="4151313" cy="26812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DBC6B39-FC33-5BF0-E4C4-F86EE93FEC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5740" y="1100742"/>
            <a:ext cx="3174784" cy="23212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6C0807-17BF-0D85-AFC8-E0F5A361C5D7}"/>
              </a:ext>
            </a:extLst>
          </p:cNvPr>
          <p:cNvSpPr txBox="1"/>
          <p:nvPr/>
        </p:nvSpPr>
        <p:spPr>
          <a:xfrm>
            <a:off x="4789452" y="490514"/>
            <a:ext cx="270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adaptive class-AB bias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0334F3A3-D27B-4748-1FF9-6B000AE0D5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7133130"/>
              </p:ext>
            </p:extLst>
          </p:nvPr>
        </p:nvGraphicFramePr>
        <p:xfrm>
          <a:off x="8261352" y="3809199"/>
          <a:ext cx="3730625" cy="2633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7" imgW="4965480" imgH="3504960" progId="KGraph_Plot">
                  <p:embed/>
                </p:oleObj>
              </mc:Choice>
              <mc:Fallback>
                <p:oleObj name="KGPlot" r:id="rId7" imgW="4965480" imgH="3504960" progId="KGraph_Plo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0334F3A3-D27B-4748-1FF9-6B000AE0D5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61352" y="3809199"/>
                        <a:ext cx="3730625" cy="2633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BDBA56F7-7663-44B1-3684-2BDEE6D29F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0372879"/>
              </p:ext>
            </p:extLst>
          </p:nvPr>
        </p:nvGraphicFramePr>
        <p:xfrm>
          <a:off x="76203" y="3752048"/>
          <a:ext cx="3751263" cy="2681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9" imgW="4991040" imgH="3568680" progId="KGraph_Plot">
                  <p:embed/>
                </p:oleObj>
              </mc:Choice>
              <mc:Fallback>
                <p:oleObj name="KGPlot" r:id="rId9" imgW="4991040" imgH="3568680" progId="KGraph_Plot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BDBA56F7-7663-44B1-3684-2BDEE6D29F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6203" y="3752048"/>
                        <a:ext cx="3751263" cy="26812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AD11D66-9B0B-28A7-C230-BB37664E235C}"/>
              </a:ext>
            </a:extLst>
          </p:cNvPr>
          <p:cNvSpPr txBox="1"/>
          <p:nvPr/>
        </p:nvSpPr>
        <p:spPr>
          <a:xfrm rot="5400000">
            <a:off x="-749729" y="1629732"/>
            <a:ext cx="1805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mm x 1.5 mm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494D4E-6CC2-15C2-1C01-8F53463370A2}"/>
              </a:ext>
            </a:extLst>
          </p:cNvPr>
          <p:cNvSpPr txBox="1"/>
          <p:nvPr/>
        </p:nvSpPr>
        <p:spPr>
          <a:xfrm>
            <a:off x="7887006" y="474071"/>
            <a:ext cx="31154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Alizadeh, 2023 IEEE BCICTS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3956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F32BA-A0F5-D39F-7C7B-4D6178205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B3789-36F0-3397-5169-5AC66828A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InP HBT Amplifier: 78 mW, 18.4% PAE, 220 GHz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72D52E-2B60-DA01-0FF0-54FBE4C49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60" y="508124"/>
            <a:ext cx="11275012" cy="56223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C21811-8AD0-E12C-2F14-B2C7C7745DF5}"/>
              </a:ext>
            </a:extLst>
          </p:cNvPr>
          <p:cNvSpPr txBox="1"/>
          <p:nvPr/>
        </p:nvSpPr>
        <p:spPr>
          <a:xfrm>
            <a:off x="129555" y="6094593"/>
            <a:ext cx="9356352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record result:  Z. Griffith, 2024 IMS: 25% PAE, 16.7 dBm @ 220 GHz, 130 nm InP HBT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C003F3-6150-ABFA-0DD7-A6333D14AD09}"/>
              </a:ext>
            </a:extLst>
          </p:cNvPr>
          <p:cNvSpPr txBox="1"/>
          <p:nvPr/>
        </p:nvSpPr>
        <p:spPr>
          <a:xfrm>
            <a:off x="8196710" y="490658"/>
            <a:ext cx="30427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Alizadeh, 2023 IEEE MTT Trans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18412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636FF-E216-C5C9-B5DF-0B9A632A4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0E4E713-9F09-A18C-FF39-D5490D8C7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026" y="1385615"/>
            <a:ext cx="3046560" cy="23224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F6C6BB-0212-9908-324A-74825A0F1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2800"/>
              <a:t>37%, </a:t>
            </a:r>
            <a:r>
              <a:rPr lang="en-US" sz="2800" dirty="0"/>
              <a:t>29</a:t>
            </a:r>
            <a:r>
              <a:rPr lang="en-US" sz="2800"/>
              <a:t>%, 24% </a:t>
            </a:r>
            <a:r>
              <a:rPr lang="en-US" sz="2800" dirty="0"/>
              <a:t>PAE is feasible @ 150, 220, 280 GHz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EAF3AA-875D-48FF-54E0-FB117A358426}"/>
              </a:ext>
            </a:extLst>
          </p:cNvPr>
          <p:cNvSpPr txBox="1"/>
          <p:nvPr/>
        </p:nvSpPr>
        <p:spPr>
          <a:xfrm>
            <a:off x="6689968" y="511421"/>
            <a:ext cx="36069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latin typeface="Calibri" pitchFamily="34" charset="0"/>
                <a:cs typeface="Calibri" pitchFamily="34" charset="0"/>
              </a:rPr>
              <a:t>Design: Amirreza Alizadeh</a:t>
            </a:r>
            <a:br>
              <a:rPr lang="en-US" sz="1400" b="0">
                <a:latin typeface="Calibri" pitchFamily="34" charset="0"/>
                <a:cs typeface="Calibri" pitchFamily="34" charset="0"/>
              </a:rPr>
            </a:br>
            <a:r>
              <a:rPr lang="en-US" sz="1400" b="0">
                <a:latin typeface="Calibri" pitchFamily="34" charset="0"/>
                <a:cs typeface="Calibri" pitchFamily="34" charset="0"/>
              </a:rPr>
              <a:t>Transistors, IC technology: </a:t>
            </a:r>
            <a:r>
              <a:rPr lang="en-US" sz="1400" b="0" dirty="0">
                <a:latin typeface="Calibri" pitchFamily="34" charset="0"/>
                <a:cs typeface="Calibri" pitchFamily="34" charset="0"/>
              </a:rPr>
              <a:t>Miguel Urteaga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832D8A-0659-71CD-8029-56CFF44750D8}"/>
              </a:ext>
            </a:extLst>
          </p:cNvPr>
          <p:cNvSpPr txBox="1"/>
          <p:nvPr/>
        </p:nvSpPr>
        <p:spPr>
          <a:xfrm>
            <a:off x="3121430" y="538639"/>
            <a:ext cx="23895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latin typeface="Calibri" pitchFamily="34" charset="0"/>
                <a:cs typeface="Calibri" pitchFamily="34" charset="0"/>
              </a:rPr>
              <a:t>130 nm InP HBT technology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964D0F-5FDA-5B06-C35C-77DA75D56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240" y="1284245"/>
            <a:ext cx="3014566" cy="24238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1D1256-90A7-E227-A434-0017F12CD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3567" y="1306701"/>
            <a:ext cx="3199575" cy="24036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E6B935-947C-6591-5D3D-12C5D5CA84C2}"/>
              </a:ext>
            </a:extLst>
          </p:cNvPr>
          <p:cNvSpPr txBox="1"/>
          <p:nvPr/>
        </p:nvSpPr>
        <p:spPr>
          <a:xfrm>
            <a:off x="4615529" y="862395"/>
            <a:ext cx="2957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225 GHz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55B1DD-6E35-6B5C-3AA8-7B2924A49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4738" y="4518314"/>
            <a:ext cx="1240897" cy="12696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3DD9541-F8BA-A9D2-218C-4AD0F473FC92}"/>
              </a:ext>
            </a:extLst>
          </p:cNvPr>
          <p:cNvSpPr txBox="1"/>
          <p:nvPr/>
        </p:nvSpPr>
        <p:spPr>
          <a:xfrm>
            <a:off x="4972143" y="2129217"/>
            <a:ext cx="1088873" cy="11079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simulated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39.4% 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HBT cell PAE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FA7AE2-79F6-1AC1-6ED0-5917D749AD7A}"/>
              </a:ext>
            </a:extLst>
          </p:cNvPr>
          <p:cNvSpPr txBox="1"/>
          <p:nvPr/>
        </p:nvSpPr>
        <p:spPr>
          <a:xfrm>
            <a:off x="4930857" y="5860655"/>
            <a:ext cx="209982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29.5% amplifier PAE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>
                <a:latin typeface="Calibri" panose="020F0502020204030204" pitchFamily="34" charset="0"/>
                <a:cs typeface="Calibri" panose="020F0502020204030204" pitchFamily="34" charset="0"/>
              </a:rPr>
              <a:t>(19 dBm design, </a:t>
            </a:r>
            <a:r>
              <a:rPr lang="en-US" sz="10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simulated</a:t>
            </a:r>
            <a:r>
              <a:rPr lang="en-US" sz="100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74015F-28EC-4061-99F2-38D66F207585}"/>
              </a:ext>
            </a:extLst>
          </p:cNvPr>
          <p:cNvSpPr txBox="1"/>
          <p:nvPr/>
        </p:nvSpPr>
        <p:spPr>
          <a:xfrm>
            <a:off x="1080068" y="863403"/>
            <a:ext cx="2705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150 GHz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0DC70B-D43F-FA18-5A7B-666C7ADB5327}"/>
              </a:ext>
            </a:extLst>
          </p:cNvPr>
          <p:cNvSpPr txBox="1"/>
          <p:nvPr/>
        </p:nvSpPr>
        <p:spPr>
          <a:xfrm>
            <a:off x="1169563" y="2130225"/>
            <a:ext cx="983087" cy="10926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simulated</a:t>
            </a:r>
            <a:br>
              <a:rPr lang="en-US" sz="18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49.9% 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HBT cell PAE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95FC20-ABD1-B98E-E701-E0B1C74596AC}"/>
              </a:ext>
            </a:extLst>
          </p:cNvPr>
          <p:cNvSpPr txBox="1"/>
          <p:nvPr/>
        </p:nvSpPr>
        <p:spPr>
          <a:xfrm>
            <a:off x="8650591" y="870466"/>
            <a:ext cx="3085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280 GHz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E536B3-66F0-9E64-9F28-120881D6C11B}"/>
              </a:ext>
            </a:extLst>
          </p:cNvPr>
          <p:cNvSpPr txBox="1"/>
          <p:nvPr/>
        </p:nvSpPr>
        <p:spPr>
          <a:xfrm>
            <a:off x="8650591" y="2137288"/>
            <a:ext cx="1096659" cy="10926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simulated</a:t>
            </a:r>
            <a:br>
              <a:rPr lang="en-US" sz="11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32.6% 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HBT cell PAE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9B9D283-E808-285F-FFD5-7DC6399A4EBC}"/>
              </a:ext>
            </a:extLst>
          </p:cNvPr>
          <p:cNvCxnSpPr>
            <a:cxnSpLocks/>
          </p:cNvCxnSpPr>
          <p:nvPr/>
        </p:nvCxnSpPr>
        <p:spPr bwMode="auto">
          <a:xfrm>
            <a:off x="5486400" y="2973314"/>
            <a:ext cx="0" cy="2874641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/>
          </a:ln>
          <a:effectLst>
            <a:outerShdw blurRad="25400" dist="25400" dir="2700000" algn="ctr" rotWithShape="0">
              <a:srgbClr val="FFFF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8F7B430-238C-E7AD-7EA3-7B15EB4EBE18}"/>
              </a:ext>
            </a:extLst>
          </p:cNvPr>
          <p:cNvSpPr txBox="1"/>
          <p:nvPr/>
        </p:nvSpPr>
        <p:spPr>
          <a:xfrm>
            <a:off x="5076907" y="3787911"/>
            <a:ext cx="2099828" cy="6924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simulated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9.9% PAE drop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>
                <a:latin typeface="Calibri" panose="020F0502020204030204" pitchFamily="34" charset="0"/>
                <a:cs typeface="Calibri" panose="020F0502020204030204" pitchFamily="34" charset="0"/>
              </a:rPr>
              <a:t>HBT cell→ power amplifier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495D6E-A2B7-8BC2-AA83-9F666B0DFF69}"/>
              </a:ext>
            </a:extLst>
          </p:cNvPr>
          <p:cNvSpPr txBox="1"/>
          <p:nvPr/>
        </p:nvSpPr>
        <p:spPr>
          <a:xfrm>
            <a:off x="1228806" y="5879705"/>
            <a:ext cx="235160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37.5 % amplifier PAE ?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>
                <a:latin typeface="Calibri" panose="020F0502020204030204" pitchFamily="34" charset="0"/>
                <a:cs typeface="Calibri" panose="020F0502020204030204" pitchFamily="34" charset="0"/>
              </a:rPr>
              <a:t>(19 dBm design, </a:t>
            </a:r>
            <a:r>
              <a:rPr lang="en-US" sz="10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estimated</a:t>
            </a:r>
            <a:r>
              <a:rPr lang="en-US" sz="100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B2962C4-8751-4C40-41BC-A607603296A7}"/>
              </a:ext>
            </a:extLst>
          </p:cNvPr>
          <p:cNvCxnSpPr>
            <a:cxnSpLocks/>
          </p:cNvCxnSpPr>
          <p:nvPr/>
        </p:nvCxnSpPr>
        <p:spPr bwMode="auto">
          <a:xfrm>
            <a:off x="1784350" y="2906702"/>
            <a:ext cx="0" cy="2960303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/>
          </a:ln>
          <a:effectLst>
            <a:outerShdw blurRad="25400" dist="25400" dir="2700000" algn="ctr" rotWithShape="0">
              <a:srgbClr val="FFFF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006CE3E-7D6A-A7FE-EA7E-5DD6E11D1155}"/>
              </a:ext>
            </a:extLst>
          </p:cNvPr>
          <p:cNvSpPr txBox="1"/>
          <p:nvPr/>
        </p:nvSpPr>
        <p:spPr>
          <a:xfrm>
            <a:off x="8804356" y="5873355"/>
            <a:ext cx="235160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24.5% amplifier PAE ?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>
                <a:latin typeface="Calibri" panose="020F0502020204030204" pitchFamily="34" charset="0"/>
                <a:cs typeface="Calibri" panose="020F0502020204030204" pitchFamily="34" charset="0"/>
              </a:rPr>
              <a:t>(19 dBm design, </a:t>
            </a:r>
            <a:r>
              <a:rPr lang="en-US" sz="10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estimated</a:t>
            </a:r>
            <a:r>
              <a:rPr lang="en-US" sz="100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1B80005-3AAE-D4A2-FF51-14E6760AEF17}"/>
              </a:ext>
            </a:extLst>
          </p:cNvPr>
          <p:cNvCxnSpPr>
            <a:cxnSpLocks/>
          </p:cNvCxnSpPr>
          <p:nvPr/>
        </p:nvCxnSpPr>
        <p:spPr bwMode="auto">
          <a:xfrm>
            <a:off x="9359900" y="2973314"/>
            <a:ext cx="0" cy="2887341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/>
          </a:ln>
          <a:effectLst>
            <a:outerShdw blurRad="25400" dist="25400" dir="2700000" algn="ctr" rotWithShape="0">
              <a:srgbClr val="FFFF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23B1D83-5D1C-553E-EDE3-1E421EB5FB11}"/>
              </a:ext>
            </a:extLst>
          </p:cNvPr>
          <p:cNvSpPr txBox="1"/>
          <p:nvPr/>
        </p:nvSpPr>
        <p:spPr>
          <a:xfrm>
            <a:off x="1343107" y="3794261"/>
            <a:ext cx="2099828" cy="8156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estimated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Same passive element losses ?</a:t>
            </a:r>
            <a:endParaRPr lang="en-US" sz="1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F65ABB-138B-8EDB-3493-A995570A2513}"/>
              </a:ext>
            </a:extLst>
          </p:cNvPr>
          <p:cNvSpPr txBox="1"/>
          <p:nvPr/>
        </p:nvSpPr>
        <p:spPr>
          <a:xfrm>
            <a:off x="8944057" y="3794261"/>
            <a:ext cx="2099828" cy="8156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estimated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Same passive element losses ?</a:t>
            </a:r>
            <a:endParaRPr lang="en-US" sz="1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5327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C7598-7F61-794D-1F83-391F9BA94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ACB19-80C9-4776-4713-3E1833EB7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GHz LNA:130 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nm InP HBT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0B41FA-D996-DF51-AF41-FF59A876847F}"/>
              </a:ext>
            </a:extLst>
          </p:cNvPr>
          <p:cNvSpPr txBox="1"/>
          <p:nvPr/>
        </p:nvSpPr>
        <p:spPr>
          <a:xfrm>
            <a:off x="7641783" y="47924"/>
            <a:ext cx="24537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Alizadeh, 2024 IEEE BCICTS</a:t>
            </a: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213EC7-5F2D-F924-21A6-8D4ABA36F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309" y="1544234"/>
            <a:ext cx="3259998" cy="23880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FEA103-7DC2-6EEB-97DB-71AE593C2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82" y="4127193"/>
            <a:ext cx="5742559" cy="21720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98FA9A-34B6-96C9-E72E-3AB7A5ED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1567" y="899760"/>
            <a:ext cx="4403627" cy="22492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82E357-3E7D-9525-FFE1-4AC6238D84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761" y="1527492"/>
            <a:ext cx="3912243" cy="25293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9ED96D-0A80-FD0C-93CE-7288D201C26A}"/>
              </a:ext>
            </a:extLst>
          </p:cNvPr>
          <p:cNvSpPr txBox="1"/>
          <p:nvPr/>
        </p:nvSpPr>
        <p:spPr>
          <a:xfrm>
            <a:off x="203201" y="670423"/>
            <a:ext cx="9446871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133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 = 6.3-5.5 dB over 180-217 GHz; record for bipolar transistor</a:t>
            </a:r>
            <a:br>
              <a:rPr lang="en-US" sz="2133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133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133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cascade,LNA </a:t>
            </a:r>
            <a:r>
              <a:rPr lang="en-US" sz="2133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2133">
                <a:latin typeface="Calibri" panose="020F0502020204030204" pitchFamily="34" charset="0"/>
                <a:cs typeface="Calibri" panose="020F0502020204030204" pitchFamily="34" charset="0"/>
              </a:rPr>
              <a:t>6.4-5.6 dB</a:t>
            </a:r>
            <a:r>
              <a:rPr lang="en-US" sz="2133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133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</a:t>
            </a:r>
            <a:r>
              <a:rPr lang="en-US" sz="2133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mW DC </a:t>
            </a:r>
            <a:r>
              <a:rPr lang="en-US" sz="2133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power .</a:t>
            </a:r>
            <a:endParaRPr lang="en-US" sz="2133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5A057C-EDD8-DF3B-6CDD-A0C792B177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0323" y="3079142"/>
            <a:ext cx="4122420" cy="23926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D4AE17-8382-429F-2C0A-81326D2BE4D7}"/>
              </a:ext>
            </a:extLst>
          </p:cNvPr>
          <p:cNvSpPr txBox="1"/>
          <p:nvPr/>
        </p:nvSpPr>
        <p:spPr>
          <a:xfrm>
            <a:off x="7995138" y="549821"/>
            <a:ext cx="3757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en-US"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~5.5-6 dB LNA noise @ 200 GHz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F59F73-3769-4F60-6DEB-33603DB12FB6}"/>
              </a:ext>
            </a:extLst>
          </p:cNvPr>
          <p:cNvSpPr txBox="1"/>
          <p:nvPr/>
        </p:nvSpPr>
        <p:spPr>
          <a:xfrm>
            <a:off x="7084612" y="5655886"/>
            <a:ext cx="4585557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baseline="-25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LNA, cascade</a:t>
            </a:r>
            <a:r>
              <a:rPr lang="en-US"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 F</a:t>
            </a:r>
            <a:r>
              <a:rPr lang="en-US" sz="2000" baseline="-25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LNA </a:t>
            </a:r>
            <a:r>
              <a:rPr lang="en-US"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+0.15 dB=5.6-6.1 dB </a:t>
            </a:r>
            <a:br>
              <a:rPr lang="en-US"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given that G</a:t>
            </a:r>
            <a:r>
              <a:rPr lang="en-US" sz="2000" baseline="-25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LNA</a:t>
            </a:r>
            <a:r>
              <a:rPr lang="en-US"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=15 dB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2492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587081"/>
            <a:ext cx="8610600" cy="199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7200" dirty="0">
                <a:solidFill>
                  <a:srgbClr val="000000"/>
                </a:solidFill>
                <a:latin typeface="Calibri" pitchFamily="34" charset="0"/>
              </a:rPr>
              <a:t>100-300 GHz Power Amplifiers</a:t>
            </a:r>
            <a:endParaRPr lang="en-US" altLang="en-US" sz="44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89F97E-359C-0ABA-F52B-8789358014F7}"/>
              </a:ext>
            </a:extLst>
          </p:cNvPr>
          <p:cNvSpPr/>
          <p:nvPr/>
        </p:nvSpPr>
        <p:spPr bwMode="auto">
          <a:xfrm>
            <a:off x="586154" y="2836981"/>
            <a:ext cx="11347938" cy="325901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CFDF90-99B4-0A8D-A146-9543542E0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350" y="3307155"/>
            <a:ext cx="3692236" cy="19604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6AE8A5-ECE1-87ED-6FDF-51AA72CF2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955" y="2932263"/>
            <a:ext cx="2279703" cy="30102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D79AE1-9A0F-EC02-1C90-19124484F3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374" y="2973904"/>
            <a:ext cx="2487781" cy="2636347"/>
          </a:xfrm>
          <a:prstGeom prst="rect">
            <a:avLst/>
          </a:prstGeom>
        </p:spPr>
      </p:pic>
      <p:pic>
        <p:nvPicPr>
          <p:cNvPr id="9" name="Picture 8" descr="asdfasdf.jpg">
            <a:extLst>
              <a:ext uri="{FF2B5EF4-FFF2-40B4-BE49-F238E27FC236}">
                <a16:creationId xmlns:a16="http://schemas.microsoft.com/office/drawing/2014/main" id="{400C6304-765D-5073-E9F8-6B20638B5C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49" y="3058218"/>
            <a:ext cx="2515795" cy="245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53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0D20B-61AC-DCF1-59A7-40B405F22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0D3B6-789E-66A5-8B82-BE285EA60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100-300 GHz Power Amplifiers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27105-77F6-2659-1F8B-25AA5EF28EA9}"/>
              </a:ext>
            </a:extLst>
          </p:cNvPr>
          <p:cNvSpPr txBox="1"/>
          <p:nvPr/>
        </p:nvSpPr>
        <p:spPr>
          <a:xfrm>
            <a:off x="512243" y="833896"/>
            <a:ext cx="1123428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Power amplifier performance limited by transistor: PAE invariance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Design: pick topologies to minimize passive element loss.</a:t>
            </a:r>
          </a:p>
          <a:p>
            <a:pPr>
              <a:spcAft>
                <a:spcPts val="600"/>
              </a:spcAft>
            </a:pPr>
            <a:r>
              <a:rPr 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Corporate combining is compact and low-loss</a:t>
            </a:r>
          </a:p>
          <a:p>
            <a:pPr>
              <a:spcAft>
                <a:spcPts val="600"/>
              </a:spcAft>
            </a:pPr>
            <a:r>
              <a:rPr 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Series techniques at best moderately helpful (may be more compact)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Transistors: more mA/</a:t>
            </a:r>
            <a:r>
              <a:rPr lang="en-US" sz="2800" dirty="0"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m→ fewer fingers</a:t>
            </a: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less parasitics, better transistor performance.</a:t>
            </a: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smaller footprint, better circuit performance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Transistors need high V</a:t>
            </a:r>
            <a:r>
              <a:rPr lang="en-US" sz="2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br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and high mA/</a:t>
            </a:r>
            <a:r>
              <a:rPr lang="en-US" sz="2800" dirty="0"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if not, layout problems</a:t>
            </a: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if not,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either can't use full V</a:t>
            </a:r>
            <a:r>
              <a:rPr lang="en-US" sz="2800" baseline="-25000">
                <a:latin typeface="Calibri" panose="020F0502020204030204" pitchFamily="34" charset="0"/>
                <a:cs typeface="Calibri" panose="020F0502020204030204" pitchFamily="34" charset="0"/>
              </a:rPr>
              <a:t>br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or can't benefit from f</a:t>
            </a:r>
            <a:r>
              <a:rPr lang="en-US" sz="2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transistors make better power amplifiers</a:t>
            </a:r>
            <a:endParaRPr lang="en-US" sz="2800" b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0942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E6B37-D87A-293C-F14D-82906017E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993728AD-0FBA-3D41-0A80-35378B526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"/>
            <a:ext cx="12192000" cy="6857999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8AC569EE-8DAC-0956-9095-36715624F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588" y="533400"/>
            <a:ext cx="8610600" cy="997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7200" dirty="0">
                <a:solidFill>
                  <a:schemeClr val="bg1"/>
                </a:solidFill>
                <a:latin typeface="Calibri" pitchFamily="34" charset="0"/>
              </a:rPr>
              <a:t>End</a:t>
            </a:r>
            <a:endParaRPr lang="en-US" altLang="en-US" sz="4400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3306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0B2DD-3DC5-4AC2-1545-05BDE920E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F32E6-8E1F-027B-4C28-07BEE5C3A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63" y="0"/>
            <a:ext cx="11168141" cy="712660"/>
          </a:xfrm>
        </p:spPr>
        <p:txBody>
          <a:bodyPr>
            <a:noAutofit/>
          </a:bodyPr>
          <a:lstStyle/>
          <a:p>
            <a:r>
              <a:rPr lang="en-US" sz="3200"/>
              <a:t>R</a:t>
            </a:r>
            <a:r>
              <a:rPr lang="en-US" sz="3200" baseline="-25000"/>
              <a:t>ce</a:t>
            </a:r>
            <a:r>
              <a:rPr lang="en-US" sz="3200"/>
              <a:t>, R</a:t>
            </a:r>
            <a:r>
              <a:rPr lang="en-US" sz="3200" baseline="-25000"/>
              <a:t>ds</a:t>
            </a:r>
            <a:r>
              <a:rPr lang="en-US" sz="3200"/>
              <a:t> can't be part of power transistor model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91A7E5-BCF8-EE80-88DE-7FE103F6F0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114" y="1206438"/>
            <a:ext cx="4111022" cy="46689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A12E32-1AAA-852B-3D4E-A44091D938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174" y="1662145"/>
            <a:ext cx="3113495" cy="3769695"/>
          </a:xfrm>
          <a:prstGeom prst="rect">
            <a:avLst/>
          </a:prstGeom>
        </p:spPr>
      </p:pic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3DBCABF-F757-F738-C26E-A9B095A286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3027" y="1796281"/>
          <a:ext cx="4306276" cy="2202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09680" imgH="1130040" progId="Equation.DSMT4">
                  <p:embed/>
                </p:oleObj>
              </mc:Choice>
              <mc:Fallback>
                <p:oleObj name="Equation" r:id="rId4" imgW="2209680" imgH="113004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23DBCABF-F757-F738-C26E-A9B095A286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3027" y="1796281"/>
                        <a:ext cx="4306276" cy="2202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7281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7A66B-2E52-0B91-D9BB-C6DDC8981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6539F-BC34-AFBE-D4EF-53CAC7F21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Video Rate Synthetic Aperture Radar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FFF262-AF03-20A7-7EEF-C2DEB7CCA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925" y="1360581"/>
            <a:ext cx="5082275" cy="34727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8D5932-C6DB-FBAE-2D54-8C4063E1DED2}"/>
              </a:ext>
            </a:extLst>
          </p:cNvPr>
          <p:cNvSpPr txBox="1"/>
          <p:nvPr/>
        </p:nvSpPr>
        <p:spPr>
          <a:xfrm>
            <a:off x="152400" y="734169"/>
            <a:ext cx="80010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FF0000"/>
              </a:buClr>
            </a:pP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Video-rate, video-resolution SAR</a:t>
            </a:r>
            <a:b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    like infrared: high-resolution, real-time images </a:t>
            </a:r>
            <a:b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    better: sees even through fogs/cloud</a:t>
            </a:r>
          </a:p>
          <a:p>
            <a:pPr>
              <a:spcAft>
                <a:spcPts val="1200"/>
              </a:spcAft>
              <a:buClr>
                <a:srgbClr val="FF0000"/>
              </a:buClr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2012 DARPA VISAR program: </a:t>
            </a:r>
            <a:b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   220 GHz, 1km range system</a:t>
            </a:r>
            <a:b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   transmitter: 50 W vacuum tube.</a:t>
            </a:r>
          </a:p>
          <a:p>
            <a:pPr>
              <a:spcAft>
                <a:spcPts val="1200"/>
              </a:spcAft>
              <a:buClr>
                <a:srgbClr val="FF0000"/>
              </a:buClr>
            </a:pP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Feasible now:  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 HBT solid-state-source </a:t>
            </a:r>
            <a:b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    2 tiles x (16 x 16 elements) x 100 mW/element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60A597-BB1D-D6BC-33C8-122B148FFB71}"/>
              </a:ext>
            </a:extLst>
          </p:cNvPr>
          <p:cNvSpPr txBox="1"/>
          <p:nvPr/>
        </p:nvSpPr>
        <p:spPr>
          <a:xfrm>
            <a:off x="304800" y="4487143"/>
            <a:ext cx="60947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en-US" sz="2800" b="0" baseline="-25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1dB</a:t>
            </a:r>
            <a: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= 20 dBm PAs </a:t>
            </a:r>
            <a:b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 = 7 dB LNAs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715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2340D-E83E-A13B-F93B-8038FF21C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F4985-8150-2602-5C65-AE8FC6F2F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1.6 Tb/s wireless data center links ?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262DD36-1384-8421-5C20-553F503C4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83" y="695247"/>
            <a:ext cx="7932229" cy="343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>
              <a:spcAft>
                <a:spcPts val="1200"/>
              </a:spcAft>
            </a:pPr>
            <a:r>
              <a:rPr lang="en-US" sz="2800" b="0" dirty="0">
                <a:latin typeface="Calibri" pitchFamily="34" charset="0"/>
              </a:rPr>
              <a:t>75-165, 195-305 GHz </a:t>
            </a:r>
            <a:r>
              <a:rPr lang="en-US" sz="2800" dirty="0">
                <a:latin typeface="Calibri" pitchFamily="34" charset="0"/>
              </a:rPr>
              <a:t>→ </a:t>
            </a:r>
            <a:r>
              <a:rPr lang="en-US" sz="2800" b="0" dirty="0">
                <a:latin typeface="Calibri" pitchFamily="34" charset="0"/>
              </a:rPr>
              <a:t>200 GHz bandwidth</a:t>
            </a:r>
          </a:p>
          <a:p>
            <a:pPr defTabSz="820738">
              <a:spcAft>
                <a:spcPts val="1200"/>
              </a:spcAft>
            </a:pPr>
            <a:r>
              <a:rPr lang="en-US" sz="2800" b="0" dirty="0">
                <a:latin typeface="Calibri" pitchFamily="34" charset="0"/>
              </a:rPr>
              <a:t>16QAM→ 4 bits/Hz→ 800 Gb/s </a:t>
            </a:r>
          </a:p>
          <a:p>
            <a:pPr defTabSz="820738">
              <a:spcAft>
                <a:spcPts val="1200"/>
              </a:spcAft>
            </a:pPr>
            <a:r>
              <a:rPr lang="en-US" sz="2800" b="0" dirty="0">
                <a:latin typeface="Calibri" pitchFamily="34" charset="0"/>
              </a:rPr>
              <a:t>2 polarizations→ 1.6 Tb/s</a:t>
            </a:r>
          </a:p>
          <a:p>
            <a:pPr defTabSz="820738">
              <a:spcAft>
                <a:spcPts val="1200"/>
              </a:spcAft>
            </a:pPr>
            <a:r>
              <a:rPr lang="en-US" sz="2800" b="0" dirty="0">
                <a:latin typeface="Calibri" pitchFamily="34" charset="0"/>
              </a:rPr>
              <a:t>100 m range</a:t>
            </a:r>
          </a:p>
          <a:p>
            <a:pPr defTabSz="820738">
              <a:spcAft>
                <a:spcPts val="1200"/>
              </a:spcAft>
            </a:pPr>
            <a:r>
              <a:rPr lang="en-US" sz="2800" b="0" dirty="0">
                <a:latin typeface="Calibri" pitchFamily="34" charset="0"/>
              </a:rPr>
              <a:t>pJ/bit = ?</a:t>
            </a:r>
          </a:p>
          <a:p>
            <a:pPr defTabSz="820738">
              <a:spcAft>
                <a:spcPts val="1200"/>
              </a:spcAft>
            </a:pPr>
            <a:r>
              <a:rPr lang="en-US" sz="2800" b="1" dirty="0">
                <a:latin typeface="Calibri" pitchFamily="34" charset="0"/>
              </a:rPr>
              <a:t>blockage ? crosstalk 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93B385-442C-C093-6636-42D0C0B17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100" y="687690"/>
            <a:ext cx="4447586" cy="2667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F02CEA-3216-CDB9-85DA-C003BA477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805" y="3663692"/>
            <a:ext cx="3879156" cy="26822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B2CD6A-385F-DCE3-679F-92A28F285D47}"/>
              </a:ext>
            </a:extLst>
          </p:cNvPr>
          <p:cNvSpPr txBox="1"/>
          <p:nvPr/>
        </p:nvSpPr>
        <p:spPr>
          <a:xfrm>
            <a:off x="289686" y="5331540"/>
            <a:ext cx="46482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latin typeface="Calibri" pitchFamily="34" charset="0"/>
                <a:cs typeface="Calibri" pitchFamily="34" charset="0"/>
              </a:rPr>
              <a:t>~10 dBm PAs, F=7 dB LNAs , 2 dB TX packaging losses,</a:t>
            </a:r>
            <a:br>
              <a:rPr lang="en-US" sz="1400" b="0" dirty="0">
                <a:latin typeface="Calibri" pitchFamily="34" charset="0"/>
                <a:cs typeface="Calibri" pitchFamily="34" charset="0"/>
              </a:rPr>
            </a:br>
            <a:r>
              <a:rPr lang="en-US" sz="1400" b="0" dirty="0">
                <a:latin typeface="Calibri" pitchFamily="34" charset="0"/>
                <a:cs typeface="Calibri" pitchFamily="34" charset="0"/>
              </a:rPr>
              <a:t> 2 dB RX packaging losses, 10 dB operating margins, </a:t>
            </a:r>
            <a:br>
              <a:rPr lang="en-US" sz="1400" b="0" dirty="0">
                <a:latin typeface="Calibri" pitchFamily="34" charset="0"/>
                <a:cs typeface="Calibri" pitchFamily="34" charset="0"/>
              </a:rPr>
            </a:br>
            <a:r>
              <a:rPr lang="en-US" sz="1400" b="0" dirty="0">
                <a:solidFill>
                  <a:srgbClr val="000000"/>
                </a:solidFill>
                <a:latin typeface="Calibri" pitchFamily="34" charset="0"/>
              </a:rPr>
              <a:t>1</a:t>
            </a:r>
            <a:r>
              <a:rPr lang="en-US" sz="1400" b="0" baseline="30000" dirty="0">
                <a:solidFill>
                  <a:srgbClr val="000000"/>
                </a:solidFill>
                <a:latin typeface="Calibri" pitchFamily="34" charset="0"/>
              </a:rPr>
              <a:t>0</a:t>
            </a:r>
            <a:r>
              <a:rPr lang="en-US" sz="1400" b="0" dirty="0">
                <a:solidFill>
                  <a:srgbClr val="000000"/>
                </a:solidFill>
                <a:latin typeface="Calibri" pitchFamily="34" charset="0"/>
              </a:rPr>
              <a:t> beamwidhs,  10</a:t>
            </a:r>
            <a:r>
              <a:rPr lang="en-US" sz="1400" b="0" baseline="30000" dirty="0">
                <a:solidFill>
                  <a:srgbClr val="000000"/>
                </a:solidFill>
                <a:latin typeface="Calibri" pitchFamily="34" charset="0"/>
              </a:rPr>
              <a:t>-3</a:t>
            </a:r>
            <a:r>
              <a:rPr lang="en-US" sz="1400" b="0" dirty="0">
                <a:solidFill>
                  <a:srgbClr val="000000"/>
                </a:solidFill>
                <a:latin typeface="Calibri" pitchFamily="34" charset="0"/>
              </a:rPr>
              <a:t> uncoded BER.</a:t>
            </a:r>
            <a:br>
              <a:rPr lang="en-US" sz="14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400" b="0" dirty="0">
                <a:solidFill>
                  <a:srgbClr val="000000"/>
                </a:solidFill>
                <a:latin typeface="Calibri" pitchFamily="34" charset="0"/>
              </a:rPr>
              <a:t>mechanical alignment</a:t>
            </a:r>
            <a:br>
              <a:rPr lang="en-US" sz="14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400" b="0" dirty="0">
                <a:solidFill>
                  <a:srgbClr val="000000"/>
                </a:solidFill>
                <a:latin typeface="Calibri" pitchFamily="34" charset="0"/>
              </a:rPr>
              <a:t>P1dB =12 dBm if 5 dB backoff from Ppeak</a:t>
            </a:r>
            <a:endParaRPr lang="en-US" sz="1400" b="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BEED91-3E1B-1AEF-E81F-705466E44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6623" y="687690"/>
            <a:ext cx="1506925" cy="9815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636A222-0191-87F8-F37E-70AF894998AC}"/>
              </a:ext>
            </a:extLst>
          </p:cNvPr>
          <p:cNvSpPr txBox="1"/>
          <p:nvPr/>
        </p:nvSpPr>
        <p:spPr>
          <a:xfrm>
            <a:off x="304800" y="4283104"/>
            <a:ext cx="60947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en-US" sz="2800" b="0" baseline="-25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1dB</a:t>
            </a:r>
            <a: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= 12 </a:t>
            </a:r>
            <a: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dBm PAs </a:t>
            </a:r>
            <a:b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 = 7 dB LNAs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F5037E-DC10-00FA-555B-8D76C69C69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4597" y="3541033"/>
            <a:ext cx="3761337" cy="287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052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451F0-356A-4B74-2694-D10FDB776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1415F-E8D6-26F5-9F67-98012635C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pl-PL" sz="3200"/>
              <a:t>250 GHz, 1.0 Tb/s, 1.5 km MIMO Backhaul</a:t>
            </a:r>
            <a:endParaRPr lang="en-US" sz="3200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61BA999-3BA7-0112-6861-253A28867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189602"/>
            <a:ext cx="5410200" cy="226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>
              <a:spcAft>
                <a:spcPts val="1200"/>
              </a:spcAft>
            </a:pPr>
            <a:r>
              <a:rPr lang="en-US" sz="2800" b="0" dirty="0">
                <a:latin typeface="Calibri" pitchFamily="34" charset="0"/>
              </a:rPr>
              <a:t>8-element MIMO array</a:t>
            </a:r>
          </a:p>
          <a:p>
            <a:pPr defTabSz="820738">
              <a:spcAft>
                <a:spcPts val="1200"/>
              </a:spcAft>
            </a:pPr>
            <a:r>
              <a:rPr lang="en-US" sz="2800" b="0" dirty="0">
                <a:latin typeface="Calibri" pitchFamily="34" charset="0"/>
              </a:rPr>
              <a:t>~ 1m baseline</a:t>
            </a:r>
          </a:p>
          <a:p>
            <a:pPr defTabSz="820738">
              <a:spcAft>
                <a:spcPts val="1200"/>
              </a:spcAft>
            </a:pPr>
            <a:r>
              <a:rPr lang="en-US" sz="2800" b="0" dirty="0">
                <a:latin typeface="Calibri" pitchFamily="34" charset="0"/>
              </a:rPr>
              <a:t>125 Gb/s/subarray; 1.0 Tb/s total</a:t>
            </a:r>
          </a:p>
          <a:p>
            <a:pPr defTabSz="820738">
              <a:spcAft>
                <a:spcPts val="1200"/>
              </a:spcAft>
            </a:pPr>
            <a:r>
              <a:rPr lang="en-US" sz="2800" b="0" dirty="0">
                <a:latin typeface="Calibri" pitchFamily="34" charset="0"/>
              </a:rPr>
              <a:t>1.5 km range in 50 mm/hour rain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5271E9-763C-44C9-3AD9-DEE79EB2A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691226"/>
            <a:ext cx="6324600" cy="51258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9B4A4F-D021-9438-94C1-F6466AF781F6}"/>
              </a:ext>
            </a:extLst>
          </p:cNvPr>
          <p:cNvSpPr txBox="1"/>
          <p:nvPr/>
        </p:nvSpPr>
        <p:spPr>
          <a:xfrm>
            <a:off x="151898" y="5688962"/>
            <a:ext cx="114305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dirty="0">
                <a:latin typeface="Calibri" pitchFamily="34" charset="0"/>
                <a:cs typeface="Calibri" pitchFamily="34" charset="0"/>
              </a:rPr>
              <a:t>25 </a:t>
            </a:r>
            <a:r>
              <a:rPr lang="en-US" sz="2000" b="0">
                <a:latin typeface="Calibri" pitchFamily="34" charset="0"/>
                <a:cs typeface="Calibri" pitchFamily="34" charset="0"/>
              </a:rPr>
              <a:t>dBm P1dB PAs (5 dB backoff), </a:t>
            </a:r>
            <a:r>
              <a:rPr lang="en-US" sz="2000" b="0" dirty="0">
                <a:latin typeface="Calibri" pitchFamily="34" charset="0"/>
                <a:cs typeface="Calibri" pitchFamily="34" charset="0"/>
              </a:rPr>
              <a:t>F=6 dB LNAs , 2 dB TX packaging losses, 2 dB RX packaging losses, 10 dB operating margins</a:t>
            </a:r>
            <a:r>
              <a:rPr lang="en-US" sz="2000" b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b="0">
                <a:solidFill>
                  <a:srgbClr val="000000"/>
                </a:solidFill>
                <a:latin typeface="Calibri" pitchFamily="34" charset="0"/>
              </a:rPr>
              <a:t>8</a:t>
            </a:r>
            <a:r>
              <a:rPr lang="en-US" sz="2000" b="0">
                <a:solidFill>
                  <a:srgbClr val="000000"/>
                </a:solidFill>
                <a:latin typeface="Symbol" panose="05050102010706020507" pitchFamily="18" charset="2"/>
              </a:rPr>
              <a:t>l</a:t>
            </a:r>
            <a:r>
              <a:rPr lang="en-US" sz="2000" b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× 8</a:t>
            </a:r>
            <a:r>
              <a:rPr lang="en-US" sz="2000" b="0" dirty="0">
                <a:solidFill>
                  <a:srgbClr val="000000"/>
                </a:solidFill>
                <a:latin typeface="Symbol" panose="05050102010706020507" pitchFamily="18" charset="2"/>
              </a:rPr>
              <a:t>l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sub-array elements → 7 degree beamsteering</a:t>
            </a:r>
            <a:endParaRPr lang="en-US" sz="2000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D9D7CC-A066-C8E0-41C4-81E43E1CF7BB}"/>
              </a:ext>
            </a:extLst>
          </p:cNvPr>
          <p:cNvSpPr txBox="1"/>
          <p:nvPr/>
        </p:nvSpPr>
        <p:spPr>
          <a:xfrm>
            <a:off x="304800" y="4283104"/>
            <a:ext cx="60947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en-US" sz="2800" b="0" baseline="-25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1dB</a:t>
            </a:r>
            <a: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= 25 dBm PAs </a:t>
            </a:r>
            <a:b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8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 = 6 dB LNAs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279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0D0B8-8D35-E2DB-BD9C-7F9C5A0D8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4AA06-372F-3449-2DD0-4080D99E6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16" y="4780"/>
            <a:ext cx="9446930" cy="522543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500 m, 640 Gb/s backhaul: </a:t>
            </a:r>
            <a:r>
              <a:rPr lang="en-US" sz="3200" dirty="0">
                <a:solidFill>
                  <a:srgbClr val="FF0000"/>
                </a:solidFill>
              </a:rPr>
              <a:t>220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FF0000"/>
                </a:solidFill>
              </a:rPr>
              <a:t>90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FF0000"/>
                </a:solidFill>
              </a:rPr>
              <a:t>35 </a:t>
            </a:r>
            <a:r>
              <a:rPr lang="en-US" sz="3200" dirty="0"/>
              <a:t>GHz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endParaRPr lang="en-US" sz="3200" dirty="0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99D197F2-5C64-E8D5-5CC4-E0D7C48903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17732" y="3191703"/>
          <a:ext cx="2874758" cy="3271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2946240" imgH="3352680" progId="KGraph_Plot">
                  <p:embed/>
                </p:oleObj>
              </mc:Choice>
              <mc:Fallback>
                <p:oleObj name="KGPlot" r:id="rId2" imgW="2946240" imgH="3352680" progId="KGraph_Plot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DAE1B9D4-90AA-AB36-02EE-41DA06CA41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217732" y="3191703"/>
                        <a:ext cx="2874758" cy="32712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10">
            <a:extLst>
              <a:ext uri="{FF2B5EF4-FFF2-40B4-BE49-F238E27FC236}">
                <a16:creationId xmlns:a16="http://schemas.microsoft.com/office/drawing/2014/main" id="{39C600D5-BC8E-FE79-5CF0-79EA2C4E8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159" y="4245644"/>
            <a:ext cx="3748259" cy="147732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High </a:t>
            </a:r>
            <a:r>
              <a:rPr lang="en-US" sz="320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frequencies  </a:t>
            </a:r>
            <a:br>
              <a:rPr lang="en-US" sz="320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competitive</a:t>
            </a:r>
            <a:br>
              <a:rPr lang="en-US" sz="3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if </a:t>
            </a:r>
            <a:r>
              <a:rPr lang="en-US" sz="3200" dirty="0">
                <a:solidFill>
                  <a:srgbClr val="000000"/>
                </a:solidFill>
                <a:latin typeface="Symbol" panose="05050102010706020507" pitchFamily="18" charset="2"/>
                <a:cs typeface="Calibri" pitchFamily="34" charset="0"/>
              </a:rPr>
              <a:t>a</a:t>
            </a:r>
            <a:r>
              <a:rPr lang="en-US" sz="3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</a:t>
            </a:r>
            <a:r>
              <a:rPr lang="en-US" sz="3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&lt; about </a:t>
            </a:r>
            <a:r>
              <a:rPr lang="en-US" sz="320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5-10 dB</a:t>
            </a:r>
            <a:endParaRPr lang="en-US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8ABA4D4-7DB7-7427-B596-6DFC240FFB90}"/>
              </a:ext>
            </a:extLst>
          </p:cNvPr>
          <p:cNvGrpSpPr/>
          <p:nvPr/>
        </p:nvGrpSpPr>
        <p:grpSpPr>
          <a:xfrm>
            <a:off x="3934825" y="4465666"/>
            <a:ext cx="5276500" cy="1877183"/>
            <a:chOff x="4694887" y="4286748"/>
            <a:chExt cx="4516438" cy="160678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BEBC182-DD49-16BE-8D67-9D432FA3FC84}"/>
                </a:ext>
              </a:extLst>
            </p:cNvPr>
            <p:cNvSpPr/>
            <p:nvPr/>
          </p:nvSpPr>
          <p:spPr>
            <a:xfrm>
              <a:off x="6272339" y="4398176"/>
              <a:ext cx="959742" cy="30228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8ED9C21-538F-9D15-2198-8D3442CC13B0}"/>
                </a:ext>
              </a:extLst>
            </p:cNvPr>
            <p:cNvSpPr/>
            <p:nvPr/>
          </p:nvSpPr>
          <p:spPr>
            <a:xfrm>
              <a:off x="7649608" y="4347474"/>
              <a:ext cx="323061" cy="70918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602E79C-3B2E-00F2-D284-D9A49E2EE0FA}"/>
                </a:ext>
              </a:extLst>
            </p:cNvPr>
            <p:cNvSpPr/>
            <p:nvPr/>
          </p:nvSpPr>
          <p:spPr>
            <a:xfrm>
              <a:off x="8333522" y="4384940"/>
              <a:ext cx="323061" cy="315517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E9A77D-6E92-F737-84A3-A6A020DE6B57}"/>
                </a:ext>
              </a:extLst>
            </p:cNvPr>
            <p:cNvSpPr/>
            <p:nvPr/>
          </p:nvSpPr>
          <p:spPr>
            <a:xfrm>
              <a:off x="8171991" y="5199527"/>
              <a:ext cx="1024220" cy="656857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16" name="Object 15">
              <a:extLst>
                <a:ext uri="{FF2B5EF4-FFF2-40B4-BE49-F238E27FC236}">
                  <a16:creationId xmlns:a16="http://schemas.microsoft.com/office/drawing/2014/main" id="{A8EBD33E-9770-F9F5-B680-2E64704BCB8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94887" y="5226779"/>
            <a:ext cx="4516438" cy="666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009600" imgH="444240" progId="Equation.DSMT4">
                    <p:embed/>
                  </p:oleObj>
                </mc:Choice>
                <mc:Fallback>
                  <p:oleObj name="Equation" r:id="rId4" imgW="3009600" imgH="444240" progId="Equation.DSMT4">
                    <p:embed/>
                    <p:pic>
                      <p:nvPicPr>
                        <p:cNvPr id="16" name="Object 15">
                          <a:extLst>
                            <a:ext uri="{FF2B5EF4-FFF2-40B4-BE49-F238E27FC236}">
                              <a16:creationId xmlns:a16="http://schemas.microsoft.com/office/drawing/2014/main" id="{586B5679-5CD0-F796-55AC-EAB121C3AC3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694887" y="5226779"/>
                          <a:ext cx="4516438" cy="6667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16">
              <a:extLst>
                <a:ext uri="{FF2B5EF4-FFF2-40B4-BE49-F238E27FC236}">
                  <a16:creationId xmlns:a16="http://schemas.microsoft.com/office/drawing/2014/main" id="{61423CD1-706B-96AE-5197-8CCFB05B08E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14177" y="4286748"/>
            <a:ext cx="3310287" cy="8073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2206858" imgH="538251" progId="Equation.DSMT4">
                    <p:embed/>
                  </p:oleObj>
                </mc:Choice>
                <mc:Fallback>
                  <p:oleObj name="Equation" r:id="rId6" imgW="2206858" imgH="538251" progId="Equation.DSMT4">
                    <p:embed/>
                    <p:pic>
                      <p:nvPicPr>
                        <p:cNvPr id="17" name="Object 16">
                          <a:extLst>
                            <a:ext uri="{FF2B5EF4-FFF2-40B4-BE49-F238E27FC236}">
                              <a16:creationId xmlns:a16="http://schemas.microsoft.com/office/drawing/2014/main" id="{CDF1A1FB-4419-137B-5384-0636A3DE8EC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5314177" y="4286748"/>
                          <a:ext cx="3310287" cy="80737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A3019E5-22C9-EF27-F608-B6DD6A1FC5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901476"/>
              </p:ext>
            </p:extLst>
          </p:nvPr>
        </p:nvGraphicFramePr>
        <p:xfrm>
          <a:off x="255239" y="664487"/>
          <a:ext cx="11094747" cy="3200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8" imgW="6790554" imgH="1958998" progId="Word.Document.12">
                  <p:embed/>
                </p:oleObj>
              </mc:Choice>
              <mc:Fallback>
                <p:oleObj name="Document" r:id="rId8" imgW="6790554" imgH="195899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5239" y="664487"/>
                        <a:ext cx="11094747" cy="32003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6536545"/>
      </p:ext>
    </p:extLst>
  </p:cSld>
  <p:clrMapOvr>
    <a:masterClrMapping/>
  </p:clrMapOvr>
</p:sld>
</file>

<file path=ppt/theme/theme1.xml><?xml version="1.0" encoding="utf-8"?>
<a:theme xmlns:a="http://schemas.openxmlformats.org/drawingml/2006/main" name="1_Master">
  <a:themeElements>
    <a:clrScheme name="Custom 4">
      <a:dk1>
        <a:srgbClr val="000000"/>
      </a:dk1>
      <a:lt1>
        <a:srgbClr val="FFFFFF"/>
      </a:lt1>
      <a:dk2>
        <a:srgbClr val="134256"/>
      </a:dk2>
      <a:lt2>
        <a:srgbClr val="197084"/>
      </a:lt2>
      <a:accent1>
        <a:srgbClr val="4EB749"/>
      </a:accent1>
      <a:accent2>
        <a:srgbClr val="58AECA"/>
      </a:accent2>
      <a:accent3>
        <a:srgbClr val="8BB44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20661</TotalTime>
  <Words>2610</Words>
  <Application>Microsoft Office PowerPoint</Application>
  <PresentationFormat>Widescreen</PresentationFormat>
  <Paragraphs>228</Paragraphs>
  <Slides>57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57</vt:i4>
      </vt:variant>
    </vt:vector>
  </HeadingPairs>
  <TitlesOfParts>
    <vt:vector size="69" baseType="lpstr">
      <vt:lpstr>Arial</vt:lpstr>
      <vt:lpstr>Arial Narrow</vt:lpstr>
      <vt:lpstr>Calibri</vt:lpstr>
      <vt:lpstr>Franklin Gothic Medium Cond</vt:lpstr>
      <vt:lpstr>Symbol</vt:lpstr>
      <vt:lpstr>Tahoma</vt:lpstr>
      <vt:lpstr>Verdana</vt:lpstr>
      <vt:lpstr>Wingdings</vt:lpstr>
      <vt:lpstr>1_Master</vt:lpstr>
      <vt:lpstr>KGPlot</vt:lpstr>
      <vt:lpstr>Equation</vt:lpstr>
      <vt:lpstr>Document</vt:lpstr>
      <vt:lpstr>PowerPoint Presentation</vt:lpstr>
      <vt:lpstr>Co-Authors</vt:lpstr>
      <vt:lpstr>PowerPoint Presentation</vt:lpstr>
      <vt:lpstr>100-300 GHz Wireless</vt:lpstr>
      <vt:lpstr>220 GHz FMCW crossed-array imaging radar</vt:lpstr>
      <vt:lpstr>Video Rate Synthetic Aperture Radar </vt:lpstr>
      <vt:lpstr>1.6 Tb/s wireless data center links ?</vt:lpstr>
      <vt:lpstr>250 GHz, 1.0 Tb/s, 1.5 km MIMO Backhaul</vt:lpstr>
      <vt:lpstr>500 m, 640 Gb/s backhaul: 220, 90, 35 GHz </vt:lpstr>
      <vt:lpstr>Radio link design: Implications</vt:lpstr>
      <vt:lpstr>PowerPoint Presentation</vt:lpstr>
      <vt:lpstr>100-300 GHz IC Technologies</vt:lpstr>
      <vt:lpstr>PowerPoint Presentation</vt:lpstr>
      <vt:lpstr>Voltage, current, impedance, power </vt:lpstr>
      <vt:lpstr>Increasing bipolar transistor bandwidth</vt:lpstr>
      <vt:lpstr>Johnson figure of merit</vt:lpstr>
      <vt:lpstr>Breakdown is never less than the bandgap</vt:lpstr>
      <vt:lpstr>Impact Ionization vs. Avalanche, BCVEO vs. BVCBO</vt:lpstr>
      <vt:lpstr>BVCBO vs. BVCBO depends on base impedance.</vt:lpstr>
      <vt:lpstr>HBT thermal resistance</vt:lpstr>
      <vt:lpstr>HBT electrothermal runaway</vt:lpstr>
      <vt:lpstr>HBT electrothermal runaway</vt:lpstr>
      <vt:lpstr>Electrothermally segmented common-base layout</vt:lpstr>
      <vt:lpstr>DC and RF breakdown are not the same</vt:lpstr>
      <vt:lpstr>What do 100-300 GHz power transistors need ?</vt:lpstr>
      <vt:lpstr>Current density, finger pitch limit cell output power</vt:lpstr>
      <vt:lpstr>Low mA/mm→ transistor and circuit layout problems</vt:lpstr>
      <vt:lpstr>Power-added efficiency </vt:lpstr>
      <vt:lpstr>Invariance of PAE &amp; added power</vt:lpstr>
      <vt:lpstr>Maximum transistor PAE</vt:lpstr>
      <vt:lpstr>Current Drive capabilities</vt:lpstr>
      <vt:lpstr>Theory vs. simulation…and vs. measurement</vt:lpstr>
      <vt:lpstr>Max PAE analysis: Caveats</vt:lpstr>
      <vt:lpstr>PowerPoint Presentation</vt:lpstr>
      <vt:lpstr>100-300 GHz Power combining: what is best ?</vt:lpstr>
      <vt:lpstr>Example: 4:1 Balun Series-Connected @ 81 GHz</vt:lpstr>
      <vt:lpstr>On-Wafer Interconnect Losses</vt:lpstr>
      <vt:lpstr>100-300 GHz: corporate power-combining often best</vt:lpstr>
      <vt:lpstr>100-300 GHz: series combining often inferior</vt:lpstr>
      <vt:lpstr>100-300 GHz: series combining often inferior</vt:lpstr>
      <vt:lpstr>Coupled Lines vs. Transformers</vt:lpstr>
      <vt:lpstr>Cascade combining</vt:lpstr>
      <vt:lpstr>Cascade combining as stacking plus matching</vt:lpstr>
      <vt:lpstr>Capacitively degenerated common-base = cascade combining</vt:lpstr>
      <vt:lpstr>Capacitive degeneration: optimum gain</vt:lpstr>
      <vt:lpstr>PowerPoint Presentation</vt:lpstr>
      <vt:lpstr>PAs with corporate &amp; cascade combining</vt:lpstr>
      <vt:lpstr>Class-B biasing of HBT power amplifiers</vt:lpstr>
      <vt:lpstr>Common-base adaptive bias circuit</vt:lpstr>
      <vt:lpstr>0.5 W, 150 GHz Power Amplifier: 250 nm InP HBT</vt:lpstr>
      <vt:lpstr>InP HBT Amplifier: 78 mW, 18.4% PAE, 220 GHz</vt:lpstr>
      <vt:lpstr>37%, 29%, 24% PAE is feasible @ 150, 220, 280 GHz</vt:lpstr>
      <vt:lpstr>200 GHz LNA:130 nm InP HBT</vt:lpstr>
      <vt:lpstr>PowerPoint Presentation</vt:lpstr>
      <vt:lpstr>100-300 GHz Power Amplifiers</vt:lpstr>
      <vt:lpstr>PowerPoint Presentation</vt:lpstr>
      <vt:lpstr>Rce, Rds can't be part of power transistor model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sleistner</dc:creator>
  <cp:lastModifiedBy>Mark Rodwell</cp:lastModifiedBy>
  <cp:revision>730</cp:revision>
  <cp:lastPrinted>2015-10-12T17:01:40Z</cp:lastPrinted>
  <dcterms:created xsi:type="dcterms:W3CDTF">2011-11-17T21:50:28Z</dcterms:created>
  <dcterms:modified xsi:type="dcterms:W3CDTF">2025-06-15T17:29:44Z</dcterms:modified>
</cp:coreProperties>
</file>