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59" r:id="rId5"/>
    <p:sldId id="257" r:id="rId6"/>
    <p:sldId id="260" r:id="rId7"/>
    <p:sldId id="274" r:id="rId8"/>
    <p:sldId id="263" r:id="rId9"/>
    <p:sldId id="264" r:id="rId10"/>
    <p:sldId id="265" r:id="rId11"/>
    <p:sldId id="273" r:id="rId12"/>
    <p:sldId id="266" r:id="rId13"/>
    <p:sldId id="268" r:id="rId14"/>
    <p:sldId id="269" r:id="rId15"/>
    <p:sldId id="261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703F-01B5-43D2-BB1F-E620031F0BC5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643E-5143-4156-A019-1FEF228CB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AEBF-8579-4C0F-A181-9A1A7398493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A0B3-406B-4447-878C-B0F9F1CE0F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5589-C0FB-4880-971C-D2367F0C3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Optical Isolator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</a:p>
          <a:p>
            <a:r>
              <a:rPr lang="en-US" dirty="0" smtClean="0"/>
              <a:t>5/4/2010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CeYIG</a:t>
            </a:r>
            <a:r>
              <a:rPr lang="en-US" dirty="0" smtClean="0"/>
              <a:t>: 600C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72600" y="20574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600C</a:t>
            </a:r>
          </a:p>
          <a:p>
            <a:pPr>
              <a:buFontTx/>
              <a:buChar char="-"/>
            </a:pPr>
            <a:r>
              <a:rPr lang="en-US" dirty="0" err="1" smtClean="0"/>
              <a:t>Ar</a:t>
            </a:r>
            <a:r>
              <a:rPr lang="en-US" dirty="0" smtClean="0"/>
              <a:t>/O2=50/0.25sccm</a:t>
            </a:r>
          </a:p>
          <a:p>
            <a:pPr>
              <a:buFontTx/>
              <a:buChar char="-"/>
            </a:pPr>
            <a:r>
              <a:rPr lang="en-US" dirty="0" smtClean="0"/>
              <a:t>Power: 300W</a:t>
            </a:r>
          </a:p>
          <a:p>
            <a:pPr>
              <a:buFontTx/>
              <a:buChar char="-"/>
            </a:pPr>
            <a:r>
              <a:rPr lang="en-US" dirty="0" smtClean="0"/>
              <a:t>Pressure: 6mT</a:t>
            </a:r>
          </a:p>
          <a:p>
            <a:pPr>
              <a:buFontTx/>
              <a:buChar char="-"/>
            </a:pPr>
            <a:r>
              <a:rPr lang="en-US" dirty="0" smtClean="0"/>
              <a:t>Time: 2hr</a:t>
            </a:r>
          </a:p>
          <a:p>
            <a:pPr>
              <a:buFontTx/>
              <a:buChar char="-"/>
            </a:pPr>
            <a:r>
              <a:rPr lang="en-US" dirty="0" smtClean="0"/>
              <a:t>chamber pressure: 5e-6 -&gt; 2e-6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000" y="4419600"/>
            <a:ext cx="298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RTA annealing:</a:t>
            </a:r>
          </a:p>
          <a:p>
            <a:r>
              <a:rPr lang="en-US" dirty="0" smtClean="0"/>
              <a:t>800C,  850C, and 900C 10 min</a:t>
            </a:r>
          </a:p>
          <a:p>
            <a:r>
              <a:rPr lang="en-US" dirty="0" smtClean="0"/>
              <a:t>Ramp: 5 min</a:t>
            </a:r>
            <a:endParaRPr lang="en-US" dirty="0"/>
          </a:p>
        </p:txBody>
      </p: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228600" y="838200"/>
          <a:ext cx="3879850" cy="3240087"/>
        </p:xfrm>
        <a:graphic>
          <a:graphicData uri="http://schemas.openxmlformats.org/presentationml/2006/ole">
            <p:oleObj spid="_x0000_s4098" name="Graph" r:id="rId3" imgW="3879360" imgH="3240000" progId="Origin50.Graph">
              <p:embed/>
            </p:oleObj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28600" y="3617913"/>
          <a:ext cx="3879850" cy="3240087"/>
        </p:xfrm>
        <a:graphic>
          <a:graphicData uri="http://schemas.openxmlformats.org/presentationml/2006/ole">
            <p:oleObj spid="_x0000_s4099" name="Graph" r:id="rId4" imgW="3879360" imgH="3240000" progId="Origin50.Graph">
              <p:embed/>
            </p:oleObj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4502150" y="874713"/>
          <a:ext cx="3879850" cy="3240087"/>
        </p:xfrm>
        <a:graphic>
          <a:graphicData uri="http://schemas.openxmlformats.org/presentationml/2006/ole">
            <p:oleObj spid="_x0000_s4100" name="Graph" r:id="rId5" imgW="3879360" imgH="3240000" progId="Origin50.Graph">
              <p:embed/>
            </p:oleObj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4495800" y="3657600"/>
          <a:ext cx="3879850" cy="3240087"/>
        </p:xfrm>
        <a:graphic>
          <a:graphicData uri="http://schemas.openxmlformats.org/presentationml/2006/ole">
            <p:oleObj spid="_x0000_s4101" name="Graph" r:id="rId6" imgW="3879360" imgH="324000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48768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(400)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9530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(420)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2578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(620)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54102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(444)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11480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 sub.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annealing temperature</a:t>
            </a:r>
            <a:endParaRPr lang="en-US" dirty="0"/>
          </a:p>
        </p:txBody>
      </p:sp>
      <p:pic>
        <p:nvPicPr>
          <p:cNvPr id="25602" name="Picture 2" descr="C:\Research\UCSB\Optical Isolator\process\photo\CeYIG RTA 950C 30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944056" cy="2971800"/>
          </a:xfrm>
          <a:prstGeom prst="rect">
            <a:avLst/>
          </a:prstGeom>
          <a:noFill/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0" y="2514600"/>
          <a:ext cx="4648200" cy="3881438"/>
        </p:xfrm>
        <a:graphic>
          <a:graphicData uri="http://schemas.openxmlformats.org/presentationml/2006/ole">
            <p:oleObj spid="_x0000_s25603" name="Graph" r:id="rId4" imgW="3879360" imgH="324000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00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annealing temperature is higher than 950C, X-ray diffraction shows stronger peaks. But, speckle-like patterns pop out on the surface of the film.</a:t>
            </a:r>
          </a:p>
          <a:p>
            <a:r>
              <a:rPr lang="en-US" dirty="0" smtClean="0">
                <a:sym typeface="Wingdings" pitchFamily="2" charset="2"/>
              </a:rPr>
              <a:t> May be due to the </a:t>
            </a:r>
            <a:r>
              <a:rPr lang="en-US" dirty="0" err="1" smtClean="0">
                <a:sym typeface="Wingdings" pitchFamily="2" charset="2"/>
              </a:rPr>
              <a:t>outgassing</a:t>
            </a:r>
            <a:r>
              <a:rPr lang="en-US" dirty="0" smtClean="0">
                <a:sym typeface="Wingdings" pitchFamily="2" charset="2"/>
              </a:rPr>
              <a:t> of the film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condition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4800" y="1999035"/>
          <a:ext cx="4212267" cy="3505200"/>
        </p:xfrm>
        <a:graphic>
          <a:graphicData uri="http://schemas.openxmlformats.org/presentationml/2006/ole">
            <p:oleObj spid="_x0000_s5122" name="Graph" r:id="rId3" imgW="3893760" imgH="3240000" progId="Origin50.Graph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343400" y="1999035"/>
          <a:ext cx="4267200" cy="3563565"/>
        </p:xfrm>
        <a:graphic>
          <a:graphicData uri="http://schemas.openxmlformats.org/presentationml/2006/ole">
            <p:oleObj spid="_x0000_s5123" name="Graph" r:id="rId4" imgW="3879360" imgH="324000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1922835"/>
            <a:ext cx="235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target installed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846635"/>
            <a:ext cx="245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 target installed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1" y="5867400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recipe, but the target which was taken out of the chamber and reinstalled gives different results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pressure</a:t>
            </a:r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152400" y="1828800"/>
          <a:ext cx="4691063" cy="3713163"/>
        </p:xfrm>
        <a:graphic>
          <a:graphicData uri="http://schemas.openxmlformats.org/presentationml/2006/ole">
            <p:oleObj spid="_x0000_s6146" name="Graph" r:id="rId3" imgW="4091040" imgH="3240000" progId="Origin50.Graph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381500" y="1752600"/>
          <a:ext cx="4572000" cy="3818105"/>
        </p:xfrm>
        <a:graphic>
          <a:graphicData uri="http://schemas.openxmlformats.org/presentationml/2006/ole">
            <p:oleObj spid="_x0000_s6147" name="Graph" r:id="rId4" imgW="3879360" imgH="324000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0300" y="1752600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7.5e-7 </a:t>
            </a:r>
            <a:r>
              <a:rPr lang="en-US" dirty="0" err="1" smtClean="0"/>
              <a:t>Torr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5500" y="1676400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1.1e-5 </a:t>
            </a:r>
            <a:r>
              <a:rPr lang="en-US" dirty="0" err="1" smtClean="0"/>
              <a:t>Torr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278" y="5715000"/>
            <a:ext cx="77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high temperature sputtering process, the material on the sample holder may evaporate  and affect the film 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 time</a:t>
            </a:r>
            <a:endParaRPr lang="en-US" dirty="0"/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0" y="1484313"/>
          <a:ext cx="4609817" cy="3849687"/>
        </p:xfrm>
        <a:graphic>
          <a:graphicData uri="http://schemas.openxmlformats.org/presentationml/2006/ole">
            <p:oleObj spid="_x0000_s24578" name="Graph" r:id="rId3" imgW="3879360" imgH="3240000" progId="Origin50.Graph">
              <p:embed/>
            </p:oleObj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4267200" y="1484313"/>
          <a:ext cx="4495800" cy="3754471"/>
        </p:xfrm>
        <a:graphic>
          <a:graphicData uri="http://schemas.openxmlformats.org/presentationml/2006/ole">
            <p:oleObj spid="_x0000_s24579" name="Graph" r:id="rId4" imgW="3879360" imgH="3240000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562600"/>
            <a:ext cx="716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min of annealing time is sufficient for crystallization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Reproducibility of film quality</a:t>
            </a:r>
          </a:p>
          <a:p>
            <a:pPr lvl="1"/>
            <a:r>
              <a:rPr lang="en-US" dirty="0" smtClean="0"/>
              <a:t>Preheat the sample holder to evaporate contaminations before loading the sample</a:t>
            </a:r>
          </a:p>
          <a:p>
            <a:pPr lvl="1"/>
            <a:r>
              <a:rPr lang="en-US" dirty="0" smtClean="0"/>
              <a:t>Run a dummy run after changing the target</a:t>
            </a:r>
          </a:p>
          <a:p>
            <a:pPr lvl="2"/>
            <a:r>
              <a:rPr lang="en-US" dirty="0" smtClean="0"/>
              <a:t>Clean the surface of the target</a:t>
            </a:r>
          </a:p>
          <a:p>
            <a:r>
              <a:rPr lang="en-US" dirty="0" smtClean="0"/>
              <a:t>Annealing temperature higher than 900C creates surface speckle</a:t>
            </a:r>
          </a:p>
          <a:p>
            <a:pPr lvl="1"/>
            <a:r>
              <a:rPr lang="en-US" dirty="0" smtClean="0"/>
              <a:t>may be due to </a:t>
            </a:r>
            <a:r>
              <a:rPr lang="en-US" dirty="0" err="1" smtClean="0"/>
              <a:t>outgasing</a:t>
            </a:r>
            <a:r>
              <a:rPr lang="en-US" dirty="0" smtClean="0"/>
              <a:t> of the film</a:t>
            </a:r>
          </a:p>
          <a:p>
            <a:r>
              <a:rPr lang="en-US" dirty="0" smtClean="0"/>
              <a:t>Best result so far</a:t>
            </a:r>
          </a:p>
          <a:p>
            <a:pPr lvl="1"/>
            <a:r>
              <a:rPr lang="en-US" dirty="0" smtClean="0"/>
              <a:t>500C of sputtering </a:t>
            </a:r>
            <a:r>
              <a:rPr lang="en-US" dirty="0" smtClean="0"/>
              <a:t>temperature with 900C 10 min post-annealing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-directional ring laser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-223434" y="3184902"/>
            <a:ext cx="4038600" cy="320298"/>
          </a:xfrm>
          <a:prstGeom prst="rect">
            <a:avLst/>
          </a:prstGeom>
          <a:ln>
            <a:noFill/>
          </a:ln>
          <a:scene3d>
            <a:camera prst="orthographicFront">
              <a:rot lat="948875" lon="2880540" rev="111802"/>
            </a:camera>
            <a:lightRig rig="fla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-228600" y="3050024"/>
            <a:ext cx="4038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948875" lon="2880540" rev="111802"/>
            </a:camera>
            <a:lightRig rig="fla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-228600" y="2978990"/>
            <a:ext cx="40386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948875" lon="2880540" rev="111802"/>
            </a:camera>
            <a:lightRig rig="fla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5899" y="2752671"/>
            <a:ext cx="228600" cy="76200"/>
          </a:xfrm>
          <a:prstGeom prst="rect">
            <a:avLst/>
          </a:prstGeom>
          <a:ln>
            <a:noFill/>
          </a:ln>
          <a:scene3d>
            <a:camera prst="orthographicFront">
              <a:rot lat="948875" lon="2880540" rev="111802"/>
            </a:camera>
            <a:lightRig rig="chilly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3055190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SOI wafer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9800" y="2293190"/>
            <a:ext cx="898360" cy="566824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699975" lon="0" rev="0"/>
            </a:camera>
            <a:lightRig rig="chilly" dir="t"/>
          </a:scene3d>
          <a:sp3d extrusionH="38100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597990"/>
            <a:ext cx="1295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>
              <a:rot lat="948875" lon="2880540" rev="111802"/>
            </a:camera>
            <a:lightRig rig="sunset" dir="t"/>
          </a:scene3d>
          <a:sp3d extrusionH="10160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7459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Non-reciprocal ring resonator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229319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III-V gain medium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3276600"/>
            <a:ext cx="320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895600"/>
            <a:ext cx="1524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000" y="28956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848600" y="2895600"/>
            <a:ext cx="1524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72200" y="2895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3800" y="2895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2450068"/>
            <a:ext cx="187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III-V gain medium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1752600"/>
            <a:ext cx="278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Cross-sectional view</a:t>
            </a:r>
            <a:endParaRPr lang="en-US" sz="2400" b="1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Nonreciprocal ring resonator with different gain/loss in different directions</a:t>
            </a:r>
          </a:p>
          <a:p>
            <a:r>
              <a:rPr lang="en-US" sz="2400" dirty="0" smtClean="0"/>
              <a:t>Bonded III-V material provides the required gain.</a:t>
            </a:r>
          </a:p>
          <a:p>
            <a:r>
              <a:rPr lang="en-US" sz="2400" dirty="0" smtClean="0"/>
              <a:t>Lasing only happens in either clockwise or counterclockwise direction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340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029200" y="3733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0" y="3962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3124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410200" y="2362200"/>
            <a:ext cx="32766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2438400"/>
            <a:ext cx="2067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III-V gain medium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-directional ring laser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810000"/>
            <a:ext cx="3886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971800"/>
            <a:ext cx="152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2971800"/>
            <a:ext cx="152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3505200"/>
            <a:ext cx="2286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25394" y="41140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020594" y="3809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7394" y="40378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5394" y="31996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95600" y="29718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971800"/>
            <a:ext cx="3810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3352800"/>
            <a:ext cx="152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599" y="2819400"/>
            <a:ext cx="394855" cy="18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2819400"/>
            <a:ext cx="394855" cy="18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200400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2362200"/>
            <a:ext cx="106881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 smtClean="0"/>
              <a:t>P contact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81400" y="2798620"/>
            <a:ext cx="109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contact</a:t>
            </a:r>
            <a:endParaRPr lang="en-US" b="1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Based on Di’s ring laser structure</a:t>
            </a:r>
          </a:p>
          <a:p>
            <a:r>
              <a:rPr lang="en-US" sz="2400" dirty="0" smtClean="0"/>
              <a:t>More optical confinement for small ring laser</a:t>
            </a:r>
          </a:p>
          <a:p>
            <a:r>
              <a:rPr lang="en-US" sz="2400" dirty="0" smtClean="0"/>
              <a:t>Cavity is defined by III-V region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fabrication and issues</a:t>
            </a:r>
          </a:p>
          <a:p>
            <a:r>
              <a:rPr lang="en-US" dirty="0" smtClean="0"/>
              <a:t>Magneto-optical material characterization</a:t>
            </a:r>
          </a:p>
          <a:p>
            <a:r>
              <a:rPr lang="en-US" dirty="0" smtClean="0"/>
              <a:t>Concept of </a:t>
            </a:r>
            <a:r>
              <a:rPr lang="en-US" dirty="0" err="1" smtClean="0"/>
              <a:t>uni</a:t>
            </a:r>
            <a:r>
              <a:rPr lang="en-US" dirty="0" smtClean="0"/>
              <a:t>-directional </a:t>
            </a:r>
            <a:r>
              <a:rPr lang="en-US" dirty="0" smtClean="0"/>
              <a:t>ring laser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NRPS in </a:t>
            </a:r>
            <a:r>
              <a:rPr lang="en-US" dirty="0" err="1" smtClean="0"/>
              <a:t>m</a:t>
            </a:r>
            <a:r>
              <a:rPr lang="en-US" dirty="0" err="1" smtClean="0"/>
              <a:t>icrodisk</a:t>
            </a:r>
            <a:r>
              <a:rPr lang="en-US" dirty="0" smtClean="0"/>
              <a:t> </a:t>
            </a:r>
            <a:r>
              <a:rPr lang="en-US" dirty="0" smtClean="0"/>
              <a:t>r</a:t>
            </a:r>
            <a:r>
              <a:rPr lang="en-US" dirty="0" smtClean="0"/>
              <a:t>esonator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2667000"/>
            <a:ext cx="320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981200"/>
            <a:ext cx="152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20574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334794" y="2743200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2590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1148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Disks with smaller radius push the optical mode outward and thus increase confinement factor of MO.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Trade-off between the bend loss and confinement factor of MO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step litho and no need to etch MO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Oxide </a:t>
            </a:r>
            <a:r>
              <a:rPr lang="en-US" dirty="0" err="1" smtClean="0"/>
              <a:t>hardmask</a:t>
            </a:r>
            <a:r>
              <a:rPr lang="en-US" dirty="0" smtClean="0"/>
              <a:t> is used to prevent mode overlap with the top  MO, which increases optical loss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133600"/>
            <a:ext cx="2133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2635" y="1981733"/>
            <a:ext cx="22098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1981200"/>
            <a:ext cx="1524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2514600"/>
            <a:ext cx="3200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2286000"/>
            <a:ext cx="21336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48000" y="2237510"/>
            <a:ext cx="304800" cy="457200"/>
          </a:xfrm>
          <a:prstGeom prst="ellipse">
            <a:avLst/>
          </a:prstGeom>
          <a:gradFill flip="none" rotWithShape="1">
            <a:gsLst>
              <a:gs pos="100000">
                <a:srgbClr val="FBEAC7">
                  <a:alpha val="33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9200" y="2258290"/>
            <a:ext cx="304800" cy="457200"/>
          </a:xfrm>
          <a:prstGeom prst="ellipse">
            <a:avLst/>
          </a:prstGeom>
          <a:gradFill flip="none" rotWithShape="1">
            <a:gsLst>
              <a:gs pos="100000">
                <a:srgbClr val="FBEAC7">
                  <a:alpha val="33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process- disk isolator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163669"/>
            <a:ext cx="320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782669"/>
            <a:ext cx="11430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630269"/>
            <a:ext cx="11430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990600" y="2630269"/>
            <a:ext cx="228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2819400" y="2630269"/>
            <a:ext cx="228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2782669"/>
            <a:ext cx="2286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2782669"/>
            <a:ext cx="2286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3163669"/>
            <a:ext cx="3200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2782669"/>
            <a:ext cx="11430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2630269"/>
            <a:ext cx="11430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486400" y="2630269"/>
            <a:ext cx="228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7315200" y="2630269"/>
            <a:ext cx="2286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2782669"/>
            <a:ext cx="2286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2782669"/>
            <a:ext cx="2286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2477869"/>
            <a:ext cx="22098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53000" y="3011269"/>
            <a:ext cx="533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2477869"/>
            <a:ext cx="1524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43800" y="2477869"/>
            <a:ext cx="1524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43800" y="3011269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15000" y="2554069"/>
            <a:ext cx="2286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6600" y="2554069"/>
            <a:ext cx="2286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191000" y="308746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5800" y="4230469"/>
            <a:ext cx="25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Ebeam</a:t>
            </a:r>
            <a:r>
              <a:rPr lang="en-US" dirty="0" smtClean="0"/>
              <a:t> lithography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Waveguide and disk etch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4230469"/>
            <a:ext cx="368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Ce:YIG</a:t>
            </a:r>
            <a:r>
              <a:rPr lang="en-US" dirty="0" smtClean="0"/>
              <a:t> MO sputtering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thermal annealing for crystallization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1676400"/>
            <a:ext cx="121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waveguide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22860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disk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27" idx="2"/>
            <a:endCxn id="9" idx="2"/>
          </p:cNvCxnSpPr>
          <p:nvPr/>
        </p:nvCxnSpPr>
        <p:spPr>
          <a:xfrm rot="5400000">
            <a:off x="906563" y="2244070"/>
            <a:ext cx="584537" cy="187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2"/>
            <a:endCxn id="11" idx="2"/>
          </p:cNvCxnSpPr>
          <p:nvPr/>
        </p:nvCxnSpPr>
        <p:spPr>
          <a:xfrm rot="16200000" flipH="1">
            <a:off x="1820962" y="1517530"/>
            <a:ext cx="584537" cy="1640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752600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diameters: 3um, 4um, 5um, and 10um</a:t>
            </a:r>
          </a:p>
          <a:p>
            <a:r>
              <a:rPr lang="en-US" dirty="0" smtClean="0"/>
              <a:t>Thickness: 700 nm </a:t>
            </a:r>
          </a:p>
          <a:p>
            <a:r>
              <a:rPr lang="en-US" dirty="0" smtClean="0"/>
              <a:t>Waveguide width: 350 nm </a:t>
            </a:r>
          </a:p>
          <a:p>
            <a:r>
              <a:rPr lang="en-US" dirty="0" smtClean="0"/>
              <a:t>Disk-waveguide gap: 100nm ~ 250 nm, step: 25nm</a:t>
            </a:r>
            <a:endParaRPr lang="en-US" dirty="0"/>
          </a:p>
        </p:txBody>
      </p:sp>
      <p:pic>
        <p:nvPicPr>
          <p:cNvPr id="21506" name="Picture 2" descr="C:\Research\UCSB\Optical Isolator\process\photo\ICP2 etch.jpg"/>
          <p:cNvPicPr>
            <a:picLocks noChangeAspect="1" noChangeArrowheads="1"/>
          </p:cNvPicPr>
          <p:nvPr/>
        </p:nvPicPr>
        <p:blipFill>
          <a:blip r:embed="rId2" cstate="print"/>
          <a:srcRect l="25000" r="26087" b="38420"/>
          <a:stretch>
            <a:fillRect/>
          </a:stretch>
        </p:blipFill>
        <p:spPr bwMode="auto">
          <a:xfrm>
            <a:off x="609600" y="3276600"/>
            <a:ext cx="3429000" cy="32004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4375" t="23000" r="43750" b="11000"/>
          <a:stretch>
            <a:fillRect/>
          </a:stretch>
        </p:blipFill>
        <p:spPr bwMode="auto">
          <a:xfrm>
            <a:off x="5105400" y="1676400"/>
            <a:ext cx="359179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549806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D=3um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88620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D=4um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28600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D=5um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934994" y="2437606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55478" y="2983468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Gap= 100nm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55478" y="14478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Gap= 250nm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Waveguides are fragile for polishing</a:t>
            </a:r>
          </a:p>
          <a:p>
            <a:pPr lvl="1"/>
            <a:r>
              <a:rPr lang="en-US" dirty="0" smtClean="0"/>
              <a:t>Rectangular waveguides instead of rib waveguides</a:t>
            </a:r>
          </a:p>
          <a:p>
            <a:pPr lvl="1"/>
            <a:r>
              <a:rPr lang="en-US" dirty="0" smtClean="0"/>
              <a:t>No SU8 or polyimide as a protection layer</a:t>
            </a:r>
          </a:p>
          <a:p>
            <a:pPr lvl="1"/>
            <a:r>
              <a:rPr lang="en-US" dirty="0" smtClean="0"/>
              <a:t>Solutions:</a:t>
            </a:r>
          </a:p>
          <a:p>
            <a:pPr lvl="2"/>
            <a:r>
              <a:rPr lang="en-US" dirty="0" smtClean="0"/>
              <a:t>Deposit oxide as a protection layer (</a:t>
            </a:r>
            <a:r>
              <a:rPr lang="en-US" dirty="0" err="1" smtClean="0"/>
              <a:t>CeYIG</a:t>
            </a:r>
            <a:r>
              <a:rPr lang="en-US" dirty="0"/>
              <a:t> </a:t>
            </a:r>
            <a:r>
              <a:rPr lang="en-US" dirty="0" smtClean="0"/>
              <a:t>for real devices)</a:t>
            </a:r>
          </a:p>
          <a:p>
            <a:pPr lvl="2"/>
            <a:r>
              <a:rPr lang="en-US" dirty="0" smtClean="0"/>
              <a:t>Leave ~100nm Si not etched</a:t>
            </a:r>
          </a:p>
          <a:p>
            <a:pPr lvl="2"/>
            <a:r>
              <a:rPr lang="en-US" dirty="0" smtClean="0"/>
              <a:t>Taper out the waveguide for the fiber coupling region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CeYIG:500C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8600" y="1027113"/>
          <a:ext cx="3894137" cy="3240087"/>
        </p:xfrm>
        <a:graphic>
          <a:graphicData uri="http://schemas.openxmlformats.org/presentationml/2006/ole">
            <p:oleObj spid="_x0000_s28674" name="Graph" r:id="rId3" imgW="3893760" imgH="3240000" progId="Origin50.Graph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8600" y="3770313"/>
          <a:ext cx="3879850" cy="3240087"/>
        </p:xfrm>
        <a:graphic>
          <a:graphicData uri="http://schemas.openxmlformats.org/presentationml/2006/ole">
            <p:oleObj spid="_x0000_s28675" name="Graph" r:id="rId4" imgW="3879360" imgH="3240000" progId="Origin50.Graph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495800" y="1066800"/>
          <a:ext cx="3805237" cy="3240087"/>
        </p:xfrm>
        <a:graphic>
          <a:graphicData uri="http://schemas.openxmlformats.org/presentationml/2006/ole">
            <p:oleObj spid="_x0000_s28676" name="Graph" r:id="rId5" imgW="3805920" imgH="3240000" progId="Origin50.Graph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495800" y="3810000"/>
          <a:ext cx="3879850" cy="3240087"/>
        </p:xfrm>
        <a:graphic>
          <a:graphicData uri="http://schemas.openxmlformats.org/presentationml/2006/ole">
            <p:oleObj spid="_x0000_s28677" name="Graph" r:id="rId6" imgW="3879360" imgH="3240000" progId="Origin50.Grap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9372600" y="12954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500C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Ar</a:t>
            </a:r>
            <a:r>
              <a:rPr lang="en-US" dirty="0" smtClean="0"/>
              <a:t>/O2=50/0.25sccm</a:t>
            </a:r>
          </a:p>
          <a:p>
            <a:pPr>
              <a:buFontTx/>
              <a:buChar char="-"/>
            </a:pPr>
            <a:r>
              <a:rPr lang="en-US" dirty="0" smtClean="0"/>
              <a:t>Power: 300W</a:t>
            </a:r>
          </a:p>
          <a:p>
            <a:pPr>
              <a:buFontTx/>
              <a:buChar char="-"/>
            </a:pPr>
            <a:r>
              <a:rPr lang="en-US" dirty="0" smtClean="0"/>
              <a:t>Pressure: 6mT</a:t>
            </a:r>
          </a:p>
          <a:p>
            <a:pPr>
              <a:buFontTx/>
              <a:buChar char="-"/>
            </a:pPr>
            <a:r>
              <a:rPr lang="en-US" dirty="0" smtClean="0"/>
              <a:t>Time: 2hr</a:t>
            </a:r>
          </a:p>
          <a:p>
            <a:pPr>
              <a:buFontTx/>
              <a:buChar char="-"/>
            </a:pPr>
            <a:r>
              <a:rPr lang="en-US" dirty="0" smtClean="0"/>
              <a:t> chamber pressure: </a:t>
            </a:r>
            <a:r>
              <a:rPr lang="en-US" dirty="0" smtClean="0"/>
              <a:t>1.6e-6 </a:t>
            </a:r>
            <a:r>
              <a:rPr lang="en-US" dirty="0" smtClean="0"/>
              <a:t>-&gt; </a:t>
            </a:r>
            <a:r>
              <a:rPr lang="en-US" dirty="0" smtClean="0"/>
              <a:t>7.8</a:t>
            </a:r>
            <a:r>
              <a:rPr lang="en-US" dirty="0" smtClean="0"/>
              <a:t>e-7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8800" y="4038600"/>
            <a:ext cx="298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RTA annealing:</a:t>
            </a:r>
          </a:p>
          <a:p>
            <a:r>
              <a:rPr lang="en-US" dirty="0" smtClean="0"/>
              <a:t>800C,  850C, and 900C 10 min</a:t>
            </a:r>
          </a:p>
          <a:p>
            <a:r>
              <a:rPr lang="en-US" dirty="0" smtClean="0"/>
              <a:t>Ramp: 5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6114" y="4462046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(400)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690646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(420)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4114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CeYIG:520C</a:t>
            </a:r>
            <a:endParaRPr lang="en-US" dirty="0"/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228600" y="914400"/>
          <a:ext cx="3894137" cy="3240087"/>
        </p:xfrm>
        <a:graphic>
          <a:graphicData uri="http://schemas.openxmlformats.org/presentationml/2006/ole">
            <p:oleObj spid="_x0000_s2050" name="Graph" r:id="rId3" imgW="3893760" imgH="3240000" progId="Origin50.Graph">
              <p:embed/>
            </p:oleObj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304800" y="3695700"/>
          <a:ext cx="3741737" cy="3162300"/>
        </p:xfrm>
        <a:graphic>
          <a:graphicData uri="http://schemas.openxmlformats.org/presentationml/2006/ole">
            <p:oleObj spid="_x0000_s2051" name="Graph" r:id="rId4" imgW="3741120" imgH="3162240" progId="Origin50.Graph">
              <p:embed/>
            </p:oleObj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4191000" y="914400"/>
          <a:ext cx="3894137" cy="3240087"/>
        </p:xfrm>
        <a:graphic>
          <a:graphicData uri="http://schemas.openxmlformats.org/presentationml/2006/ole">
            <p:oleObj spid="_x0000_s2052" name="Graph" r:id="rId5" imgW="3893760" imgH="3240000" progId="Origin50.Graph">
              <p:embed/>
            </p:oleObj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4267200" y="3617913"/>
          <a:ext cx="3879850" cy="3240087"/>
        </p:xfrm>
        <a:graphic>
          <a:graphicData uri="http://schemas.openxmlformats.org/presentationml/2006/ole">
            <p:oleObj spid="_x0000_s2053" name="Graph" r:id="rId6" imgW="3879360" imgH="3240000" progId="Origin50.Grap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9372600" y="12954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520C</a:t>
            </a:r>
          </a:p>
          <a:p>
            <a:pPr>
              <a:buFontTx/>
              <a:buChar char="-"/>
            </a:pPr>
            <a:r>
              <a:rPr lang="en-US" dirty="0" err="1" smtClean="0"/>
              <a:t>Ar</a:t>
            </a:r>
            <a:r>
              <a:rPr lang="en-US" dirty="0" smtClean="0"/>
              <a:t>/O2=50/0.25sccm</a:t>
            </a:r>
          </a:p>
          <a:p>
            <a:pPr>
              <a:buFontTx/>
              <a:buChar char="-"/>
            </a:pPr>
            <a:r>
              <a:rPr lang="en-US" dirty="0" smtClean="0"/>
              <a:t>Power: 300W</a:t>
            </a:r>
          </a:p>
          <a:p>
            <a:pPr>
              <a:buFontTx/>
              <a:buChar char="-"/>
            </a:pPr>
            <a:r>
              <a:rPr lang="en-US" dirty="0" smtClean="0"/>
              <a:t>Pressure: 6mT</a:t>
            </a:r>
          </a:p>
          <a:p>
            <a:pPr>
              <a:buFontTx/>
              <a:buChar char="-"/>
            </a:pPr>
            <a:r>
              <a:rPr lang="en-US" dirty="0" smtClean="0"/>
              <a:t>Time: 2hr</a:t>
            </a:r>
          </a:p>
          <a:p>
            <a:pPr>
              <a:buFontTx/>
              <a:buChar char="-"/>
            </a:pPr>
            <a:r>
              <a:rPr lang="en-US" dirty="0" smtClean="0"/>
              <a:t> chamber pressure: 1.4e-6 -&gt; 6.3e-7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4038600"/>
            <a:ext cx="298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RTA annealing:</a:t>
            </a:r>
          </a:p>
          <a:p>
            <a:r>
              <a:rPr lang="en-US" dirty="0" smtClean="0"/>
              <a:t>800C,  850C, and 900C 10 min</a:t>
            </a:r>
          </a:p>
          <a:p>
            <a:r>
              <a:rPr lang="en-US" dirty="0" smtClean="0"/>
              <a:t>Ramp: 5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7514" y="4081046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(400)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267200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(420)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CeYIG</a:t>
            </a:r>
            <a:r>
              <a:rPr lang="en-US" dirty="0" smtClean="0"/>
              <a:t>: 550C</a:t>
            </a:r>
            <a:endParaRPr lang="en-US" dirty="0"/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76200" y="762000"/>
          <a:ext cx="3879850" cy="3240087"/>
        </p:xfrm>
        <a:graphic>
          <a:graphicData uri="http://schemas.openxmlformats.org/presentationml/2006/ole">
            <p:oleObj spid="_x0000_s3074" name="Graph" r:id="rId3" imgW="3879360" imgH="3240000" progId="Origin50.Graph">
              <p:embed/>
            </p:oleObj>
          </a:graphicData>
        </a:graphic>
      </p:graphicFrame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76200" y="3617913"/>
          <a:ext cx="3879850" cy="3240087"/>
        </p:xfrm>
        <a:graphic>
          <a:graphicData uri="http://schemas.openxmlformats.org/presentationml/2006/ole">
            <p:oleObj spid="_x0000_s3075" name="Graph" r:id="rId4" imgW="3879360" imgH="3240000" progId="Origin50.Graph">
              <p:embed/>
            </p:oleObj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4572000" y="762000"/>
          <a:ext cx="3879850" cy="3240087"/>
        </p:xfrm>
        <a:graphic>
          <a:graphicData uri="http://schemas.openxmlformats.org/presentationml/2006/ole">
            <p:oleObj spid="_x0000_s3076" name="Graph" r:id="rId5" imgW="3879360" imgH="3240000" progId="Origin50.Graph">
              <p:embed/>
            </p:oleObj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4648200" y="3694113"/>
          <a:ext cx="3879850" cy="3240087"/>
        </p:xfrm>
        <a:graphic>
          <a:graphicData uri="http://schemas.openxmlformats.org/presentationml/2006/ole">
            <p:oleObj spid="_x0000_s3077" name="Graph" r:id="rId6" imgW="3879360" imgH="3240000" progId="Origin50.Grap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9372600" y="12954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550C</a:t>
            </a:r>
          </a:p>
          <a:p>
            <a:pPr>
              <a:buFontTx/>
              <a:buChar char="-"/>
            </a:pPr>
            <a:r>
              <a:rPr lang="en-US" dirty="0" err="1" smtClean="0"/>
              <a:t>Ar</a:t>
            </a:r>
            <a:r>
              <a:rPr lang="en-US" dirty="0" smtClean="0"/>
              <a:t>/O2=50/0.25sccm</a:t>
            </a:r>
          </a:p>
          <a:p>
            <a:pPr>
              <a:buFontTx/>
              <a:buChar char="-"/>
            </a:pPr>
            <a:r>
              <a:rPr lang="en-US" dirty="0" smtClean="0"/>
              <a:t>Power: 300W</a:t>
            </a:r>
          </a:p>
          <a:p>
            <a:pPr>
              <a:buFontTx/>
              <a:buChar char="-"/>
            </a:pPr>
            <a:r>
              <a:rPr lang="en-US" dirty="0" smtClean="0"/>
              <a:t>Pressure: 6mT</a:t>
            </a:r>
          </a:p>
          <a:p>
            <a:pPr>
              <a:buFontTx/>
              <a:buChar char="-"/>
            </a:pPr>
            <a:r>
              <a:rPr lang="en-US" dirty="0" smtClean="0"/>
              <a:t>Time: 2hr</a:t>
            </a:r>
          </a:p>
          <a:p>
            <a:pPr>
              <a:buFontTx/>
              <a:buChar char="-"/>
            </a:pPr>
            <a:r>
              <a:rPr lang="en-US" dirty="0" smtClean="0"/>
              <a:t> chamber pressure: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8800" y="4038600"/>
            <a:ext cx="298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RTA annealing:</a:t>
            </a:r>
          </a:p>
          <a:p>
            <a:r>
              <a:rPr lang="en-US" dirty="0" smtClean="0"/>
              <a:t>800C,  850C, and 900C 10 min</a:t>
            </a:r>
          </a:p>
          <a:p>
            <a:r>
              <a:rPr lang="en-US" dirty="0" smtClean="0"/>
              <a:t>Ramp: 5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8100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substrate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608</Words>
  <Application>Microsoft Office PowerPoint</Application>
  <PresentationFormat>On-screen Show (4:3)</PresentationFormat>
  <Paragraphs>144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Graph</vt:lpstr>
      <vt:lpstr>Origin Graph</vt:lpstr>
      <vt:lpstr>Optical Isolator Update</vt:lpstr>
      <vt:lpstr>Outline</vt:lpstr>
      <vt:lpstr>NRPS in microdisk resonator</vt:lpstr>
      <vt:lpstr>Fabrication process- disk isolator</vt:lpstr>
      <vt:lpstr>Mask layout</vt:lpstr>
      <vt:lpstr>Issues</vt:lpstr>
      <vt:lpstr>CeYIG:500C</vt:lpstr>
      <vt:lpstr>CeYIG:520C</vt:lpstr>
      <vt:lpstr>CeYIG: 550C</vt:lpstr>
      <vt:lpstr>CeYIG: 600C</vt:lpstr>
      <vt:lpstr>Higher annealing temperature</vt:lpstr>
      <vt:lpstr>Chamber condition</vt:lpstr>
      <vt:lpstr>Chamber pressure</vt:lpstr>
      <vt:lpstr>Annealing time</vt:lpstr>
      <vt:lpstr>Conclusions</vt:lpstr>
      <vt:lpstr>Uni-directional ring laser</vt:lpstr>
      <vt:lpstr>Uni-directional ring laser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Tien</dc:creator>
  <cp:lastModifiedBy>Jason Tien</cp:lastModifiedBy>
  <cp:revision>8</cp:revision>
  <dcterms:created xsi:type="dcterms:W3CDTF">2010-05-04T02:09:36Z</dcterms:created>
  <dcterms:modified xsi:type="dcterms:W3CDTF">2010-05-04T16:06:54Z</dcterms:modified>
</cp:coreProperties>
</file>