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7" r:id="rId2"/>
    <p:sldId id="300" r:id="rId3"/>
    <p:sldId id="296" r:id="rId4"/>
    <p:sldId id="297" r:id="rId5"/>
    <p:sldId id="299" r:id="rId6"/>
    <p:sldId id="301" r:id="rId7"/>
    <p:sldId id="289" r:id="rId8"/>
    <p:sldId id="302" r:id="rId9"/>
    <p:sldId id="290" r:id="rId10"/>
    <p:sldId id="291" r:id="rId11"/>
    <p:sldId id="292" r:id="rId12"/>
    <p:sldId id="293" r:id="rId13"/>
    <p:sldId id="294" r:id="rId14"/>
    <p:sldId id="303" r:id="rId15"/>
    <p:sldId id="304" r:id="rId16"/>
    <p:sldId id="305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57D8E-B0F8-4AAE-BBDD-8ECD812F8CF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84BD3-E76F-4214-AD74-64FA8FBD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990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066800"/>
          </a:xfrm>
          <a:effectLst/>
        </p:spPr>
        <p:txBody>
          <a:bodyPr/>
          <a:lstStyle>
            <a:lvl1pPr marL="0" indent="0" algn="ctr">
              <a:buFont typeface="Times" pitchFamily="80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RAINBOW</a:t>
            </a:r>
            <a:endParaRPr lang="en-US" dirty="0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1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RAINBOW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6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8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45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RAINBOW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2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5532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pPr algn="l"/>
            <a:r>
              <a:rPr lang="en-US" dirty="0" smtClean="0"/>
              <a:t>RAINBOW</a:t>
            </a:r>
            <a:endParaRPr lang="en-US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ln>
            <a:noFill/>
          </a:ln>
          <a:solidFill>
            <a:srgbClr val="486296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Times" pitchFamily="80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s.flir.com/surveillance-products/pulsir/pulsir-specifications" TargetMode="External"/><Relationship Id="rId2" Type="http://schemas.openxmlformats.org/officeDocument/2006/relationships/hyperlink" Target="http://www.oceanoptics.com/Products/ft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herent.com/products/?272/ModeMaster-PC-M-Squared-M2-Beam-Propagation-Analyzer" TargetMode="External"/><Relationship Id="rId5" Type="http://schemas.openxmlformats.org/officeDocument/2006/relationships/hyperlink" Target="http://www.m2lasers.com/media/50990/03.13_firefly-ir.pdf" TargetMode="External"/><Relationship Id="rId4" Type="http://schemas.openxmlformats.org/officeDocument/2006/relationships/hyperlink" Target="http://www.alpeslasers.c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7010400" cy="1981200"/>
          </a:xfrm>
        </p:spPr>
        <p:txBody>
          <a:bodyPr/>
          <a:lstStyle/>
          <a:p>
            <a:r>
              <a:rPr lang="en-US" dirty="0" smtClean="0"/>
              <a:t>RAINBOW</a:t>
            </a:r>
            <a:br>
              <a:rPr lang="en-US" dirty="0" smtClean="0"/>
            </a:br>
            <a:r>
              <a:rPr lang="en-US" dirty="0" smtClean="0"/>
              <a:t>Waveguide </a:t>
            </a:r>
            <a:r>
              <a:rPr lang="en-US" dirty="0" smtClean="0"/>
              <a:t>Designs </a:t>
            </a:r>
            <a:r>
              <a:rPr lang="en-US" dirty="0" smtClean="0"/>
              <a:t>and Updated Material Loss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/>
          <a:p>
            <a:r>
              <a:rPr lang="en-US" dirty="0" smtClean="0"/>
              <a:t>Eric Stanton</a:t>
            </a:r>
          </a:p>
          <a:p>
            <a:r>
              <a:rPr lang="en-US" dirty="0" smtClean="0"/>
              <a:t>07/16/2013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NIR: 1.5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SWIR: 2.1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MWIR: 3.7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WIR: 4.5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" y="914400"/>
            <a:ext cx="9578454" cy="5821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63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0" y="935666"/>
            <a:ext cx="9332227" cy="581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" y="914400"/>
            <a:ext cx="9394252" cy="582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Fourier transform spectrometer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www.oceanoptics.com/Products/fts.asp</a:t>
            </a:r>
            <a:endParaRPr lang="en-US" dirty="0" smtClean="0"/>
          </a:p>
          <a:p>
            <a:r>
              <a:rPr lang="en-US" dirty="0" smtClean="0"/>
              <a:t>Broadband source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gs.flir.com/surveillance-products/pulsir/pulsir-specifications</a:t>
            </a:r>
            <a:endParaRPr lang="en-US" dirty="0" smtClean="0"/>
          </a:p>
          <a:p>
            <a:r>
              <a:rPr lang="en-US" dirty="0" smtClean="0"/>
              <a:t>Lasers (QCL, ICL)</a:t>
            </a:r>
          </a:p>
          <a:p>
            <a:pPr lvl="1"/>
            <a:r>
              <a:rPr lang="en-US" dirty="0">
                <a:hlinkClick r:id="rId4"/>
              </a:rPr>
              <a:t>http://www.alpeslasers.ch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www.m2lasers.com/media/50990/03.13_firefly-ir.pdf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beam propagation analyzer</a:t>
            </a:r>
          </a:p>
          <a:p>
            <a:pPr lvl="1"/>
            <a:r>
              <a:rPr lang="en-US" dirty="0">
                <a:hlinkClick r:id="rId6"/>
              </a:rPr>
              <a:t>http://www.coherent.com/products/?272/ModeMaster-PC-M-Squared-M2-Beam-Propagation-Analyzer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Jock received the 15 nitride-oxide-silicon wafers</a:t>
            </a:r>
          </a:p>
          <a:p>
            <a:pPr lvl="1"/>
            <a:r>
              <a:rPr lang="en-US" dirty="0" smtClean="0"/>
              <a:t>200nm nitride, 2um oxide</a:t>
            </a:r>
          </a:p>
          <a:p>
            <a:r>
              <a:rPr lang="en-US" dirty="0" smtClean="0"/>
              <a:t>Still working on waveguide designs</a:t>
            </a:r>
          </a:p>
          <a:p>
            <a:r>
              <a:rPr lang="en-US" dirty="0" smtClean="0"/>
              <a:t>Finishing first silicon etch test today</a:t>
            </a:r>
          </a:p>
          <a:p>
            <a:endParaRPr lang="en-US" dirty="0"/>
          </a:p>
          <a:p>
            <a:r>
              <a:rPr lang="en-US" dirty="0" smtClean="0"/>
              <a:t>Need to talk to Emmett and </a:t>
            </a:r>
            <a:r>
              <a:rPr lang="en-US" dirty="0" err="1" smtClean="0"/>
              <a:t>Demis</a:t>
            </a:r>
            <a:r>
              <a:rPr lang="en-US" dirty="0" smtClean="0"/>
              <a:t> about measuring </a:t>
            </a:r>
            <a:r>
              <a:rPr lang="en-US" dirty="0" err="1" smtClean="0"/>
              <a:t>LioniX</a:t>
            </a:r>
            <a:r>
              <a:rPr lang="en-US" dirty="0" smtClean="0"/>
              <a:t> and </a:t>
            </a:r>
            <a:r>
              <a:rPr lang="en-US" dirty="0" err="1" smtClean="0"/>
              <a:t>Aurrion</a:t>
            </a:r>
            <a:r>
              <a:rPr lang="en-US" dirty="0" smtClean="0"/>
              <a:t> waveguides through VIS and UV</a:t>
            </a:r>
          </a:p>
          <a:p>
            <a:r>
              <a:rPr lang="en-US" dirty="0" smtClean="0"/>
              <a:t>John will talk with </a:t>
            </a:r>
            <a:r>
              <a:rPr lang="en-US" dirty="0" err="1" smtClean="0"/>
              <a:t>Sumita</a:t>
            </a:r>
            <a:r>
              <a:rPr lang="en-US" dirty="0" smtClean="0"/>
              <a:t> about test equipment</a:t>
            </a:r>
          </a:p>
          <a:p>
            <a:r>
              <a:rPr lang="en-US" dirty="0" smtClean="0"/>
              <a:t>Still need to inquire about the Horiba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 layer stacks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94536"/>
              </p:ext>
            </p:extLst>
          </p:nvPr>
        </p:nvGraphicFramePr>
        <p:xfrm>
          <a:off x="838200" y="2514600"/>
          <a:ext cx="7348352" cy="212318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60463"/>
                <a:gridCol w="1106755"/>
                <a:gridCol w="212119"/>
                <a:gridCol w="767661"/>
                <a:gridCol w="1050760"/>
                <a:gridCol w="458631"/>
                <a:gridCol w="1081471"/>
                <a:gridCol w="229316"/>
                <a:gridCol w="781176"/>
              </a:tblGrid>
              <a:tr h="660145">
                <a:tc>
                  <a:txBody>
                    <a:bodyPr/>
                    <a:lstStyle/>
                    <a:p>
                      <a:r>
                        <a:rPr lang="en-US" dirty="0" smtClean="0"/>
                        <a:t>Bands</a:t>
                      </a:r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dirty="0" smtClean="0"/>
                        <a:t>Layer Stack (µm)</a:t>
                      </a:r>
                    </a:p>
                    <a:p>
                      <a:r>
                        <a:rPr lang="en-US" dirty="0" smtClean="0"/>
                        <a:t>(Top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 Bottom)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35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UV, VIS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SiO2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Si3N4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SiO2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07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NIR, SWIR,</a:t>
                      </a:r>
                      <a:endParaRPr lang="en-US" dirty="0"/>
                    </a:p>
                    <a:p>
                      <a:r>
                        <a:rPr lang="en-US" dirty="0" smtClean="0"/>
                        <a:t>MWIR, LWIR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SiO2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Si3N4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SiO2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330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2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D5555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4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70869"/>
              </p:ext>
            </p:extLst>
          </p:nvPr>
        </p:nvGraphicFramePr>
        <p:xfrm>
          <a:off x="1770919" y="1981200"/>
          <a:ext cx="5468081" cy="39021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03535"/>
                <a:gridCol w="1518044"/>
                <a:gridCol w="1562309"/>
                <a:gridCol w="1484193"/>
              </a:tblGrid>
              <a:tr h="517144">
                <a:tc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Wavelength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Waveguide</a:t>
                      </a:r>
                      <a:r>
                        <a:rPr lang="en-US" baseline="0" dirty="0" smtClean="0"/>
                        <a:t> Width </a:t>
                      </a:r>
                      <a:r>
                        <a:rPr lang="en-US" dirty="0" smtClean="0"/>
                        <a:t>(µm)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Etch Depth (nm)</a:t>
                      </a:r>
                    </a:p>
                  </a:txBody>
                  <a:tcPr/>
                </a:tc>
              </a:tr>
              <a:tr h="434447">
                <a:tc>
                  <a:txBody>
                    <a:bodyPr/>
                    <a:lstStyle/>
                    <a:p>
                      <a:r>
                        <a:rPr lang="en-US" dirty="0" smtClean="0"/>
                        <a:t>UV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37280">
                <a:tc>
                  <a:txBody>
                    <a:bodyPr/>
                    <a:lstStyle/>
                    <a:p>
                      <a:r>
                        <a:rPr lang="en-US" dirty="0" smtClean="0"/>
                        <a:t>VIS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NIR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1.30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r>
                        <a:rPr lang="en-US" dirty="0" smtClean="0"/>
                        <a:t>NIR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1.55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r>
                        <a:rPr lang="en-US" dirty="0" smtClean="0"/>
                        <a:t>SWIR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r>
                        <a:rPr lang="en-US" dirty="0" smtClean="0"/>
                        <a:t>MWIR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3.70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r>
                        <a:rPr lang="en-US" dirty="0" smtClean="0"/>
                        <a:t>LWIR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4.50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 widths and etch depths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098100"/>
              </p:ext>
            </p:extLst>
          </p:nvPr>
        </p:nvGraphicFramePr>
        <p:xfrm>
          <a:off x="228600" y="1752600"/>
          <a:ext cx="8610600" cy="417649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1524000"/>
                <a:gridCol w="1219200"/>
                <a:gridCol w="1524000"/>
                <a:gridCol w="1676400"/>
                <a:gridCol w="1828800"/>
              </a:tblGrid>
              <a:tr h="51714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Wavelength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Leakage Loss (1/cm)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Absorption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Transmission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Minimum Bend</a:t>
                      </a:r>
                      <a:r>
                        <a:rPr lang="en-US" baseline="0" dirty="0" smtClean="0"/>
                        <a:t> Radius (mm)</a:t>
                      </a:r>
                      <a:endParaRPr lang="en-US" dirty="0" smtClean="0"/>
                    </a:p>
                  </a:txBody>
                  <a:tcPr/>
                </a:tc>
              </a:tr>
              <a:tr h="4344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UV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372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VIS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0?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1.30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1.55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3.70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  <a:tr h="483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LWIR</a:t>
                      </a:r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4.50</a:t>
                      </a:r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rgbClr val="FD5555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 loss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UV: </a:t>
            </a:r>
            <a:r>
              <a:rPr lang="en-US" dirty="0" smtClean="0"/>
              <a:t>0.35 </a:t>
            </a:r>
            <a:r>
              <a:rPr lang="en-US" dirty="0"/>
              <a:t>µm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VIS: 0.78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/>
              <a:t>Leakage </a:t>
            </a:r>
            <a:r>
              <a:rPr lang="en-US" dirty="0" smtClean="0"/>
              <a:t>loss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76400"/>
            <a:ext cx="567496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VIS: 0.78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NIR: 1.3 µm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3537-8056-4ECD-A0A1-F84E7F5FAA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Leakage loss</a:t>
            </a:r>
          </a:p>
          <a:p>
            <a:r>
              <a:rPr lang="en-US" i="1" dirty="0" smtClean="0"/>
              <a:t>Bend </a:t>
            </a:r>
            <a:r>
              <a:rPr lang="en-US" i="1" dirty="0" smtClean="0"/>
              <a:t>loss</a:t>
            </a:r>
          </a:p>
          <a:p>
            <a:r>
              <a:rPr lang="en-US" dirty="0" smtClean="0"/>
              <a:t>Absorption loss</a:t>
            </a:r>
          </a:p>
          <a:p>
            <a:r>
              <a:rPr lang="en-US" dirty="0" smtClean="0"/>
              <a:t>Transmission loss</a:t>
            </a:r>
          </a:p>
          <a:p>
            <a:r>
              <a:rPr lang="en-US" i="1" dirty="0" smtClean="0"/>
              <a:t>Confinement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_COE_Bower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ln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ex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UCSB_COE_Bowers</Template>
  <TotalTime>18986</TotalTime>
  <Words>338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UCSB_COE_Bowers</vt:lpstr>
      <vt:lpstr>RAINBOW Waveguide Designs and Updated Material Loss Plots</vt:lpstr>
      <vt:lpstr>Updates</vt:lpstr>
      <vt:lpstr>Waveguide layer stacks</vt:lpstr>
      <vt:lpstr>Waveguide widths and etch depths</vt:lpstr>
      <vt:lpstr>Waveguide loss summary</vt:lpstr>
      <vt:lpstr>UV: 0.35 µm</vt:lpstr>
      <vt:lpstr>VIS: 0.78 µm</vt:lpstr>
      <vt:lpstr>VIS: 0.78 µm</vt:lpstr>
      <vt:lpstr>NIR: 1.3 µm</vt:lpstr>
      <vt:lpstr>NIR: 1.5 µm</vt:lpstr>
      <vt:lpstr>SWIR: 2.1 µm</vt:lpstr>
      <vt:lpstr>MWIR: 3.7 µm</vt:lpstr>
      <vt:lpstr>LWIR: 4.5 µm</vt:lpstr>
      <vt:lpstr>PowerPoint Presentation</vt:lpstr>
      <vt:lpstr>PowerPoint Presentation</vt:lpstr>
      <vt:lpstr>PowerPoint Presentation</vt:lpstr>
      <vt:lpstr>Test Equipment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iPhoD Update</dc:title>
  <dc:creator>Eric Stanton</dc:creator>
  <cp:lastModifiedBy>Eric</cp:lastModifiedBy>
  <cp:revision>386</cp:revision>
  <dcterms:created xsi:type="dcterms:W3CDTF">2012-11-06T19:28:54Z</dcterms:created>
  <dcterms:modified xsi:type="dcterms:W3CDTF">2013-07-16T17:58:39Z</dcterms:modified>
</cp:coreProperties>
</file>