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9" r:id="rId3"/>
    <p:sldId id="319" r:id="rId4"/>
    <p:sldId id="316" r:id="rId5"/>
    <p:sldId id="315" r:id="rId6"/>
    <p:sldId id="314" r:id="rId7"/>
    <p:sldId id="313" r:id="rId8"/>
    <p:sldId id="312" r:id="rId9"/>
    <p:sldId id="309" r:id="rId10"/>
    <p:sldId id="308" r:id="rId11"/>
    <p:sldId id="305" r:id="rId12"/>
    <p:sldId id="306" r:id="rId13"/>
    <p:sldId id="304" r:id="rId14"/>
    <p:sldId id="320" r:id="rId15"/>
    <p:sldId id="303" r:id="rId16"/>
    <p:sldId id="323" r:id="rId17"/>
    <p:sldId id="326" r:id="rId18"/>
    <p:sldId id="327" r:id="rId19"/>
    <p:sldId id="328" r:id="rId20"/>
    <p:sldId id="329" r:id="rId21"/>
    <p:sldId id="330" r:id="rId22"/>
    <p:sldId id="332" r:id="rId23"/>
    <p:sldId id="333" r:id="rId24"/>
    <p:sldId id="334" r:id="rId25"/>
    <p:sldId id="335" r:id="rId26"/>
    <p:sldId id="301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301390-5E80-4B0A-BD7C-2691136C3B36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25FA9-6DF9-4861-B3D2-B0BA0E75B42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Dev-2.2 </a:t>
            </a:r>
            <a:r>
              <a:rPr lang="en-US" dirty="0" smtClean="0"/>
              <a:t>process </a:t>
            </a:r>
            <a:r>
              <a:rPr lang="en-US" dirty="0" smtClean="0"/>
              <a:t>flow A v02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Mike &amp; </a:t>
            </a:r>
            <a:r>
              <a:rPr lang="en-US" dirty="0" err="1" smtClean="0"/>
              <a:t>Martijn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QW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147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definition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309046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309047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309047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1576411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1576412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576412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207567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07567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207567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34304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334304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334304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384230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384230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384230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510967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510967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510967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5608935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5608936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5608936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876300" y="546446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6876301" y="5387655"/>
            <a:ext cx="268834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6876301" y="5310845"/>
            <a:ext cx="268834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94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17020" y="4465935"/>
            <a:ext cx="8909959" cy="1228960"/>
            <a:chOff x="117020" y="4465935"/>
            <a:chExt cx="8909959" cy="1228960"/>
          </a:xfrm>
        </p:grpSpPr>
        <p:sp>
          <p:nvSpPr>
            <p:cNvPr id="3" name="Rectangle 2"/>
            <p:cNvSpPr/>
            <p:nvPr/>
          </p:nvSpPr>
          <p:spPr>
            <a:xfrm>
              <a:off x="117020" y="4465935"/>
              <a:ext cx="192025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ectangle 78"/>
            <p:cNvSpPr/>
            <p:nvPr/>
          </p:nvSpPr>
          <p:spPr>
            <a:xfrm>
              <a:off x="57788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ectangle 79"/>
            <p:cNvSpPr/>
            <p:nvPr/>
          </p:nvSpPr>
          <p:spPr>
            <a:xfrm>
              <a:off x="184524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ectangle 80"/>
            <p:cNvSpPr/>
            <p:nvPr/>
          </p:nvSpPr>
          <p:spPr>
            <a:xfrm>
              <a:off x="234451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/>
            <p:cNvSpPr/>
            <p:nvPr/>
          </p:nvSpPr>
          <p:spPr>
            <a:xfrm>
              <a:off x="361187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ectangle 83"/>
            <p:cNvSpPr/>
            <p:nvPr/>
          </p:nvSpPr>
          <p:spPr>
            <a:xfrm>
              <a:off x="411114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ectangle 84"/>
            <p:cNvSpPr/>
            <p:nvPr/>
          </p:nvSpPr>
          <p:spPr>
            <a:xfrm>
              <a:off x="5378505" y="4465935"/>
              <a:ext cx="2304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ectangle 85"/>
            <p:cNvSpPr/>
            <p:nvPr/>
          </p:nvSpPr>
          <p:spPr>
            <a:xfrm>
              <a:off x="5877770" y="4465935"/>
              <a:ext cx="998530" cy="115215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ectangle 86"/>
            <p:cNvSpPr/>
            <p:nvPr/>
          </p:nvSpPr>
          <p:spPr>
            <a:xfrm>
              <a:off x="7145134" y="4465935"/>
              <a:ext cx="1881845" cy="1228960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n-contact </a:t>
            </a:r>
            <a:r>
              <a:rPr lang="en-US" dirty="0" smtClean="0"/>
              <a:t>sacrificial layer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n-metal </a:t>
            </a:r>
            <a:r>
              <a:rPr lang="en-US" dirty="0" smtClean="0"/>
              <a:t>deposition / resist strip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117020" y="5541275"/>
            <a:ext cx="890996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83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79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0" name="Group 279"/>
          <p:cNvGrpSpPr/>
          <p:nvPr/>
        </p:nvGrpSpPr>
        <p:grpSpPr>
          <a:xfrm>
            <a:off x="117020" y="4581150"/>
            <a:ext cx="8909960" cy="1036935"/>
            <a:chOff x="117020" y="4581150"/>
            <a:chExt cx="8909960" cy="1036935"/>
          </a:xfrm>
        </p:grpSpPr>
        <p:sp>
          <p:nvSpPr>
            <p:cNvPr id="268" name="Rectangle 267"/>
            <p:cNvSpPr/>
            <p:nvPr/>
          </p:nvSpPr>
          <p:spPr>
            <a:xfrm>
              <a:off x="5954580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Rectangle 266"/>
            <p:cNvSpPr/>
            <p:nvPr/>
          </p:nvSpPr>
          <p:spPr>
            <a:xfrm>
              <a:off x="4187951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6" name="Rectangle 265"/>
            <p:cNvSpPr/>
            <p:nvPr/>
          </p:nvSpPr>
          <p:spPr>
            <a:xfrm>
              <a:off x="2421322" y="4581150"/>
              <a:ext cx="806504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5" name="Rectangle 264"/>
            <p:cNvSpPr/>
            <p:nvPr/>
          </p:nvSpPr>
          <p:spPr>
            <a:xfrm>
              <a:off x="7337160" y="5310845"/>
              <a:ext cx="1689820" cy="30724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117020" y="5003605"/>
              <a:ext cx="7220140" cy="61448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501070" y="4581150"/>
              <a:ext cx="1113745" cy="103693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Oxide </a:t>
            </a:r>
            <a:r>
              <a:rPr lang="en-US" dirty="0" smtClean="0"/>
              <a:t>planarization (1200 nm oxide)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613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P-Via </a:t>
            </a:r>
            <a:r>
              <a:rPr lang="en-US" dirty="0" smtClean="0"/>
              <a:t>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16285" y="4581150"/>
            <a:ext cx="883315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74940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1571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146606" y="4581150"/>
            <a:ext cx="38405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7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684276" y="4120291"/>
            <a:ext cx="234270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230765" y="4120290"/>
            <a:ext cx="134417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35800" y="4120290"/>
            <a:ext cx="122896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917645" y="4120290"/>
            <a:ext cx="11137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17020" y="4120290"/>
            <a:ext cx="76810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6" y="4581150"/>
            <a:ext cx="192024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74940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1571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146606" y="4581150"/>
            <a:ext cx="38405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230765" y="4581150"/>
            <a:ext cx="230430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12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6684276" y="4120291"/>
            <a:ext cx="234270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1230765" y="4120290"/>
            <a:ext cx="134417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3035800" y="4120290"/>
            <a:ext cx="122896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4917645" y="4120290"/>
            <a:ext cx="11137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117020" y="4120290"/>
            <a:ext cx="76810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P-contact sacrificial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6" y="4581150"/>
            <a:ext cx="192024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2574940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341571" y="4581150"/>
            <a:ext cx="46086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6146606" y="4581150"/>
            <a:ext cx="384050" cy="1152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1230765" y="4581150"/>
            <a:ext cx="230430" cy="11521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72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574940" y="4465935"/>
            <a:ext cx="460860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P-metal </a:t>
            </a:r>
            <a:r>
              <a:rPr lang="en-US" dirty="0" err="1" smtClean="0"/>
              <a:t>dep</a:t>
            </a:r>
            <a:r>
              <a:rPr lang="en-US" dirty="0" smtClean="0"/>
              <a:t>/liftoff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59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Silicon etch</a:t>
            </a:r>
          </a:p>
          <a:p>
            <a:r>
              <a:rPr lang="en-US" dirty="0" smtClean="0"/>
              <a:t>VC etch</a:t>
            </a:r>
          </a:p>
          <a:p>
            <a:r>
              <a:rPr lang="en-US" dirty="0" smtClean="0"/>
              <a:t>p-mesa etch</a:t>
            </a:r>
          </a:p>
          <a:p>
            <a:r>
              <a:rPr lang="en-US" dirty="0" smtClean="0"/>
              <a:t>QW </a:t>
            </a:r>
            <a:r>
              <a:rPr lang="en-US" dirty="0" smtClean="0"/>
              <a:t>etch</a:t>
            </a:r>
          </a:p>
          <a:p>
            <a:r>
              <a:rPr lang="en-US" dirty="0"/>
              <a:t>via etch</a:t>
            </a:r>
          </a:p>
          <a:p>
            <a:r>
              <a:rPr lang="en-US" dirty="0"/>
              <a:t>n-metal deposition</a:t>
            </a:r>
          </a:p>
          <a:p>
            <a:r>
              <a:rPr lang="en-US" dirty="0" smtClean="0"/>
              <a:t>n-</a:t>
            </a:r>
            <a:r>
              <a:rPr lang="en-US" dirty="0" err="1" smtClean="0"/>
              <a:t>InP</a:t>
            </a:r>
            <a:r>
              <a:rPr lang="en-US" dirty="0" smtClean="0"/>
              <a:t> </a:t>
            </a:r>
            <a:r>
              <a:rPr lang="en-US" dirty="0" smtClean="0"/>
              <a:t>etch</a:t>
            </a:r>
          </a:p>
          <a:p>
            <a:r>
              <a:rPr lang="en-US" dirty="0" smtClean="0"/>
              <a:t>p-metal </a:t>
            </a:r>
            <a:r>
              <a:rPr lang="en-US" dirty="0" smtClean="0"/>
              <a:t>/ probe metal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82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1538005" y="4120290"/>
            <a:ext cx="748897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574940" y="4427529"/>
            <a:ext cx="460860" cy="3456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27529"/>
            <a:ext cx="652885" cy="3456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27529"/>
            <a:ext cx="691290" cy="34564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117020" y="4120290"/>
            <a:ext cx="49926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3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574940" y="4465935"/>
            <a:ext cx="460860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Proton implant / strip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7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/>
          <p:cNvSpPr/>
          <p:nvPr/>
        </p:nvSpPr>
        <p:spPr>
          <a:xfrm>
            <a:off x="7145135" y="4081886"/>
            <a:ext cx="188184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5877770" y="4081885"/>
            <a:ext cx="1075338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5340100" y="4081885"/>
            <a:ext cx="345643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4072735" y="4081885"/>
            <a:ext cx="107533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3573470" y="4081885"/>
            <a:ext cx="26883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306104" y="4081885"/>
            <a:ext cx="107533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1806839" y="4081885"/>
            <a:ext cx="30723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01070" y="4081885"/>
            <a:ext cx="111374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17020" y="4081885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574940" y="4465935"/>
            <a:ext cx="460860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0723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337160" y="5310845"/>
            <a:ext cx="1689820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5003605"/>
            <a:ext cx="7220140" cy="61448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via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17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2574940" y="4465935"/>
            <a:ext cx="46086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839365" y="4931595"/>
            <a:ext cx="11137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340100" y="4965200"/>
            <a:ext cx="3456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072735" y="4970000"/>
            <a:ext cx="1075339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573470" y="4969999"/>
            <a:ext cx="26883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344509" y="4965200"/>
            <a:ext cx="1036935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806841" y="4970000"/>
            <a:ext cx="307240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145135" y="5310845"/>
            <a:ext cx="1881845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4926795"/>
            <a:ext cx="230430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via etch / strip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45135" y="4965200"/>
            <a:ext cx="19202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14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Rectangle 80"/>
          <p:cNvSpPr/>
          <p:nvPr/>
        </p:nvSpPr>
        <p:spPr>
          <a:xfrm>
            <a:off x="11702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57788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1845245" y="4120291"/>
            <a:ext cx="23042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2344511" y="4120291"/>
            <a:ext cx="192024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/>
          <p:cNvSpPr/>
          <p:nvPr/>
        </p:nvSpPr>
        <p:spPr>
          <a:xfrm>
            <a:off x="345825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4111139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5224885" y="4120291"/>
            <a:ext cx="230430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5877770" y="4120291"/>
            <a:ext cx="192025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Rectangle 97"/>
          <p:cNvSpPr/>
          <p:nvPr/>
        </p:nvSpPr>
        <p:spPr>
          <a:xfrm>
            <a:off x="7106730" y="4120291"/>
            <a:ext cx="1920249" cy="126736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574940" y="4465935"/>
            <a:ext cx="46086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839365" y="4931595"/>
            <a:ext cx="11137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340100" y="4965200"/>
            <a:ext cx="3456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072735" y="4970000"/>
            <a:ext cx="1075339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573470" y="4969999"/>
            <a:ext cx="26883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344509" y="4965200"/>
            <a:ext cx="1036935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806841" y="4970000"/>
            <a:ext cx="307240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145135" y="5310845"/>
            <a:ext cx="1881845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4926795"/>
            <a:ext cx="230430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</a:t>
            </a:r>
            <a:r>
              <a:rPr lang="en-US" dirty="0" err="1" smtClean="0"/>
              <a:t>litho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45135" y="4965200"/>
            <a:ext cx="19202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82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Rectangle 105"/>
          <p:cNvSpPr/>
          <p:nvPr/>
        </p:nvSpPr>
        <p:spPr>
          <a:xfrm>
            <a:off x="2536530" y="4312315"/>
            <a:ext cx="576078" cy="53767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Rectangle 106"/>
          <p:cNvSpPr/>
          <p:nvPr/>
        </p:nvSpPr>
        <p:spPr>
          <a:xfrm>
            <a:off x="30904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Rectangle 107"/>
          <p:cNvSpPr/>
          <p:nvPr/>
        </p:nvSpPr>
        <p:spPr>
          <a:xfrm>
            <a:off x="207567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 108"/>
          <p:cNvSpPr/>
          <p:nvPr/>
        </p:nvSpPr>
        <p:spPr>
          <a:xfrm>
            <a:off x="384230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 109"/>
          <p:cNvSpPr/>
          <p:nvPr/>
        </p:nvSpPr>
        <p:spPr>
          <a:xfrm>
            <a:off x="5608932" y="4734769"/>
            <a:ext cx="268835" cy="4992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923523" y="4302713"/>
            <a:ext cx="307240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11"/>
          <p:cNvSpPr/>
          <p:nvPr/>
        </p:nvSpPr>
        <p:spPr>
          <a:xfrm>
            <a:off x="4303159" y="4312315"/>
            <a:ext cx="576078" cy="4608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6069792" y="4312315"/>
            <a:ext cx="576078" cy="46086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 113"/>
          <p:cNvSpPr/>
          <p:nvPr/>
        </p:nvSpPr>
        <p:spPr>
          <a:xfrm>
            <a:off x="1614815" y="4427531"/>
            <a:ext cx="230430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Rectangle 114"/>
          <p:cNvSpPr/>
          <p:nvPr/>
        </p:nvSpPr>
        <p:spPr>
          <a:xfrm>
            <a:off x="1153955" y="4120290"/>
            <a:ext cx="537670" cy="57607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 115"/>
          <p:cNvSpPr/>
          <p:nvPr/>
        </p:nvSpPr>
        <p:spPr>
          <a:xfrm>
            <a:off x="3227825" y="4427531"/>
            <a:ext cx="230430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Rectangle 116"/>
          <p:cNvSpPr/>
          <p:nvPr/>
        </p:nvSpPr>
        <p:spPr>
          <a:xfrm>
            <a:off x="2958989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Rectangle 117"/>
          <p:cNvSpPr/>
          <p:nvPr/>
        </p:nvSpPr>
        <p:spPr>
          <a:xfrm>
            <a:off x="4994456" y="4427531"/>
            <a:ext cx="230430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72562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/>
          <p:cNvSpPr/>
          <p:nvPr/>
        </p:nvSpPr>
        <p:spPr>
          <a:xfrm>
            <a:off x="6761086" y="4427531"/>
            <a:ext cx="345644" cy="806504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/>
          <p:cNvSpPr/>
          <p:nvPr/>
        </p:nvSpPr>
        <p:spPr>
          <a:xfrm>
            <a:off x="6492250" y="4120290"/>
            <a:ext cx="345645" cy="47046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Rectangle 121"/>
          <p:cNvSpPr/>
          <p:nvPr/>
        </p:nvSpPr>
        <p:spPr>
          <a:xfrm>
            <a:off x="368868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Rectangle 122"/>
          <p:cNvSpPr/>
          <p:nvPr/>
        </p:nvSpPr>
        <p:spPr>
          <a:xfrm>
            <a:off x="5455315" y="4581150"/>
            <a:ext cx="268835" cy="42245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ectangle 90"/>
          <p:cNvSpPr/>
          <p:nvPr/>
        </p:nvSpPr>
        <p:spPr>
          <a:xfrm>
            <a:off x="2574940" y="4465935"/>
            <a:ext cx="46086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ectangle 91"/>
          <p:cNvSpPr/>
          <p:nvPr/>
        </p:nvSpPr>
        <p:spPr>
          <a:xfrm>
            <a:off x="4264759" y="4465935"/>
            <a:ext cx="652885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Rectangle 92"/>
          <p:cNvSpPr/>
          <p:nvPr/>
        </p:nvSpPr>
        <p:spPr>
          <a:xfrm>
            <a:off x="5992985" y="4465935"/>
            <a:ext cx="691290" cy="38405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Rectangle 103"/>
          <p:cNvSpPr/>
          <p:nvPr/>
        </p:nvSpPr>
        <p:spPr>
          <a:xfrm>
            <a:off x="5839365" y="4931595"/>
            <a:ext cx="11137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Rectangle 102"/>
          <p:cNvSpPr/>
          <p:nvPr/>
        </p:nvSpPr>
        <p:spPr>
          <a:xfrm>
            <a:off x="5340100" y="4965200"/>
            <a:ext cx="34564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4072735" y="4970000"/>
            <a:ext cx="1075339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Rectangle 98"/>
          <p:cNvSpPr/>
          <p:nvPr/>
        </p:nvSpPr>
        <p:spPr>
          <a:xfrm>
            <a:off x="3573470" y="4969999"/>
            <a:ext cx="26883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2344509" y="4965200"/>
            <a:ext cx="1036935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Rectangle 99"/>
          <p:cNvSpPr/>
          <p:nvPr/>
        </p:nvSpPr>
        <p:spPr>
          <a:xfrm>
            <a:off x="1806841" y="4970000"/>
            <a:ext cx="307240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649225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4725620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997395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1422790" y="4581150"/>
            <a:ext cx="19202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8" name="Rectangle 267"/>
          <p:cNvSpPr/>
          <p:nvPr/>
        </p:nvSpPr>
        <p:spPr>
          <a:xfrm>
            <a:off x="5954580" y="4581150"/>
            <a:ext cx="268835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7" name="Rectangle 266"/>
          <p:cNvSpPr/>
          <p:nvPr/>
        </p:nvSpPr>
        <p:spPr>
          <a:xfrm>
            <a:off x="4187951" y="4581150"/>
            <a:ext cx="26883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" name="Rectangle 265"/>
          <p:cNvSpPr/>
          <p:nvPr/>
        </p:nvSpPr>
        <p:spPr>
          <a:xfrm>
            <a:off x="2421322" y="4581150"/>
            <a:ext cx="230428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3" name="Rectangle 262"/>
          <p:cNvSpPr/>
          <p:nvPr/>
        </p:nvSpPr>
        <p:spPr>
          <a:xfrm>
            <a:off x="501071" y="4581150"/>
            <a:ext cx="192024" cy="103693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885120" y="4465935"/>
            <a:ext cx="34564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5" name="Rectangle 264"/>
          <p:cNvSpPr/>
          <p:nvPr/>
        </p:nvSpPr>
        <p:spPr>
          <a:xfrm>
            <a:off x="7145135" y="5310845"/>
            <a:ext cx="1881845" cy="30724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4" name="Rectangle 263"/>
          <p:cNvSpPr/>
          <p:nvPr/>
        </p:nvSpPr>
        <p:spPr>
          <a:xfrm>
            <a:off x="117020" y="4926795"/>
            <a:ext cx="230430" cy="69129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Probe </a:t>
            </a:r>
            <a:r>
              <a:rPr lang="en-US" dirty="0" err="1" smtClean="0"/>
              <a:t>dep</a:t>
            </a:r>
            <a:r>
              <a:rPr lang="en-US" dirty="0" smtClean="0"/>
              <a:t> / liftoff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17" name="Rectangle 216"/>
          <p:cNvSpPr/>
          <p:nvPr/>
        </p:nvSpPr>
        <p:spPr>
          <a:xfrm>
            <a:off x="30904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8" name="Rectangle 217"/>
          <p:cNvSpPr/>
          <p:nvPr/>
        </p:nvSpPr>
        <p:spPr>
          <a:xfrm>
            <a:off x="207567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9" name="Rectangle 218"/>
          <p:cNvSpPr/>
          <p:nvPr/>
        </p:nvSpPr>
        <p:spPr>
          <a:xfrm>
            <a:off x="384230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0" name="Rectangle 219"/>
          <p:cNvSpPr/>
          <p:nvPr/>
        </p:nvSpPr>
        <p:spPr>
          <a:xfrm>
            <a:off x="5608935" y="5541275"/>
            <a:ext cx="1536200" cy="7680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5" name="Rectangle 234"/>
          <p:cNvSpPr/>
          <p:nvPr/>
        </p:nvSpPr>
        <p:spPr>
          <a:xfrm>
            <a:off x="30904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65468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65469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65469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1" name="Rectangle 240"/>
          <p:cNvSpPr/>
          <p:nvPr/>
        </p:nvSpPr>
        <p:spPr>
          <a:xfrm>
            <a:off x="157641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2" name="Rectangle 241"/>
          <p:cNvSpPr/>
          <p:nvPr/>
        </p:nvSpPr>
        <p:spPr>
          <a:xfrm>
            <a:off x="207567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3" name="Rectangle 242"/>
          <p:cNvSpPr/>
          <p:nvPr/>
        </p:nvSpPr>
        <p:spPr>
          <a:xfrm>
            <a:off x="242131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4" name="Rectangle 243"/>
          <p:cNvSpPr/>
          <p:nvPr/>
        </p:nvSpPr>
        <p:spPr>
          <a:xfrm>
            <a:off x="242132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5" name="Rectangle 244"/>
          <p:cNvSpPr/>
          <p:nvPr/>
        </p:nvSpPr>
        <p:spPr>
          <a:xfrm>
            <a:off x="242132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8" name="Rectangle 247"/>
          <p:cNvSpPr/>
          <p:nvPr/>
        </p:nvSpPr>
        <p:spPr>
          <a:xfrm>
            <a:off x="334304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9" name="Rectangle 248"/>
          <p:cNvSpPr/>
          <p:nvPr/>
        </p:nvSpPr>
        <p:spPr>
          <a:xfrm>
            <a:off x="384230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0" name="Rectangle 249"/>
          <p:cNvSpPr/>
          <p:nvPr/>
        </p:nvSpPr>
        <p:spPr>
          <a:xfrm>
            <a:off x="4418379" y="546446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" name="Rectangle 250"/>
          <p:cNvSpPr/>
          <p:nvPr/>
        </p:nvSpPr>
        <p:spPr>
          <a:xfrm>
            <a:off x="4418380" y="5387655"/>
            <a:ext cx="34564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2" name="Rectangle 251"/>
          <p:cNvSpPr/>
          <p:nvPr/>
        </p:nvSpPr>
        <p:spPr>
          <a:xfrm>
            <a:off x="4418380" y="5310845"/>
            <a:ext cx="345646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5" name="Rectangle 254"/>
          <p:cNvSpPr/>
          <p:nvPr/>
        </p:nvSpPr>
        <p:spPr>
          <a:xfrm>
            <a:off x="510967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6" name="Rectangle 255"/>
          <p:cNvSpPr/>
          <p:nvPr/>
        </p:nvSpPr>
        <p:spPr>
          <a:xfrm>
            <a:off x="5608935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7" name="Rectangle 256"/>
          <p:cNvSpPr/>
          <p:nvPr/>
        </p:nvSpPr>
        <p:spPr>
          <a:xfrm>
            <a:off x="5954579" y="546446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8" name="Rectangle 257"/>
          <p:cNvSpPr/>
          <p:nvPr/>
        </p:nvSpPr>
        <p:spPr>
          <a:xfrm>
            <a:off x="5954580" y="5387655"/>
            <a:ext cx="80650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9" name="Rectangle 258"/>
          <p:cNvSpPr/>
          <p:nvPr/>
        </p:nvSpPr>
        <p:spPr>
          <a:xfrm>
            <a:off x="5954580" y="5310845"/>
            <a:ext cx="806505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2" name="Rectangle 261"/>
          <p:cNvSpPr/>
          <p:nvPr/>
        </p:nvSpPr>
        <p:spPr>
          <a:xfrm>
            <a:off x="6876300" y="5234035"/>
            <a:ext cx="268835" cy="30724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Rectangle 95"/>
          <p:cNvSpPr/>
          <p:nvPr/>
        </p:nvSpPr>
        <p:spPr>
          <a:xfrm>
            <a:off x="779802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Rectangle 96"/>
          <p:cNvSpPr/>
          <p:nvPr/>
        </p:nvSpPr>
        <p:spPr>
          <a:xfrm>
            <a:off x="8182070" y="5618085"/>
            <a:ext cx="192025" cy="7681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 89"/>
          <p:cNvSpPr/>
          <p:nvPr/>
        </p:nvSpPr>
        <p:spPr>
          <a:xfrm>
            <a:off x="69309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Rectangle 87"/>
          <p:cNvSpPr/>
          <p:nvPr/>
        </p:nvSpPr>
        <p:spPr>
          <a:xfrm>
            <a:off x="1230765" y="4696365"/>
            <a:ext cx="19202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9309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1230765" y="4849985"/>
            <a:ext cx="192025" cy="384050"/>
          </a:xfrm>
          <a:prstGeom prst="rect">
            <a:avLst/>
          </a:prstGeom>
          <a:pattFill prst="pct7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7145135" y="4965200"/>
            <a:ext cx="192025" cy="64808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</a:t>
            </a:r>
            <a:r>
              <a:rPr lang="en-US" dirty="0" smtClean="0"/>
              <a:t>A.02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33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SOI wafer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18086"/>
            <a:ext cx="8909960" cy="15361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55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Silicon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864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VC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365028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188365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41691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7183540" y="5618085"/>
            <a:ext cx="153620" cy="1536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4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III/V bonding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117020" y="46195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117020" y="4005075"/>
            <a:ext cx="8909960" cy="6144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55000">
                <a:srgbClr val="0070C0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82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substrate removal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117020" y="4849985"/>
            <a:ext cx="8909960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117021" y="477317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17020" y="4696365"/>
            <a:ext cx="8909960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440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p-mesa etch</a:t>
            </a:r>
            <a:endParaRPr lang="en-US" dirty="0"/>
          </a:p>
        </p:txBody>
      </p:sp>
      <p:sp>
        <p:nvSpPr>
          <p:cNvPr id="83" name="Rectangle 82"/>
          <p:cNvSpPr/>
          <p:nvPr/>
        </p:nvSpPr>
        <p:spPr>
          <a:xfrm>
            <a:off x="117020" y="5886919"/>
            <a:ext cx="8909960" cy="614480"/>
          </a:xfrm>
          <a:prstGeom prst="rect">
            <a:avLst/>
          </a:prstGeom>
          <a:gradFill flip="none" rotWithShape="1">
            <a:gsLst>
              <a:gs pos="45000">
                <a:schemeClr val="tx1">
                  <a:lumMod val="65000"/>
                  <a:lumOff val="35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34" name="Group 233"/>
          <p:cNvGrpSpPr/>
          <p:nvPr/>
        </p:nvGrpSpPr>
        <p:grpSpPr>
          <a:xfrm>
            <a:off x="424260" y="6500863"/>
            <a:ext cx="8295480" cy="307777"/>
            <a:chOff x="424260" y="5157225"/>
            <a:chExt cx="8295480" cy="307777"/>
          </a:xfrm>
        </p:grpSpPr>
        <p:sp>
          <p:nvSpPr>
            <p:cNvPr id="212" name="TextBox 211"/>
            <p:cNvSpPr txBox="1"/>
            <p:nvPr/>
          </p:nvSpPr>
          <p:spPr>
            <a:xfrm>
              <a:off x="424260" y="5157225"/>
              <a:ext cx="136306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UCSB ‘Standard’</a:t>
              </a:r>
              <a:endParaRPr lang="en-US" sz="1400" dirty="0"/>
            </a:p>
          </p:txBody>
        </p:sp>
        <p:sp>
          <p:nvSpPr>
            <p:cNvPr id="213" name="TextBox 212"/>
            <p:cNvSpPr txBox="1"/>
            <p:nvPr/>
          </p:nvSpPr>
          <p:spPr>
            <a:xfrm>
              <a:off x="1965188" y="5157225"/>
              <a:ext cx="187711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Etched current channel</a:t>
              </a:r>
              <a:endParaRPr lang="en-US" sz="1400" dirty="0"/>
            </a:p>
          </p:txBody>
        </p:sp>
        <p:sp>
          <p:nvSpPr>
            <p:cNvPr id="214" name="TextBox 213"/>
            <p:cNvSpPr txBox="1"/>
            <p:nvPr/>
          </p:nvSpPr>
          <p:spPr>
            <a:xfrm>
              <a:off x="5827481" y="5157225"/>
              <a:ext cx="112562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Mesa guided</a:t>
              </a:r>
              <a:endParaRPr lang="en-US" sz="1400" dirty="0"/>
            </a:p>
          </p:txBody>
        </p:sp>
        <p:sp>
          <p:nvSpPr>
            <p:cNvPr id="215" name="TextBox 214"/>
            <p:cNvSpPr txBox="1"/>
            <p:nvPr/>
          </p:nvSpPr>
          <p:spPr>
            <a:xfrm>
              <a:off x="3842305" y="5157225"/>
              <a:ext cx="159171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Narrow QW / taper</a:t>
              </a:r>
              <a:endParaRPr lang="en-US" sz="1400" dirty="0"/>
            </a:p>
          </p:txBody>
        </p:sp>
        <p:sp>
          <p:nvSpPr>
            <p:cNvPr id="216" name="TextBox 215"/>
            <p:cNvSpPr txBox="1"/>
            <p:nvPr/>
          </p:nvSpPr>
          <p:spPr>
            <a:xfrm>
              <a:off x="7508190" y="5157225"/>
              <a:ext cx="121155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Passive silicon</a:t>
              </a:r>
              <a:endParaRPr lang="en-US" sz="1400" dirty="0"/>
            </a:p>
          </p:txBody>
        </p:sp>
      </p:grpSp>
      <p:sp>
        <p:nvSpPr>
          <p:cNvPr id="220" name="Rectangle 219"/>
          <p:cNvSpPr/>
          <p:nvPr/>
        </p:nvSpPr>
        <p:spPr>
          <a:xfrm>
            <a:off x="117020" y="5541275"/>
            <a:ext cx="8909959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2" name="Rectangle 221"/>
          <p:cNvSpPr/>
          <p:nvPr/>
        </p:nvSpPr>
        <p:spPr>
          <a:xfrm>
            <a:off x="117020" y="5771703"/>
            <a:ext cx="8909960" cy="11521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3" name="Rectangle 222"/>
          <p:cNvSpPr/>
          <p:nvPr/>
        </p:nvSpPr>
        <p:spPr>
          <a:xfrm>
            <a:off x="117020" y="5694894"/>
            <a:ext cx="8909960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4" name="Rectangle 223"/>
          <p:cNvSpPr/>
          <p:nvPr/>
        </p:nvSpPr>
        <p:spPr>
          <a:xfrm>
            <a:off x="117020" y="5618085"/>
            <a:ext cx="65288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5" name="Rectangle 224"/>
          <p:cNvSpPr/>
          <p:nvPr/>
        </p:nvSpPr>
        <p:spPr>
          <a:xfrm>
            <a:off x="96193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6" name="Rectangle 225"/>
          <p:cNvSpPr/>
          <p:nvPr/>
        </p:nvSpPr>
        <p:spPr>
          <a:xfrm>
            <a:off x="272856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7" name="Rectangle 226"/>
          <p:cNvSpPr/>
          <p:nvPr/>
        </p:nvSpPr>
        <p:spPr>
          <a:xfrm>
            <a:off x="4495190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8" name="Rectangle 227"/>
          <p:cNvSpPr/>
          <p:nvPr/>
        </p:nvSpPr>
        <p:spPr>
          <a:xfrm>
            <a:off x="7990045" y="5618084"/>
            <a:ext cx="192025" cy="76809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9" name="Rectangle 228"/>
          <p:cNvSpPr/>
          <p:nvPr/>
        </p:nvSpPr>
        <p:spPr>
          <a:xfrm>
            <a:off x="134598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0" name="Rectangle 229"/>
          <p:cNvSpPr/>
          <p:nvPr/>
        </p:nvSpPr>
        <p:spPr>
          <a:xfrm>
            <a:off x="311261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4879240" y="5618084"/>
            <a:ext cx="1190555" cy="115215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2" name="Rectangle 231"/>
          <p:cNvSpPr/>
          <p:nvPr/>
        </p:nvSpPr>
        <p:spPr>
          <a:xfrm>
            <a:off x="6031391" y="5618085"/>
            <a:ext cx="1766630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3" name="Rectangle 232"/>
          <p:cNvSpPr/>
          <p:nvPr/>
        </p:nvSpPr>
        <p:spPr>
          <a:xfrm>
            <a:off x="8374095" y="5618085"/>
            <a:ext cx="652885" cy="7681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6" name="Rectangle 235"/>
          <p:cNvSpPr/>
          <p:nvPr/>
        </p:nvSpPr>
        <p:spPr>
          <a:xfrm>
            <a:off x="117019" y="546446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7" name="Rectangle 236"/>
          <p:cNvSpPr/>
          <p:nvPr/>
        </p:nvSpPr>
        <p:spPr>
          <a:xfrm>
            <a:off x="117020" y="5387655"/>
            <a:ext cx="8909960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8" name="Rectangle 237"/>
          <p:cNvSpPr/>
          <p:nvPr/>
        </p:nvSpPr>
        <p:spPr>
          <a:xfrm>
            <a:off x="117020" y="5310845"/>
            <a:ext cx="8909960" cy="76810"/>
          </a:xfrm>
          <a:prstGeom prst="rect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9" name="Rectangle 238"/>
          <p:cNvSpPr/>
          <p:nvPr/>
        </p:nvSpPr>
        <p:spPr>
          <a:xfrm>
            <a:off x="693094" y="4849985"/>
            <a:ext cx="729695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6" name="Rectangle 245"/>
          <p:cNvSpPr/>
          <p:nvPr/>
        </p:nvSpPr>
        <p:spPr>
          <a:xfrm>
            <a:off x="2651748" y="4849985"/>
            <a:ext cx="34564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3" name="Rectangle 252"/>
          <p:cNvSpPr/>
          <p:nvPr/>
        </p:nvSpPr>
        <p:spPr>
          <a:xfrm>
            <a:off x="4456783" y="4849985"/>
            <a:ext cx="268838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0" name="Rectangle 259"/>
          <p:cNvSpPr/>
          <p:nvPr/>
        </p:nvSpPr>
        <p:spPr>
          <a:xfrm>
            <a:off x="6223414" y="4849985"/>
            <a:ext cx="268836" cy="460859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0" name="Rectangle 239"/>
          <p:cNvSpPr/>
          <p:nvPr/>
        </p:nvSpPr>
        <p:spPr>
          <a:xfrm>
            <a:off x="693095" y="4773175"/>
            <a:ext cx="729695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7" name="Rectangle 246"/>
          <p:cNvSpPr/>
          <p:nvPr/>
        </p:nvSpPr>
        <p:spPr>
          <a:xfrm>
            <a:off x="2651749" y="4773175"/>
            <a:ext cx="34564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4" name="Rectangle 253"/>
          <p:cNvSpPr/>
          <p:nvPr/>
        </p:nvSpPr>
        <p:spPr>
          <a:xfrm>
            <a:off x="4456784" y="4773175"/>
            <a:ext cx="268838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1" name="Rectangle 260"/>
          <p:cNvSpPr/>
          <p:nvPr/>
        </p:nvSpPr>
        <p:spPr>
          <a:xfrm>
            <a:off x="6223415" y="4773175"/>
            <a:ext cx="268836" cy="76810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693095" y="4696365"/>
            <a:ext cx="729695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651749" y="4696365"/>
            <a:ext cx="34564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4456784" y="4696365"/>
            <a:ext cx="268838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6223415" y="4696365"/>
            <a:ext cx="268836" cy="768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99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11089</TotalTime>
  <Words>422</Words>
  <Application>Microsoft Office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Office Theme</vt:lpstr>
      <vt:lpstr>Dev-2.2 process flow A v02</vt:lpstr>
      <vt:lpstr>Masks</vt:lpstr>
      <vt:lpstr>Process A.02</vt:lpstr>
      <vt:lpstr>SOI wafer</vt:lpstr>
      <vt:lpstr>Silicon etch</vt:lpstr>
      <vt:lpstr>VC etch</vt:lpstr>
      <vt:lpstr>III/V bonding</vt:lpstr>
      <vt:lpstr>substrate removal</vt:lpstr>
      <vt:lpstr>p-mesa etch</vt:lpstr>
      <vt:lpstr>QW etch</vt:lpstr>
      <vt:lpstr>n-contact definition</vt:lpstr>
      <vt:lpstr>n-contact sacrificial layer etch</vt:lpstr>
      <vt:lpstr>n-metal deposition / resist strip</vt:lpstr>
      <vt:lpstr>n-InP etch</vt:lpstr>
      <vt:lpstr>Oxide planarization (1200 nm oxide)</vt:lpstr>
      <vt:lpstr>P-Via etch</vt:lpstr>
      <vt:lpstr>P-metal litho</vt:lpstr>
      <vt:lpstr>P-contact sacrificial etch</vt:lpstr>
      <vt:lpstr>P-metal dep/liftoff</vt:lpstr>
      <vt:lpstr>Proton litho</vt:lpstr>
      <vt:lpstr>Proton implant / strip</vt:lpstr>
      <vt:lpstr>Probe via litho</vt:lpstr>
      <vt:lpstr>Probe via etch / strip</vt:lpstr>
      <vt:lpstr>Probe litho</vt:lpstr>
      <vt:lpstr>Probe dep / liftoff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SOA2 Process Flow</dc:title>
  <dc:creator>JKD</dc:creator>
  <cp:lastModifiedBy>Jonathan Doylend</cp:lastModifiedBy>
  <cp:revision>20</cp:revision>
  <dcterms:created xsi:type="dcterms:W3CDTF">2012-08-31T03:41:50Z</dcterms:created>
  <dcterms:modified xsi:type="dcterms:W3CDTF">2012-11-12T17:10:40Z</dcterms:modified>
</cp:coreProperties>
</file>