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9CE07D-8B3E-4DFF-A281-4200B6769C40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F101C-EC88-4315-9D99-CF6F4EF97D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DAEBF-8579-4C0F-A181-9A1A7398493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DAEBF-8579-4C0F-A181-9A1A7398493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6E08-EEBA-45D7-BDFC-78FCE44B853B}" type="datetimeFigureOut">
              <a:rPr lang="en-US" smtClean="0"/>
              <a:pPr/>
              <a:t>7/13/2010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E9F9-3E6F-4B87-8939-96E3657F0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Silicon Photonics Meeting</a:t>
            </a:r>
            <a:br>
              <a:rPr lang="en-US" dirty="0" smtClean="0"/>
            </a:br>
            <a:r>
              <a:rPr lang="en-US" dirty="0" smtClean="0"/>
              <a:t>- Ring Isolator with Bonded YIG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7/12/2010</a:t>
            </a:r>
          </a:p>
          <a:p>
            <a:r>
              <a:rPr lang="en-US" dirty="0" smtClean="0"/>
              <a:t>Jason </a:t>
            </a:r>
            <a:r>
              <a:rPr lang="en-US" dirty="0" err="1" smtClean="0"/>
              <a:t>Tien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62"/>
          <p:cNvGrpSpPr/>
          <p:nvPr/>
        </p:nvGrpSpPr>
        <p:grpSpPr>
          <a:xfrm>
            <a:off x="1905000" y="2438400"/>
            <a:ext cx="914400" cy="914400"/>
            <a:chOff x="6553200" y="2895600"/>
            <a:chExt cx="914400" cy="914400"/>
          </a:xfrm>
          <a:scene3d>
            <a:camera prst="orthographicFront">
              <a:rot lat="0" lon="0" rev="1365630"/>
            </a:camera>
            <a:lightRig rig="threePt" dir="t"/>
          </a:scene3d>
        </p:grpSpPr>
        <p:sp>
          <p:nvSpPr>
            <p:cNvPr id="64" name="Oval 63"/>
            <p:cNvSpPr/>
            <p:nvPr/>
          </p:nvSpPr>
          <p:spPr>
            <a:xfrm>
              <a:off x="6553200" y="2895600"/>
              <a:ext cx="914400" cy="9144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sp3d extrusionH="254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Oval 64"/>
            <p:cNvSpPr/>
            <p:nvPr/>
          </p:nvSpPr>
          <p:spPr>
            <a:xfrm>
              <a:off x="6668589" y="3010989"/>
              <a:ext cx="685800" cy="685800"/>
            </a:xfrm>
            <a:prstGeom prst="ellipse">
              <a:avLst/>
            </a:prstGeom>
            <a:solidFill>
              <a:schemeClr val="bg1"/>
            </a:solidFill>
            <a:sp3d extrusionH="2540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Nonreciprocal propagation constant in ring resonators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0" y="2209800"/>
            <a:ext cx="29718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3429000"/>
            <a:ext cx="2971800" cy="152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2667000"/>
            <a:ext cx="35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B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1752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YIG</a:t>
            </a:r>
            <a:endParaRPr lang="en-US" b="1" dirty="0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514600" y="2895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H="1">
            <a:off x="1718198" y="2895600"/>
            <a:ext cx="49160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2095500" y="24003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2133600" y="32766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 flipV="1">
            <a:off x="2464526" y="2464526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V="1">
            <a:off x="2438400" y="2971800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852748" y="2997926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H="1">
            <a:off x="1881052" y="2412274"/>
            <a:ext cx="381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486400" y="2819400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953000" y="3200400"/>
            <a:ext cx="3200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BOX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953000" y="2438400"/>
            <a:ext cx="3124200" cy="381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162800" y="2819400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971211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" name="Group 45"/>
          <p:cNvGrpSpPr/>
          <p:nvPr/>
        </p:nvGrpSpPr>
        <p:grpSpPr>
          <a:xfrm>
            <a:off x="7315200" y="2057400"/>
            <a:ext cx="152400" cy="152400"/>
            <a:chOff x="7315200" y="1676400"/>
            <a:chExt cx="152400" cy="152400"/>
          </a:xfrm>
        </p:grpSpPr>
        <p:sp>
          <p:nvSpPr>
            <p:cNvPr id="37" name="Oval 36"/>
            <p:cNvSpPr/>
            <p:nvPr/>
          </p:nvSpPr>
          <p:spPr>
            <a:xfrm>
              <a:off x="73152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38" name="Straight Connector 37"/>
            <p:cNvCxnSpPr>
              <a:stCxn id="37" idx="1"/>
              <a:endCxn id="37" idx="5"/>
            </p:cNvCxnSpPr>
            <p:nvPr/>
          </p:nvCxnSpPr>
          <p:spPr>
            <a:xfrm rot="16200000" flipH="1">
              <a:off x="7337518" y="1698718"/>
              <a:ext cx="107764" cy="1077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7" idx="7"/>
              <a:endCxn id="37" idx="3"/>
            </p:cNvCxnSpPr>
            <p:nvPr/>
          </p:nvCxnSpPr>
          <p:spPr>
            <a:xfrm rot="16200000" flipH="1" flipV="1">
              <a:off x="7337518" y="1698718"/>
              <a:ext cx="107764" cy="10776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44"/>
          <p:cNvGrpSpPr/>
          <p:nvPr/>
        </p:nvGrpSpPr>
        <p:grpSpPr>
          <a:xfrm>
            <a:off x="5638800" y="2057400"/>
            <a:ext cx="152400" cy="152400"/>
            <a:chOff x="5638800" y="1676400"/>
            <a:chExt cx="152400" cy="152400"/>
          </a:xfrm>
        </p:grpSpPr>
        <p:sp>
          <p:nvSpPr>
            <p:cNvPr id="40" name="Oval 39"/>
            <p:cNvSpPr/>
            <p:nvPr/>
          </p:nvSpPr>
          <p:spPr>
            <a:xfrm>
              <a:off x="5638800" y="1676400"/>
              <a:ext cx="152400" cy="1524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5400000" flipH="1" flipV="1">
              <a:off x="5715000" y="1752600"/>
              <a:ext cx="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 flipV="1">
              <a:off x="5698374" y="1729049"/>
              <a:ext cx="45719" cy="45719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5867400" y="1905000"/>
            <a:ext cx="248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8077200" y="24384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YIG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848600" y="2057400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Metal wire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5257800" y="2514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52578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10800000">
            <a:off x="6934200" y="25146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>
            <a:off x="6934200" y="26670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400800" y="2362200"/>
            <a:ext cx="35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52600" y="1447800"/>
            <a:ext cx="1154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Top view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867400" y="1447800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Cross-section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4725194" y="3656806"/>
            <a:ext cx="5326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4419600" y="3048000"/>
            <a:ext cx="293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y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5334000" y="350520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x</a:t>
            </a:r>
            <a:endParaRPr lang="en-US" b="1" dirty="0"/>
          </a:p>
        </p:txBody>
      </p:sp>
      <p:graphicFrame>
        <p:nvGraphicFramePr>
          <p:cNvPr id="71682" name="Object 2"/>
          <p:cNvGraphicFramePr>
            <a:graphicFrameLocks noChangeAspect="1"/>
          </p:cNvGraphicFramePr>
          <p:nvPr/>
        </p:nvGraphicFramePr>
        <p:xfrm>
          <a:off x="2133600" y="4419600"/>
          <a:ext cx="4894263" cy="1185863"/>
        </p:xfrm>
        <a:graphic>
          <a:graphicData uri="http://schemas.openxmlformats.org/presentationml/2006/ole">
            <p:oleObj spid="_x0000_s24578" name="Equation" r:id="rId4" imgW="3085920" imgH="749160" progId="Equation.3">
              <p:embed/>
            </p:oleObj>
          </a:graphicData>
        </a:graphic>
      </p:graphicFrame>
      <p:sp>
        <p:nvSpPr>
          <p:cNvPr id="58" name="TextBox 57"/>
          <p:cNvSpPr txBox="1"/>
          <p:nvPr/>
        </p:nvSpPr>
        <p:spPr>
          <a:xfrm>
            <a:off x="1752600" y="5715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Magnetic field with radial direction is required!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572000" y="25908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61" name="TextBox 60"/>
          <p:cNvSpPr txBox="1"/>
          <p:nvPr/>
        </p:nvSpPr>
        <p:spPr>
          <a:xfrm>
            <a:off x="4572000" y="22098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66" name="Rectangle 65"/>
          <p:cNvSpPr/>
          <p:nvPr/>
        </p:nvSpPr>
        <p:spPr>
          <a:xfrm>
            <a:off x="1752600" y="1981200"/>
            <a:ext cx="1219200" cy="1752600"/>
          </a:xfrm>
          <a:prstGeom prst="rect">
            <a:avLst/>
          </a:prstGeom>
          <a:solidFill>
            <a:srgbClr val="FF00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7162800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7352211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7543800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733211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5334000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525589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715000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906589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6096000" y="2286000"/>
            <a:ext cx="115389" cy="15240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4937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4533" y="1486712"/>
            <a:ext cx="4301139" cy="2942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8"/>
          <p:cNvGrpSpPr/>
          <p:nvPr/>
        </p:nvGrpSpPr>
        <p:grpSpPr>
          <a:xfrm>
            <a:off x="5038725" y="3216184"/>
            <a:ext cx="2362200" cy="838200"/>
            <a:chOff x="1447800" y="3016250"/>
            <a:chExt cx="3200400" cy="1327150"/>
          </a:xfrm>
        </p:grpSpPr>
        <p:sp>
          <p:nvSpPr>
            <p:cNvPr id="5" name="Rectangle 4"/>
            <p:cNvSpPr/>
            <p:nvPr/>
          </p:nvSpPr>
          <p:spPr>
            <a:xfrm>
              <a:off x="1981200" y="3276600"/>
              <a:ext cx="457200" cy="38100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47800" y="3657600"/>
              <a:ext cx="3200400" cy="68580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BOX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447800" y="3016250"/>
              <a:ext cx="3124200" cy="260351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err="1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CeYIG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7600" y="3276600"/>
              <a:ext cx="457200" cy="381000"/>
            </a:xfrm>
            <a:prstGeom prst="rect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rPr>
                <a:t>Si</a:t>
              </a:r>
              <a:endParaRPr lang="en-US" sz="1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apply radial magnetic field?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2377984"/>
            <a:ext cx="1905000" cy="1676400"/>
          </a:xfrm>
          <a:prstGeom prst="rect">
            <a:avLst/>
          </a:prstGeom>
          <a:scene3d>
            <a:camera prst="orthographicFront">
              <a:rot lat="18439039" lon="3333766" rev="1802888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981200" y="2743200"/>
            <a:ext cx="838200" cy="685800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scene3d>
            <a:camera prst="orthographicFront">
              <a:rot lat="18438000" lon="3336000" rev="18030000"/>
            </a:camera>
            <a:lightRig rig="morning" dir="t"/>
          </a:scene3d>
          <a:sp3d extrusionH="63500" prstMaterial="matte"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828800" y="1752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Permanent magnet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791200" y="2743200"/>
            <a:ext cx="838200" cy="1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67400" y="2438400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1.6 mm</a:t>
            </a:r>
            <a:endParaRPr lang="en-US" sz="1400" b="1" dirty="0"/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6477000" y="2971800"/>
            <a:ext cx="457200" cy="1588"/>
          </a:xfrm>
          <a:prstGeom prst="straightConnector1">
            <a:avLst/>
          </a:prstGeom>
          <a:ln w="2222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81800" y="2819400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0.8 mm</a:t>
            </a:r>
            <a:endParaRPr lang="en-US" sz="1400" b="1" dirty="0"/>
          </a:p>
        </p:txBody>
      </p:sp>
      <p:sp>
        <p:nvSpPr>
          <p:cNvPr id="27" name="Rectangle 26"/>
          <p:cNvSpPr/>
          <p:nvPr/>
        </p:nvSpPr>
        <p:spPr>
          <a:xfrm>
            <a:off x="1838325" y="2606584"/>
            <a:ext cx="1143000" cy="1047750"/>
          </a:xfrm>
          <a:prstGeom prst="rect">
            <a:avLst/>
          </a:prstGeom>
          <a:solidFill>
            <a:srgbClr val="C00000">
              <a:alpha val="30000"/>
            </a:srgbClr>
          </a:solidFill>
          <a:ln>
            <a:solidFill>
              <a:srgbClr val="C00000"/>
            </a:solidFill>
          </a:ln>
          <a:scene3d>
            <a:camera prst="orthographicFront">
              <a:rot lat="18439039" lon="3333766" rev="18028880"/>
            </a:camera>
            <a:lightRig rig="threePt" dir="t"/>
          </a:scene3d>
          <a:sp3d extrusionH="127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28850" y="2847975"/>
            <a:ext cx="381000" cy="381000"/>
          </a:xfrm>
          <a:prstGeom prst="ellipse">
            <a:avLst/>
          </a:prstGeom>
          <a:scene3d>
            <a:camera prst="orthographicFront">
              <a:rot lat="3900000" lon="10799999" rev="10799999"/>
            </a:camera>
            <a:lightRig rig="threePt" dir="t"/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endCxn id="27" idx="1"/>
          </p:cNvCxnSpPr>
          <p:nvPr/>
        </p:nvCxnSpPr>
        <p:spPr>
          <a:xfrm rot="16200000" flipH="1">
            <a:off x="1419225" y="2711358"/>
            <a:ext cx="447675" cy="3905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2301784"/>
            <a:ext cx="739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CeYIG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>
          <a:xfrm rot="10800000">
            <a:off x="2514602" y="3216184"/>
            <a:ext cx="838199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895600" y="3673384"/>
            <a:ext cx="1557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Ring resonator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800600"/>
            <a:ext cx="601401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The diameter of the ring matches that of the cylinder magnet</a:t>
            </a:r>
          </a:p>
          <a:p>
            <a:r>
              <a:rPr lang="en-US" dirty="0" smtClean="0"/>
              <a:t> - magnet: 1.6 mm</a:t>
            </a:r>
          </a:p>
          <a:p>
            <a:r>
              <a:rPr lang="en-US" dirty="0" smtClean="0"/>
              <a:t> - ring: 1.8mm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Material of ring can be </a:t>
            </a:r>
            <a:r>
              <a:rPr lang="en-US" dirty="0" smtClean="0"/>
              <a:t>silicon (or </a:t>
            </a:r>
            <a:r>
              <a:rPr lang="en-US" dirty="0" err="1" smtClean="0"/>
              <a:t>SiN</a:t>
            </a:r>
            <a:r>
              <a:rPr lang="en-US" dirty="0" smtClean="0"/>
              <a:t>?)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Better quality of </a:t>
            </a:r>
            <a:r>
              <a:rPr lang="en-US" dirty="0" err="1" smtClean="0"/>
              <a:t>Ce:YIG</a:t>
            </a:r>
            <a:r>
              <a:rPr lang="en-US" dirty="0" smtClean="0"/>
              <a:t> can be bonded to ring resonator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Ring resonators with horizontal YIG film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4267200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4648200"/>
            <a:ext cx="3200400" cy="685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BOX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3657600"/>
            <a:ext cx="3200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4267200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</a:t>
            </a:r>
            <a:endParaRPr lang="en-US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3200400"/>
            <a:ext cx="3200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GGG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10200" y="4352925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a-Si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76800" y="4724400"/>
            <a:ext cx="3200400" cy="1524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086600" y="4352925"/>
            <a:ext cx="4572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a-Si</a:t>
            </a:r>
            <a:endParaRPr lang="en-US" sz="1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76800" y="4876800"/>
            <a:ext cx="3200400" cy="457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GGG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914400" y="3962400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3733800" y="3952875"/>
            <a:ext cx="152400" cy="228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flipH="1">
            <a:off x="838200" y="1905000"/>
            <a:ext cx="3230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Approach 1) </a:t>
            </a:r>
          </a:p>
          <a:p>
            <a:r>
              <a:rPr lang="en-US" dirty="0" smtClean="0"/>
              <a:t>Wafer bond YIG-film on to Si ring resonators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flipH="1">
            <a:off x="4800600" y="1896070"/>
            <a:ext cx="32308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Approach 2) </a:t>
            </a:r>
          </a:p>
          <a:p>
            <a:r>
              <a:rPr lang="en-US" dirty="0" smtClean="0"/>
              <a:t>Fabricate a-Si ring resonators on the GGG substrate with YIG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800600" y="5715000"/>
            <a:ext cx="3573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Low-loss a-Si waveguide is required.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33400" y="5726668"/>
            <a:ext cx="3808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YIG-Si bonding needs to be developed.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err="1" smtClean="0"/>
              <a:t>Ce:YIG</a:t>
            </a:r>
            <a:r>
              <a:rPr lang="en-US" dirty="0" smtClean="0"/>
              <a:t> bonded to SOI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4114800"/>
            <a:ext cx="40005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33900" y="1143000"/>
            <a:ext cx="41148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4"/>
          <p:cNvGrpSpPr/>
          <p:nvPr/>
        </p:nvGrpSpPr>
        <p:grpSpPr>
          <a:xfrm>
            <a:off x="304800" y="1143000"/>
            <a:ext cx="4114800" cy="2743200"/>
            <a:chOff x="304800" y="1143000"/>
            <a:chExt cx="4114800" cy="274320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00" y="1143000"/>
              <a:ext cx="4114800" cy="2743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1447800" y="2590800"/>
              <a:ext cx="6174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bg1"/>
                  </a:solidFill>
                </a:rPr>
                <a:t>CeYIG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67000" y="3048000"/>
              <a:ext cx="30809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Si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12337" y="3200400"/>
              <a:ext cx="48840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BOX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93485" y="1981200"/>
              <a:ext cx="5261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GGG</a:t>
              </a:r>
              <a:endParaRPr lang="en-US" sz="14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Straight Arrow Connector 12"/>
            <p:cNvCxnSpPr>
              <a:stCxn id="10" idx="1"/>
            </p:cNvCxnSpPr>
            <p:nvPr/>
          </p:nvCxnSpPr>
          <p:spPr>
            <a:xfrm rot="10800000">
              <a:off x="2438400" y="2971803"/>
              <a:ext cx="228600" cy="230087"/>
            </a:xfrm>
            <a:prstGeom prst="straightConnector1">
              <a:avLst/>
            </a:prstGeom>
            <a:ln w="127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 rot="5400000" flipH="1" flipV="1">
            <a:off x="5600700" y="2552700"/>
            <a:ext cx="1905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553200" y="1600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53200" y="3505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934200" y="14478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11759" y="33358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20000" y="4267200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A’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334000" y="426720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3400" y="4648200"/>
            <a:ext cx="36646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0.5um </a:t>
            </a:r>
            <a:r>
              <a:rPr lang="en-US" dirty="0" err="1" smtClean="0"/>
              <a:t>CeYIG</a:t>
            </a:r>
            <a:r>
              <a:rPr lang="en-US" dirty="0" smtClean="0"/>
              <a:t> on GGG substrate</a:t>
            </a:r>
          </a:p>
          <a:p>
            <a:r>
              <a:rPr lang="en-US" dirty="0" smtClean="0"/>
              <a:t>Bond </a:t>
            </a:r>
            <a:r>
              <a:rPr lang="en-US" dirty="0" err="1" smtClean="0"/>
              <a:t>CeYIG</a:t>
            </a:r>
            <a:r>
              <a:rPr lang="en-US" dirty="0" smtClean="0"/>
              <a:t> to SOI Si waveguide</a:t>
            </a:r>
          </a:p>
          <a:p>
            <a:r>
              <a:rPr lang="en-US" dirty="0" smtClean="0"/>
              <a:t>Si waveguide: 0.6um * 0.2um</a:t>
            </a:r>
          </a:p>
          <a:p>
            <a:r>
              <a:rPr lang="en-US" dirty="0" smtClean="0"/>
              <a:t>Resonance wavelength split: 0.37nm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Faraday Effect</a:t>
            </a:r>
            <a:endParaRPr lang="en-US" dirty="0"/>
          </a:p>
        </p:txBody>
      </p:sp>
      <p:graphicFrame>
        <p:nvGraphicFramePr>
          <p:cNvPr id="296962" name="Object 2"/>
          <p:cNvGraphicFramePr>
            <a:graphicFrameLocks noChangeAspect="1"/>
          </p:cNvGraphicFramePr>
          <p:nvPr/>
        </p:nvGraphicFramePr>
        <p:xfrm>
          <a:off x="1143000" y="1981200"/>
          <a:ext cx="6096000" cy="4704186"/>
        </p:xfrm>
        <a:graphic>
          <a:graphicData uri="http://schemas.openxmlformats.org/presentationml/2006/ole">
            <p:oleObj spid="_x0000_s23554" name="Graph" r:id="rId3" imgW="4191840" imgH="3235680" progId="Origin50.Graph">
              <p:embed/>
            </p:oleObj>
          </a:graphicData>
        </a:graphic>
      </p:graphicFrame>
      <p:pic>
        <p:nvPicPr>
          <p:cNvPr id="2969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3505200"/>
            <a:ext cx="3052762" cy="203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1447800"/>
            <a:ext cx="6037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Resonance wavelength shift </a:t>
            </a:r>
            <a:r>
              <a:rPr lang="en-US" b="1" dirty="0" smtClean="0"/>
              <a:t>0.37nm</a:t>
            </a:r>
            <a:r>
              <a:rPr lang="en-US" dirty="0" smtClean="0"/>
              <a:t> as </a:t>
            </a:r>
            <a:r>
              <a:rPr lang="en-US" dirty="0" err="1" smtClean="0"/>
              <a:t>Ce:YIG</a:t>
            </a:r>
            <a:r>
              <a:rPr lang="en-US" dirty="0" smtClean="0"/>
              <a:t> is </a:t>
            </a:r>
            <a:r>
              <a:rPr lang="en-US" b="1" dirty="0" smtClean="0"/>
              <a:t>0.5 um </a:t>
            </a:r>
            <a:r>
              <a:rPr lang="en-US" dirty="0" smtClean="0"/>
              <a:t>thick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b="1" dirty="0" smtClean="0"/>
              <a:t>10X</a:t>
            </a:r>
            <a:r>
              <a:rPr lang="en-US" dirty="0" smtClean="0"/>
              <a:t> larger than that in Si disk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 calculation by FIMMPROP</a:t>
            </a:r>
            <a:endParaRPr lang="en-US" dirty="0"/>
          </a:p>
        </p:txBody>
      </p:sp>
      <p:pic>
        <p:nvPicPr>
          <p:cNvPr id="2959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3370152"/>
            <a:ext cx="4495800" cy="3055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59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3370152"/>
            <a:ext cx="4419600" cy="3106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304800" y="1600200"/>
            <a:ext cx="3172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0.5um </a:t>
            </a:r>
            <a:r>
              <a:rPr lang="en-US" dirty="0" err="1" smtClean="0"/>
              <a:t>CeYIG</a:t>
            </a:r>
            <a:r>
              <a:rPr lang="en-US" dirty="0" smtClean="0"/>
              <a:t> on GGG substrate</a:t>
            </a:r>
          </a:p>
          <a:p>
            <a:r>
              <a:rPr lang="en-US" dirty="0" smtClean="0"/>
              <a:t>Bond </a:t>
            </a:r>
            <a:r>
              <a:rPr lang="en-US" dirty="0" err="1" smtClean="0"/>
              <a:t>CeYIG</a:t>
            </a:r>
            <a:r>
              <a:rPr lang="en-US" dirty="0" smtClean="0"/>
              <a:t> to SOI Si waveguide</a:t>
            </a:r>
          </a:p>
          <a:p>
            <a:r>
              <a:rPr lang="en-US" dirty="0" smtClean="0"/>
              <a:t>Si waveguide: 0.6um * 0.2um</a:t>
            </a:r>
          </a:p>
          <a:p>
            <a:r>
              <a:rPr lang="en-US" dirty="0" smtClean="0"/>
              <a:t>Radius : 1 mm 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1295400"/>
            <a:ext cx="4038600" cy="1808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Device layout</a:t>
            </a:r>
            <a:endParaRPr lang="en-US" dirty="0"/>
          </a:p>
        </p:txBody>
      </p:sp>
      <p:pic>
        <p:nvPicPr>
          <p:cNvPr id="325633" name="Picture 1"/>
          <p:cNvPicPr>
            <a:picLocks noChangeAspect="1" noChangeArrowheads="1"/>
          </p:cNvPicPr>
          <p:nvPr/>
        </p:nvPicPr>
        <p:blipFill>
          <a:blip r:embed="rId2" cstate="print"/>
          <a:srcRect l="20625" t="21000" r="11875" b="7000"/>
          <a:stretch>
            <a:fillRect/>
          </a:stretch>
        </p:blipFill>
        <p:spPr bwMode="auto">
          <a:xfrm>
            <a:off x="1066800" y="1828800"/>
            <a:ext cx="6781800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>
            <a:off x="2590800" y="6477000"/>
            <a:ext cx="40386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267200" y="6488668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4mm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265905" y="4076700"/>
            <a:ext cx="4343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53824" y="37338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4mm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33600" y="1524000"/>
            <a:ext cx="5029200" cy="4876800"/>
          </a:xfrm>
          <a:prstGeom prst="rect">
            <a:avLst/>
          </a:prstGeom>
          <a:solidFill>
            <a:srgbClr val="00FF00">
              <a:alpha val="21000"/>
            </a:srgbClr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143500" y="4000500"/>
            <a:ext cx="4953000" cy="1588"/>
          </a:xfrm>
          <a:prstGeom prst="straightConnector1">
            <a:avLst/>
          </a:prstGeom>
          <a:ln w="254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696200" y="3581400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5mm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14400" y="13716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/>
              <a:t>CeYIG</a:t>
            </a:r>
            <a:r>
              <a:rPr lang="en-US" b="1" dirty="0" smtClean="0"/>
              <a:t> on GGG</a:t>
            </a:r>
            <a:endParaRPr lang="en-US" b="1" dirty="0"/>
          </a:p>
        </p:txBody>
      </p:sp>
      <p:sp>
        <p:nvSpPr>
          <p:cNvPr id="18" name="Oval 17"/>
          <p:cNvSpPr/>
          <p:nvPr/>
        </p:nvSpPr>
        <p:spPr>
          <a:xfrm>
            <a:off x="4890655" y="220980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Magnet</a:t>
            </a:r>
            <a:endParaRPr lang="en-US" b="1" dirty="0"/>
          </a:p>
        </p:txBody>
      </p:sp>
      <p:sp>
        <p:nvSpPr>
          <p:cNvPr id="19" name="Oval 18"/>
          <p:cNvSpPr/>
          <p:nvPr/>
        </p:nvSpPr>
        <p:spPr>
          <a:xfrm>
            <a:off x="2708565" y="210589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708565" y="4301835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904510" y="4412670"/>
            <a:ext cx="1676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Arrow Connector 22"/>
          <p:cNvCxnSpPr>
            <a:stCxn id="21" idx="2"/>
            <a:endCxn id="21" idx="6"/>
          </p:cNvCxnSpPr>
          <p:nvPr/>
        </p:nvCxnSpPr>
        <p:spPr>
          <a:xfrm rot="10800000" flipH="1">
            <a:off x="4904510" y="5250870"/>
            <a:ext cx="1676400" cy="1588"/>
          </a:xfrm>
          <a:prstGeom prst="straightConnector1">
            <a:avLst/>
          </a:prstGeom>
          <a:ln w="254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96345" y="52578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1.6mm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575112" y="2965076"/>
            <a:ext cx="1969994" cy="6724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4200" y="2971800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1.8mm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6" grpId="0"/>
      <p:bldP spid="17" grpId="0"/>
      <p:bldP spid="18" grpId="0" animBg="1"/>
      <p:bldP spid="19" grpId="0" animBg="1"/>
      <p:bldP spid="20" grpId="0" animBg="1"/>
      <p:bldP spid="21" grpId="0" animBg="1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&gt; 10X wavelength split than that on Si disks</a:t>
            </a:r>
          </a:p>
          <a:p>
            <a:pPr lvl="1"/>
            <a:r>
              <a:rPr lang="en-US" dirty="0" smtClean="0"/>
              <a:t>Better </a:t>
            </a:r>
            <a:r>
              <a:rPr lang="en-US" dirty="0" err="1" smtClean="0"/>
              <a:t>CeYIG</a:t>
            </a:r>
            <a:r>
              <a:rPr lang="en-US" dirty="0" smtClean="0"/>
              <a:t> quality because of lattice match, similar thermal expansion coefficient, and same crystal structure</a:t>
            </a:r>
          </a:p>
          <a:p>
            <a:r>
              <a:rPr lang="en-US" dirty="0" smtClean="0"/>
              <a:t>Challenge:</a:t>
            </a:r>
          </a:p>
          <a:p>
            <a:pPr lvl="1"/>
            <a:r>
              <a:rPr lang="en-US" dirty="0" smtClean="0"/>
              <a:t>Bonding between </a:t>
            </a:r>
            <a:r>
              <a:rPr lang="en-US" dirty="0" err="1" smtClean="0"/>
              <a:t>CeYIG</a:t>
            </a:r>
            <a:r>
              <a:rPr lang="en-US" dirty="0" smtClean="0"/>
              <a:t> and silicon waveguides</a:t>
            </a:r>
          </a:p>
          <a:p>
            <a:r>
              <a:rPr lang="en-US" dirty="0" smtClean="0"/>
              <a:t>Potential issue:</a:t>
            </a:r>
          </a:p>
          <a:p>
            <a:pPr lvl="1"/>
            <a:r>
              <a:rPr lang="en-US" dirty="0" smtClean="0"/>
              <a:t>A large ring is not a resonator anymore if the waveguide loss is too high (loss &gt; </a:t>
            </a:r>
            <a:r>
              <a:rPr lang="en-US" dirty="0" smtClean="0"/>
              <a:t>10 dB/cm for 1-mm-radius ring)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312</Words>
  <Application>Microsoft Office PowerPoint</Application>
  <PresentationFormat>On-screen Show (4:3)</PresentationFormat>
  <Paragraphs>88</Paragraphs>
  <Slides>9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Office Theme</vt:lpstr>
      <vt:lpstr>Equation</vt:lpstr>
      <vt:lpstr>Graph</vt:lpstr>
      <vt:lpstr>Silicon Photonics Meeting - Ring Isolator with Bonded YIG</vt:lpstr>
      <vt:lpstr>Nonreciprocal propagation constant in ring resonators</vt:lpstr>
      <vt:lpstr>How to apply radial magnetic field?</vt:lpstr>
      <vt:lpstr>Ring resonators with horizontal YIG film</vt:lpstr>
      <vt:lpstr>Ce:YIG bonded to SOI</vt:lpstr>
      <vt:lpstr>Faraday Effect</vt:lpstr>
      <vt:lpstr>Coupling calculation by FIMMPROP</vt:lpstr>
      <vt:lpstr>Device layout</vt:lpstr>
      <vt:lpstr>Conclusions</vt:lpstr>
    </vt:vector>
  </TitlesOfParts>
  <Company>EECS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Jason Tien</dc:creator>
  <cp:lastModifiedBy>Jason Tien</cp:lastModifiedBy>
  <cp:revision>10</cp:revision>
  <dcterms:created xsi:type="dcterms:W3CDTF">2010-06-14T22:24:31Z</dcterms:created>
  <dcterms:modified xsi:type="dcterms:W3CDTF">2010-07-13T17:47:15Z</dcterms:modified>
</cp:coreProperties>
</file>