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0" r:id="rId3"/>
    <p:sldId id="291" r:id="rId4"/>
    <p:sldId id="292" r:id="rId5"/>
    <p:sldId id="293" r:id="rId6"/>
    <p:sldId id="265" r:id="rId7"/>
    <p:sldId id="266" r:id="rId8"/>
    <p:sldId id="267" r:id="rId9"/>
    <p:sldId id="294" r:id="rId10"/>
    <p:sldId id="295" r:id="rId11"/>
    <p:sldId id="269" r:id="rId12"/>
    <p:sldId id="273" r:id="rId13"/>
    <p:sldId id="286" r:id="rId14"/>
    <p:sldId id="285" r:id="rId15"/>
    <p:sldId id="289" r:id="rId16"/>
    <p:sldId id="281" r:id="rId17"/>
    <p:sldId id="296" r:id="rId18"/>
    <p:sldId id="297" r:id="rId19"/>
    <p:sldId id="298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6" autoAdjust="0"/>
  </p:normalViewPr>
  <p:slideViewPr>
    <p:cSldViewPr>
      <p:cViewPr varScale="1">
        <p:scale>
          <a:sx n="124" d="100"/>
          <a:sy n="12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8F838-278C-4BFE-AC8B-9171CA608D62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1292-9FAD-4B9F-A99E-F87C1540C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1292-9FAD-4B9F-A99E-F87C1540CA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6DC3D-AFC9-4364-8FA9-3F44F78A7850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2FE2-BE9B-4E3E-A321-069D3A816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WGUTC process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P-metal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76800"/>
            <a:ext cx="79248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Very thin (150nm), mostly protects device during subsequent steps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6858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2819400"/>
            <a:ext cx="19050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724400" y="2743200"/>
            <a:ext cx="23622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Mesa wet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4191000" cy="190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2:2:15 H2O2:HCL:DI</a:t>
            </a:r>
          </a:p>
          <a:p>
            <a:r>
              <a:rPr lang="en-US" dirty="0" smtClean="0"/>
              <a:t>Mask: SiO2</a:t>
            </a:r>
          </a:p>
          <a:p>
            <a:pPr lvl="1"/>
            <a:r>
              <a:rPr lang="en-US" dirty="0" smtClean="0"/>
              <a:t>Would prefer SiN so PR is easier to remove</a:t>
            </a:r>
          </a:p>
          <a:p>
            <a:pPr lvl="1"/>
            <a:r>
              <a:rPr lang="en-US" dirty="0" smtClean="0"/>
              <a:t>PR removal actually important, it tends to build up around the waveguide edges and cause issues during this step (Ge strings that don’t get etched)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1" name="Rounded Rectangle 20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l="41406" t="45833" r="36719" b="36459"/>
          <a:stretch>
            <a:fillRect/>
          </a:stretch>
        </p:blipFill>
        <p:spPr bwMode="auto">
          <a:xfrm>
            <a:off x="5791200" y="5181600"/>
            <a:ext cx="213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Passivation </a:t>
            </a:r>
            <a:r>
              <a:rPr lang="en-US" dirty="0" err="1" smtClean="0"/>
              <a:t>dep</a:t>
            </a:r>
            <a:r>
              <a:rPr lang="en-US" dirty="0" smtClean="0"/>
              <a:t>/via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41910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500nm to protect waveguides and passivate PD sidewalls, via etch to open n-contacts and PD mesa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971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76500" y="3162300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3352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124200"/>
            <a:ext cx="1066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533900" y="2933700"/>
            <a:ext cx="685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6670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8" name="Rounded Rectangle 27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 l="41406" t="46875" r="34375" b="38542"/>
          <a:stretch>
            <a:fillRect/>
          </a:stretch>
        </p:blipFill>
        <p:spPr bwMode="auto">
          <a:xfrm>
            <a:off x="5715000" y="52578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5410200" y="495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rectangles: 2n, 1p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096000" y="5486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943600" y="5562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38800" y="55626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505200" y="2819401"/>
            <a:ext cx="1066800" cy="3047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N-metal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441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 too thick (~500nm), want to be below p-metal</a:t>
            </a:r>
          </a:p>
          <a:p>
            <a:r>
              <a:rPr lang="en-US" dirty="0" smtClean="0"/>
              <a:t>Forms ground plane for </a:t>
            </a:r>
            <a:r>
              <a:rPr lang="en-US" dirty="0" err="1" smtClean="0"/>
              <a:t>microstrip</a:t>
            </a:r>
            <a:r>
              <a:rPr lang="en-US" dirty="0" smtClean="0"/>
              <a:t> </a:t>
            </a:r>
            <a:r>
              <a:rPr lang="en-US" dirty="0" smtClean="0"/>
              <a:t>lines</a:t>
            </a:r>
          </a:p>
          <a:p>
            <a:r>
              <a:rPr lang="en-US" dirty="0" smtClean="0"/>
              <a:t>Mesa-</a:t>
            </a:r>
            <a:r>
              <a:rPr lang="en-US" dirty="0" err="1" smtClean="0"/>
              <a:t>Nmet</a:t>
            </a:r>
            <a:r>
              <a:rPr lang="en-US" dirty="0" smtClean="0"/>
              <a:t> spacing 1um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971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76500" y="3162300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3352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124200"/>
            <a:ext cx="1066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533900" y="2933700"/>
            <a:ext cx="685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6670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19600" y="3124200"/>
            <a:ext cx="381000" cy="2285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l="16406" t="31250" r="8594" b="9375"/>
          <a:stretch>
            <a:fillRect/>
          </a:stretch>
        </p:blipFill>
        <p:spPr bwMode="auto">
          <a:xfrm>
            <a:off x="5334000" y="4953000"/>
            <a:ext cx="300789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30" name="Rounded Rectangle 29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934200" y="617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Opening to make liftoff easier</a:t>
            </a:r>
            <a:endParaRPr lang="en-US" sz="1400" dirty="0"/>
          </a:p>
        </p:txBody>
      </p:sp>
      <p:cxnSp>
        <p:nvCxnSpPr>
          <p:cNvPr id="34" name="Straight Arrow Connector 33"/>
          <p:cNvCxnSpPr>
            <a:stCxn id="32" idx="1"/>
          </p:cNvCxnSpPr>
          <p:nvPr/>
        </p:nvCxnSpPr>
        <p:spPr>
          <a:xfrm flipH="1" flipV="1">
            <a:off x="6781800" y="5791200"/>
            <a:ext cx="152400" cy="642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Heater metal </a:t>
            </a:r>
            <a:r>
              <a:rPr lang="en-US" dirty="0" err="1" smtClean="0"/>
              <a:t>dep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Only shown on this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971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76500" y="3162300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19400" y="33528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048000"/>
            <a:ext cx="14478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533900" y="2933700"/>
            <a:ext cx="685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667000"/>
            <a:ext cx="2133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2895600"/>
            <a:ext cx="685800" cy="76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32" name="Rounded Rectangle 31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 l="41406" t="46875" r="34375" b="38542"/>
          <a:stretch>
            <a:fillRect/>
          </a:stretch>
        </p:blipFill>
        <p:spPr bwMode="auto">
          <a:xfrm>
            <a:off x="5715000" y="52578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5410200" y="495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 in PD area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105400" y="2819400"/>
            <a:ext cx="685800" cy="761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Cap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MIS cap</a:t>
            </a:r>
          </a:p>
          <a:p>
            <a:r>
              <a:rPr lang="en-US" dirty="0" smtClean="0"/>
              <a:t>Blanket </a:t>
            </a:r>
            <a:r>
              <a:rPr lang="en-US" dirty="0" err="1" smtClean="0"/>
              <a:t>dep</a:t>
            </a:r>
            <a:r>
              <a:rPr lang="en-US" dirty="0" smtClean="0"/>
              <a:t> of 20nm SiN in ALD</a:t>
            </a:r>
          </a:p>
          <a:p>
            <a:pPr lvl="1"/>
            <a:r>
              <a:rPr lang="en-US" dirty="0" smtClean="0"/>
              <a:t>Should be pinhole-free, but may not grow on metal-covered areas</a:t>
            </a:r>
          </a:p>
          <a:p>
            <a:r>
              <a:rPr lang="en-US" dirty="0" smtClean="0"/>
              <a:t>Then do contact/heater anneal</a:t>
            </a:r>
          </a:p>
          <a:p>
            <a:r>
              <a:rPr lang="en-US" dirty="0" smtClean="0"/>
              <a:t>Then liftoff to form cap upper contacts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 area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81200" y="3352800"/>
            <a:ext cx="51054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81200" y="3124200"/>
            <a:ext cx="15240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52800" y="3124200"/>
            <a:ext cx="3733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91200" y="2743200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Same Side Corner Rectangle 18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2819401"/>
            <a:ext cx="14478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0600" y="2590800"/>
            <a:ext cx="990600" cy="2285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3800" y="3886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P-metal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1828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N-metal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00400" y="20574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486400" y="2895600"/>
            <a:ext cx="2057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648200" y="2362200"/>
            <a:ext cx="1295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76800" y="1905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Large* via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981200" y="2971800"/>
            <a:ext cx="15240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76600" y="2667000"/>
            <a:ext cx="15240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76600" y="2819400"/>
            <a:ext cx="2286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72000" y="2514600"/>
            <a:ext cx="14478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1200" y="2667000"/>
            <a:ext cx="2286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209800" y="267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019800" y="2514600"/>
            <a:ext cx="1066800" cy="2285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858000" y="2438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 metal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981200" y="1828800"/>
            <a:ext cx="5105400" cy="1752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BCB/planarization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Spin on 4um, immediately cover with thin SiN</a:t>
            </a:r>
          </a:p>
          <a:p>
            <a:r>
              <a:rPr lang="en-US" dirty="0" smtClean="0"/>
              <a:t>Cap dielectric covers everything – protects BCB surface from damage (for better adhesion later) and is patterned in the same steps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200400"/>
            <a:ext cx="1295400" cy="152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05200" y="3124200"/>
            <a:ext cx="12954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981200" y="1676400"/>
            <a:ext cx="51054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1981200" y="1828800"/>
            <a:ext cx="3505200" cy="1752600"/>
          </a:xfrm>
          <a:custGeom>
            <a:avLst/>
            <a:gdLst>
              <a:gd name="connsiteX0" fmla="*/ 0 w 2667000"/>
              <a:gd name="connsiteY0" fmla="*/ 0 h 1752600"/>
              <a:gd name="connsiteX1" fmla="*/ 2667000 w 2667000"/>
              <a:gd name="connsiteY1" fmla="*/ 0 h 1752600"/>
              <a:gd name="connsiteX2" fmla="*/ 2667000 w 2667000"/>
              <a:gd name="connsiteY2" fmla="*/ 1752600 h 1752600"/>
              <a:gd name="connsiteX3" fmla="*/ 0 w 2667000"/>
              <a:gd name="connsiteY3" fmla="*/ 1752600 h 1752600"/>
              <a:gd name="connsiteX4" fmla="*/ 0 w 2667000"/>
              <a:gd name="connsiteY4" fmla="*/ 0 h 1752600"/>
              <a:gd name="connsiteX0" fmla="*/ 0 w 3962400"/>
              <a:gd name="connsiteY0" fmla="*/ 0 h 1752600"/>
              <a:gd name="connsiteX1" fmla="*/ 2667000 w 3962400"/>
              <a:gd name="connsiteY1" fmla="*/ 0 h 1752600"/>
              <a:gd name="connsiteX2" fmla="*/ 3962400 w 3962400"/>
              <a:gd name="connsiteY2" fmla="*/ 1752600 h 1752600"/>
              <a:gd name="connsiteX3" fmla="*/ 0 w 3962400"/>
              <a:gd name="connsiteY3" fmla="*/ 1752600 h 1752600"/>
              <a:gd name="connsiteX4" fmla="*/ 0 w 39624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400" h="1752600">
                <a:moveTo>
                  <a:pt x="0" y="0"/>
                </a:moveTo>
                <a:lnTo>
                  <a:pt x="2667000" y="0"/>
                </a:lnTo>
                <a:lnTo>
                  <a:pt x="39624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BCB vias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Pattern w/PR – vias are quite large and have sloped sidewalls</a:t>
            </a:r>
          </a:p>
          <a:p>
            <a:pPr lvl="1"/>
            <a:r>
              <a:rPr lang="en-US" dirty="0" smtClean="0"/>
              <a:t>Makes sidewall coverage easier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200400"/>
            <a:ext cx="1295400" cy="152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05200" y="3124200"/>
            <a:ext cx="12954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81200" y="1676400"/>
            <a:ext cx="23622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 rot="3213734">
            <a:off x="3593889" y="2419680"/>
            <a:ext cx="2571957" cy="192569"/>
          </a:xfrm>
          <a:custGeom>
            <a:avLst/>
            <a:gdLst>
              <a:gd name="connsiteX0" fmla="*/ 0 w 2667000"/>
              <a:gd name="connsiteY0" fmla="*/ 0 h 152400"/>
              <a:gd name="connsiteX1" fmla="*/ 2667000 w 2667000"/>
              <a:gd name="connsiteY1" fmla="*/ 0 h 152400"/>
              <a:gd name="connsiteX2" fmla="*/ 2667000 w 2667000"/>
              <a:gd name="connsiteY2" fmla="*/ 152400 h 152400"/>
              <a:gd name="connsiteX3" fmla="*/ 0 w 2667000"/>
              <a:gd name="connsiteY3" fmla="*/ 152400 h 152400"/>
              <a:gd name="connsiteX4" fmla="*/ 0 w 2667000"/>
              <a:gd name="connsiteY4" fmla="*/ 0 h 152400"/>
              <a:gd name="connsiteX0" fmla="*/ 185561 w 2667000"/>
              <a:gd name="connsiteY0" fmla="*/ 5246 h 152400"/>
              <a:gd name="connsiteX1" fmla="*/ 2667000 w 2667000"/>
              <a:gd name="connsiteY1" fmla="*/ 0 h 152400"/>
              <a:gd name="connsiteX2" fmla="*/ 2667000 w 2667000"/>
              <a:gd name="connsiteY2" fmla="*/ 152400 h 152400"/>
              <a:gd name="connsiteX3" fmla="*/ 0 w 2667000"/>
              <a:gd name="connsiteY3" fmla="*/ 152400 h 152400"/>
              <a:gd name="connsiteX4" fmla="*/ 185561 w 2667000"/>
              <a:gd name="connsiteY4" fmla="*/ 5246 h 152400"/>
              <a:gd name="connsiteX0" fmla="*/ 90518 w 2571957"/>
              <a:gd name="connsiteY0" fmla="*/ 5246 h 152400"/>
              <a:gd name="connsiteX1" fmla="*/ 2571957 w 2571957"/>
              <a:gd name="connsiteY1" fmla="*/ 0 h 152400"/>
              <a:gd name="connsiteX2" fmla="*/ 2571957 w 2571957"/>
              <a:gd name="connsiteY2" fmla="*/ 152400 h 152400"/>
              <a:gd name="connsiteX3" fmla="*/ 0 w 2571957"/>
              <a:gd name="connsiteY3" fmla="*/ 127852 h 152400"/>
              <a:gd name="connsiteX4" fmla="*/ 90518 w 2571957"/>
              <a:gd name="connsiteY4" fmla="*/ 5246 h 152400"/>
              <a:gd name="connsiteX0" fmla="*/ 124047 w 2571957"/>
              <a:gd name="connsiteY0" fmla="*/ 0 h 192569"/>
              <a:gd name="connsiteX1" fmla="*/ 2571957 w 2571957"/>
              <a:gd name="connsiteY1" fmla="*/ 40169 h 192569"/>
              <a:gd name="connsiteX2" fmla="*/ 2571957 w 2571957"/>
              <a:gd name="connsiteY2" fmla="*/ 192569 h 192569"/>
              <a:gd name="connsiteX3" fmla="*/ 0 w 2571957"/>
              <a:gd name="connsiteY3" fmla="*/ 168021 h 192569"/>
              <a:gd name="connsiteX4" fmla="*/ 124047 w 2571957"/>
              <a:gd name="connsiteY4" fmla="*/ 0 h 19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957" h="192569">
                <a:moveTo>
                  <a:pt x="124047" y="0"/>
                </a:moveTo>
                <a:lnTo>
                  <a:pt x="2571957" y="40169"/>
                </a:lnTo>
                <a:lnTo>
                  <a:pt x="2571957" y="192569"/>
                </a:lnTo>
                <a:lnTo>
                  <a:pt x="0" y="168021"/>
                </a:lnTo>
                <a:lnTo>
                  <a:pt x="1240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81200" y="1828800"/>
            <a:ext cx="3505200" cy="1752600"/>
          </a:xfrm>
          <a:custGeom>
            <a:avLst/>
            <a:gdLst>
              <a:gd name="connsiteX0" fmla="*/ 0 w 2667000"/>
              <a:gd name="connsiteY0" fmla="*/ 0 h 1752600"/>
              <a:gd name="connsiteX1" fmla="*/ 2667000 w 2667000"/>
              <a:gd name="connsiteY1" fmla="*/ 0 h 1752600"/>
              <a:gd name="connsiteX2" fmla="*/ 2667000 w 2667000"/>
              <a:gd name="connsiteY2" fmla="*/ 1752600 h 1752600"/>
              <a:gd name="connsiteX3" fmla="*/ 0 w 2667000"/>
              <a:gd name="connsiteY3" fmla="*/ 1752600 h 1752600"/>
              <a:gd name="connsiteX4" fmla="*/ 0 w 2667000"/>
              <a:gd name="connsiteY4" fmla="*/ 0 h 1752600"/>
              <a:gd name="connsiteX0" fmla="*/ 0 w 3962400"/>
              <a:gd name="connsiteY0" fmla="*/ 0 h 1752600"/>
              <a:gd name="connsiteX1" fmla="*/ 2667000 w 3962400"/>
              <a:gd name="connsiteY1" fmla="*/ 0 h 1752600"/>
              <a:gd name="connsiteX2" fmla="*/ 3962400 w 3962400"/>
              <a:gd name="connsiteY2" fmla="*/ 1752600 h 1752600"/>
              <a:gd name="connsiteX3" fmla="*/ 0 w 3962400"/>
              <a:gd name="connsiteY3" fmla="*/ 1752600 h 1752600"/>
              <a:gd name="connsiteX4" fmla="*/ 0 w 39624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400" h="1752600">
                <a:moveTo>
                  <a:pt x="0" y="0"/>
                </a:moveTo>
                <a:lnTo>
                  <a:pt x="2667000" y="0"/>
                </a:lnTo>
                <a:lnTo>
                  <a:pt x="39624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Via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200 nm of SiN.  Via pattern pulled in 200nm from edge of PD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200400"/>
            <a:ext cx="1295400" cy="152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05200" y="3124200"/>
            <a:ext cx="12954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81200" y="1676400"/>
            <a:ext cx="23622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81200" y="1524000"/>
            <a:ext cx="2286000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rot="3096852">
            <a:off x="4049023" y="2045083"/>
            <a:ext cx="2743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05000" y="1143000"/>
            <a:ext cx="2743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3213734">
            <a:off x="3974889" y="2419680"/>
            <a:ext cx="2571957" cy="192569"/>
          </a:xfrm>
          <a:custGeom>
            <a:avLst/>
            <a:gdLst>
              <a:gd name="connsiteX0" fmla="*/ 0 w 2667000"/>
              <a:gd name="connsiteY0" fmla="*/ 0 h 152400"/>
              <a:gd name="connsiteX1" fmla="*/ 2667000 w 2667000"/>
              <a:gd name="connsiteY1" fmla="*/ 0 h 152400"/>
              <a:gd name="connsiteX2" fmla="*/ 2667000 w 2667000"/>
              <a:gd name="connsiteY2" fmla="*/ 152400 h 152400"/>
              <a:gd name="connsiteX3" fmla="*/ 0 w 2667000"/>
              <a:gd name="connsiteY3" fmla="*/ 152400 h 152400"/>
              <a:gd name="connsiteX4" fmla="*/ 0 w 2667000"/>
              <a:gd name="connsiteY4" fmla="*/ 0 h 152400"/>
              <a:gd name="connsiteX0" fmla="*/ 185561 w 2667000"/>
              <a:gd name="connsiteY0" fmla="*/ 5246 h 152400"/>
              <a:gd name="connsiteX1" fmla="*/ 2667000 w 2667000"/>
              <a:gd name="connsiteY1" fmla="*/ 0 h 152400"/>
              <a:gd name="connsiteX2" fmla="*/ 2667000 w 2667000"/>
              <a:gd name="connsiteY2" fmla="*/ 152400 h 152400"/>
              <a:gd name="connsiteX3" fmla="*/ 0 w 2667000"/>
              <a:gd name="connsiteY3" fmla="*/ 152400 h 152400"/>
              <a:gd name="connsiteX4" fmla="*/ 185561 w 2667000"/>
              <a:gd name="connsiteY4" fmla="*/ 5246 h 152400"/>
              <a:gd name="connsiteX0" fmla="*/ 90518 w 2571957"/>
              <a:gd name="connsiteY0" fmla="*/ 5246 h 152400"/>
              <a:gd name="connsiteX1" fmla="*/ 2571957 w 2571957"/>
              <a:gd name="connsiteY1" fmla="*/ 0 h 152400"/>
              <a:gd name="connsiteX2" fmla="*/ 2571957 w 2571957"/>
              <a:gd name="connsiteY2" fmla="*/ 152400 h 152400"/>
              <a:gd name="connsiteX3" fmla="*/ 0 w 2571957"/>
              <a:gd name="connsiteY3" fmla="*/ 127852 h 152400"/>
              <a:gd name="connsiteX4" fmla="*/ 90518 w 2571957"/>
              <a:gd name="connsiteY4" fmla="*/ 5246 h 152400"/>
              <a:gd name="connsiteX0" fmla="*/ 124047 w 2571957"/>
              <a:gd name="connsiteY0" fmla="*/ 0 h 192569"/>
              <a:gd name="connsiteX1" fmla="*/ 2571957 w 2571957"/>
              <a:gd name="connsiteY1" fmla="*/ 40169 h 192569"/>
              <a:gd name="connsiteX2" fmla="*/ 2571957 w 2571957"/>
              <a:gd name="connsiteY2" fmla="*/ 192569 h 192569"/>
              <a:gd name="connsiteX3" fmla="*/ 0 w 2571957"/>
              <a:gd name="connsiteY3" fmla="*/ 168021 h 192569"/>
              <a:gd name="connsiteX4" fmla="*/ 124047 w 2571957"/>
              <a:gd name="connsiteY4" fmla="*/ 0 h 19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957" h="192569">
                <a:moveTo>
                  <a:pt x="124047" y="0"/>
                </a:moveTo>
                <a:lnTo>
                  <a:pt x="2571957" y="40169"/>
                </a:lnTo>
                <a:lnTo>
                  <a:pt x="2571957" y="192569"/>
                </a:lnTo>
                <a:lnTo>
                  <a:pt x="0" y="168021"/>
                </a:lnTo>
                <a:lnTo>
                  <a:pt x="1240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81200" y="1828800"/>
            <a:ext cx="3962400" cy="1752600"/>
          </a:xfrm>
          <a:custGeom>
            <a:avLst/>
            <a:gdLst>
              <a:gd name="connsiteX0" fmla="*/ 0 w 2667000"/>
              <a:gd name="connsiteY0" fmla="*/ 0 h 1752600"/>
              <a:gd name="connsiteX1" fmla="*/ 2667000 w 2667000"/>
              <a:gd name="connsiteY1" fmla="*/ 0 h 1752600"/>
              <a:gd name="connsiteX2" fmla="*/ 2667000 w 2667000"/>
              <a:gd name="connsiteY2" fmla="*/ 1752600 h 1752600"/>
              <a:gd name="connsiteX3" fmla="*/ 0 w 2667000"/>
              <a:gd name="connsiteY3" fmla="*/ 1752600 h 1752600"/>
              <a:gd name="connsiteX4" fmla="*/ 0 w 2667000"/>
              <a:gd name="connsiteY4" fmla="*/ 0 h 1752600"/>
              <a:gd name="connsiteX0" fmla="*/ 0 w 3962400"/>
              <a:gd name="connsiteY0" fmla="*/ 0 h 1752600"/>
              <a:gd name="connsiteX1" fmla="*/ 2667000 w 3962400"/>
              <a:gd name="connsiteY1" fmla="*/ 0 h 1752600"/>
              <a:gd name="connsiteX2" fmla="*/ 3962400 w 3962400"/>
              <a:gd name="connsiteY2" fmla="*/ 1752600 h 1752600"/>
              <a:gd name="connsiteX3" fmla="*/ 0 w 3962400"/>
              <a:gd name="connsiteY3" fmla="*/ 1752600 h 1752600"/>
              <a:gd name="connsiteX4" fmla="*/ 0 w 39624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400" h="1752600">
                <a:moveTo>
                  <a:pt x="0" y="0"/>
                </a:moveTo>
                <a:lnTo>
                  <a:pt x="2667000" y="0"/>
                </a:lnTo>
                <a:lnTo>
                  <a:pt x="39624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Probe metal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799"/>
            <a:ext cx="4038600" cy="11430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1um</a:t>
            </a:r>
          </a:p>
          <a:p>
            <a:r>
              <a:rPr lang="en-US" dirty="0" smtClean="0"/>
              <a:t>Probe-</a:t>
            </a:r>
            <a:r>
              <a:rPr lang="en-US" dirty="0" err="1" smtClean="0"/>
              <a:t>Nmet</a:t>
            </a:r>
            <a:r>
              <a:rPr lang="en-US" dirty="0" smtClean="0"/>
              <a:t> overlap 2um in some places, 0um </a:t>
            </a:r>
            <a:r>
              <a:rPr lang="en-US" smtClean="0"/>
              <a:t>in others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5334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2849881"/>
            <a:ext cx="16764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3200400"/>
            <a:ext cx="1295400" cy="1524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743200"/>
            <a:ext cx="152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90800" y="3124200"/>
            <a:ext cx="76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3124200"/>
            <a:ext cx="6858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8382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05200" y="3124200"/>
            <a:ext cx="129540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81200" y="1676400"/>
            <a:ext cx="26670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81200" y="1524000"/>
            <a:ext cx="2667000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l="17188" t="30208" r="10156" b="9375"/>
          <a:stretch>
            <a:fillRect/>
          </a:stretch>
        </p:blipFill>
        <p:spPr bwMode="auto">
          <a:xfrm>
            <a:off x="5715000" y="4876800"/>
            <a:ext cx="2590800" cy="161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32"/>
          <p:cNvGrpSpPr/>
          <p:nvPr/>
        </p:nvGrpSpPr>
        <p:grpSpPr>
          <a:xfrm>
            <a:off x="5181600" y="4343400"/>
            <a:ext cx="3581400" cy="2362200"/>
            <a:chOff x="5029200" y="4495800"/>
            <a:chExt cx="3581400" cy="2362200"/>
          </a:xfrm>
        </p:grpSpPr>
        <p:sp>
          <p:nvSpPr>
            <p:cNvPr id="34" name="Rounded Rectangle 33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5410200" y="2057400"/>
            <a:ext cx="16764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Starting wafer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3048000" cy="944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3886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 wafer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352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layer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mask layers (</a:t>
            </a:r>
            <a:r>
              <a:rPr lang="en-US" dirty="0" err="1" smtClean="0"/>
              <a:t>lithographies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Implant alignment</a:t>
            </a:r>
          </a:p>
          <a:p>
            <a:r>
              <a:rPr lang="en-US" dirty="0" smtClean="0"/>
              <a:t>N++ implant</a:t>
            </a:r>
          </a:p>
          <a:p>
            <a:r>
              <a:rPr lang="en-US" dirty="0" smtClean="0"/>
              <a:t>N implant</a:t>
            </a:r>
          </a:p>
          <a:p>
            <a:pPr>
              <a:buNone/>
            </a:pPr>
            <a:r>
              <a:rPr lang="en-US" dirty="0" smtClean="0"/>
              <a:t>- Ge growth -</a:t>
            </a:r>
          </a:p>
          <a:p>
            <a:r>
              <a:rPr lang="en-US" dirty="0" smtClean="0"/>
              <a:t>Trench</a:t>
            </a:r>
            <a:endParaRPr lang="en-US" dirty="0" smtClean="0"/>
          </a:p>
          <a:p>
            <a:r>
              <a:rPr lang="en-US" dirty="0" smtClean="0"/>
              <a:t>Deep Si </a:t>
            </a:r>
            <a:r>
              <a:rPr lang="en-US" dirty="0" smtClean="0"/>
              <a:t>etch</a:t>
            </a:r>
          </a:p>
          <a:p>
            <a:r>
              <a:rPr lang="en-US" dirty="0" smtClean="0"/>
              <a:t>Implant</a:t>
            </a:r>
            <a:endParaRPr lang="en-US" dirty="0" smtClean="0"/>
          </a:p>
          <a:p>
            <a:r>
              <a:rPr lang="en-US" dirty="0" smtClean="0"/>
              <a:t>P-metal</a:t>
            </a:r>
            <a:endParaRPr lang="en-US" dirty="0" smtClean="0"/>
          </a:p>
          <a:p>
            <a:r>
              <a:rPr lang="en-US" dirty="0" smtClean="0"/>
              <a:t>Mesa</a:t>
            </a:r>
          </a:p>
          <a:p>
            <a:r>
              <a:rPr lang="en-US" dirty="0" smtClean="0"/>
              <a:t>Via </a:t>
            </a:r>
            <a:r>
              <a:rPr lang="en-US" dirty="0" smtClean="0"/>
              <a:t>etch (to n-contacts and p-contact metal)</a:t>
            </a:r>
          </a:p>
          <a:p>
            <a:r>
              <a:rPr lang="en-US" dirty="0" smtClean="0"/>
              <a:t>N-metal</a:t>
            </a:r>
          </a:p>
          <a:p>
            <a:r>
              <a:rPr lang="en-US" dirty="0" smtClean="0"/>
              <a:t>Heater </a:t>
            </a:r>
            <a:r>
              <a:rPr lang="en-US" dirty="0" smtClean="0"/>
              <a:t>metal</a:t>
            </a:r>
            <a:endParaRPr lang="en-US" dirty="0" smtClean="0"/>
          </a:p>
          <a:p>
            <a:r>
              <a:rPr lang="en-US" dirty="0" smtClean="0"/>
              <a:t>Capacitor (incl. top metal)</a:t>
            </a:r>
          </a:p>
          <a:p>
            <a:r>
              <a:rPr lang="en-US" dirty="0" smtClean="0"/>
              <a:t>BCB vias</a:t>
            </a:r>
            <a:endParaRPr lang="en-US" dirty="0" smtClean="0"/>
          </a:p>
          <a:p>
            <a:r>
              <a:rPr lang="en-US" dirty="0" smtClean="0"/>
              <a:t>Via 2</a:t>
            </a:r>
            <a:endParaRPr lang="en-US" dirty="0" smtClean="0"/>
          </a:p>
          <a:p>
            <a:r>
              <a:rPr lang="en-US" dirty="0" smtClean="0"/>
              <a:t>Probe </a:t>
            </a:r>
            <a:r>
              <a:rPr lang="en-US" dirty="0" smtClean="0"/>
              <a:t>metal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Implant alignment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24400"/>
            <a:ext cx="4191000" cy="167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SiO2 mask from Si thinning by wet oxidation - ~1um thick</a:t>
            </a:r>
          </a:p>
          <a:p>
            <a:pPr>
              <a:buNone/>
            </a:pPr>
            <a:r>
              <a:rPr lang="en-US" dirty="0" smtClean="0"/>
              <a:t>Mask used for standard  </a:t>
            </a:r>
            <a:r>
              <a:rPr lang="en-US" dirty="0" err="1" smtClean="0"/>
              <a:t>Cl</a:t>
            </a:r>
            <a:r>
              <a:rPr lang="en-US" dirty="0" smtClean="0"/>
              <a:t>/BCl3 ICP etch – alignment marks only in corners of die</a:t>
            </a:r>
          </a:p>
          <a:p>
            <a:pPr>
              <a:buNone/>
            </a:pPr>
            <a:r>
              <a:rPr lang="en-US" dirty="0" smtClean="0"/>
              <a:t>Not removed after etch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marks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areas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048000"/>
            <a:ext cx="457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3048000"/>
            <a:ext cx="44958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 l="42188" t="51042" r="41406" b="34375"/>
          <a:stretch>
            <a:fillRect/>
          </a:stretch>
        </p:blipFill>
        <p:spPr bwMode="auto">
          <a:xfrm>
            <a:off x="5943600" y="52578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N++ implant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24400"/>
            <a:ext cx="4191000" cy="167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SiO2 mask from Si thinning by wet oxidation - ~1um thick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marks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36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029200" y="4800600"/>
            <a:ext cx="35814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layout – top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5334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048000"/>
            <a:ext cx="457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3048000"/>
            <a:ext cx="2743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248400" y="30480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34000" y="3429000"/>
            <a:ext cx="914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0" y="3429000"/>
            <a:ext cx="152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 l="42969" t="50000" r="39844" b="38542"/>
          <a:stretch>
            <a:fillRect/>
          </a:stretch>
        </p:blipFill>
        <p:spPr bwMode="auto">
          <a:xfrm>
            <a:off x="5943600" y="54864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81200" y="3429000"/>
            <a:ext cx="5105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 implant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4191000" cy="129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New PECVD SiO2 mask</a:t>
            </a:r>
          </a:p>
          <a:p>
            <a:pPr>
              <a:buNone/>
            </a:pPr>
            <a:r>
              <a:rPr lang="en-US" dirty="0" smtClean="0"/>
              <a:t>Followed by:</a:t>
            </a:r>
          </a:p>
          <a:p>
            <a:pPr>
              <a:buNone/>
            </a:pPr>
            <a:r>
              <a:rPr lang="en-US" dirty="0" smtClean="0"/>
              <a:t>	Strip SiO2, clean, </a:t>
            </a:r>
            <a:r>
              <a:rPr lang="en-US" dirty="0" err="1" smtClean="0"/>
              <a:t>dep</a:t>
            </a:r>
            <a:r>
              <a:rPr lang="en-US" dirty="0" smtClean="0"/>
              <a:t> 50nm SiO2,  5’ RTA at 900C in graphite </a:t>
            </a:r>
            <a:r>
              <a:rPr lang="en-US" dirty="0" err="1" smtClean="0"/>
              <a:t>susceptor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Then Ge growth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Alignment marks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36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029200" y="4800600"/>
            <a:ext cx="35814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layout – top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5334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38400" y="34290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276600"/>
            <a:ext cx="7620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90800" y="3276600"/>
            <a:ext cx="27432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34000" y="3429000"/>
            <a:ext cx="914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0" y="3429000"/>
            <a:ext cx="152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248400" y="3429000"/>
            <a:ext cx="8382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7724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 flipV="1">
            <a:off x="7239000" y="5867400"/>
            <a:ext cx="5334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3200400"/>
            <a:ext cx="5105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Material after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3048000" cy="9445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51054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2907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Elsewhere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352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Doped Si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42969" t="50000" r="39844" b="38542"/>
          <a:stretch>
            <a:fillRect/>
          </a:stretch>
        </p:blipFill>
        <p:spPr bwMode="auto">
          <a:xfrm>
            <a:off x="5943600" y="54864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5029200" y="4800600"/>
            <a:ext cx="35814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layout – top view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N++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150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5334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1"/>
          </p:cNvCxnSpPr>
          <p:nvPr/>
        </p:nvCxnSpPr>
        <p:spPr>
          <a:xfrm flipH="1" flipV="1">
            <a:off x="7239000" y="5867400"/>
            <a:ext cx="5334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81200" y="3352800"/>
            <a:ext cx="51054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Waveguide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953000"/>
            <a:ext cx="4267200" cy="167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WG etch (SF6/O2 in ICP1 with Cr/SiO2 </a:t>
            </a:r>
            <a:r>
              <a:rPr lang="en-US" dirty="0" err="1" smtClean="0"/>
              <a:t>hardmask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Etch 300nm into Si</a:t>
            </a:r>
          </a:p>
          <a:p>
            <a:r>
              <a:rPr lang="en-US" dirty="0" smtClean="0"/>
              <a:t>Final WG dimensions achieved using this process have already been verified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6858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2743200"/>
            <a:ext cx="685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2590800"/>
            <a:ext cx="21336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6858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4" name="Rounded Rectangle 23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l="40625" t="46875" r="31250" b="37500"/>
          <a:stretch>
            <a:fillRect/>
          </a:stretch>
        </p:blipFill>
        <p:spPr bwMode="auto">
          <a:xfrm>
            <a:off x="5638800" y="52578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7620000" y="502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Optical input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Deep 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1"/>
            <a:ext cx="4038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Deep etch (self-aligned to previous step - similar to what </a:t>
            </a:r>
            <a:r>
              <a:rPr lang="en-US" dirty="0" err="1" smtClean="0"/>
              <a:t>Hui-Wen</a:t>
            </a:r>
            <a:r>
              <a:rPr lang="en-US" dirty="0" smtClean="0"/>
              <a:t> used to do)</a:t>
            </a:r>
          </a:p>
          <a:p>
            <a:r>
              <a:rPr lang="en-US" dirty="0" smtClean="0"/>
              <a:t>Without this step, minimum bend radius becomes huge, MMI design becomes difficult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6858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2743200"/>
            <a:ext cx="685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2590800"/>
            <a:ext cx="21336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6858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29200" y="4495800"/>
            <a:ext cx="3581400" cy="2362200"/>
            <a:chOff x="5029200" y="4495800"/>
            <a:chExt cx="3581400" cy="2362200"/>
          </a:xfrm>
        </p:grpSpPr>
        <p:sp>
          <p:nvSpPr>
            <p:cNvPr id="24" name="Rounded Rectangle 23"/>
            <p:cNvSpPr/>
            <p:nvPr/>
          </p:nvSpPr>
          <p:spPr>
            <a:xfrm>
              <a:off x="5029200" y="4800600"/>
              <a:ext cx="35814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PD layout – top view</a:t>
              </a:r>
              <a:endParaRPr lang="en-US" dirty="0"/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 l="40625" t="46875" r="31250" b="37500"/>
          <a:stretch>
            <a:fillRect/>
          </a:stretch>
        </p:blipFill>
        <p:spPr bwMode="auto">
          <a:xfrm>
            <a:off x="5638800" y="52578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867400" y="5029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 in PD area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981200" y="1371600"/>
            <a:ext cx="2286000" cy="228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5200" y="3352800"/>
            <a:ext cx="3581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200400"/>
            <a:ext cx="213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200400"/>
            <a:ext cx="685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Self-aligned implant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1"/>
            <a:ext cx="73152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Cross-section: device during implant</a:t>
            </a:r>
          </a:p>
          <a:p>
            <a:r>
              <a:rPr lang="en-US" dirty="0" smtClean="0"/>
              <a:t>Implant: N-type for contact layer</a:t>
            </a:r>
          </a:p>
          <a:p>
            <a:r>
              <a:rPr lang="en-US" dirty="0" smtClean="0"/>
              <a:t>Anneal: strip PR, then waveguide </a:t>
            </a:r>
            <a:r>
              <a:rPr lang="en-US" dirty="0" err="1" smtClean="0"/>
              <a:t>hardmask</a:t>
            </a:r>
            <a:r>
              <a:rPr lang="en-US" dirty="0" smtClean="0"/>
              <a:t>, then clean again and deposit SiO2 before 600C 5 min anneal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21668"/>
            <a:ext cx="510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599"/>
            <a:ext cx="5105400" cy="152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25908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1981200" y="2895600"/>
            <a:ext cx="6858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Device area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29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WG</a:t>
            </a:r>
            <a:endParaRPr lang="en-US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4953000" y="2895600"/>
            <a:ext cx="2133600" cy="304800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51054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2743200"/>
            <a:ext cx="685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53000" y="2743200"/>
            <a:ext cx="2133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2590800"/>
            <a:ext cx="21336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6858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200400" y="1600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20602</TotalTime>
  <Words>631</Words>
  <Application>Microsoft Office PowerPoint</Application>
  <PresentationFormat>On-screen Show (4:3)</PresentationFormat>
  <Paragraphs>193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WGUTC process flow</vt:lpstr>
      <vt:lpstr>Starting wafer</vt:lpstr>
      <vt:lpstr>Implant alignment etch</vt:lpstr>
      <vt:lpstr>N++ implant</vt:lpstr>
      <vt:lpstr>N implant</vt:lpstr>
      <vt:lpstr>Material after growth</vt:lpstr>
      <vt:lpstr>Waveguide etch</vt:lpstr>
      <vt:lpstr>Deep etch</vt:lpstr>
      <vt:lpstr>Self-aligned implant</vt:lpstr>
      <vt:lpstr>P-metal</vt:lpstr>
      <vt:lpstr>Mesa wet etch</vt:lpstr>
      <vt:lpstr>Passivation dep/via etch</vt:lpstr>
      <vt:lpstr>N-metal</vt:lpstr>
      <vt:lpstr>Heater metal dep</vt:lpstr>
      <vt:lpstr>Cap deposition</vt:lpstr>
      <vt:lpstr>BCB/planarization</vt:lpstr>
      <vt:lpstr>BCB vias</vt:lpstr>
      <vt:lpstr>Via 2</vt:lpstr>
      <vt:lpstr>Probe metal</vt:lpstr>
      <vt:lpstr>Total mask layers (lithographies)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Piels 2</dc:creator>
  <cp:lastModifiedBy>Molly Piels</cp:lastModifiedBy>
  <cp:revision>1039</cp:revision>
  <dcterms:created xsi:type="dcterms:W3CDTF">2011-12-08T21:59:23Z</dcterms:created>
  <dcterms:modified xsi:type="dcterms:W3CDTF">2012-07-12T19:00:29Z</dcterms:modified>
</cp:coreProperties>
</file>