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03/01/12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Resist coverage of Deep (~1um) corners</a:t>
            </a:r>
            <a:endParaRPr lang="en-US" sz="4000" dirty="0"/>
          </a:p>
        </p:txBody>
      </p:sp>
      <p:pic>
        <p:nvPicPr>
          <p:cNvPr id="22" name="Picture 21" descr="Sweep S2A2 PostProt etch and strip Left die0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Defects Post Anneal</a:t>
            </a:r>
            <a:endParaRPr lang="en-US" dirty="0"/>
          </a:p>
        </p:txBody>
      </p:sp>
      <p:pic>
        <p:nvPicPr>
          <p:cNvPr id="1026" name="Picture 2" descr="C:\Documents and Settings\peters\Desktop\Sweep Run 2\2012_02_22  S2C Defects\S2C1B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150" y="3527425"/>
            <a:ext cx="4441850" cy="3330575"/>
          </a:xfrm>
          <a:prstGeom prst="rect">
            <a:avLst/>
          </a:prstGeom>
          <a:noFill/>
        </p:spPr>
      </p:pic>
      <p:pic>
        <p:nvPicPr>
          <p:cNvPr id="1027" name="Picture 3" descr="C:\Documents and Settings\peters\Desktop\Sweep Run 2\2012_02_22  S2C Defects\S2C1B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6781800" cy="461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Bond and HCL etch S2A2 and S2A3</a:t>
            </a:r>
            <a:endParaRPr lang="en-US" dirty="0"/>
          </a:p>
        </p:txBody>
      </p:sp>
      <p:pic>
        <p:nvPicPr>
          <p:cNvPr id="4" name="Picture 3" descr="A3 Post Bond HCL removal0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704" y="838200"/>
            <a:ext cx="3700296" cy="2743200"/>
          </a:xfrm>
          <a:prstGeom prst="rect">
            <a:avLst/>
          </a:prstGeom>
        </p:spPr>
      </p:pic>
      <p:pic>
        <p:nvPicPr>
          <p:cNvPr id="6" name="Picture 5" descr="A2 Post Bond HCL removal0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3700296" cy="2743200"/>
          </a:xfrm>
          <a:prstGeom prst="rect">
            <a:avLst/>
          </a:prstGeom>
        </p:spPr>
      </p:pic>
      <p:pic>
        <p:nvPicPr>
          <p:cNvPr id="7" name="Picture 6" descr="A2 Post Bond HCL removal0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743200"/>
            <a:ext cx="3700296" cy="2743200"/>
          </a:xfrm>
          <a:prstGeom prst="rect">
            <a:avLst/>
          </a:prstGeom>
        </p:spPr>
      </p:pic>
      <p:pic>
        <p:nvPicPr>
          <p:cNvPr id="8" name="Picture 7" descr="A2 Post Bond HCL removal Right Die00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3700296" cy="2743200"/>
          </a:xfrm>
          <a:prstGeom prst="rect">
            <a:avLst/>
          </a:prstGeom>
        </p:spPr>
      </p:pic>
      <p:pic>
        <p:nvPicPr>
          <p:cNvPr id="10" name="Picture 9" descr="A2 Post Bond HCL removal Right Die001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3704" y="4114800"/>
            <a:ext cx="3700296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53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Unknown, possibly scratch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Particle/Contamination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S2A2 Left Die at Gap Fill Litho </a:t>
            </a:r>
            <a:endParaRPr lang="en-US" dirty="0"/>
          </a:p>
        </p:txBody>
      </p:sp>
      <p:pic>
        <p:nvPicPr>
          <p:cNvPr id="8" name="Picture 7" descr="A2 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3657600" cy="2743200"/>
          </a:xfrm>
          <a:prstGeom prst="rect">
            <a:avLst/>
          </a:prstGeom>
        </p:spPr>
      </p:pic>
      <p:pic>
        <p:nvPicPr>
          <p:cNvPr id="10" name="Picture 9" descr="A2 Lef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3657600" cy="2743200"/>
          </a:xfrm>
          <a:prstGeom prst="rect">
            <a:avLst/>
          </a:prstGeom>
        </p:spPr>
      </p:pic>
      <p:pic>
        <p:nvPicPr>
          <p:cNvPr id="11" name="Picture 10" descr="A2 Lef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609600"/>
            <a:ext cx="3657600" cy="2743200"/>
          </a:xfrm>
          <a:prstGeom prst="rect">
            <a:avLst/>
          </a:prstGeom>
        </p:spPr>
      </p:pic>
      <p:pic>
        <p:nvPicPr>
          <p:cNvPr id="12" name="Picture 11" descr="A2 Left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200400"/>
            <a:ext cx="3657600" cy="2743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962400" y="23622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038600" y="1295400"/>
            <a:ext cx="99060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1295400"/>
            <a:ext cx="0" cy="396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2200" y="5715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5715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6248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220 3 um Resist edges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43200" y="914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400" y="457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 Bubble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S2A2 Right Die at Gap Fill Litho</a:t>
            </a:r>
            <a:endParaRPr lang="en-US" dirty="0"/>
          </a:p>
        </p:txBody>
      </p:sp>
      <p:pic>
        <p:nvPicPr>
          <p:cNvPr id="3" name="Picture 2" descr="A2Ri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3657600" cy="2743200"/>
          </a:xfrm>
          <a:prstGeom prst="rect">
            <a:avLst/>
          </a:prstGeom>
        </p:spPr>
      </p:pic>
      <p:pic>
        <p:nvPicPr>
          <p:cNvPr id="4" name="Picture 3" descr="A2Righ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3657600" cy="2743200"/>
          </a:xfrm>
          <a:prstGeom prst="rect">
            <a:avLst/>
          </a:prstGeom>
        </p:spPr>
      </p:pic>
      <p:pic>
        <p:nvPicPr>
          <p:cNvPr id="5" name="Picture 4" descr="A2Righ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971800"/>
            <a:ext cx="3657600" cy="2743200"/>
          </a:xfrm>
          <a:prstGeom prst="rect">
            <a:avLst/>
          </a:prstGeom>
        </p:spPr>
      </p:pic>
      <p:pic>
        <p:nvPicPr>
          <p:cNvPr id="6" name="Picture 5" descr="A2Righ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8382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S2A3 Right at Gap Fill Litho </a:t>
            </a:r>
            <a:endParaRPr lang="en-US" dirty="0"/>
          </a:p>
        </p:txBody>
      </p:sp>
      <p:pic>
        <p:nvPicPr>
          <p:cNvPr id="3" name="Picture 2" descr="A3 Righ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3657600" cy="2743200"/>
          </a:xfrm>
          <a:prstGeom prst="rect">
            <a:avLst/>
          </a:prstGeom>
        </p:spPr>
      </p:pic>
      <p:pic>
        <p:nvPicPr>
          <p:cNvPr id="4" name="Picture 3" descr="A3 Righ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3657600" cy="2743200"/>
          </a:xfrm>
          <a:prstGeom prst="rect">
            <a:avLst/>
          </a:prstGeom>
        </p:spPr>
      </p:pic>
      <p:pic>
        <p:nvPicPr>
          <p:cNvPr id="5" name="Picture 4" descr="A3 Right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971800"/>
            <a:ext cx="3657600" cy="2743200"/>
          </a:xfrm>
          <a:prstGeom prst="rect">
            <a:avLst/>
          </a:prstGeom>
        </p:spPr>
      </p:pic>
      <p:pic>
        <p:nvPicPr>
          <p:cNvPr id="6" name="Picture 5" descr="A3 Right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990600"/>
            <a:ext cx="3657600" cy="2743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048000" y="3352800"/>
            <a:ext cx="9906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71800" y="4953000"/>
            <a:ext cx="533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6172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Wax-Thinning residue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BHF Protection Layer</a:t>
            </a:r>
            <a:endParaRPr lang="en-US" dirty="0"/>
          </a:p>
        </p:txBody>
      </p:sp>
      <p:pic>
        <p:nvPicPr>
          <p:cNvPr id="3" name="Picture 2" descr="A3 Post Bond HCL removal0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6928962" cy="5136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762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Etch Wicking (BHF under SiO2/SiN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Implant Strip</a:t>
            </a:r>
            <a:endParaRPr lang="en-US" dirty="0"/>
          </a:p>
        </p:txBody>
      </p:sp>
      <p:pic>
        <p:nvPicPr>
          <p:cNvPr id="3" name="Picture 2" descr="D1 Post 150 min 1165 with 40 min US0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565323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791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after 2.5 hours 1165 with 40 min Medium U/S, Acetone-ISO-DI and 1 Hour plus Piranha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to avoid?</a:t>
            </a:r>
            <a:endParaRPr lang="en-US" dirty="0"/>
          </a:p>
        </p:txBody>
      </p:sp>
      <p:pic>
        <p:nvPicPr>
          <p:cNvPr id="3" name="Picture 2" descr="A3 Post HCL0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838200"/>
            <a:ext cx="3700296" cy="2743200"/>
          </a:xfrm>
          <a:prstGeom prst="rect">
            <a:avLst/>
          </a:prstGeom>
        </p:spPr>
      </p:pic>
      <p:pic>
        <p:nvPicPr>
          <p:cNvPr id="5" name="Picture 4" descr="A3 Post HCL0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886200"/>
            <a:ext cx="370029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Bonded Die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Bonded Die post </a:t>
            </a:r>
            <a:r>
              <a:rPr lang="en-US" dirty="0" err="1" smtClean="0"/>
              <a:t>HCl</a:t>
            </a:r>
            <a:r>
              <a:rPr lang="en-US" dirty="0" smtClean="0"/>
              <a:t> etch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91000" y="2590800"/>
            <a:ext cx="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A3 Post Prot Litho Dev0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3848760" cy="284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Deep Etched Features Resist Coverage</a:t>
            </a:r>
            <a:endParaRPr lang="en-US" sz="4000" dirty="0"/>
          </a:p>
        </p:txBody>
      </p:sp>
      <p:pic>
        <p:nvPicPr>
          <p:cNvPr id="4" name="Content Placeholder 3" descr="A3 Post Prot Litho Dev00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332037"/>
            <a:ext cx="6112989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8200" y="609601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Thermal Shunt areas are etched down to the BOX. Further BHF etches causes undercut and further etching of the BOX. Areas tend to form bubbles or </a:t>
            </a:r>
            <a:r>
              <a:rPr lang="en-US" dirty="0" err="1" smtClean="0"/>
              <a:t>noncoating</a:t>
            </a:r>
            <a:r>
              <a:rPr lang="en-US" dirty="0" smtClean="0"/>
              <a:t> issues during SPR 1.8 resist coating. This is seen at </a:t>
            </a:r>
            <a:r>
              <a:rPr lang="en-US" dirty="0" err="1" smtClean="0"/>
              <a:t>Ndope</a:t>
            </a:r>
            <a:r>
              <a:rPr lang="en-US" dirty="0" smtClean="0"/>
              <a:t> and </a:t>
            </a:r>
            <a:r>
              <a:rPr lang="en-US" dirty="0" err="1" smtClean="0"/>
              <a:t>Pdope</a:t>
            </a:r>
            <a:r>
              <a:rPr lang="en-US" dirty="0" smtClean="0"/>
              <a:t> lithography. Coating issues seem not to happen if HF dip done prior to coating but current process of 50nm SIO2 does not allow us to do this.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5400" y="2057400"/>
            <a:ext cx="7620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09800" y="20574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66800" y="4191000"/>
            <a:ext cx="304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183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Process Issues</vt:lpstr>
      <vt:lpstr>Post Bond and HCL etch S2A2 and S2A3</vt:lpstr>
      <vt:lpstr>S2A2 Left Die at Gap Fill Litho </vt:lpstr>
      <vt:lpstr>S2A2 Right Die at Gap Fill Litho</vt:lpstr>
      <vt:lpstr>S2A3 Right at Gap Fill Litho </vt:lpstr>
      <vt:lpstr>Post BHF Protection Layer</vt:lpstr>
      <vt:lpstr>Post Implant Strip</vt:lpstr>
      <vt:lpstr>Patterns to avoid?</vt:lpstr>
      <vt:lpstr>Deep Etched Features Resist Coverage</vt:lpstr>
      <vt:lpstr>Resist coverage of Deep (~1um) corners</vt:lpstr>
      <vt:lpstr>Silicon Defects Post Anneal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Bond and HCL etch</dc:title>
  <dc:creator/>
  <cp:lastModifiedBy>Jon Peters</cp:lastModifiedBy>
  <cp:revision>7</cp:revision>
  <dcterms:created xsi:type="dcterms:W3CDTF">2006-08-16T00:00:00Z</dcterms:created>
  <dcterms:modified xsi:type="dcterms:W3CDTF">2012-03-01T19:37:15Z</dcterms:modified>
</cp:coreProperties>
</file>