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2x2 </a:t>
            </a:r>
            <a:r>
              <a:rPr lang="en-US" dirty="0" smtClean="0"/>
              <a:t>E-PHI MMI </a:t>
            </a:r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Geza</a:t>
            </a:r>
            <a:r>
              <a:rPr lang="en-US" dirty="0" smtClean="0"/>
              <a:t> Kurczveil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Chip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05400"/>
            <a:ext cx="5029200" cy="1096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Straight </a:t>
            </a:r>
            <a:r>
              <a:rPr lang="en-US" dirty="0" smtClean="0"/>
              <a:t>facet (1.0 </a:t>
            </a:r>
            <a:r>
              <a:rPr lang="el-GR" dirty="0" smtClean="0"/>
              <a:t>μ</a:t>
            </a:r>
            <a:r>
              <a:rPr lang="en-US" dirty="0" smtClean="0"/>
              <a:t>m wide WG @ input)</a:t>
            </a:r>
            <a:endParaRPr lang="en-US" dirty="0" smtClean="0"/>
          </a:p>
          <a:p>
            <a:r>
              <a:rPr lang="en-US" dirty="0" smtClean="0"/>
              <a:t>no AR coating</a:t>
            </a:r>
          </a:p>
          <a:p>
            <a:r>
              <a:rPr lang="en-US" dirty="0" smtClean="0"/>
              <a:t>Top cladding: air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219200"/>
            <a:ext cx="36576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7526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" y="19050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" y="20574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" y="2209800"/>
            <a:ext cx="533400" cy="762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52400" y="2286000"/>
            <a:ext cx="533400" cy="762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" y="2286000"/>
            <a:ext cx="6096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5400" y="2286000"/>
            <a:ext cx="533400" cy="762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295400" y="2209800"/>
            <a:ext cx="533400" cy="762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28800" y="2209800"/>
            <a:ext cx="19812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28800" y="2362200"/>
            <a:ext cx="19812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Brace 19"/>
          <p:cNvSpPr/>
          <p:nvPr/>
        </p:nvSpPr>
        <p:spPr>
          <a:xfrm>
            <a:off x="3886200" y="1752600"/>
            <a:ext cx="152400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14800" y="1828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Passive WG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52400" y="2438400"/>
            <a:ext cx="533400" cy="762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52400" y="2514600"/>
            <a:ext cx="533400" cy="762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85800" y="2514600"/>
            <a:ext cx="9144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555810" y="2514600"/>
            <a:ext cx="533400" cy="762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555810" y="2438400"/>
            <a:ext cx="533400" cy="762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72640" y="2438400"/>
            <a:ext cx="173736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072640" y="2590800"/>
            <a:ext cx="173736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Brace 28"/>
          <p:cNvSpPr/>
          <p:nvPr/>
        </p:nvSpPr>
        <p:spPr>
          <a:xfrm>
            <a:off x="3886200" y="2209800"/>
            <a:ext cx="152400" cy="381000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14800" y="2221468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2x2 MMI (long </a:t>
            </a:r>
            <a:r>
              <a:rPr lang="en-US" dirty="0" smtClean="0"/>
              <a:t>~300 </a:t>
            </a:r>
            <a:r>
              <a:rPr lang="el-GR" dirty="0" smtClean="0">
                <a:latin typeface="Calibri"/>
              </a:rPr>
              <a:t>μ</a:t>
            </a:r>
            <a:r>
              <a:rPr lang="en-US" dirty="0" smtClean="0">
                <a:latin typeface="Calibri"/>
              </a:rPr>
              <a:t>m</a:t>
            </a:r>
            <a:r>
              <a:rPr lang="en-US" dirty="0" smtClean="0"/>
              <a:t>)</a:t>
            </a:r>
          </a:p>
          <a:p>
            <a:r>
              <a:rPr lang="en-US" dirty="0" smtClean="0"/>
              <a:t>11 devices, vary </a:t>
            </a:r>
            <a:r>
              <a:rPr lang="en-US" dirty="0" smtClean="0"/>
              <a:t>L in 5 </a:t>
            </a:r>
            <a:r>
              <a:rPr lang="el-GR" dirty="0" smtClean="0"/>
              <a:t>μ</a:t>
            </a:r>
            <a:r>
              <a:rPr lang="en-US" dirty="0" smtClean="0"/>
              <a:t>m steps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" y="3200400"/>
            <a:ext cx="53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52400" y="3276600"/>
            <a:ext cx="53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5800" y="3276600"/>
            <a:ext cx="2743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72844" y="3276600"/>
            <a:ext cx="53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972844" y="3200400"/>
            <a:ext cx="53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463040" y="3200400"/>
            <a:ext cx="23317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463040" y="3352800"/>
            <a:ext cx="23317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52400" y="3429000"/>
            <a:ext cx="53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52400" y="3505200"/>
            <a:ext cx="53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85800" y="3505200"/>
            <a:ext cx="5486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251010" y="3505200"/>
            <a:ext cx="53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251010" y="3429000"/>
            <a:ext cx="53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776718" y="3429000"/>
            <a:ext cx="20299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776718" y="3581400"/>
            <a:ext cx="20299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ight Brace 44"/>
          <p:cNvSpPr/>
          <p:nvPr/>
        </p:nvSpPr>
        <p:spPr>
          <a:xfrm>
            <a:off x="3886200" y="3200400"/>
            <a:ext cx="1524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114800" y="3212068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2x2 MMI (short ~100 </a:t>
            </a:r>
            <a:r>
              <a:rPr lang="el-GR" dirty="0" smtClean="0">
                <a:latin typeface="Calibri"/>
              </a:rPr>
              <a:t>μ</a:t>
            </a:r>
            <a:r>
              <a:rPr lang="en-US" dirty="0" smtClean="0">
                <a:latin typeface="Calibri"/>
              </a:rPr>
              <a:t>m</a:t>
            </a:r>
            <a:r>
              <a:rPr lang="en-US" dirty="0" smtClean="0"/>
              <a:t>)</a:t>
            </a:r>
          </a:p>
          <a:p>
            <a:r>
              <a:rPr lang="en-US" dirty="0" smtClean="0"/>
              <a:t>11 devices, vary </a:t>
            </a:r>
            <a:r>
              <a:rPr lang="en-US" dirty="0" smtClean="0"/>
              <a:t>L in 2.5 </a:t>
            </a:r>
            <a:r>
              <a:rPr lang="el-GR" dirty="0" smtClean="0"/>
              <a:t>μ</a:t>
            </a:r>
            <a:r>
              <a:rPr lang="en-US" dirty="0" smtClean="0"/>
              <a:t>m steps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 rot="5400000">
            <a:off x="1752600" y="2667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rot="5400000">
            <a:off x="1752600" y="36576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057400"/>
            <a:ext cx="762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71800" y="2133600"/>
            <a:ext cx="457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213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DUT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81200" y="23622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505200" y="23622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267200" y="2057400"/>
            <a:ext cx="762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343400" y="2145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BPF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91000" y="26670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nm centered on 1550 nm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638800" y="2057400"/>
            <a:ext cx="762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715000" y="2145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PM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5029200" y="2362200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2x2 MMIs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Device #4 has lowest insertion </a:t>
            </a:r>
            <a:r>
              <a:rPr lang="en-US" dirty="0" smtClean="0"/>
              <a:t>loss</a:t>
            </a:r>
          </a:p>
          <a:p>
            <a:pPr lvl="1"/>
            <a:r>
              <a:rPr lang="en-US" dirty="0" smtClean="0"/>
              <a:t>Too few reference </a:t>
            </a:r>
            <a:r>
              <a:rPr lang="en-US" dirty="0" err="1" smtClean="0"/>
              <a:t>wageguides</a:t>
            </a:r>
            <a:r>
              <a:rPr lang="en-US" dirty="0" smtClean="0"/>
              <a:t> to be certain on absolute insertion loss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58470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0476" t="66286" r="10476" b="16952"/>
          <a:stretch>
            <a:fillRect/>
          </a:stretch>
        </p:blipFill>
        <p:spPr bwMode="auto">
          <a:xfrm>
            <a:off x="5486400" y="2895600"/>
            <a:ext cx="3352800" cy="74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257800" y="2895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3276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763000" y="2895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763000" y="3276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2x2 MMIs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630363"/>
          </a:xfrm>
        </p:spPr>
        <p:txBody>
          <a:bodyPr/>
          <a:lstStyle/>
          <a:p>
            <a:r>
              <a:rPr lang="en-US" dirty="0" smtClean="0"/>
              <a:t>Device </a:t>
            </a:r>
            <a:r>
              <a:rPr lang="en-US" dirty="0" smtClean="0"/>
              <a:t>#3 or 4 </a:t>
            </a:r>
            <a:r>
              <a:rPr lang="en-US" dirty="0" smtClean="0"/>
              <a:t>has lowest insertion loss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58470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10476" t="66286" r="10476" b="16952"/>
          <a:stretch>
            <a:fillRect/>
          </a:stretch>
        </p:blipFill>
        <p:spPr bwMode="auto">
          <a:xfrm>
            <a:off x="5486400" y="2895600"/>
            <a:ext cx="3352800" cy="74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57800" y="2895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276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763000" y="2895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763000" y="3276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7619" t="28952" r="26667" b="40572"/>
          <a:stretch>
            <a:fillRect/>
          </a:stretch>
        </p:blipFill>
        <p:spPr bwMode="auto">
          <a:xfrm>
            <a:off x="533400" y="152400"/>
            <a:ext cx="4038600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50952" t="18000" r="21429" b="15714"/>
          <a:stretch>
            <a:fillRect/>
          </a:stretch>
        </p:blipFill>
        <p:spPr bwMode="auto">
          <a:xfrm>
            <a:off x="5130800" y="0"/>
            <a:ext cx="4013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8083550" y="5486399"/>
            <a:ext cx="327025" cy="2190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6504801"/>
            <a:ext cx="883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Martin T. </a:t>
            </a:r>
            <a:r>
              <a:rPr lang="en-US" sz="1200" dirty="0" smtClean="0"/>
              <a:t>Hill et al., “Optimizing </a:t>
            </a:r>
            <a:r>
              <a:rPr lang="en-US" sz="1200" dirty="0" smtClean="0"/>
              <a:t>Imbalance and Loss in </a:t>
            </a:r>
            <a:r>
              <a:rPr lang="en-US" sz="1200" dirty="0" smtClean="0"/>
              <a:t>2x2 3-dB Multimode </a:t>
            </a:r>
            <a:r>
              <a:rPr lang="en-US" sz="1200" dirty="0" smtClean="0"/>
              <a:t>Interference Couplers via </a:t>
            </a:r>
            <a:r>
              <a:rPr lang="en-US" sz="1200" dirty="0" smtClean="0"/>
              <a:t>Access Waveguide Width,” JLT 2003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057400"/>
            <a:ext cx="4419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Wa</a:t>
            </a:r>
            <a:r>
              <a:rPr lang="en-US" dirty="0" smtClean="0"/>
              <a:t>/W = 0.3 theoretically gives lowest imbalance and lowest insertion loss for 2x2 coupler.</a:t>
            </a:r>
          </a:p>
          <a:p>
            <a:pPr lvl="1"/>
            <a:r>
              <a:rPr lang="en-US" sz="1600" dirty="0" smtClean="0"/>
              <a:t>Long design: </a:t>
            </a:r>
            <a:r>
              <a:rPr lang="en-US" sz="1600" dirty="0" err="1" smtClean="0"/>
              <a:t>Wa</a:t>
            </a:r>
            <a:r>
              <a:rPr lang="en-US" sz="1600" dirty="0" smtClean="0"/>
              <a:t>/W = 4/15 = 0.266</a:t>
            </a:r>
          </a:p>
          <a:p>
            <a:pPr lvl="1"/>
            <a:r>
              <a:rPr lang="en-US" sz="1600" dirty="0" smtClean="0"/>
              <a:t>Short design: </a:t>
            </a:r>
            <a:r>
              <a:rPr lang="en-US" sz="1600" dirty="0" err="1" smtClean="0"/>
              <a:t>Wa</a:t>
            </a:r>
            <a:r>
              <a:rPr lang="en-US" sz="1600" dirty="0" smtClean="0"/>
              <a:t>/W = 2.5/9 = 0.277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733800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Q: Why not always use </a:t>
            </a:r>
            <a:r>
              <a:rPr lang="en-US" dirty="0" err="1" smtClean="0">
                <a:solidFill>
                  <a:srgbClr val="FF0000"/>
                </a:solidFill>
              </a:rPr>
              <a:t>Wa</a:t>
            </a:r>
            <a:r>
              <a:rPr lang="en-US" dirty="0" smtClean="0">
                <a:solidFill>
                  <a:srgbClr val="FF0000"/>
                </a:solidFill>
              </a:rPr>
              <a:t>/W = 0.3?</a:t>
            </a:r>
          </a:p>
          <a:p>
            <a:endParaRPr lang="en-US" dirty="0" smtClean="0"/>
          </a:p>
          <a:p>
            <a:r>
              <a:rPr lang="en-US" dirty="0" smtClean="0"/>
              <a:t>A: For 2x2 coupler, access waveguides centered on W/3 and 2W/3. If </a:t>
            </a:r>
            <a:r>
              <a:rPr lang="en-US" dirty="0" err="1" smtClean="0"/>
              <a:t>Wa</a:t>
            </a:r>
            <a:r>
              <a:rPr lang="en-US" dirty="0" smtClean="0"/>
              <a:t>/W = 0.3, access WG separation is 0.033*W. Must be large enough to be resolved, and for light to not couple between WGs. This increases footprint.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232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2x2 E-PHI MMI Characterization</vt:lpstr>
      <vt:lpstr>Chip layout</vt:lpstr>
      <vt:lpstr>Setup</vt:lpstr>
      <vt:lpstr>Long 2x2 MMIs</vt:lpstr>
      <vt:lpstr>Short 2x2 MMIs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2x2 MMI Characterization</dc:title>
  <dc:creator>Geza</dc:creator>
  <cp:lastModifiedBy>Geza</cp:lastModifiedBy>
  <cp:revision>17</cp:revision>
  <dcterms:created xsi:type="dcterms:W3CDTF">2006-08-16T00:00:00Z</dcterms:created>
  <dcterms:modified xsi:type="dcterms:W3CDTF">2012-06-01T17:57:59Z</dcterms:modified>
</cp:coreProperties>
</file>