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83" r:id="rId4"/>
    <p:sldId id="258" r:id="rId5"/>
    <p:sldId id="282" r:id="rId6"/>
    <p:sldId id="260" r:id="rId7"/>
    <p:sldId id="261" r:id="rId8"/>
    <p:sldId id="284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F6E09-1BA8-4C60-BE0B-F6F5B31A6C9F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3C9AB-8668-48FD-832A-DA5F5B5B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9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Q=2*pi*f*</a:t>
            </a:r>
            <a:r>
              <a:rPr lang="en-US" dirty="0" err="1" smtClean="0"/>
              <a:t>taud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3C9AB-8668-48FD-832A-DA5F5B5BE0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04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Frequency</a:t>
            </a:r>
            <a:r>
              <a:rPr lang="en-US" baseline="0" dirty="0" smtClean="0"/>
              <a:t> determined by the fiber delay length, bias setting, and the </a:t>
            </a:r>
            <a:r>
              <a:rPr lang="en-US" baseline="0" dirty="0" err="1" smtClean="0"/>
              <a:t>bandpass</a:t>
            </a:r>
            <a:r>
              <a:rPr lang="en-US" baseline="0" dirty="0" smtClean="0"/>
              <a:t> characteristics of the filter</a:t>
            </a:r>
          </a:p>
          <a:p>
            <a:r>
              <a:rPr lang="en-US" baseline="0" dirty="0" smtClean="0"/>
              <a:t>Conditions for self-sustained oscillations: coherent addition of partial waves each way around the loop, and loop gain exceeding losses for the circulating waves in the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3C9AB-8668-48FD-832A-DA5F5B5BE0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28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order to study the dynamics</a:t>
            </a:r>
            <a:r>
              <a:rPr lang="en-US" baseline="0" dirty="0" smtClean="0"/>
              <a:t> and the noise of the OEO</a:t>
            </a:r>
          </a:p>
          <a:p>
            <a:r>
              <a:rPr lang="en-US" baseline="0" dirty="0" smtClean="0"/>
              <a:t>Cannot use this model to study the start-up from noise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3C9AB-8668-48FD-832A-DA5F5B5BE0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5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3A32C0C9-2B70-4550-8C80-B67BF115814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066800"/>
            <a:ext cx="7848600" cy="2209800"/>
          </a:xfrm>
        </p:spPr>
        <p:txBody>
          <a:bodyPr>
            <a:normAutofit/>
          </a:bodyPr>
          <a:lstStyle>
            <a:lvl1pPr marL="0" indent="0">
              <a:buNone/>
              <a:defRPr sz="5400" baseline="0"/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1D2E-AED5-4130-9C49-C8EA06BB949C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3A32C0C9-2B70-4550-8C80-B67BF1158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1D2E-AED5-4130-9C49-C8EA06BB949C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3A32C0C9-2B70-4550-8C80-B67BF1158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1D2E-AED5-4130-9C49-C8EA06BB949C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3A32C0C9-2B70-4550-8C80-B67BF115814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33400" y="13716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1D2E-AED5-4130-9C49-C8EA06BB949C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3A32C0C9-2B70-4550-8C80-B67BF115814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1D2E-AED5-4130-9C49-C8EA06BB949C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3A32C0C9-2B70-4550-8C80-B67BF1158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1D2E-AED5-4130-9C49-C8EA06BB949C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3A32C0C9-2B70-4550-8C80-B67BF115814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1D2E-AED5-4130-9C49-C8EA06BB949C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3A32C0C9-2B70-4550-8C80-B67BF1158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1D2E-AED5-4130-9C49-C8EA06BB949C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3A32C0C9-2B70-4550-8C80-B67BF1158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1D2E-AED5-4130-9C49-C8EA06BB949C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3A32C0C9-2B70-4550-8C80-B67BF115814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1D2E-AED5-4130-9C49-C8EA06BB949C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3A32C0C9-2B70-4550-8C80-B67BF1158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B181D2E-AED5-4130-9C49-C8EA06BB949C}" type="datetimeFigureOut">
              <a:rPr lang="en-US" smtClean="0"/>
              <a:t>10/31/2011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019795" cy="63408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019795" y="481687"/>
            <a:ext cx="7124205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jpg"/><Relationship Id="rId4" Type="http://schemas.openxmlformats.org/officeDocument/2006/relationships/image" Target="../media/image42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X. Steve Yao and Lute </a:t>
            </a:r>
            <a:r>
              <a:rPr lang="en-US" dirty="0" err="1" smtClean="0"/>
              <a:t>Maleki</a:t>
            </a:r>
            <a:r>
              <a:rPr lang="en-US" dirty="0" smtClean="0"/>
              <a:t> (1996)</a:t>
            </a:r>
          </a:p>
          <a:p>
            <a:r>
              <a:rPr lang="en-US" dirty="0" smtClean="0"/>
              <a:t>Presented by: Danielle Guerra</a:t>
            </a:r>
          </a:p>
          <a:p>
            <a:r>
              <a:rPr lang="en-US" dirty="0" smtClean="0"/>
              <a:t>10/28/2011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33400" y="2590800"/>
            <a:ext cx="7848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Optoelectronic Oscillators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9639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open-loop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Modulator’s power to voltage relationship</a:t>
            </a:r>
          </a:p>
          <a:p>
            <a:endParaRPr lang="en-US" dirty="0"/>
          </a:p>
          <a:p>
            <a:r>
              <a:rPr lang="en-US" dirty="0" smtClean="0"/>
              <a:t>Photodiode’s voltage to power relationship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Small-signal open-loop gain of OEO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019300"/>
            <a:ext cx="4438650" cy="495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637" y="3043237"/>
            <a:ext cx="4295775" cy="771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3962400"/>
            <a:ext cx="3009900" cy="428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150" y="5334000"/>
            <a:ext cx="3705225" cy="733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110338"/>
            <a:ext cx="3065172" cy="170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73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open-loop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Oscillation threshold</a:t>
            </a:r>
          </a:p>
          <a:p>
            <a:endParaRPr lang="en-US" dirty="0"/>
          </a:p>
          <a:p>
            <a:r>
              <a:rPr lang="en-US" dirty="0" smtClean="0"/>
              <a:t>Note: Amplifier in loop is not a necessary condition for oscillation.</a:t>
            </a:r>
          </a:p>
          <a:p>
            <a:r>
              <a:rPr lang="en-US" dirty="0" smtClean="0"/>
              <a:t>Optical power from the pump that supplies the necessary energy for oscillation.</a:t>
            </a:r>
          </a:p>
          <a:p>
            <a:r>
              <a:rPr lang="en-US" dirty="0" smtClean="0"/>
              <a:t>Reduce noise by removing the electrical amplifier.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57400"/>
            <a:ext cx="30099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Open-loop transfer function is non-linear.</a:t>
            </a:r>
          </a:p>
          <a:p>
            <a:r>
              <a:rPr lang="en-US" dirty="0" smtClean="0"/>
              <a:t>To linearize, assume the input is sinusoidal with no harmonics and expand with Bessel functions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981252"/>
            <a:ext cx="2410162" cy="5239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571875"/>
            <a:ext cx="447675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8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ensure linearity, signal must pass through a narrow enough filter to eliminate harmonic components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Even though gain is non-linear, we can still recover the small signal gain if we assume the V</a:t>
            </a:r>
            <a:r>
              <a:rPr lang="en-US" baseline="-25000" dirty="0" smtClean="0"/>
              <a:t>0</a:t>
            </a:r>
            <a:r>
              <a:rPr lang="en-US" dirty="0" smtClean="0"/>
              <a:t>&lt;&lt;V</a:t>
            </a:r>
            <a:r>
              <a:rPr lang="el-GR" baseline="-25000" dirty="0" smtClean="0"/>
              <a:t>π</a:t>
            </a:r>
            <a:r>
              <a:rPr lang="en-US" dirty="0" smtClean="0"/>
              <a:t> by a Taylor’s series expansion.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590800"/>
            <a:ext cx="2066925" cy="428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825" y="3086100"/>
            <a:ext cx="2543175" cy="723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5010150"/>
            <a:ext cx="378142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3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Including frequency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there is dependence on the frequency of the RF input signal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Complex form of transfer function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Nonlinear effect of the modulator is not lost—it is contained in nonlinear gain coefficient G(V</a:t>
            </a:r>
            <a:r>
              <a:rPr lang="en-US" baseline="-25000" dirty="0" smtClean="0"/>
              <a:t>o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600325"/>
            <a:ext cx="2371725" cy="447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886200"/>
            <a:ext cx="287655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65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Oscillation frequency/amplitude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Noise transient viewed as a collection of sine waves with random phases and amplitudes</a:t>
            </a:r>
          </a:p>
          <a:p>
            <a:r>
              <a:rPr lang="en-US" dirty="0" smtClean="0"/>
              <a:t>Superposition holds—sufficient to analyze response to a single frequency component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After circulating the loop, recurrence relation is:</a:t>
            </a:r>
          </a:p>
          <a:p>
            <a:endParaRPr lang="en-US" dirty="0"/>
          </a:p>
          <a:p>
            <a:r>
              <a:rPr lang="en-US" dirty="0" smtClean="0"/>
              <a:t>Total field at any instant of time is the summation of the circulating fields.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276600"/>
            <a:ext cx="2581275" cy="400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4114800"/>
            <a:ext cx="3590925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Oscillation </a:t>
            </a:r>
            <a:r>
              <a:rPr lang="en-US" dirty="0" smtClean="0"/>
              <a:t>frequency/amplitude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measured at the RF input: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Frequency response of OEO has equally spaced peaks similar to that of a </a:t>
            </a:r>
            <a:r>
              <a:rPr lang="en-US" dirty="0" err="1" smtClean="0"/>
              <a:t>Fabry</a:t>
            </a:r>
            <a:r>
              <a:rPr lang="en-US" dirty="0" smtClean="0"/>
              <a:t>-Perot resonator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687" y="2133600"/>
            <a:ext cx="5000625" cy="1352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81400"/>
            <a:ext cx="7210425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20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Oscillation </a:t>
            </a:r>
            <a:r>
              <a:rPr lang="en-US" dirty="0" smtClean="0"/>
              <a:t>frequency/amplitude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peaks are located at: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50" y="2133600"/>
            <a:ext cx="4324350" cy="590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981325"/>
            <a:ext cx="503872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38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Oscillation </a:t>
            </a:r>
            <a:r>
              <a:rPr lang="en-US" dirty="0" smtClean="0"/>
              <a:t>frequency/amplitude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only one mode, </a:t>
            </a:r>
            <a:r>
              <a:rPr lang="en-US" i="1" dirty="0" smtClean="0"/>
              <a:t>k</a:t>
            </a:r>
            <a:r>
              <a:rPr lang="en-US" dirty="0" smtClean="0"/>
              <a:t>, is allowed to oscillate</a:t>
            </a:r>
          </a:p>
          <a:p>
            <a:r>
              <a:rPr lang="en-US" dirty="0" smtClean="0"/>
              <a:t>Oscillation frequency: </a:t>
            </a:r>
          </a:p>
          <a:p>
            <a:r>
              <a:rPr lang="en-US" dirty="0" smtClean="0"/>
              <a:t>Oscillation power:</a:t>
            </a:r>
          </a:p>
          <a:p>
            <a:endParaRPr lang="en-US" dirty="0"/>
          </a:p>
          <a:p>
            <a:r>
              <a:rPr lang="en-US" dirty="0" smtClean="0"/>
              <a:t>To get oscillation amplitude, set gain coefficient to unity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825" y="4114800"/>
            <a:ext cx="2695575" cy="876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025" y="2571715"/>
            <a:ext cx="1247949" cy="247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946" y="2162136"/>
            <a:ext cx="1124107" cy="2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Oscillation </a:t>
            </a:r>
            <a:r>
              <a:rPr lang="en-US" dirty="0" smtClean="0"/>
              <a:t>frequency/amplitude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Third-Order: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Fifth-Order: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5" y="2819400"/>
            <a:ext cx="2581275" cy="885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4343400"/>
            <a:ext cx="360045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192" y="1905000"/>
            <a:ext cx="401740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2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Oscillators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energy from a continuous source to a periodically varying signal</a:t>
            </a:r>
          </a:p>
          <a:p>
            <a:r>
              <a:rPr lang="en-US" dirty="0" smtClean="0"/>
              <a:t>Electronic Oscillator:</a:t>
            </a:r>
          </a:p>
          <a:p>
            <a:pPr lvl="1"/>
            <a:r>
              <a:rPr lang="en-US" dirty="0" smtClean="0"/>
              <a:t>‘Van der pol oscillator’ invented by L. De Forest in 1912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3467100"/>
            <a:ext cx="30099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5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Oscillation frequency/amplitude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Corresponding oscillation frequency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Oscillation frequency depends on the biasing polarity of the modulator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933700"/>
            <a:ext cx="3962400" cy="80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971800"/>
            <a:ext cx="2343150" cy="790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50423"/>
            <a:ext cx="43243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98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noise:</a:t>
            </a:r>
          </a:p>
          <a:p>
            <a:pPr lvl="1"/>
            <a:r>
              <a:rPr lang="en-US" dirty="0" smtClean="0"/>
              <a:t>Thermal noise</a:t>
            </a:r>
          </a:p>
          <a:p>
            <a:pPr lvl="1"/>
            <a:r>
              <a:rPr lang="en-US" dirty="0" smtClean="0"/>
              <a:t>Shot noise</a:t>
            </a:r>
          </a:p>
          <a:p>
            <a:pPr lvl="1"/>
            <a:r>
              <a:rPr lang="en-US" dirty="0" smtClean="0"/>
              <a:t>Laser’s intensity noise</a:t>
            </a:r>
          </a:p>
          <a:p>
            <a:r>
              <a:rPr lang="en-US" dirty="0" smtClean="0"/>
              <a:t>Compute spectrum of oscillator by determining PSD of noise in the oscillator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981200"/>
            <a:ext cx="2200275" cy="695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25" y="3995737"/>
            <a:ext cx="7210425" cy="828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5" y="4824412"/>
            <a:ext cx="485775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10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normalizing: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Assumed the spectral width of oscillating mode is much smaller than the mode spacing of the oscillator</a:t>
            </a:r>
          </a:p>
          <a:p>
            <a:pPr lvl="1"/>
            <a:r>
              <a:rPr lang="en-US" dirty="0" smtClean="0"/>
              <a:t>Assumed that |F(f’)|=1 in the frequency band of integration</a:t>
            </a:r>
          </a:p>
          <a:p>
            <a:pPr lvl="1"/>
            <a:r>
              <a:rPr lang="en-US" dirty="0" smtClean="0"/>
              <a:t>Using typical values, closed-loop gain is just under one, so the assumption for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osc</a:t>
            </a:r>
            <a:r>
              <a:rPr lang="en-US" dirty="0" smtClean="0"/>
              <a:t> is accurate</a:t>
            </a:r>
          </a:p>
          <a:p>
            <a:r>
              <a:rPr lang="en-US" dirty="0" smtClean="0"/>
              <a:t>To get the RF power spectral density in terms of noise-signal ratio, substitute into previous PSD equation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609725"/>
            <a:ext cx="4257675" cy="752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400675"/>
            <a:ext cx="1885950" cy="619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181600"/>
            <a:ext cx="41243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when 2</a:t>
            </a:r>
            <a:r>
              <a:rPr lang="el-GR" dirty="0" smtClean="0"/>
              <a:t>π</a:t>
            </a:r>
            <a:r>
              <a:rPr lang="en-US" dirty="0" smtClean="0"/>
              <a:t>f’</a:t>
            </a:r>
            <a:r>
              <a:rPr lang="el-GR" dirty="0" smtClean="0"/>
              <a:t>τ</a:t>
            </a:r>
            <a:r>
              <a:rPr lang="en-US" dirty="0" smtClean="0"/>
              <a:t> &lt;&lt;1, simplify by Taylor’s expansion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Lorentzian</a:t>
            </a:r>
            <a:r>
              <a:rPr lang="en-US" dirty="0" smtClean="0"/>
              <a:t> function of frequency with full width half-maximum at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Quality factor of the oscillator  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133600"/>
            <a:ext cx="3495675" cy="723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550" y="3905250"/>
            <a:ext cx="3143250" cy="666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150" y="5257800"/>
            <a:ext cx="2609850" cy="561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5" y="5291137"/>
            <a:ext cx="149542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8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the PSD we can approximate the spectrum in two different frequency ranges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Phase noise decreases </a:t>
            </a:r>
            <a:r>
              <a:rPr lang="en-US" dirty="0" err="1" smtClean="0"/>
              <a:t>quadratically</a:t>
            </a:r>
            <a:r>
              <a:rPr lang="en-US" dirty="0" smtClean="0"/>
              <a:t> with the frequency offset</a:t>
            </a:r>
          </a:p>
          <a:p>
            <a:r>
              <a:rPr lang="en-US" dirty="0" smtClean="0"/>
              <a:t>For a fixed offset, phase noise decreases </a:t>
            </a:r>
            <a:r>
              <a:rPr lang="en-US" dirty="0" err="1" smtClean="0"/>
              <a:t>quadratically</a:t>
            </a:r>
            <a:r>
              <a:rPr lang="en-US" dirty="0" smtClean="0"/>
              <a:t> with the loop delay time</a:t>
            </a:r>
          </a:p>
          <a:p>
            <a:r>
              <a:rPr lang="en-US" dirty="0" smtClean="0"/>
              <a:t>Oscillator phase noise is independent of the oscillation frequency!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362200"/>
            <a:ext cx="411480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87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Noise as Function of Offset Frequency and Loop Delay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437" y="2057400"/>
            <a:ext cx="4429125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7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Noise Independence on Oscillation Frequency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953" y="2096167"/>
            <a:ext cx="4481647" cy="460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48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Noise as a Function of Oscillation Power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212" y="2057400"/>
            <a:ext cx="3252788" cy="466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OEO features</a:t>
            </a:r>
          </a:p>
          <a:p>
            <a:pPr lvl="1"/>
            <a:r>
              <a:rPr lang="en-US" dirty="0" smtClean="0"/>
              <a:t>High-frequency</a:t>
            </a:r>
          </a:p>
          <a:p>
            <a:pPr lvl="1"/>
            <a:r>
              <a:rPr lang="en-US" dirty="0" smtClean="0"/>
              <a:t>High-stability</a:t>
            </a:r>
          </a:p>
          <a:p>
            <a:pPr lvl="1"/>
            <a:r>
              <a:rPr lang="en-US" dirty="0" smtClean="0"/>
              <a:t>High spectral purity</a:t>
            </a:r>
          </a:p>
          <a:p>
            <a:pPr lvl="1"/>
            <a:r>
              <a:rPr lang="en-US" dirty="0" smtClean="0"/>
              <a:t>Widely tunable oscillator</a:t>
            </a:r>
          </a:p>
          <a:p>
            <a:r>
              <a:rPr lang="en-US" dirty="0" smtClean="0"/>
              <a:t>Model developed can be used to analyze other modulation schemes</a:t>
            </a:r>
          </a:p>
          <a:p>
            <a:r>
              <a:rPr lang="en-US" dirty="0" smtClean="0"/>
              <a:t>Many applications</a:t>
            </a:r>
          </a:p>
          <a:p>
            <a:pPr lvl="1"/>
            <a:r>
              <a:rPr lang="en-US" dirty="0" smtClean="0"/>
              <a:t>VCO-Voltage controlled oscillator</a:t>
            </a:r>
          </a:p>
          <a:p>
            <a:pPr lvl="1"/>
            <a:r>
              <a:rPr lang="en-US" dirty="0" smtClean="0"/>
              <a:t>High-frequency carrier generation</a:t>
            </a:r>
          </a:p>
          <a:p>
            <a:pPr lvl="1"/>
            <a:r>
              <a:rPr lang="en-US" dirty="0" smtClean="0"/>
              <a:t>High-speed clock recovery</a:t>
            </a:r>
          </a:p>
          <a:p>
            <a:pPr lvl="1"/>
            <a:r>
              <a:rPr lang="en-US" dirty="0" smtClean="0"/>
              <a:t>Photonic RF systems</a:t>
            </a:r>
          </a:p>
          <a:p>
            <a:pPr lvl="1"/>
            <a:r>
              <a:rPr lang="en-US" dirty="0" smtClean="0"/>
              <a:t>More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Oscillator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Oscillators can be modeled using linear feedback theory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817531" y="2571482"/>
            <a:ext cx="5257800" cy="1866900"/>
            <a:chOff x="685800" y="3390900"/>
            <a:chExt cx="5257800" cy="1866900"/>
          </a:xfrm>
        </p:grpSpPr>
        <p:sp>
          <p:nvSpPr>
            <p:cNvPr id="4" name="Rectangle 3"/>
            <p:cNvSpPr/>
            <p:nvPr/>
          </p:nvSpPr>
          <p:spPr>
            <a:xfrm>
              <a:off x="3048000" y="3390900"/>
              <a:ext cx="1524000" cy="762000"/>
            </a:xfrm>
            <a:prstGeom prst="rect">
              <a:avLst/>
            </a:prstGeom>
            <a:ln w="12700" cmpd="sng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A(s)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48000" y="4495800"/>
              <a:ext cx="1524000" cy="762000"/>
            </a:xfrm>
            <a:prstGeom prst="rect">
              <a:avLst/>
            </a:prstGeom>
            <a:ln w="12700" cmpd="sng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β</a:t>
              </a:r>
              <a:r>
                <a:rPr lang="en-US" dirty="0" smtClean="0">
                  <a:solidFill>
                    <a:schemeClr val="tx1"/>
                  </a:solidFill>
                </a:rPr>
                <a:t>(s)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524000" y="3505200"/>
              <a:ext cx="533400" cy="533400"/>
            </a:xfrm>
            <a:prstGeom prst="ellipse">
              <a:avLst/>
            </a:prstGeom>
            <a:ln w="12700" cmpd="sng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6"/>
            </p:cNvCxnSpPr>
            <p:nvPr/>
          </p:nvCxnSpPr>
          <p:spPr>
            <a:xfrm>
              <a:off x="2057400" y="3771900"/>
              <a:ext cx="990600" cy="0"/>
            </a:xfrm>
            <a:prstGeom prst="straightConnector1">
              <a:avLst/>
            </a:prstGeom>
            <a:ln w="12700" cmpd="sng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3"/>
            </p:cNvCxnSpPr>
            <p:nvPr/>
          </p:nvCxnSpPr>
          <p:spPr>
            <a:xfrm>
              <a:off x="4572000" y="3771900"/>
              <a:ext cx="1371600" cy="0"/>
            </a:xfrm>
            <a:prstGeom prst="straightConnector1">
              <a:avLst/>
            </a:prstGeom>
            <a:ln w="12700" cmpd="sng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endCxn id="5" idx="3"/>
            </p:cNvCxnSpPr>
            <p:nvPr/>
          </p:nvCxnSpPr>
          <p:spPr>
            <a:xfrm rot="5400000">
              <a:off x="4362450" y="3981450"/>
              <a:ext cx="1104900" cy="685800"/>
            </a:xfrm>
            <a:prstGeom prst="bentConnector2">
              <a:avLst/>
            </a:prstGeom>
            <a:ln w="12700" cmpd="sng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5" idx="1"/>
              <a:endCxn id="6" idx="4"/>
            </p:cNvCxnSpPr>
            <p:nvPr/>
          </p:nvCxnSpPr>
          <p:spPr>
            <a:xfrm rot="10800000">
              <a:off x="1790700" y="4038600"/>
              <a:ext cx="1257300" cy="838200"/>
            </a:xfrm>
            <a:prstGeom prst="bentConnector2">
              <a:avLst/>
            </a:prstGeom>
            <a:ln w="12700" cmpd="sng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6" idx="2"/>
            </p:cNvCxnSpPr>
            <p:nvPr/>
          </p:nvCxnSpPr>
          <p:spPr>
            <a:xfrm>
              <a:off x="685800" y="3771900"/>
              <a:ext cx="838200" cy="0"/>
            </a:xfrm>
            <a:prstGeom prst="straightConnector1">
              <a:avLst/>
            </a:prstGeom>
            <a:ln w="12700" cmpd="sng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236631" y="257148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655731" y="32588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42277" y="276781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i</a:t>
            </a:r>
            <a:r>
              <a:rPr lang="en-US" dirty="0" smtClean="0"/>
              <a:t>(s)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99478" y="2765739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o</a:t>
            </a:r>
            <a:r>
              <a:rPr lang="en-US" dirty="0" smtClean="0"/>
              <a:t>(s)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29756" y="4724400"/>
                <a:ext cx="2385781" cy="669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756" y="4724400"/>
                <a:ext cx="2385781" cy="6690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7201" y="5580707"/>
                <a:ext cx="815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𝛽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) = 0,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/>
                  <a:t> can have a value without having an input </a:t>
                </a:r>
                <a:r>
                  <a:rPr lang="en-US" i="1" dirty="0" smtClean="0"/>
                  <a:t>S</a:t>
                </a:r>
                <a:r>
                  <a:rPr lang="en-US" i="1" baseline="-25000" dirty="0" smtClean="0"/>
                  <a:t>i</a:t>
                </a:r>
                <a:r>
                  <a:rPr lang="en-US" i="1" dirty="0" smtClean="0"/>
                  <a:t>(s</a:t>
                </a:r>
                <a:r>
                  <a:rPr lang="en-US" dirty="0" smtClean="0"/>
                  <a:t>)! In other words the circuit oscillates, this is known as the </a:t>
                </a:r>
                <a:r>
                  <a:rPr lang="en-US" dirty="0" err="1" smtClean="0"/>
                  <a:t>Barkhausen</a:t>
                </a:r>
                <a:r>
                  <a:rPr lang="en-US" dirty="0" smtClean="0"/>
                  <a:t> criteria. </a:t>
                </a:r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5580707"/>
                <a:ext cx="8153400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598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40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Oscillators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Solid-state counterparts are pervasive in virtually every application of electronic devices</a:t>
            </a:r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Relatively noisy</a:t>
            </a:r>
          </a:p>
          <a:p>
            <a:pPr lvl="1"/>
            <a:r>
              <a:rPr lang="en-US" dirty="0" smtClean="0"/>
              <a:t>Lack adequate stability and high spectral purity</a:t>
            </a:r>
          </a:p>
          <a:p>
            <a:r>
              <a:rPr lang="en-US" dirty="0" smtClean="0"/>
              <a:t>Solutions: Add a high quality factor (Q) resonator</a:t>
            </a:r>
          </a:p>
          <a:p>
            <a:pPr lvl="1"/>
            <a:r>
              <a:rPr lang="en-US" dirty="0" smtClean="0"/>
              <a:t>Mechanical (Quartz)</a:t>
            </a:r>
            <a:endParaRPr lang="en-US" dirty="0"/>
          </a:p>
          <a:p>
            <a:pPr lvl="1"/>
            <a:r>
              <a:rPr lang="en-US" dirty="0" smtClean="0"/>
              <a:t>Electromagnetic (Dielectric cavities)</a:t>
            </a:r>
          </a:p>
          <a:p>
            <a:pPr lvl="1"/>
            <a:r>
              <a:rPr lang="en-US" dirty="0" smtClean="0"/>
              <a:t>Electrical delay lines</a:t>
            </a:r>
          </a:p>
        </p:txBody>
      </p:sp>
    </p:spTree>
    <p:extLst>
      <p:ext uri="{BB962C8B-B14F-4D97-AF65-F5344CB8AC3E}">
        <p14:creationId xmlns:p14="http://schemas.microsoft.com/office/powerpoint/2010/main" val="368720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Oscillators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73352"/>
            <a:ext cx="5791200" cy="4718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Resonator of choice: Quartz</a:t>
            </a:r>
          </a:p>
          <a:p>
            <a:pPr lvl="1"/>
            <a:r>
              <a:rPr lang="en-US" dirty="0" smtClean="0"/>
              <a:t>High-Q resonant modes are at low frequencies</a:t>
            </a:r>
          </a:p>
          <a:p>
            <a:pPr lvl="1"/>
            <a:r>
              <a:rPr lang="en-US" dirty="0" smtClean="0"/>
              <a:t>Impractical for generation of high frequency signals</a:t>
            </a:r>
          </a:p>
          <a:p>
            <a:r>
              <a:rPr lang="en-US" dirty="0" smtClean="0"/>
              <a:t>Alternative: Photonic Oscillator</a:t>
            </a:r>
          </a:p>
          <a:p>
            <a:pPr lvl="1"/>
            <a:r>
              <a:rPr lang="en-US" dirty="0" smtClean="0"/>
              <a:t>Lower noise</a:t>
            </a:r>
          </a:p>
          <a:p>
            <a:pPr lvl="1"/>
            <a:r>
              <a:rPr lang="en-US" dirty="0" smtClean="0"/>
              <a:t>Higher stability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855" y="1981200"/>
            <a:ext cx="297454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43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Optoelectronic Oscillator (OEO)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Yao-</a:t>
            </a:r>
            <a:r>
              <a:rPr lang="en-US" dirty="0" err="1" smtClean="0"/>
              <a:t>Maleki</a:t>
            </a:r>
            <a:r>
              <a:rPr lang="en-US" dirty="0" smtClean="0"/>
              <a:t> model (1996)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876865"/>
            <a:ext cx="4419600" cy="24571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621" y="2951696"/>
            <a:ext cx="3733800" cy="261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5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Quasi-linear Theory of the OEO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Only concerned with final steady-state operation of OEO</a:t>
            </a:r>
          </a:p>
          <a:p>
            <a:pPr lvl="1"/>
            <a:r>
              <a:rPr lang="en-US" dirty="0" smtClean="0"/>
              <a:t>Signal at any point in the OEO does not depend on time</a:t>
            </a:r>
          </a:p>
          <a:p>
            <a:pPr lvl="1"/>
            <a:r>
              <a:rPr lang="en-US" dirty="0" smtClean="0"/>
              <a:t>Cannot take into account non-white noise sources</a:t>
            </a:r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Cannot take into account dynamical effects</a:t>
            </a:r>
          </a:p>
          <a:p>
            <a:pPr lvl="2"/>
            <a:r>
              <a:rPr lang="en-US" dirty="0" smtClean="0"/>
              <a:t>Noise fluctuations</a:t>
            </a:r>
          </a:p>
          <a:p>
            <a:pPr lvl="2"/>
            <a:r>
              <a:rPr lang="en-US" dirty="0" smtClean="0"/>
              <a:t>Mode-hopping between cavity modes </a:t>
            </a:r>
          </a:p>
          <a:p>
            <a:pPr lvl="2"/>
            <a:r>
              <a:rPr lang="en-US" dirty="0" smtClean="0"/>
              <a:t>Temporal amplitude oscillations</a:t>
            </a:r>
          </a:p>
          <a:p>
            <a:pPr lvl="1"/>
            <a:r>
              <a:rPr lang="en-US" dirty="0" smtClean="0"/>
              <a:t>Flicker noise (1/f) cannot be analyzed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know the open loop gain of the loop </a:t>
            </a:r>
          </a:p>
          <a:p>
            <a:r>
              <a:rPr lang="en-US" dirty="0" smtClean="0"/>
              <a:t>Find out the condition under which the </a:t>
            </a:r>
            <a:r>
              <a:rPr lang="en-US" dirty="0" err="1" smtClean="0"/>
              <a:t>Barkhausen</a:t>
            </a:r>
            <a:r>
              <a:rPr lang="en-US" dirty="0" smtClean="0"/>
              <a:t> criteria will be met.</a:t>
            </a:r>
          </a:p>
          <a:p>
            <a:r>
              <a:rPr lang="en-US" dirty="0" smtClean="0"/>
              <a:t>Introduce noise and analyze the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5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Quasi-linear Theory of the OEO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Open-loop characteristics</a:t>
            </a:r>
            <a:r>
              <a:rPr lang="en-US" dirty="0"/>
              <a:t> </a:t>
            </a:r>
            <a:r>
              <a:rPr lang="en-US" dirty="0" smtClean="0"/>
              <a:t>(Gain)</a:t>
            </a:r>
          </a:p>
          <a:p>
            <a:pPr lvl="1"/>
            <a:r>
              <a:rPr lang="en-US" dirty="0" smtClean="0"/>
              <a:t>Modulator’s transfer function</a:t>
            </a:r>
          </a:p>
          <a:p>
            <a:pPr lvl="1"/>
            <a:r>
              <a:rPr lang="en-US" dirty="0" smtClean="0"/>
              <a:t>Photodiode power-current relationship</a:t>
            </a:r>
          </a:p>
          <a:p>
            <a:pPr lvl="1"/>
            <a:r>
              <a:rPr lang="en-US" dirty="0" smtClean="0"/>
              <a:t>Small-signal </a:t>
            </a:r>
            <a:r>
              <a:rPr lang="en-US" dirty="0"/>
              <a:t>o</a:t>
            </a:r>
            <a:r>
              <a:rPr lang="en-US" dirty="0" smtClean="0"/>
              <a:t>pen-loop gain </a:t>
            </a:r>
          </a:p>
          <a:p>
            <a:pPr lvl="1"/>
            <a:r>
              <a:rPr lang="en-US" dirty="0" smtClean="0"/>
              <a:t>Oscillation threshold voltage</a:t>
            </a:r>
          </a:p>
          <a:p>
            <a:r>
              <a:rPr lang="en-US" dirty="0" smtClean="0"/>
              <a:t>Close loop/invoke the quasi-linear theory (</a:t>
            </a:r>
            <a:r>
              <a:rPr lang="en-US" dirty="0" err="1" smtClean="0"/>
              <a:t>Barkhausen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Include the filter in the loop</a:t>
            </a:r>
          </a:p>
          <a:p>
            <a:pPr lvl="1"/>
            <a:r>
              <a:rPr lang="en-US" dirty="0" smtClean="0"/>
              <a:t>Amplitude and frequency of oscillation</a:t>
            </a:r>
          </a:p>
          <a:p>
            <a:r>
              <a:rPr lang="en-US" dirty="0" smtClean="0"/>
              <a:t>Expression for spectral density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ominated by phase noise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352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</TotalTime>
  <Words>970</Words>
  <Application>Microsoft Office PowerPoint</Application>
  <PresentationFormat>On-screen Show (4:3)</PresentationFormat>
  <Paragraphs>192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PowerPoint Presentation</vt:lpstr>
      <vt:lpstr>Oscillators</vt:lpstr>
      <vt:lpstr>Oscillator Theory</vt:lpstr>
      <vt:lpstr>Types of Oscillators</vt:lpstr>
      <vt:lpstr>Types of Oscillators</vt:lpstr>
      <vt:lpstr>Optoelectronic Oscillator (OEO)</vt:lpstr>
      <vt:lpstr>Quasi-linear Theory of the OEO</vt:lpstr>
      <vt:lpstr>What do we need?</vt:lpstr>
      <vt:lpstr>Quasi-linear Theory of the OEO</vt:lpstr>
      <vt:lpstr>Analyzing open-loop characteristics</vt:lpstr>
      <vt:lpstr>Analyzing open-loop characteristics</vt:lpstr>
      <vt:lpstr>Closing the loop</vt:lpstr>
      <vt:lpstr>Closing the loop</vt:lpstr>
      <vt:lpstr>Including frequency dependence</vt:lpstr>
      <vt:lpstr>Oscillation frequency/amplitude</vt:lpstr>
      <vt:lpstr>Oscillation frequency/amplitude</vt:lpstr>
      <vt:lpstr>Oscillation frequency/amplitude</vt:lpstr>
      <vt:lpstr>Oscillation frequency/amplitude</vt:lpstr>
      <vt:lpstr>Oscillation frequency/amplitude</vt:lpstr>
      <vt:lpstr>Oscillation frequency/amplitude</vt:lpstr>
      <vt:lpstr>Spectrum</vt:lpstr>
      <vt:lpstr>Spectrum</vt:lpstr>
      <vt:lpstr>Spectrum</vt:lpstr>
      <vt:lpstr>Spectrum</vt:lpstr>
      <vt:lpstr>Measurements</vt:lpstr>
      <vt:lpstr>Measurements</vt:lpstr>
      <vt:lpstr>Measurements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</dc:creator>
  <cp:lastModifiedBy>Danielle</cp:lastModifiedBy>
  <cp:revision>50</cp:revision>
  <dcterms:created xsi:type="dcterms:W3CDTF">2011-10-27T18:37:34Z</dcterms:created>
  <dcterms:modified xsi:type="dcterms:W3CDTF">2011-10-31T23:37:23Z</dcterms:modified>
</cp:coreProperties>
</file>