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58" r:id="rId14"/>
    <p:sldId id="259" r:id="rId15"/>
    <p:sldId id="260" r:id="rId16"/>
    <p:sldId id="261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748" autoAdjust="0"/>
  </p:normalViewPr>
  <p:slideViewPr>
    <p:cSldViewPr>
      <p:cViewPr varScale="1">
        <p:scale>
          <a:sx n="70" d="100"/>
          <a:sy n="70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5ED960-1FD1-4290-9F0A-0BBFBB64B6D3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834FB-0387-410C-9AC8-A2B6473A0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834FB-0387-410C-9AC8-A2B6473A08F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DAEBF-8579-4C0F-A181-9A1A7398493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EABB-5613-4828-A461-055EB154E16A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9C4D-698F-401B-B2EA-1999C8B80C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EABB-5613-4828-A461-055EB154E16A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9C4D-698F-401B-B2EA-1999C8B80C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EABB-5613-4828-A461-055EB154E16A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9C4D-698F-401B-B2EA-1999C8B80C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EABB-5613-4828-A461-055EB154E16A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9C4D-698F-401B-B2EA-1999C8B80C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EABB-5613-4828-A461-055EB154E16A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9C4D-698F-401B-B2EA-1999C8B80C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EABB-5613-4828-A461-055EB154E16A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9C4D-698F-401B-B2EA-1999C8B80C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EABB-5613-4828-A461-055EB154E16A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9C4D-698F-401B-B2EA-1999C8B80C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EABB-5613-4828-A461-055EB154E16A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9C4D-698F-401B-B2EA-1999C8B80C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EABB-5613-4828-A461-055EB154E16A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9C4D-698F-401B-B2EA-1999C8B80C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EABB-5613-4828-A461-055EB154E16A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9C4D-698F-401B-B2EA-1999C8B80C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EABB-5613-4828-A461-055EB154E16A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9C4D-698F-401B-B2EA-1999C8B80C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1EABB-5613-4828-A461-055EB154E16A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49C4D-698F-401B-B2EA-1999C8B80C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oleObject" Target="../embeddings/oleObject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SiP</a:t>
            </a:r>
            <a:r>
              <a:rPr lang="en-US" dirty="0" smtClean="0"/>
              <a:t> Meeting – Isolator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Jason</a:t>
            </a:r>
          </a:p>
          <a:p>
            <a:r>
              <a:rPr lang="en-US" dirty="0" smtClean="0"/>
              <a:t>2/16/2010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1958181"/>
            <a:ext cx="5715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Optical mode profile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066800"/>
            <a:ext cx="19928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SiN</a:t>
            </a:r>
            <a:r>
              <a:rPr lang="en-US" dirty="0" smtClean="0"/>
              <a:t> core: 80nm</a:t>
            </a:r>
          </a:p>
          <a:p>
            <a:r>
              <a:rPr lang="en-US" dirty="0" smtClean="0"/>
              <a:t>SiO2 cladding: 4um</a:t>
            </a:r>
          </a:p>
          <a:p>
            <a:r>
              <a:rPr lang="en-US" dirty="0" smtClean="0"/>
              <a:t>Etch depth : </a:t>
            </a:r>
            <a:r>
              <a:rPr lang="en-US" dirty="0" smtClean="0"/>
              <a:t>6um</a:t>
            </a:r>
            <a:endParaRPr lang="en-US" dirty="0" smtClean="0"/>
          </a:p>
          <a:p>
            <a:r>
              <a:rPr lang="en-US" dirty="0" err="1" smtClean="0"/>
              <a:t>Ce:YIG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00400" y="1459468"/>
            <a:ext cx="2310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Film thickness: 150nm</a:t>
            </a:r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1958181"/>
            <a:ext cx="5715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Optical mode profile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066800"/>
            <a:ext cx="19928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SiN</a:t>
            </a:r>
            <a:r>
              <a:rPr lang="en-US" dirty="0" smtClean="0"/>
              <a:t> core: 80nm</a:t>
            </a:r>
          </a:p>
          <a:p>
            <a:r>
              <a:rPr lang="en-US" dirty="0" smtClean="0"/>
              <a:t>SiO2 cladding: 4um</a:t>
            </a:r>
          </a:p>
          <a:p>
            <a:r>
              <a:rPr lang="en-US" dirty="0" smtClean="0"/>
              <a:t>Etch depth : </a:t>
            </a:r>
            <a:r>
              <a:rPr lang="en-US" dirty="0" smtClean="0"/>
              <a:t>6um</a:t>
            </a:r>
            <a:endParaRPr lang="en-US" dirty="0" smtClean="0"/>
          </a:p>
          <a:p>
            <a:r>
              <a:rPr lang="en-US" dirty="0" err="1" smtClean="0"/>
              <a:t>Ce:YIG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00400" y="1459468"/>
            <a:ext cx="2310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Film thickness: 200nm</a:t>
            </a:r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1958181"/>
            <a:ext cx="5715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Optical mode profile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066800"/>
            <a:ext cx="19928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SiN</a:t>
            </a:r>
            <a:r>
              <a:rPr lang="en-US" dirty="0" smtClean="0"/>
              <a:t> core: 80nm</a:t>
            </a:r>
          </a:p>
          <a:p>
            <a:r>
              <a:rPr lang="en-US" dirty="0" smtClean="0"/>
              <a:t>SiO2 cladding: 4um</a:t>
            </a:r>
          </a:p>
          <a:p>
            <a:r>
              <a:rPr lang="en-US" dirty="0" smtClean="0"/>
              <a:t>Etch depth : </a:t>
            </a:r>
            <a:r>
              <a:rPr lang="en-US" dirty="0" smtClean="0"/>
              <a:t>6um</a:t>
            </a:r>
            <a:endParaRPr lang="en-US" dirty="0" smtClean="0"/>
          </a:p>
          <a:p>
            <a:r>
              <a:rPr lang="en-US" dirty="0" err="1" smtClean="0"/>
              <a:t>Ce:YIG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00400" y="1459468"/>
            <a:ext cx="2310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Film thickness: 250nm</a:t>
            </a:r>
            <a:endParaRPr 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8683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Optical modes in Si</a:t>
            </a:r>
            <a:r>
              <a:rPr lang="en-US" sz="3600" baseline="-25000" dirty="0" smtClean="0"/>
              <a:t>3</a:t>
            </a:r>
            <a:r>
              <a:rPr lang="en-US" sz="3600" dirty="0" smtClean="0"/>
              <a:t>N</a:t>
            </a:r>
            <a:r>
              <a:rPr lang="en-US" sz="3600" baseline="-25000" dirty="0" smtClean="0"/>
              <a:t>4</a:t>
            </a:r>
            <a:r>
              <a:rPr lang="en-US" sz="3600" dirty="0" smtClean="0"/>
              <a:t> waveguides</a:t>
            </a:r>
            <a:endParaRPr lang="en-US" sz="3600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05000"/>
            <a:ext cx="4572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33900" y="1905000"/>
            <a:ext cx="4610100" cy="307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152400" y="541020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Thicker magnetic film will suck optical field from Si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(n=2) core to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Ce:YIG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(n=2.22) layer.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Shallower etch causes leak mode to the horizontal magnetic film, which doesn’t contribute to Faraday effect but extra optical loss!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rot="5400000">
            <a:off x="6744494" y="3085306"/>
            <a:ext cx="1752600" cy="1588"/>
          </a:xfrm>
          <a:prstGeom prst="straightConnector1">
            <a:avLst/>
          </a:prstGeom>
          <a:ln w="1905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315200" y="4114800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 um etch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rot="5400000">
            <a:off x="2247900" y="2933700"/>
            <a:ext cx="1447800" cy="1588"/>
          </a:xfrm>
          <a:prstGeom prst="straightConnector1">
            <a:avLst/>
          </a:prstGeom>
          <a:ln w="1905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362200" y="3886200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 um etch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2971800" y="3352800"/>
            <a:ext cx="12954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228600" y="1447800"/>
            <a:ext cx="3852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Magnetic film thickness : 150 nm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162800" y="1295400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Magnetic film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6" name="Straight Arrow Connector 45"/>
          <p:cNvCxnSpPr>
            <a:stCxn id="44" idx="2"/>
          </p:cNvCxnSpPr>
          <p:nvPr/>
        </p:nvCxnSpPr>
        <p:spPr>
          <a:xfrm rot="5400000">
            <a:off x="7276268" y="1779864"/>
            <a:ext cx="773670" cy="5434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38800" y="1524000"/>
            <a:ext cx="1218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Si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4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core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0" name="Straight Arrow Connector 49"/>
          <p:cNvCxnSpPr>
            <a:stCxn id="49" idx="2"/>
          </p:cNvCxnSpPr>
          <p:nvPr/>
        </p:nvCxnSpPr>
        <p:spPr>
          <a:xfrm rot="16200000" flipH="1">
            <a:off x="5709017" y="2432417"/>
            <a:ext cx="1535668" cy="4574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 plot for magnetic film thickness</a:t>
            </a:r>
            <a:endParaRPr lang="en-US" dirty="0"/>
          </a:p>
        </p:txBody>
      </p:sp>
      <p:graphicFrame>
        <p:nvGraphicFramePr>
          <p:cNvPr id="104450" name="Object 2"/>
          <p:cNvGraphicFramePr>
            <a:graphicFrameLocks noChangeAspect="1"/>
          </p:cNvGraphicFramePr>
          <p:nvPr/>
        </p:nvGraphicFramePr>
        <p:xfrm>
          <a:off x="0" y="2514600"/>
          <a:ext cx="4630738" cy="3741738"/>
        </p:xfrm>
        <a:graphic>
          <a:graphicData uri="http://schemas.openxmlformats.org/presentationml/2006/ole">
            <p:oleObj spid="_x0000_s1026" name="Graph" r:id="rId3" imgW="3970080" imgH="3208320" progId="Origin50.Graph">
              <p:embed/>
            </p:oleObj>
          </a:graphicData>
        </a:graphic>
      </p:graphicFrame>
      <p:graphicFrame>
        <p:nvGraphicFramePr>
          <p:cNvPr id="104451" name="Object 3"/>
          <p:cNvGraphicFramePr>
            <a:graphicFrameLocks noChangeAspect="1"/>
          </p:cNvGraphicFramePr>
          <p:nvPr/>
        </p:nvGraphicFramePr>
        <p:xfrm>
          <a:off x="4416425" y="2546350"/>
          <a:ext cx="4378325" cy="3625850"/>
        </p:xfrm>
        <a:graphic>
          <a:graphicData uri="http://schemas.openxmlformats.org/presentationml/2006/ole">
            <p:oleObj spid="_x0000_s1027" name="Graph" r:id="rId4" imgW="3873600" imgH="3208320" progId="Origin50.Graph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85800" y="1676400"/>
            <a:ext cx="28450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MO material : </a:t>
            </a:r>
            <a:r>
              <a:rPr lang="en-US" b="1" dirty="0" err="1" smtClean="0"/>
              <a:t>Ce:YIG</a:t>
            </a:r>
            <a:endParaRPr lang="en-US" b="1" dirty="0" smtClean="0"/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 refractive index =2.22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 Loss: 20 cm-1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902" name="Object 6"/>
          <p:cNvGraphicFramePr>
            <a:graphicFrameLocks noChangeAspect="1"/>
          </p:cNvGraphicFramePr>
          <p:nvPr/>
        </p:nvGraphicFramePr>
        <p:xfrm>
          <a:off x="2971800" y="2830349"/>
          <a:ext cx="5105400" cy="4256251"/>
        </p:xfrm>
        <a:graphic>
          <a:graphicData uri="http://schemas.openxmlformats.org/presentationml/2006/ole">
            <p:oleObj spid="_x0000_s2050" name="Graph" r:id="rId4" imgW="3856320" imgH="3214080" progId="Origin50.Graph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of Si waveguide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0" y="3048000"/>
            <a:ext cx="1981200" cy="533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2590800"/>
            <a:ext cx="7620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371600" y="2438400"/>
            <a:ext cx="762000" cy="1588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524000" y="1981200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</a:t>
            </a:r>
            <a:endParaRPr lang="en-US" b="1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647700" y="3086100"/>
            <a:ext cx="990600" cy="1588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2400" y="2286000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H=0.7um</a:t>
            </a:r>
            <a:endParaRPr lang="en-US" b="1" dirty="0"/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2172494" y="3314700"/>
            <a:ext cx="532606" cy="794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752600" y="3581400"/>
            <a:ext cx="1245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Slab height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2133600" y="2590800"/>
            <a:ext cx="152400" cy="457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133600" y="2514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Ce:YIG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81000" y="4648200"/>
            <a:ext cx="28450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MO material : </a:t>
            </a:r>
            <a:r>
              <a:rPr lang="en-US" b="1" dirty="0" err="1" smtClean="0"/>
              <a:t>Ce:YIG</a:t>
            </a:r>
            <a:endParaRPr lang="en-US" b="1" dirty="0" smtClean="0"/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 refractive index =2.22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 Loss: 20 cm-1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 thickness: 200nm</a:t>
            </a:r>
            <a:endParaRPr lang="en-US" b="1" dirty="0"/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4648200" y="3810000"/>
            <a:ext cx="2590800" cy="9144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09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24200" y="1524000"/>
            <a:ext cx="25527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57800" y="1295400"/>
            <a:ext cx="2514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899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91300" y="2590800"/>
            <a:ext cx="25527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3" name="Straight Arrow Connector 22"/>
          <p:cNvCxnSpPr>
            <a:stCxn id="80899" idx="2"/>
          </p:cNvCxnSpPr>
          <p:nvPr/>
        </p:nvCxnSpPr>
        <p:spPr>
          <a:xfrm rot="5400000">
            <a:off x="6651625" y="4803775"/>
            <a:ext cx="1727200" cy="70485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3200400" y="3886200"/>
            <a:ext cx="1905000" cy="5334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Comparison between confinement factor and wavelength splitting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46600" y="2400300"/>
            <a:ext cx="4521200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638800" y="2743200"/>
            <a:ext cx="1116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W=0.3um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257800" y="4038600"/>
            <a:ext cx="1116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W=0.4um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181600" y="4572000"/>
            <a:ext cx="1116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W=0.5um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105400" y="5029200"/>
            <a:ext cx="1116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W=0.6um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219200" y="2133600"/>
            <a:ext cx="2706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FIMMWAVE calculation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57800" y="1905000"/>
            <a:ext cx="3288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Analytic calculation</a:t>
            </a:r>
          </a:p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(rectangular waveguide like)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3428" name="Object 4"/>
          <p:cNvGraphicFramePr>
            <a:graphicFrameLocks noChangeAspect="1"/>
          </p:cNvGraphicFramePr>
          <p:nvPr/>
        </p:nvGraphicFramePr>
        <p:xfrm>
          <a:off x="-76200" y="2133600"/>
          <a:ext cx="5029200" cy="4192725"/>
        </p:xfrm>
        <a:graphic>
          <a:graphicData uri="http://schemas.openxmlformats.org/presentationml/2006/ole">
            <p:oleObj spid="_x0000_s3074" name="Graph" r:id="rId4" imgW="3856320" imgH="3214080" progId="Origin50.Graph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Ce:YIG</a:t>
            </a:r>
            <a:r>
              <a:rPr lang="en-US" dirty="0" smtClean="0"/>
              <a:t> target will arrive this week.</a:t>
            </a:r>
          </a:p>
          <a:p>
            <a:r>
              <a:rPr lang="en-US" dirty="0" smtClean="0"/>
              <a:t>Material sputtering test</a:t>
            </a:r>
          </a:p>
          <a:p>
            <a:pPr lvl="1"/>
            <a:r>
              <a:rPr lang="en-US" dirty="0" smtClean="0"/>
              <a:t>X-ray diffraction </a:t>
            </a:r>
          </a:p>
          <a:p>
            <a:r>
              <a:rPr lang="en-US" dirty="0" smtClean="0"/>
              <a:t>Deep oxide etch</a:t>
            </a:r>
          </a:p>
          <a:p>
            <a:pPr lvl="1"/>
            <a:r>
              <a:rPr lang="en-US" dirty="0" err="1" smtClean="0"/>
              <a:t>Photomask</a:t>
            </a:r>
            <a:r>
              <a:rPr lang="en-US" dirty="0" smtClean="0"/>
              <a:t> design</a:t>
            </a:r>
          </a:p>
          <a:p>
            <a:pPr lvl="1"/>
            <a:r>
              <a:rPr lang="en-US" dirty="0" smtClean="0"/>
              <a:t>Etch test using Cr as </a:t>
            </a:r>
            <a:r>
              <a:rPr lang="en-US" dirty="0" err="1" smtClean="0"/>
              <a:t>hardmask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4724400" y="2133600"/>
            <a:ext cx="3429000" cy="685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239000" y="4648200"/>
            <a:ext cx="990600" cy="685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flow –post </a:t>
            </a:r>
            <a:r>
              <a:rPr lang="en-US" dirty="0" err="1" smtClean="0"/>
              <a:t>LioniX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2819400"/>
            <a:ext cx="34290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2133600"/>
            <a:ext cx="3429000" cy="685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914400" y="2438400"/>
            <a:ext cx="457200" cy="76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2895600" y="2438400"/>
            <a:ext cx="457200" cy="76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724400" y="2819400"/>
            <a:ext cx="34290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5181600" y="2438400"/>
            <a:ext cx="457200" cy="76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7162800" y="2438400"/>
            <a:ext cx="457200" cy="76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flipV="1">
            <a:off x="4724400" y="2057398"/>
            <a:ext cx="990600" cy="76201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`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V="1">
            <a:off x="7162800" y="2057399"/>
            <a:ext cx="990600" cy="7620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`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800600" y="5334000"/>
            <a:ext cx="34290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800600" y="4648200"/>
            <a:ext cx="914400" cy="685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flipV="1">
            <a:off x="5257800" y="4953000"/>
            <a:ext cx="457200" cy="76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flipV="1">
            <a:off x="7239000" y="4953000"/>
            <a:ext cx="457200" cy="76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715000" y="5181600"/>
            <a:ext cx="1524000" cy="152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971800" y="4648200"/>
            <a:ext cx="990600" cy="685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33400" y="5334000"/>
            <a:ext cx="34290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33400" y="4648200"/>
            <a:ext cx="914400" cy="685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 flipV="1">
            <a:off x="990600" y="4953000"/>
            <a:ext cx="457200" cy="76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 flipV="1">
            <a:off x="2971800" y="4953000"/>
            <a:ext cx="457200" cy="76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447800" y="5181600"/>
            <a:ext cx="1524000" cy="152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 flipV="1">
            <a:off x="533400" y="4572000"/>
            <a:ext cx="990600" cy="7620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`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flipV="1">
            <a:off x="2971800" y="4572000"/>
            <a:ext cx="990600" cy="7620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`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 flipV="1">
            <a:off x="1447800" y="5105400"/>
            <a:ext cx="1524000" cy="762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`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1447800" y="4571997"/>
            <a:ext cx="76200" cy="60960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`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2895600" y="4571996"/>
            <a:ext cx="76200" cy="60960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`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90600" y="3581400"/>
            <a:ext cx="2787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Si3N4/SiO2 waveguides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3657600"/>
            <a:ext cx="2775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Pattern Cr as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hardmask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495800" y="6096000"/>
            <a:ext cx="4390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Deep etch SiO2 and strip Cr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hardmask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14400" y="6059269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Sputter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Ce:YIG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or BIG magnetic material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ight Arrow 37"/>
          <p:cNvSpPr/>
          <p:nvPr/>
        </p:nvSpPr>
        <p:spPr>
          <a:xfrm>
            <a:off x="4114800" y="2590800"/>
            <a:ext cx="381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Down Arrow 38"/>
          <p:cNvSpPr/>
          <p:nvPr/>
        </p:nvSpPr>
        <p:spPr>
          <a:xfrm>
            <a:off x="8382000" y="3733800"/>
            <a:ext cx="3048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/>
          <p:cNvSpPr/>
          <p:nvPr/>
        </p:nvSpPr>
        <p:spPr>
          <a:xfrm rot="10800000">
            <a:off x="4191000" y="5181600"/>
            <a:ext cx="381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Optical mode profile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1958181"/>
            <a:ext cx="5715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8600" y="1066800"/>
            <a:ext cx="19928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SiN</a:t>
            </a:r>
            <a:r>
              <a:rPr lang="en-US" dirty="0" smtClean="0"/>
              <a:t> core: 80nm</a:t>
            </a:r>
          </a:p>
          <a:p>
            <a:r>
              <a:rPr lang="en-US" dirty="0" smtClean="0"/>
              <a:t>SiO2 cladding: 4um</a:t>
            </a:r>
          </a:p>
          <a:p>
            <a:r>
              <a:rPr lang="en-US" dirty="0" smtClean="0"/>
              <a:t>Etch depth : 5um</a:t>
            </a:r>
          </a:p>
          <a:p>
            <a:r>
              <a:rPr lang="en-US" dirty="0" err="1" smtClean="0"/>
              <a:t>Ce:YIG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1459468"/>
            <a:ext cx="2193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Film thickness: 50nm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200400" y="4495800"/>
            <a:ext cx="1398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SiO</a:t>
            </a:r>
            <a:r>
              <a:rPr lang="en-US" baseline="-25000" dirty="0" smtClean="0">
                <a:solidFill>
                  <a:schemeClr val="bg1"/>
                </a:solidFill>
              </a:rPr>
              <a:t>2 </a:t>
            </a:r>
            <a:r>
              <a:rPr lang="en-US" dirty="0" smtClean="0">
                <a:solidFill>
                  <a:schemeClr val="bg1"/>
                </a:solidFill>
              </a:rPr>
              <a:t>cladding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9000" y="3429000"/>
            <a:ext cx="1112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Si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N</a:t>
            </a:r>
            <a:r>
              <a:rPr lang="en-US" baseline="-25000" dirty="0" smtClean="0">
                <a:solidFill>
                  <a:schemeClr val="bg1"/>
                </a:solidFill>
              </a:rPr>
              <a:t>4</a:t>
            </a:r>
            <a:r>
              <a:rPr lang="en-US" dirty="0" smtClean="0">
                <a:solidFill>
                  <a:schemeClr val="bg1"/>
                </a:solidFill>
              </a:rPr>
              <a:t> core</a:t>
            </a:r>
            <a:endParaRPr lang="en-US" baseline="-25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10200" y="2819400"/>
            <a:ext cx="1143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Magnetic film</a:t>
            </a:r>
            <a:endParaRPr lang="en-US" baseline="-25000" dirty="0">
              <a:solidFill>
                <a:schemeClr val="bg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10800000" flipV="1">
            <a:off x="5257800" y="3352800"/>
            <a:ext cx="457200" cy="15240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5829300" y="3238500"/>
            <a:ext cx="2057400" cy="1588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858000" y="3048000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5um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1958181"/>
            <a:ext cx="5715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Optical mode profile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066800"/>
            <a:ext cx="19928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SiN</a:t>
            </a:r>
            <a:r>
              <a:rPr lang="en-US" dirty="0" smtClean="0"/>
              <a:t> core: 80nm</a:t>
            </a:r>
          </a:p>
          <a:p>
            <a:r>
              <a:rPr lang="en-US" dirty="0" smtClean="0"/>
              <a:t>SiO2 cladding: 4um</a:t>
            </a:r>
          </a:p>
          <a:p>
            <a:r>
              <a:rPr lang="en-US" dirty="0" smtClean="0"/>
              <a:t>Etch depth : 5um</a:t>
            </a:r>
          </a:p>
          <a:p>
            <a:r>
              <a:rPr lang="en-US" dirty="0" err="1" smtClean="0"/>
              <a:t>Ce:YIG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00400" y="1459468"/>
            <a:ext cx="2310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Film thickness: 100nm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1958181"/>
            <a:ext cx="5715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Optical mode profile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066800"/>
            <a:ext cx="19928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SiN</a:t>
            </a:r>
            <a:r>
              <a:rPr lang="en-US" dirty="0" smtClean="0"/>
              <a:t> core: 80nm</a:t>
            </a:r>
          </a:p>
          <a:p>
            <a:r>
              <a:rPr lang="en-US" dirty="0" smtClean="0"/>
              <a:t>SiO2 cladding: 4um</a:t>
            </a:r>
          </a:p>
          <a:p>
            <a:r>
              <a:rPr lang="en-US" dirty="0" smtClean="0"/>
              <a:t>Etch depth : 5um</a:t>
            </a:r>
          </a:p>
          <a:p>
            <a:r>
              <a:rPr lang="en-US" dirty="0" err="1" smtClean="0"/>
              <a:t>Ce:YIG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00400" y="1459468"/>
            <a:ext cx="2310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Film thickness: 150nm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1958181"/>
            <a:ext cx="5715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Optical mode profile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066800"/>
            <a:ext cx="19928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SiN</a:t>
            </a:r>
            <a:r>
              <a:rPr lang="en-US" dirty="0" smtClean="0"/>
              <a:t> core: 80nm</a:t>
            </a:r>
          </a:p>
          <a:p>
            <a:r>
              <a:rPr lang="en-US" dirty="0" smtClean="0"/>
              <a:t>SiO2 cladding: 4um</a:t>
            </a:r>
          </a:p>
          <a:p>
            <a:r>
              <a:rPr lang="en-US" dirty="0" smtClean="0"/>
              <a:t>Etch depth : 5um</a:t>
            </a:r>
          </a:p>
          <a:p>
            <a:r>
              <a:rPr lang="en-US" dirty="0" err="1" smtClean="0"/>
              <a:t>Ce:YIG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00400" y="1459468"/>
            <a:ext cx="2310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Film thickness: 200nm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1958181"/>
            <a:ext cx="5715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Optical mode profile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066800"/>
            <a:ext cx="19928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SiN</a:t>
            </a:r>
            <a:r>
              <a:rPr lang="en-US" dirty="0" smtClean="0"/>
              <a:t> core: 80nm</a:t>
            </a:r>
          </a:p>
          <a:p>
            <a:r>
              <a:rPr lang="en-US" dirty="0" smtClean="0"/>
              <a:t>SiO2 cladding: 4um</a:t>
            </a:r>
          </a:p>
          <a:p>
            <a:r>
              <a:rPr lang="en-US" dirty="0" smtClean="0"/>
              <a:t>Etch depth : 5um</a:t>
            </a:r>
          </a:p>
          <a:p>
            <a:r>
              <a:rPr lang="en-US" dirty="0" err="1" smtClean="0"/>
              <a:t>Ce:YIG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00400" y="1459468"/>
            <a:ext cx="2310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Film thickness: 250nm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1958181"/>
            <a:ext cx="5715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Optical mode profile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1066800"/>
            <a:ext cx="19928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SiN</a:t>
            </a:r>
            <a:r>
              <a:rPr lang="en-US" dirty="0" smtClean="0"/>
              <a:t> core: 80nm</a:t>
            </a:r>
          </a:p>
          <a:p>
            <a:r>
              <a:rPr lang="en-US" dirty="0" smtClean="0"/>
              <a:t>SiO2 cladding: 4um</a:t>
            </a:r>
          </a:p>
          <a:p>
            <a:r>
              <a:rPr lang="en-US" dirty="0" smtClean="0"/>
              <a:t>Etch depth : </a:t>
            </a:r>
            <a:r>
              <a:rPr lang="en-US" dirty="0" smtClean="0"/>
              <a:t>6um</a:t>
            </a:r>
            <a:endParaRPr lang="en-US" dirty="0" smtClean="0"/>
          </a:p>
          <a:p>
            <a:r>
              <a:rPr lang="en-US" dirty="0" err="1" smtClean="0"/>
              <a:t>Ce:YIG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00400" y="1459468"/>
            <a:ext cx="2193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Film thickness: 50nm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00400" y="4495800"/>
            <a:ext cx="1398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SiO</a:t>
            </a:r>
            <a:r>
              <a:rPr lang="en-US" baseline="-25000" dirty="0" smtClean="0">
                <a:solidFill>
                  <a:schemeClr val="bg1"/>
                </a:solidFill>
              </a:rPr>
              <a:t>2 </a:t>
            </a:r>
            <a:r>
              <a:rPr lang="en-US" dirty="0" smtClean="0">
                <a:solidFill>
                  <a:schemeClr val="bg1"/>
                </a:solidFill>
              </a:rPr>
              <a:t>cladding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29000" y="3429000"/>
            <a:ext cx="1112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Si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N</a:t>
            </a:r>
            <a:r>
              <a:rPr lang="en-US" baseline="-25000" dirty="0" smtClean="0">
                <a:solidFill>
                  <a:schemeClr val="bg1"/>
                </a:solidFill>
              </a:rPr>
              <a:t>4</a:t>
            </a:r>
            <a:r>
              <a:rPr lang="en-US" dirty="0" smtClean="0">
                <a:solidFill>
                  <a:schemeClr val="bg1"/>
                </a:solidFill>
              </a:rPr>
              <a:t> core</a:t>
            </a:r>
            <a:endParaRPr lang="en-US" baseline="-25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10200" y="2819400"/>
            <a:ext cx="1143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Magnetic film</a:t>
            </a:r>
            <a:endParaRPr lang="en-US" baseline="-25000" dirty="0">
              <a:solidFill>
                <a:schemeClr val="bg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10800000" flipV="1">
            <a:off x="5257800" y="3352800"/>
            <a:ext cx="457200" cy="15240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5677694" y="3390900"/>
            <a:ext cx="2361406" cy="794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858000" y="3048000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6um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1958181"/>
            <a:ext cx="5715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Optical mode profile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066800"/>
            <a:ext cx="19928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SiN</a:t>
            </a:r>
            <a:r>
              <a:rPr lang="en-US" dirty="0" smtClean="0"/>
              <a:t> core: 80nm</a:t>
            </a:r>
          </a:p>
          <a:p>
            <a:r>
              <a:rPr lang="en-US" dirty="0" smtClean="0"/>
              <a:t>SiO2 cladding: 4um</a:t>
            </a:r>
          </a:p>
          <a:p>
            <a:r>
              <a:rPr lang="en-US" dirty="0" smtClean="0"/>
              <a:t>Etch depth : </a:t>
            </a:r>
            <a:r>
              <a:rPr lang="en-US" dirty="0" smtClean="0"/>
              <a:t>6um</a:t>
            </a:r>
            <a:endParaRPr lang="en-US" dirty="0" smtClean="0"/>
          </a:p>
          <a:p>
            <a:r>
              <a:rPr lang="en-US" dirty="0" err="1" smtClean="0"/>
              <a:t>Ce:YIG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00400" y="1459468"/>
            <a:ext cx="2310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Film thickness: 100nm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408</Words>
  <Application>Microsoft Office PowerPoint</Application>
  <PresentationFormat>On-screen Show (4:3)</PresentationFormat>
  <Paragraphs>121</Paragraphs>
  <Slides>17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Office Theme</vt:lpstr>
      <vt:lpstr>Origin Graph</vt:lpstr>
      <vt:lpstr>Graph</vt:lpstr>
      <vt:lpstr>SiP Meeting – Isolator</vt:lpstr>
      <vt:lpstr>Process flow –post LioniX</vt:lpstr>
      <vt:lpstr>Optical mode profile</vt:lpstr>
      <vt:lpstr>Slide 4</vt:lpstr>
      <vt:lpstr>Optical mode profile</vt:lpstr>
      <vt:lpstr>Optical mode profile</vt:lpstr>
      <vt:lpstr>Optical mode profile</vt:lpstr>
      <vt:lpstr>Optical mode profile</vt:lpstr>
      <vt:lpstr>Optical mode profile</vt:lpstr>
      <vt:lpstr>Optical mode profile</vt:lpstr>
      <vt:lpstr>Optical mode profile</vt:lpstr>
      <vt:lpstr>Optical mode profile</vt:lpstr>
      <vt:lpstr>Optical modes in Si3N4 waveguides</vt:lpstr>
      <vt:lpstr>Design plot for magnetic film thickness</vt:lpstr>
      <vt:lpstr>Design of Si waveguide</vt:lpstr>
      <vt:lpstr>Comparison between confinement factor and wavelength splitting</vt:lpstr>
      <vt:lpstr>Process plan</vt:lpstr>
    </vt:vector>
  </TitlesOfParts>
  <Company>EECS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SiP Meeting – Isolator</dc:title>
  <dc:creator>Jason Tien</dc:creator>
  <cp:lastModifiedBy>Jason Tien</cp:lastModifiedBy>
  <cp:revision>5</cp:revision>
  <dcterms:created xsi:type="dcterms:W3CDTF">2010-02-11T08:15:54Z</dcterms:created>
  <dcterms:modified xsi:type="dcterms:W3CDTF">2010-02-16T06:25:46Z</dcterms:modified>
</cp:coreProperties>
</file>