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2.xml" ContentType="application/vnd.openxmlformats-officedocument.drawingml.chart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rts/chart3.xml" ContentType="application/vnd.openxmlformats-officedocument.drawingml.chart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charts/chart4.xml" ContentType="application/vnd.openxmlformats-officedocument.drawingml.chart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</p:sldMasterIdLst>
  <p:notesMasterIdLst>
    <p:notesMasterId r:id="rId64"/>
  </p:notesMasterIdLst>
  <p:sldIdLst>
    <p:sldId id="256" r:id="rId3"/>
    <p:sldId id="264" r:id="rId4"/>
    <p:sldId id="267" r:id="rId5"/>
    <p:sldId id="263" r:id="rId6"/>
    <p:sldId id="262" r:id="rId7"/>
    <p:sldId id="269" r:id="rId8"/>
    <p:sldId id="270" r:id="rId9"/>
    <p:sldId id="330" r:id="rId10"/>
    <p:sldId id="266" r:id="rId11"/>
    <p:sldId id="332" r:id="rId12"/>
    <p:sldId id="280" r:id="rId13"/>
    <p:sldId id="313" r:id="rId14"/>
    <p:sldId id="316" r:id="rId15"/>
    <p:sldId id="318" r:id="rId16"/>
    <p:sldId id="317" r:id="rId17"/>
    <p:sldId id="281" r:id="rId18"/>
    <p:sldId id="282" r:id="rId19"/>
    <p:sldId id="286" r:id="rId20"/>
    <p:sldId id="283" r:id="rId21"/>
    <p:sldId id="285" r:id="rId22"/>
    <p:sldId id="287" r:id="rId23"/>
    <p:sldId id="284" r:id="rId24"/>
    <p:sldId id="288" r:id="rId25"/>
    <p:sldId id="289" r:id="rId26"/>
    <p:sldId id="290" r:id="rId27"/>
    <p:sldId id="291" r:id="rId28"/>
    <p:sldId id="333" r:id="rId29"/>
    <p:sldId id="302" r:id="rId30"/>
    <p:sldId id="292" r:id="rId31"/>
    <p:sldId id="303" r:id="rId32"/>
    <p:sldId id="295" r:id="rId33"/>
    <p:sldId id="319" r:id="rId34"/>
    <p:sldId id="296" r:id="rId35"/>
    <p:sldId id="297" r:id="rId36"/>
    <p:sldId id="298" r:id="rId37"/>
    <p:sldId id="294" r:id="rId38"/>
    <p:sldId id="299" r:id="rId39"/>
    <p:sldId id="300" r:id="rId40"/>
    <p:sldId id="321" r:id="rId41"/>
    <p:sldId id="322" r:id="rId42"/>
    <p:sldId id="323" r:id="rId43"/>
    <p:sldId id="324" r:id="rId44"/>
    <p:sldId id="325" r:id="rId45"/>
    <p:sldId id="326" r:id="rId46"/>
    <p:sldId id="327" r:id="rId47"/>
    <p:sldId id="328" r:id="rId48"/>
    <p:sldId id="329" r:id="rId49"/>
    <p:sldId id="307" r:id="rId50"/>
    <p:sldId id="311" r:id="rId51"/>
    <p:sldId id="308" r:id="rId52"/>
    <p:sldId id="309" r:id="rId53"/>
    <p:sldId id="310" r:id="rId54"/>
    <p:sldId id="331" r:id="rId55"/>
    <p:sldId id="306" r:id="rId56"/>
    <p:sldId id="304" r:id="rId57"/>
    <p:sldId id="315" r:id="rId58"/>
    <p:sldId id="305" r:id="rId59"/>
    <p:sldId id="320" r:id="rId60"/>
    <p:sldId id="314" r:id="rId61"/>
    <p:sldId id="334" r:id="rId62"/>
    <p:sldId id="312" r:id="rId6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928" autoAdjust="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udharsanan\Downloads\Best_linewidth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udharsanan\Dropbox\20g_no_heater_intracavity_esa\opt%20linewidth\compil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udharsanan\Downloads\Best_linewidth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intel_LIV\compil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471428571428605"/>
          <c:y val="8.641123208881181E-2"/>
          <c:w val="0.65734158230221262"/>
          <c:h val="0.64203142071356134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diamond"/>
            <c:size val="5"/>
            <c:spPr>
              <a:solidFill>
                <a:schemeClr val="tx1"/>
              </a:solidFill>
              <a:ln>
                <a:solidFill>
                  <a:prstClr val="black"/>
                </a:solidFill>
              </a:ln>
            </c:spPr>
          </c:marker>
          <c:xVal>
            <c:numRef>
              <c:f>Sheet1!$A$2:$A$29</c:f>
              <c:numCache>
                <c:formatCode>General</c:formatCode>
                <c:ptCount val="28"/>
                <c:pt idx="0">
                  <c:v>1235</c:v>
                </c:pt>
                <c:pt idx="1">
                  <c:v>1237</c:v>
                </c:pt>
                <c:pt idx="2">
                  <c:v>1241</c:v>
                </c:pt>
                <c:pt idx="3">
                  <c:v>1243</c:v>
                </c:pt>
                <c:pt idx="4">
                  <c:v>1245</c:v>
                </c:pt>
                <c:pt idx="5">
                  <c:v>1247</c:v>
                </c:pt>
                <c:pt idx="6">
                  <c:v>1249</c:v>
                </c:pt>
                <c:pt idx="7">
                  <c:v>1251</c:v>
                </c:pt>
                <c:pt idx="8">
                  <c:v>1253</c:v>
                </c:pt>
                <c:pt idx="9">
                  <c:v>1255</c:v>
                </c:pt>
                <c:pt idx="10">
                  <c:v>1258</c:v>
                </c:pt>
                <c:pt idx="11">
                  <c:v>1261</c:v>
                </c:pt>
                <c:pt idx="12">
                  <c:v>1262</c:v>
                </c:pt>
                <c:pt idx="13">
                  <c:v>1264</c:v>
                </c:pt>
                <c:pt idx="14">
                  <c:v>1266</c:v>
                </c:pt>
                <c:pt idx="15">
                  <c:v>1268</c:v>
                </c:pt>
                <c:pt idx="16">
                  <c:v>1270</c:v>
                </c:pt>
                <c:pt idx="17">
                  <c:v>1272</c:v>
                </c:pt>
                <c:pt idx="18">
                  <c:v>1274</c:v>
                </c:pt>
                <c:pt idx="19">
                  <c:v>1275</c:v>
                </c:pt>
                <c:pt idx="20">
                  <c:v>1277</c:v>
                </c:pt>
                <c:pt idx="21">
                  <c:v>1278</c:v>
                </c:pt>
                <c:pt idx="22">
                  <c:v>1281</c:v>
                </c:pt>
                <c:pt idx="23">
                  <c:v>1283</c:v>
                </c:pt>
                <c:pt idx="24">
                  <c:v>1285</c:v>
                </c:pt>
                <c:pt idx="25">
                  <c:v>1288</c:v>
                </c:pt>
                <c:pt idx="26">
                  <c:v>1290</c:v>
                </c:pt>
                <c:pt idx="27">
                  <c:v>1292</c:v>
                </c:pt>
              </c:numCache>
            </c:numRef>
          </c:xVal>
          <c:yVal>
            <c:numRef>
              <c:f>Sheet1!$D$2:$D$29</c:f>
              <c:numCache>
                <c:formatCode>General</c:formatCode>
                <c:ptCount val="28"/>
                <c:pt idx="0">
                  <c:v>52</c:v>
                </c:pt>
                <c:pt idx="1">
                  <c:v>74</c:v>
                </c:pt>
                <c:pt idx="2">
                  <c:v>66</c:v>
                </c:pt>
                <c:pt idx="3">
                  <c:v>50</c:v>
                </c:pt>
                <c:pt idx="4">
                  <c:v>92</c:v>
                </c:pt>
                <c:pt idx="5">
                  <c:v>62</c:v>
                </c:pt>
                <c:pt idx="6">
                  <c:v>55</c:v>
                </c:pt>
                <c:pt idx="7">
                  <c:v>63</c:v>
                </c:pt>
                <c:pt idx="8">
                  <c:v>55</c:v>
                </c:pt>
                <c:pt idx="9">
                  <c:v>73</c:v>
                </c:pt>
                <c:pt idx="10">
                  <c:v>91</c:v>
                </c:pt>
                <c:pt idx="11">
                  <c:v>92</c:v>
                </c:pt>
                <c:pt idx="12">
                  <c:v>75</c:v>
                </c:pt>
                <c:pt idx="13">
                  <c:v>72</c:v>
                </c:pt>
                <c:pt idx="14">
                  <c:v>58</c:v>
                </c:pt>
                <c:pt idx="15">
                  <c:v>61</c:v>
                </c:pt>
                <c:pt idx="16">
                  <c:v>63.3</c:v>
                </c:pt>
                <c:pt idx="17">
                  <c:v>85</c:v>
                </c:pt>
                <c:pt idx="18">
                  <c:v>58</c:v>
                </c:pt>
                <c:pt idx="19">
                  <c:v>96</c:v>
                </c:pt>
                <c:pt idx="20">
                  <c:v>56</c:v>
                </c:pt>
                <c:pt idx="21">
                  <c:v>68</c:v>
                </c:pt>
                <c:pt idx="22">
                  <c:v>63</c:v>
                </c:pt>
                <c:pt idx="23">
                  <c:v>82</c:v>
                </c:pt>
                <c:pt idx="24">
                  <c:v>55</c:v>
                </c:pt>
                <c:pt idx="25">
                  <c:v>94</c:v>
                </c:pt>
                <c:pt idx="26">
                  <c:v>63</c:v>
                </c:pt>
                <c:pt idx="27">
                  <c:v>57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4457424"/>
        <c:axId val="94457984"/>
      </c:scatterChart>
      <c:valAx>
        <c:axId val="94457424"/>
        <c:scaling>
          <c:orientation val="minMax"/>
          <c:max val="1300"/>
          <c:min val="122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Wavelength (nm)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4457984"/>
        <c:crosses val="autoZero"/>
        <c:crossBetween val="midCat"/>
        <c:majorUnit val="40"/>
      </c:valAx>
      <c:valAx>
        <c:axId val="94457984"/>
        <c:scaling>
          <c:logBase val="10"/>
          <c:orientation val="minMax"/>
          <c:max val="1000"/>
          <c:min val="10"/>
        </c:scaling>
        <c:delete val="0"/>
        <c:axPos val="l"/>
        <c:majorGridlines/>
        <c:min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Linewidth (kHz)</a:t>
                </a:r>
              </a:p>
            </c:rich>
          </c:tx>
          <c:layout>
            <c:manualLayout>
              <c:xMode val="edge"/>
              <c:yMode val="edge"/>
              <c:x val="1.4285714285714285E-2"/>
              <c:y val="9.9260822062314263E-2"/>
            </c:manualLayout>
          </c:layout>
          <c:overlay val="0"/>
        </c:title>
        <c:numFmt formatCode="General" sourceLinked="0"/>
        <c:majorTickMark val="out"/>
        <c:minorTickMark val="none"/>
        <c:tickLblPos val="high"/>
        <c:crossAx val="94457424"/>
        <c:crosses val="autoZero"/>
        <c:crossBetween val="midCat"/>
      </c:valAx>
      <c:spPr>
        <a:ln>
          <a:solidFill>
            <a:sysClr val="windowText" lastClr="000000"/>
          </a:solidFill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525906239050094"/>
          <c:y val="0.21860741727525751"/>
          <c:w val="0.73417851735788231"/>
          <c:h val="0.54715607678949563"/>
        </c:manualLayout>
      </c:layout>
      <c:scatterChart>
        <c:scatterStyle val="lineMarker"/>
        <c:varyColors val="0"/>
        <c:ser>
          <c:idx val="0"/>
          <c:order val="0"/>
          <c:tx>
            <c:v>Fundamental cavity</c:v>
          </c:tx>
          <c:spPr>
            <a:ln w="28575">
              <a:noFill/>
            </a:ln>
          </c:spPr>
          <c:trendline>
            <c:trendlineType val="poly"/>
            <c:order val="2"/>
            <c:dispRSqr val="0"/>
            <c:dispEq val="0"/>
          </c:trendline>
          <c:xVal>
            <c:numRef>
              <c:f>[compile.xlsx]Sheet1!$D$8:$H$8</c:f>
              <c:numCache>
                <c:formatCode>0.00E+00</c:formatCode>
                <c:ptCount val="5"/>
                <c:pt idx="0">
                  <c:v>-2</c:v>
                </c:pt>
                <c:pt idx="1">
                  <c:v>-1</c:v>
                </c:pt>
                <c:pt idx="2">
                  <c:v>0</c:v>
                </c:pt>
                <c:pt idx="3">
                  <c:v>1</c:v>
                </c:pt>
                <c:pt idx="4" formatCode="General">
                  <c:v>2</c:v>
                </c:pt>
              </c:numCache>
            </c:numRef>
          </c:xVal>
          <c:yVal>
            <c:numRef>
              <c:f>[compile.xlsx]Sheet1!$D$10:$H$10</c:f>
              <c:numCache>
                <c:formatCode>0.00E+00</c:formatCode>
                <c:ptCount val="5"/>
                <c:pt idx="0">
                  <c:v>14.333333333333334</c:v>
                </c:pt>
                <c:pt idx="1">
                  <c:v>10.5</c:v>
                </c:pt>
                <c:pt idx="2">
                  <c:v>10.1</c:v>
                </c:pt>
                <c:pt idx="3">
                  <c:v>13.466666666666757</c:v>
                </c:pt>
                <c:pt idx="4">
                  <c:v>16.8</c:v>
                </c:pt>
              </c:numCache>
            </c:numRef>
          </c:yVal>
          <c:smooth val="0"/>
        </c:ser>
        <c:ser>
          <c:idx val="1"/>
          <c:order val="1"/>
          <c:tx>
            <c:v>Harmonic cavity</c:v>
          </c:tx>
          <c:spPr>
            <a:ln w="28575">
              <a:noFill/>
            </a:ln>
          </c:spPr>
          <c:marker>
            <c:symbol val="diamond"/>
            <c:size val="7"/>
          </c:marker>
          <c:trendline>
            <c:trendlineType val="poly"/>
            <c:order val="2"/>
            <c:dispRSqr val="0"/>
            <c:dispEq val="0"/>
          </c:trendline>
          <c:xVal>
            <c:numRef>
              <c:f>[compile.xlsx]Sheet2!$I$2:$L$2</c:f>
              <c:numCache>
                <c:formatCode>General</c:formatCode>
                <c:ptCount val="4"/>
                <c:pt idx="0">
                  <c:v>-1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</c:numCache>
            </c:numRef>
          </c:xVal>
          <c:yVal>
            <c:numRef>
              <c:f>[compile.xlsx]Sheet2!$I$8:$L$8</c:f>
              <c:numCache>
                <c:formatCode>General</c:formatCode>
                <c:ptCount val="4"/>
                <c:pt idx="0">
                  <c:v>1.1333333333333333</c:v>
                </c:pt>
                <c:pt idx="1">
                  <c:v>1.1158333333333332</c:v>
                </c:pt>
                <c:pt idx="2">
                  <c:v>1.1225000000000001</c:v>
                </c:pt>
                <c:pt idx="3">
                  <c:v>1.4749999999999905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1692400"/>
        <c:axId val="151692960"/>
      </c:scatterChart>
      <c:valAx>
        <c:axId val="151692400"/>
        <c:scaling>
          <c:orientation val="minMax"/>
          <c:max val="2"/>
          <c:min val="-2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Mode Number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crossAx val="151692960"/>
        <c:crossesAt val="0.5"/>
        <c:crossBetween val="midCat"/>
        <c:majorUnit val="1"/>
      </c:valAx>
      <c:valAx>
        <c:axId val="151692960"/>
        <c:scaling>
          <c:logBase val="10"/>
          <c:orientation val="minMax"/>
          <c:max val="50"/>
          <c:min val="0.5"/>
        </c:scaling>
        <c:delete val="0"/>
        <c:axPos val="l"/>
        <c:majorGridlines/>
        <c:min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Linewidth (MHz)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crossAx val="151692400"/>
        <c:crossesAt val="-2"/>
        <c:crossBetween val="midCat"/>
        <c:majorUnit val="10"/>
      </c:valAx>
    </c:plotArea>
    <c:legend>
      <c:legendPos val="r"/>
      <c:layout>
        <c:manualLayout>
          <c:xMode val="edge"/>
          <c:yMode val="edge"/>
          <c:x val="0.20078250923924182"/>
          <c:y val="4.7140376335133419E-2"/>
          <c:w val="0.7790663572595028"/>
          <c:h val="0.17120651438004877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471428571428612"/>
          <c:y val="8.641123208881181E-2"/>
          <c:w val="0.65734158230221262"/>
          <c:h val="0.6420314207135619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diamond"/>
            <c:size val="5"/>
            <c:spPr>
              <a:solidFill>
                <a:schemeClr val="tx1"/>
              </a:solidFill>
              <a:ln>
                <a:solidFill>
                  <a:prstClr val="black"/>
                </a:solidFill>
              </a:ln>
            </c:spPr>
          </c:marker>
          <c:xVal>
            <c:numRef>
              <c:f>Sheet1!$A$2:$A$29</c:f>
              <c:numCache>
                <c:formatCode>General</c:formatCode>
                <c:ptCount val="28"/>
                <c:pt idx="0">
                  <c:v>1235</c:v>
                </c:pt>
                <c:pt idx="1">
                  <c:v>1237</c:v>
                </c:pt>
                <c:pt idx="2">
                  <c:v>1241</c:v>
                </c:pt>
                <c:pt idx="3">
                  <c:v>1243</c:v>
                </c:pt>
                <c:pt idx="4">
                  <c:v>1245</c:v>
                </c:pt>
                <c:pt idx="5">
                  <c:v>1247</c:v>
                </c:pt>
                <c:pt idx="6">
                  <c:v>1249</c:v>
                </c:pt>
                <c:pt idx="7">
                  <c:v>1251</c:v>
                </c:pt>
                <c:pt idx="8">
                  <c:v>1253</c:v>
                </c:pt>
                <c:pt idx="9">
                  <c:v>1255</c:v>
                </c:pt>
                <c:pt idx="10">
                  <c:v>1258</c:v>
                </c:pt>
                <c:pt idx="11">
                  <c:v>1261</c:v>
                </c:pt>
                <c:pt idx="12">
                  <c:v>1262</c:v>
                </c:pt>
                <c:pt idx="13">
                  <c:v>1264</c:v>
                </c:pt>
                <c:pt idx="14">
                  <c:v>1266</c:v>
                </c:pt>
                <c:pt idx="15">
                  <c:v>1268</c:v>
                </c:pt>
                <c:pt idx="16">
                  <c:v>1270</c:v>
                </c:pt>
                <c:pt idx="17">
                  <c:v>1272</c:v>
                </c:pt>
                <c:pt idx="18">
                  <c:v>1274</c:v>
                </c:pt>
                <c:pt idx="19">
                  <c:v>1275</c:v>
                </c:pt>
                <c:pt idx="20">
                  <c:v>1277</c:v>
                </c:pt>
                <c:pt idx="21">
                  <c:v>1278</c:v>
                </c:pt>
                <c:pt idx="22">
                  <c:v>1281</c:v>
                </c:pt>
                <c:pt idx="23">
                  <c:v>1283</c:v>
                </c:pt>
                <c:pt idx="24">
                  <c:v>1285</c:v>
                </c:pt>
                <c:pt idx="25">
                  <c:v>1288</c:v>
                </c:pt>
                <c:pt idx="26">
                  <c:v>1290</c:v>
                </c:pt>
                <c:pt idx="27">
                  <c:v>1292</c:v>
                </c:pt>
              </c:numCache>
            </c:numRef>
          </c:xVal>
          <c:yVal>
            <c:numRef>
              <c:f>Sheet1!$D$2:$D$29</c:f>
              <c:numCache>
                <c:formatCode>General</c:formatCode>
                <c:ptCount val="28"/>
                <c:pt idx="0">
                  <c:v>52</c:v>
                </c:pt>
                <c:pt idx="1">
                  <c:v>74</c:v>
                </c:pt>
                <c:pt idx="2">
                  <c:v>66</c:v>
                </c:pt>
                <c:pt idx="3">
                  <c:v>50</c:v>
                </c:pt>
                <c:pt idx="4">
                  <c:v>92</c:v>
                </c:pt>
                <c:pt idx="5">
                  <c:v>62</c:v>
                </c:pt>
                <c:pt idx="6">
                  <c:v>55</c:v>
                </c:pt>
                <c:pt idx="7">
                  <c:v>63</c:v>
                </c:pt>
                <c:pt idx="8">
                  <c:v>55</c:v>
                </c:pt>
                <c:pt idx="9">
                  <c:v>73</c:v>
                </c:pt>
                <c:pt idx="10">
                  <c:v>91</c:v>
                </c:pt>
                <c:pt idx="11">
                  <c:v>92</c:v>
                </c:pt>
                <c:pt idx="12">
                  <c:v>75</c:v>
                </c:pt>
                <c:pt idx="13">
                  <c:v>72</c:v>
                </c:pt>
                <c:pt idx="14">
                  <c:v>58</c:v>
                </c:pt>
                <c:pt idx="15">
                  <c:v>61</c:v>
                </c:pt>
                <c:pt idx="16">
                  <c:v>63.3</c:v>
                </c:pt>
                <c:pt idx="17">
                  <c:v>85</c:v>
                </c:pt>
                <c:pt idx="18">
                  <c:v>58</c:v>
                </c:pt>
                <c:pt idx="19">
                  <c:v>96</c:v>
                </c:pt>
                <c:pt idx="20">
                  <c:v>56</c:v>
                </c:pt>
                <c:pt idx="21">
                  <c:v>68</c:v>
                </c:pt>
                <c:pt idx="22">
                  <c:v>63</c:v>
                </c:pt>
                <c:pt idx="23">
                  <c:v>82</c:v>
                </c:pt>
                <c:pt idx="24">
                  <c:v>55</c:v>
                </c:pt>
                <c:pt idx="25">
                  <c:v>94</c:v>
                </c:pt>
                <c:pt idx="26">
                  <c:v>63</c:v>
                </c:pt>
                <c:pt idx="27">
                  <c:v>57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1695760"/>
        <c:axId val="151696320"/>
      </c:scatterChart>
      <c:valAx>
        <c:axId val="151695760"/>
        <c:scaling>
          <c:orientation val="minMax"/>
          <c:max val="1300"/>
          <c:min val="122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Wavelength (nm)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51696320"/>
        <c:crosses val="autoZero"/>
        <c:crossBetween val="midCat"/>
        <c:majorUnit val="40"/>
      </c:valAx>
      <c:valAx>
        <c:axId val="151696320"/>
        <c:scaling>
          <c:logBase val="10"/>
          <c:orientation val="minMax"/>
          <c:max val="1000"/>
          <c:min val="10"/>
        </c:scaling>
        <c:delete val="0"/>
        <c:axPos val="l"/>
        <c:majorGridlines/>
        <c:min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Linewidth (kHz)</a:t>
                </a:r>
              </a:p>
            </c:rich>
          </c:tx>
          <c:layout>
            <c:manualLayout>
              <c:xMode val="edge"/>
              <c:yMode val="edge"/>
              <c:x val="1.4285714285714285E-2"/>
              <c:y val="9.9260822062314263E-2"/>
            </c:manualLayout>
          </c:layout>
          <c:overlay val="0"/>
        </c:title>
        <c:numFmt formatCode="General" sourceLinked="0"/>
        <c:majorTickMark val="out"/>
        <c:minorTickMark val="none"/>
        <c:tickLblPos val="high"/>
        <c:crossAx val="151695760"/>
        <c:crosses val="autoZero"/>
        <c:crossBetween val="midCat"/>
      </c:valAx>
      <c:spPr>
        <a:ln>
          <a:solidFill>
            <a:sysClr val="windowText" lastClr="000000"/>
          </a:solidFill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Dev1_all!$O$1</c:f>
              <c:strCache>
                <c:ptCount val="1"/>
                <c:pt idx="0">
                  <c:v>15C</c:v>
                </c:pt>
              </c:strCache>
            </c:strRef>
          </c:tx>
          <c:marker>
            <c:symbol val="none"/>
          </c:marker>
          <c:xVal>
            <c:numRef>
              <c:f>Dev1_all!$N$2:$N$151</c:f>
              <c:numCache>
                <c:formatCode>General</c:formatCode>
                <c:ptCount val="15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</c:numCache>
            </c:numRef>
          </c:xVal>
          <c:yVal>
            <c:numRef>
              <c:f>Dev1_all!$O$2:$O$151</c:f>
              <c:numCache>
                <c:formatCode>General</c:formatCode>
                <c:ptCount val="150"/>
                <c:pt idx="0">
                  <c:v>2.3426100000000002E-3</c:v>
                </c:pt>
                <c:pt idx="1">
                  <c:v>2.39654E-3</c:v>
                </c:pt>
                <c:pt idx="2">
                  <c:v>2.4643400000000002E-3</c:v>
                </c:pt>
                <c:pt idx="3">
                  <c:v>2.5288200000000115E-3</c:v>
                </c:pt>
                <c:pt idx="4">
                  <c:v>2.5967400000000002E-3</c:v>
                </c:pt>
                <c:pt idx="5">
                  <c:v>2.6541400000000114E-3</c:v>
                </c:pt>
                <c:pt idx="6">
                  <c:v>2.729360000000017E-3</c:v>
                </c:pt>
                <c:pt idx="7">
                  <c:v>2.8143599999999997E-3</c:v>
                </c:pt>
                <c:pt idx="8">
                  <c:v>2.8875500000000052E-3</c:v>
                </c:pt>
                <c:pt idx="9">
                  <c:v>2.9699300000000173E-3</c:v>
                </c:pt>
                <c:pt idx="10">
                  <c:v>3.0564699999999978E-3</c:v>
                </c:pt>
                <c:pt idx="11">
                  <c:v>3.1387400000000092E-3</c:v>
                </c:pt>
                <c:pt idx="12">
                  <c:v>3.2309000000000166E-3</c:v>
                </c:pt>
                <c:pt idx="13">
                  <c:v>3.3065799999999999E-3</c:v>
                </c:pt>
                <c:pt idx="14">
                  <c:v>3.3985100000000052E-3</c:v>
                </c:pt>
                <c:pt idx="15">
                  <c:v>3.4816499999999998E-3</c:v>
                </c:pt>
                <c:pt idx="16">
                  <c:v>3.5668100000000092E-3</c:v>
                </c:pt>
                <c:pt idx="17">
                  <c:v>3.6492400000000002E-3</c:v>
                </c:pt>
                <c:pt idx="18">
                  <c:v>3.7307400000000123E-3</c:v>
                </c:pt>
                <c:pt idx="19">
                  <c:v>3.820500000000017E-3</c:v>
                </c:pt>
                <c:pt idx="20">
                  <c:v>3.9230500000000052E-3</c:v>
                </c:pt>
                <c:pt idx="21">
                  <c:v>4.0117600000000257E-3</c:v>
                </c:pt>
                <c:pt idx="22">
                  <c:v>4.0952899999999997E-3</c:v>
                </c:pt>
                <c:pt idx="23">
                  <c:v>4.2072899999999998E-3</c:v>
                </c:pt>
                <c:pt idx="24">
                  <c:v>1.1545800000000075E-2</c:v>
                </c:pt>
                <c:pt idx="25">
                  <c:v>2.987290000000014E-2</c:v>
                </c:pt>
                <c:pt idx="26">
                  <c:v>4.8980000000000003E-2</c:v>
                </c:pt>
                <c:pt idx="27">
                  <c:v>6.8801299999999996E-2</c:v>
                </c:pt>
                <c:pt idx="28">
                  <c:v>8.92627E-2</c:v>
                </c:pt>
                <c:pt idx="29">
                  <c:v>0.11038799999999936</c:v>
                </c:pt>
                <c:pt idx="30">
                  <c:v>0.13211700000000001</c:v>
                </c:pt>
                <c:pt idx="31">
                  <c:v>0.15436700000000078</c:v>
                </c:pt>
                <c:pt idx="32">
                  <c:v>0.17723500000000073</c:v>
                </c:pt>
                <c:pt idx="33">
                  <c:v>0.20175499999999999</c:v>
                </c:pt>
                <c:pt idx="34">
                  <c:v>0.22703900000000021</c:v>
                </c:pt>
                <c:pt idx="35">
                  <c:v>0.25289300000000003</c:v>
                </c:pt>
                <c:pt idx="36">
                  <c:v>0.27886400000000133</c:v>
                </c:pt>
                <c:pt idx="37">
                  <c:v>0.30474800000000002</c:v>
                </c:pt>
                <c:pt idx="38">
                  <c:v>0.33106700000000133</c:v>
                </c:pt>
                <c:pt idx="39">
                  <c:v>0.35783300000000001</c:v>
                </c:pt>
                <c:pt idx="40">
                  <c:v>0.38495200000000174</c:v>
                </c:pt>
                <c:pt idx="41">
                  <c:v>0.41249600000000008</c:v>
                </c:pt>
                <c:pt idx="42">
                  <c:v>0.44042500000000001</c:v>
                </c:pt>
                <c:pt idx="43">
                  <c:v>0.46870400000000001</c:v>
                </c:pt>
                <c:pt idx="44">
                  <c:v>0.49740300000000032</c:v>
                </c:pt>
                <c:pt idx="45">
                  <c:v>0.52647699999999698</c:v>
                </c:pt>
                <c:pt idx="46">
                  <c:v>0.55584299999999998</c:v>
                </c:pt>
                <c:pt idx="47">
                  <c:v>0.58565299999999698</c:v>
                </c:pt>
                <c:pt idx="48">
                  <c:v>0.61579300000000337</c:v>
                </c:pt>
                <c:pt idx="49">
                  <c:v>0.64633599999999991</c:v>
                </c:pt>
                <c:pt idx="50">
                  <c:v>0.67725299999999999</c:v>
                </c:pt>
                <c:pt idx="51">
                  <c:v>0.70841799999999733</c:v>
                </c:pt>
                <c:pt idx="52">
                  <c:v>0.740062</c:v>
                </c:pt>
                <c:pt idx="53">
                  <c:v>0.77199100000000476</c:v>
                </c:pt>
                <c:pt idx="54">
                  <c:v>0.80420000000000003</c:v>
                </c:pt>
                <c:pt idx="55">
                  <c:v>0.83670100000000336</c:v>
                </c:pt>
                <c:pt idx="56">
                  <c:v>0.86946099999999948</c:v>
                </c:pt>
                <c:pt idx="57">
                  <c:v>0.90244599999999997</c:v>
                </c:pt>
                <c:pt idx="58">
                  <c:v>0.93570500000000301</c:v>
                </c:pt>
                <c:pt idx="59">
                  <c:v>0.96908799999999951</c:v>
                </c:pt>
                <c:pt idx="60">
                  <c:v>1.0034199999999998</c:v>
                </c:pt>
                <c:pt idx="61">
                  <c:v>1.03711</c:v>
                </c:pt>
                <c:pt idx="62">
                  <c:v>1.0708599999999999</c:v>
                </c:pt>
                <c:pt idx="63">
                  <c:v>1.1044399999999999</c:v>
                </c:pt>
                <c:pt idx="64">
                  <c:v>1.1380600000000001</c:v>
                </c:pt>
                <c:pt idx="65">
                  <c:v>1.17164</c:v>
                </c:pt>
                <c:pt idx="66">
                  <c:v>1.2050199999999998</c:v>
                </c:pt>
                <c:pt idx="67">
                  <c:v>1.2383</c:v>
                </c:pt>
                <c:pt idx="68">
                  <c:v>1.2714699999999934</c:v>
                </c:pt>
                <c:pt idx="69">
                  <c:v>1.30437</c:v>
                </c:pt>
                <c:pt idx="70">
                  <c:v>1.3371299999999946</c:v>
                </c:pt>
                <c:pt idx="71">
                  <c:v>1.3695000000000002</c:v>
                </c:pt>
                <c:pt idx="72">
                  <c:v>1.4017599999999939</c:v>
                </c:pt>
                <c:pt idx="73">
                  <c:v>1.4338499999999934</c:v>
                </c:pt>
                <c:pt idx="74">
                  <c:v>1.4655899999999946</c:v>
                </c:pt>
                <c:pt idx="75">
                  <c:v>1.4973199999999998</c:v>
                </c:pt>
                <c:pt idx="76">
                  <c:v>1.5286599999999999</c:v>
                </c:pt>
                <c:pt idx="77">
                  <c:v>1.5597099999999946</c:v>
                </c:pt>
                <c:pt idx="78">
                  <c:v>1.5905199999999999</c:v>
                </c:pt>
                <c:pt idx="79">
                  <c:v>1.6210599999999999</c:v>
                </c:pt>
                <c:pt idx="80">
                  <c:v>1.6512899999999999</c:v>
                </c:pt>
                <c:pt idx="81">
                  <c:v>1.68116</c:v>
                </c:pt>
                <c:pt idx="82">
                  <c:v>1.7105199999999998</c:v>
                </c:pt>
                <c:pt idx="83">
                  <c:v>1.7394699999999932</c:v>
                </c:pt>
                <c:pt idx="84">
                  <c:v>1.7678999999999923</c:v>
                </c:pt>
                <c:pt idx="85">
                  <c:v>1.7959499999999946</c:v>
                </c:pt>
                <c:pt idx="86">
                  <c:v>1.82338</c:v>
                </c:pt>
                <c:pt idx="87">
                  <c:v>1.8496899999999998</c:v>
                </c:pt>
                <c:pt idx="88">
                  <c:v>1.87602</c:v>
                </c:pt>
                <c:pt idx="89">
                  <c:v>1.9014800000000001</c:v>
                </c:pt>
                <c:pt idx="90">
                  <c:v>1.92642</c:v>
                </c:pt>
                <c:pt idx="91">
                  <c:v>1.9505600000000001</c:v>
                </c:pt>
                <c:pt idx="92">
                  <c:v>1.9741600000000001</c:v>
                </c:pt>
                <c:pt idx="93">
                  <c:v>1.9969600000000001</c:v>
                </c:pt>
                <c:pt idx="94">
                  <c:v>2.0193399999999997</c:v>
                </c:pt>
                <c:pt idx="95">
                  <c:v>2.04087</c:v>
                </c:pt>
                <c:pt idx="96">
                  <c:v>2.0619299999999998</c:v>
                </c:pt>
                <c:pt idx="97">
                  <c:v>2.0826499999999863</c:v>
                </c:pt>
                <c:pt idx="98">
                  <c:v>2.10324</c:v>
                </c:pt>
                <c:pt idx="99">
                  <c:v>2.1235400000000002</c:v>
                </c:pt>
                <c:pt idx="100">
                  <c:v>2.1441899999999996</c:v>
                </c:pt>
                <c:pt idx="101">
                  <c:v>2.1645000000000012</c:v>
                </c:pt>
                <c:pt idx="102">
                  <c:v>2.1848200000000002</c:v>
                </c:pt>
                <c:pt idx="103">
                  <c:v>2.2046800000000002</c:v>
                </c:pt>
                <c:pt idx="104">
                  <c:v>2.2245100000000111</c:v>
                </c:pt>
                <c:pt idx="105">
                  <c:v>2.2451300000000121</c:v>
                </c:pt>
                <c:pt idx="106">
                  <c:v>2.2652699999999997</c:v>
                </c:pt>
                <c:pt idx="107">
                  <c:v>2.2864800000000001</c:v>
                </c:pt>
                <c:pt idx="108">
                  <c:v>2.3067799999999967</c:v>
                </c:pt>
                <c:pt idx="109">
                  <c:v>2.3267199999999977</c:v>
                </c:pt>
                <c:pt idx="110">
                  <c:v>2.3471899999999999</c:v>
                </c:pt>
                <c:pt idx="111">
                  <c:v>2.3665999999999987</c:v>
                </c:pt>
                <c:pt idx="112">
                  <c:v>2.3864300000000003</c:v>
                </c:pt>
                <c:pt idx="113">
                  <c:v>2.4047800000000001</c:v>
                </c:pt>
                <c:pt idx="114">
                  <c:v>2.4233300000000106</c:v>
                </c:pt>
                <c:pt idx="115">
                  <c:v>2.4396399999999967</c:v>
                </c:pt>
                <c:pt idx="116">
                  <c:v>2.4558099999999863</c:v>
                </c:pt>
                <c:pt idx="117">
                  <c:v>2.4701300000000002</c:v>
                </c:pt>
                <c:pt idx="118">
                  <c:v>2.4835699999999998</c:v>
                </c:pt>
                <c:pt idx="119">
                  <c:v>2.4961800000000003</c:v>
                </c:pt>
                <c:pt idx="120">
                  <c:v>2.5075499999999997</c:v>
                </c:pt>
                <c:pt idx="121">
                  <c:v>2.51837</c:v>
                </c:pt>
                <c:pt idx="122">
                  <c:v>2.5271699999999999</c:v>
                </c:pt>
                <c:pt idx="123">
                  <c:v>2.53518</c:v>
                </c:pt>
                <c:pt idx="124">
                  <c:v>2.54162</c:v>
                </c:pt>
                <c:pt idx="125">
                  <c:v>2.5477400000000001</c:v>
                </c:pt>
                <c:pt idx="126">
                  <c:v>2.5523099999999967</c:v>
                </c:pt>
                <c:pt idx="127">
                  <c:v>2.5558399999999977</c:v>
                </c:pt>
                <c:pt idx="128">
                  <c:v>2.5583300000000002</c:v>
                </c:pt>
                <c:pt idx="129">
                  <c:v>2.5597399999999997</c:v>
                </c:pt>
                <c:pt idx="130">
                  <c:v>2.5597699999999977</c:v>
                </c:pt>
                <c:pt idx="131">
                  <c:v>2.5587900000000001</c:v>
                </c:pt>
                <c:pt idx="132">
                  <c:v>2.5564899999999882</c:v>
                </c:pt>
                <c:pt idx="133">
                  <c:v>2.5531899999999998</c:v>
                </c:pt>
                <c:pt idx="134">
                  <c:v>2.5486800000000001</c:v>
                </c:pt>
                <c:pt idx="135">
                  <c:v>2.5426099999999967</c:v>
                </c:pt>
                <c:pt idx="136">
                  <c:v>2.5350599999999863</c:v>
                </c:pt>
                <c:pt idx="137">
                  <c:v>2.5267499999999967</c:v>
                </c:pt>
                <c:pt idx="138">
                  <c:v>2.51701</c:v>
                </c:pt>
                <c:pt idx="139">
                  <c:v>2.5057399999999999</c:v>
                </c:pt>
                <c:pt idx="140">
                  <c:v>2.4937800000000001</c:v>
                </c:pt>
                <c:pt idx="141">
                  <c:v>2.4812599999999967</c:v>
                </c:pt>
                <c:pt idx="142">
                  <c:v>2.4678100000000001</c:v>
                </c:pt>
                <c:pt idx="143">
                  <c:v>2.4533499999999977</c:v>
                </c:pt>
                <c:pt idx="144">
                  <c:v>2.4391999999999987</c:v>
                </c:pt>
                <c:pt idx="145">
                  <c:v>2.4240599999999977</c:v>
                </c:pt>
                <c:pt idx="146">
                  <c:v>2.40828</c:v>
                </c:pt>
                <c:pt idx="147">
                  <c:v>2.3916999999999891</c:v>
                </c:pt>
                <c:pt idx="148">
                  <c:v>2.3748599999999835</c:v>
                </c:pt>
                <c:pt idx="149">
                  <c:v>2.35778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Dev1_all!$P$1</c:f>
              <c:strCache>
                <c:ptCount val="1"/>
                <c:pt idx="0">
                  <c:v>20C</c:v>
                </c:pt>
              </c:strCache>
            </c:strRef>
          </c:tx>
          <c:marker>
            <c:symbol val="none"/>
          </c:marker>
          <c:xVal>
            <c:numRef>
              <c:f>Dev1_all!$N$2:$N$151</c:f>
              <c:numCache>
                <c:formatCode>General</c:formatCode>
                <c:ptCount val="15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</c:numCache>
            </c:numRef>
          </c:xVal>
          <c:yVal>
            <c:numRef>
              <c:f>Dev1_all!$P$2:$P$151</c:f>
              <c:numCache>
                <c:formatCode>General</c:formatCode>
                <c:ptCount val="150"/>
                <c:pt idx="0">
                  <c:v>2.6026400000000002E-3</c:v>
                </c:pt>
                <c:pt idx="1">
                  <c:v>2.65825E-3</c:v>
                </c:pt>
                <c:pt idx="2">
                  <c:v>2.6944300000000137E-3</c:v>
                </c:pt>
                <c:pt idx="3">
                  <c:v>2.7516600000000052E-3</c:v>
                </c:pt>
                <c:pt idx="4">
                  <c:v>2.8075600000000115E-3</c:v>
                </c:pt>
                <c:pt idx="5">
                  <c:v>2.8741200000000052E-3</c:v>
                </c:pt>
                <c:pt idx="6">
                  <c:v>2.9384199999999997E-3</c:v>
                </c:pt>
                <c:pt idx="7">
                  <c:v>3.0172699999999998E-3</c:v>
                </c:pt>
                <c:pt idx="8">
                  <c:v>3.0855400000000012E-3</c:v>
                </c:pt>
                <c:pt idx="9">
                  <c:v>3.159910000000011E-3</c:v>
                </c:pt>
                <c:pt idx="10">
                  <c:v>3.2390400000000012E-3</c:v>
                </c:pt>
                <c:pt idx="11">
                  <c:v>3.31861E-3</c:v>
                </c:pt>
                <c:pt idx="12">
                  <c:v>3.4004199999999999E-3</c:v>
                </c:pt>
                <c:pt idx="13">
                  <c:v>3.4772599999999998E-3</c:v>
                </c:pt>
                <c:pt idx="14">
                  <c:v>3.5585900000000186E-3</c:v>
                </c:pt>
                <c:pt idx="15">
                  <c:v>3.6363900000000141E-3</c:v>
                </c:pt>
                <c:pt idx="16">
                  <c:v>3.7223800000000221E-3</c:v>
                </c:pt>
                <c:pt idx="17">
                  <c:v>3.7957800000000207E-3</c:v>
                </c:pt>
                <c:pt idx="18">
                  <c:v>3.8796899999999994E-3</c:v>
                </c:pt>
                <c:pt idx="19">
                  <c:v>3.9608000000000056E-3</c:v>
                </c:pt>
                <c:pt idx="20">
                  <c:v>4.0400200000000113E-3</c:v>
                </c:pt>
                <c:pt idx="21">
                  <c:v>4.1199599999999998E-3</c:v>
                </c:pt>
                <c:pt idx="22">
                  <c:v>4.1964700000000034E-3</c:v>
                </c:pt>
                <c:pt idx="23">
                  <c:v>4.2922899999999998E-3</c:v>
                </c:pt>
                <c:pt idx="24">
                  <c:v>4.5700400000000321E-3</c:v>
                </c:pt>
                <c:pt idx="25">
                  <c:v>1.7868100000000001E-2</c:v>
                </c:pt>
                <c:pt idx="26">
                  <c:v>3.478910000000001E-2</c:v>
                </c:pt>
                <c:pt idx="27">
                  <c:v>5.2374900000000023E-2</c:v>
                </c:pt>
                <c:pt idx="28">
                  <c:v>7.0545500000000011E-2</c:v>
                </c:pt>
                <c:pt idx="29">
                  <c:v>8.9345600000000025E-2</c:v>
                </c:pt>
                <c:pt idx="30">
                  <c:v>0.10865200000000012</c:v>
                </c:pt>
                <c:pt idx="31">
                  <c:v>0.12847</c:v>
                </c:pt>
                <c:pt idx="32">
                  <c:v>0.14897500000000041</c:v>
                </c:pt>
                <c:pt idx="33">
                  <c:v>0.17126000000000041</c:v>
                </c:pt>
                <c:pt idx="34">
                  <c:v>0.19407300000000002</c:v>
                </c:pt>
                <c:pt idx="35">
                  <c:v>0.21744800000000136</c:v>
                </c:pt>
                <c:pt idx="36">
                  <c:v>0.24131300000000044</c:v>
                </c:pt>
                <c:pt idx="37">
                  <c:v>0.26559100000000002</c:v>
                </c:pt>
                <c:pt idx="38">
                  <c:v>0.29036700000000032</c:v>
                </c:pt>
                <c:pt idx="39">
                  <c:v>0.31548500000000174</c:v>
                </c:pt>
                <c:pt idx="40">
                  <c:v>0.34053700000000003</c:v>
                </c:pt>
                <c:pt idx="41">
                  <c:v>0.36566100000000007</c:v>
                </c:pt>
                <c:pt idx="42">
                  <c:v>0.39110300000000031</c:v>
                </c:pt>
                <c:pt idx="43">
                  <c:v>0.41683500000000001</c:v>
                </c:pt>
                <c:pt idx="44">
                  <c:v>0.44295000000000001</c:v>
                </c:pt>
                <c:pt idx="45">
                  <c:v>0.469393</c:v>
                </c:pt>
                <c:pt idx="46">
                  <c:v>0.49610800000000038</c:v>
                </c:pt>
                <c:pt idx="47">
                  <c:v>0.52313199999999949</c:v>
                </c:pt>
                <c:pt idx="48">
                  <c:v>0.5504789999999995</c:v>
                </c:pt>
                <c:pt idx="49">
                  <c:v>0.57813599999999998</c:v>
                </c:pt>
                <c:pt idx="50">
                  <c:v>0.60614400000000301</c:v>
                </c:pt>
                <c:pt idx="51">
                  <c:v>0.63436400000000004</c:v>
                </c:pt>
                <c:pt idx="52">
                  <c:v>0.66287500000000543</c:v>
                </c:pt>
                <c:pt idx="53">
                  <c:v>0.691577</c:v>
                </c:pt>
                <c:pt idx="54">
                  <c:v>0.72040400000000004</c:v>
                </c:pt>
                <c:pt idx="55">
                  <c:v>0.74939500000000336</c:v>
                </c:pt>
                <c:pt idx="56">
                  <c:v>0.77859599999999995</c:v>
                </c:pt>
                <c:pt idx="57">
                  <c:v>0.80780999999999992</c:v>
                </c:pt>
                <c:pt idx="58">
                  <c:v>0.83714400000000266</c:v>
                </c:pt>
                <c:pt idx="59">
                  <c:v>0.86655599999999999</c:v>
                </c:pt>
                <c:pt idx="60">
                  <c:v>0.89593100000000003</c:v>
                </c:pt>
                <c:pt idx="61">
                  <c:v>0.925369</c:v>
                </c:pt>
                <c:pt idx="62">
                  <c:v>0.95472200000000063</c:v>
                </c:pt>
                <c:pt idx="63">
                  <c:v>0.98395100000000002</c:v>
                </c:pt>
                <c:pt idx="64">
                  <c:v>1.0131899999999998</c:v>
                </c:pt>
                <c:pt idx="65">
                  <c:v>1.0421799999999999</c:v>
                </c:pt>
                <c:pt idx="66">
                  <c:v>1.0710299999999946</c:v>
                </c:pt>
                <c:pt idx="67">
                  <c:v>1.09968</c:v>
                </c:pt>
                <c:pt idx="68">
                  <c:v>1.1281600000000001</c:v>
                </c:pt>
                <c:pt idx="69">
                  <c:v>1.15646</c:v>
                </c:pt>
                <c:pt idx="70">
                  <c:v>1.1844699999999999</c:v>
                </c:pt>
                <c:pt idx="71">
                  <c:v>1.21218</c:v>
                </c:pt>
                <c:pt idx="72">
                  <c:v>1.2397099999999934</c:v>
                </c:pt>
                <c:pt idx="73">
                  <c:v>1.2670899999999998</c:v>
                </c:pt>
                <c:pt idx="74">
                  <c:v>1.2940700000000001</c:v>
                </c:pt>
                <c:pt idx="75">
                  <c:v>1.3207799999999998</c:v>
                </c:pt>
                <c:pt idx="76">
                  <c:v>1.34724</c:v>
                </c:pt>
                <c:pt idx="77">
                  <c:v>1.3733599999999999</c:v>
                </c:pt>
                <c:pt idx="78">
                  <c:v>1.3991500000000001</c:v>
                </c:pt>
                <c:pt idx="79">
                  <c:v>1.4248799999999942</c:v>
                </c:pt>
                <c:pt idx="80">
                  <c:v>1.4497899999999941</c:v>
                </c:pt>
                <c:pt idx="81">
                  <c:v>1.4742</c:v>
                </c:pt>
                <c:pt idx="82">
                  <c:v>1.4982899999999999</c:v>
                </c:pt>
                <c:pt idx="83">
                  <c:v>1.5219199999999946</c:v>
                </c:pt>
                <c:pt idx="84">
                  <c:v>1.5450899999999999</c:v>
                </c:pt>
                <c:pt idx="85">
                  <c:v>1.5677899999999998</c:v>
                </c:pt>
                <c:pt idx="86">
                  <c:v>1.58954</c:v>
                </c:pt>
                <c:pt idx="87">
                  <c:v>1.6106499999999999</c:v>
                </c:pt>
                <c:pt idx="88">
                  <c:v>1.63123</c:v>
                </c:pt>
                <c:pt idx="89">
                  <c:v>1.6515</c:v>
                </c:pt>
                <c:pt idx="90">
                  <c:v>1.67109</c:v>
                </c:pt>
                <c:pt idx="91">
                  <c:v>1.6902100000000058</c:v>
                </c:pt>
                <c:pt idx="92">
                  <c:v>1.7089500000000002</c:v>
                </c:pt>
                <c:pt idx="93">
                  <c:v>1.7270099999999946</c:v>
                </c:pt>
                <c:pt idx="94">
                  <c:v>1.74441</c:v>
                </c:pt>
                <c:pt idx="95">
                  <c:v>1.7615099999999941</c:v>
                </c:pt>
                <c:pt idx="96">
                  <c:v>1.7783600000000002</c:v>
                </c:pt>
                <c:pt idx="97">
                  <c:v>1.79498</c:v>
                </c:pt>
                <c:pt idx="98">
                  <c:v>1.8115399999999946</c:v>
                </c:pt>
                <c:pt idx="99">
                  <c:v>1.8279599999999998</c:v>
                </c:pt>
                <c:pt idx="100">
                  <c:v>1.8451299999999946</c:v>
                </c:pt>
                <c:pt idx="101">
                  <c:v>1.8613899999999999</c:v>
                </c:pt>
                <c:pt idx="102">
                  <c:v>1.8773599999999999</c:v>
                </c:pt>
                <c:pt idx="103">
                  <c:v>1.8934799999999998</c:v>
                </c:pt>
                <c:pt idx="104">
                  <c:v>1.9091500000000001</c:v>
                </c:pt>
                <c:pt idx="105">
                  <c:v>1.9252799999999999</c:v>
                </c:pt>
                <c:pt idx="106">
                  <c:v>1.9409099999999999</c:v>
                </c:pt>
                <c:pt idx="107">
                  <c:v>1.9568200000000002</c:v>
                </c:pt>
                <c:pt idx="108">
                  <c:v>1.9722800000000065</c:v>
                </c:pt>
                <c:pt idx="109">
                  <c:v>1.9866600000000001</c:v>
                </c:pt>
                <c:pt idx="110">
                  <c:v>2.0010399999999997</c:v>
                </c:pt>
                <c:pt idx="111">
                  <c:v>2.0151600000000003</c:v>
                </c:pt>
                <c:pt idx="112">
                  <c:v>2.0278200000000002</c:v>
                </c:pt>
                <c:pt idx="113">
                  <c:v>2.0402300000000002</c:v>
                </c:pt>
                <c:pt idx="114">
                  <c:v>2.0519000000000003</c:v>
                </c:pt>
                <c:pt idx="115">
                  <c:v>2.0623499999999977</c:v>
                </c:pt>
                <c:pt idx="116">
                  <c:v>2.0717600000000003</c:v>
                </c:pt>
                <c:pt idx="117">
                  <c:v>2.0799399999999997</c:v>
                </c:pt>
                <c:pt idx="118">
                  <c:v>2.0876800000000002</c:v>
                </c:pt>
                <c:pt idx="119">
                  <c:v>2.09382</c:v>
                </c:pt>
                <c:pt idx="120">
                  <c:v>2.0995999999999997</c:v>
                </c:pt>
                <c:pt idx="121">
                  <c:v>2.1039300000000121</c:v>
                </c:pt>
                <c:pt idx="122">
                  <c:v>2.107510000000012</c:v>
                </c:pt>
                <c:pt idx="123">
                  <c:v>2.11029</c:v>
                </c:pt>
                <c:pt idx="124">
                  <c:v>2.1118999999999977</c:v>
                </c:pt>
                <c:pt idx="125">
                  <c:v>2.11252</c:v>
                </c:pt>
                <c:pt idx="126">
                  <c:v>2.11219</c:v>
                </c:pt>
                <c:pt idx="127">
                  <c:v>2.1114299999999977</c:v>
                </c:pt>
                <c:pt idx="128">
                  <c:v>2.1089099999999998</c:v>
                </c:pt>
                <c:pt idx="129">
                  <c:v>2.1056699999999977</c:v>
                </c:pt>
                <c:pt idx="130">
                  <c:v>2.10155</c:v>
                </c:pt>
                <c:pt idx="131">
                  <c:v>2.0967399999999987</c:v>
                </c:pt>
                <c:pt idx="132">
                  <c:v>2.09023</c:v>
                </c:pt>
                <c:pt idx="133">
                  <c:v>2.0828399999999987</c:v>
                </c:pt>
                <c:pt idx="134">
                  <c:v>2.0745100000000001</c:v>
                </c:pt>
                <c:pt idx="135">
                  <c:v>2.0657200000000002</c:v>
                </c:pt>
                <c:pt idx="136">
                  <c:v>2.0553499999999967</c:v>
                </c:pt>
                <c:pt idx="137">
                  <c:v>2.0442899999999997</c:v>
                </c:pt>
                <c:pt idx="138">
                  <c:v>2.032249999999979</c:v>
                </c:pt>
                <c:pt idx="139">
                  <c:v>2.0197999999999987</c:v>
                </c:pt>
                <c:pt idx="140">
                  <c:v>2.0065999999999997</c:v>
                </c:pt>
                <c:pt idx="141">
                  <c:v>1.9932099999999999</c:v>
                </c:pt>
                <c:pt idx="142">
                  <c:v>1.97919</c:v>
                </c:pt>
                <c:pt idx="143">
                  <c:v>1.9643500000000067</c:v>
                </c:pt>
                <c:pt idx="144">
                  <c:v>1.9493</c:v>
                </c:pt>
                <c:pt idx="145">
                  <c:v>1.93344</c:v>
                </c:pt>
                <c:pt idx="146">
                  <c:v>1.9180200000000001</c:v>
                </c:pt>
                <c:pt idx="147">
                  <c:v>1.9012499999999999</c:v>
                </c:pt>
                <c:pt idx="148">
                  <c:v>1.8841299999999999</c:v>
                </c:pt>
                <c:pt idx="149">
                  <c:v>1.8668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Dev1_all!$Q$1</c:f>
              <c:strCache>
                <c:ptCount val="1"/>
                <c:pt idx="0">
                  <c:v>25C</c:v>
                </c:pt>
              </c:strCache>
            </c:strRef>
          </c:tx>
          <c:marker>
            <c:symbol val="none"/>
          </c:marker>
          <c:xVal>
            <c:numRef>
              <c:f>Dev1_all!$N$2:$N$151</c:f>
              <c:numCache>
                <c:formatCode>General</c:formatCode>
                <c:ptCount val="15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</c:numCache>
            </c:numRef>
          </c:xVal>
          <c:yVal>
            <c:numRef>
              <c:f>Dev1_all!$Q$2:$Q$151</c:f>
              <c:numCache>
                <c:formatCode>General</c:formatCode>
                <c:ptCount val="150"/>
                <c:pt idx="0">
                  <c:v>2.7779500000000169E-3</c:v>
                </c:pt>
                <c:pt idx="1">
                  <c:v>2.8430700000000092E-3</c:v>
                </c:pt>
                <c:pt idx="2">
                  <c:v>2.8824199999999997E-3</c:v>
                </c:pt>
                <c:pt idx="3">
                  <c:v>2.9307900000000134E-3</c:v>
                </c:pt>
                <c:pt idx="4">
                  <c:v>2.9906000000000012E-3</c:v>
                </c:pt>
                <c:pt idx="5">
                  <c:v>3.0500100000000092E-3</c:v>
                </c:pt>
                <c:pt idx="6">
                  <c:v>3.1122000000000012E-3</c:v>
                </c:pt>
                <c:pt idx="7">
                  <c:v>3.1779600000000179E-3</c:v>
                </c:pt>
                <c:pt idx="8">
                  <c:v>3.2508000000000012E-3</c:v>
                </c:pt>
                <c:pt idx="9">
                  <c:v>3.3156800000000001E-3</c:v>
                </c:pt>
                <c:pt idx="10">
                  <c:v>3.3816900000000092E-3</c:v>
                </c:pt>
                <c:pt idx="11">
                  <c:v>3.4598700000000012E-3</c:v>
                </c:pt>
                <c:pt idx="12">
                  <c:v>3.5378600000000012E-3</c:v>
                </c:pt>
                <c:pt idx="13">
                  <c:v>3.6111400000000092E-3</c:v>
                </c:pt>
                <c:pt idx="14">
                  <c:v>3.6895800000000234E-3</c:v>
                </c:pt>
                <c:pt idx="15">
                  <c:v>3.769090000000024E-3</c:v>
                </c:pt>
                <c:pt idx="16">
                  <c:v>3.85295E-3</c:v>
                </c:pt>
                <c:pt idx="17">
                  <c:v>3.9277900000000239E-3</c:v>
                </c:pt>
                <c:pt idx="18">
                  <c:v>4.0016000000000348E-3</c:v>
                </c:pt>
                <c:pt idx="19">
                  <c:v>4.0722100000000023E-3</c:v>
                </c:pt>
                <c:pt idx="20">
                  <c:v>4.1535500000000006E-3</c:v>
                </c:pt>
                <c:pt idx="21">
                  <c:v>4.2389500000000104E-3</c:v>
                </c:pt>
                <c:pt idx="22">
                  <c:v>4.3152200000000024E-3</c:v>
                </c:pt>
                <c:pt idx="23">
                  <c:v>4.3940400000000001E-3</c:v>
                </c:pt>
                <c:pt idx="24">
                  <c:v>4.4742900000000344E-3</c:v>
                </c:pt>
                <c:pt idx="25">
                  <c:v>4.7410100000000134E-3</c:v>
                </c:pt>
                <c:pt idx="26">
                  <c:v>1.6518400000000003E-2</c:v>
                </c:pt>
                <c:pt idx="27">
                  <c:v>3.1621300000000206E-2</c:v>
                </c:pt>
                <c:pt idx="28">
                  <c:v>4.7291300000000001E-2</c:v>
                </c:pt>
                <c:pt idx="29">
                  <c:v>6.353700000000001E-2</c:v>
                </c:pt>
                <c:pt idx="30">
                  <c:v>8.0276400000000026E-2</c:v>
                </c:pt>
                <c:pt idx="31">
                  <c:v>9.7458000000000003E-2</c:v>
                </c:pt>
                <c:pt idx="32">
                  <c:v>0.11508</c:v>
                </c:pt>
                <c:pt idx="33">
                  <c:v>0.134186</c:v>
                </c:pt>
                <c:pt idx="34">
                  <c:v>0.15419900000000072</c:v>
                </c:pt>
                <c:pt idx="35">
                  <c:v>0.17472099999999999</c:v>
                </c:pt>
                <c:pt idx="36">
                  <c:v>0.19572000000000001</c:v>
                </c:pt>
                <c:pt idx="37">
                  <c:v>0.21703900000000087</c:v>
                </c:pt>
                <c:pt idx="38">
                  <c:v>0.23882</c:v>
                </c:pt>
                <c:pt idx="39">
                  <c:v>0.26100000000000001</c:v>
                </c:pt>
                <c:pt idx="40">
                  <c:v>0.28346000000000032</c:v>
                </c:pt>
                <c:pt idx="41">
                  <c:v>0.30634200000000139</c:v>
                </c:pt>
                <c:pt idx="42">
                  <c:v>0.32956300000000038</c:v>
                </c:pt>
                <c:pt idx="43">
                  <c:v>0.35307900000000031</c:v>
                </c:pt>
                <c:pt idx="44">
                  <c:v>0.37687100000000157</c:v>
                </c:pt>
                <c:pt idx="45">
                  <c:v>0.40054800000000002</c:v>
                </c:pt>
                <c:pt idx="46">
                  <c:v>0.42417700000000008</c:v>
                </c:pt>
                <c:pt idx="47">
                  <c:v>0.44808600000000032</c:v>
                </c:pt>
                <c:pt idx="48">
                  <c:v>0.47214600000000001</c:v>
                </c:pt>
                <c:pt idx="49">
                  <c:v>0.49640400000000151</c:v>
                </c:pt>
                <c:pt idx="50">
                  <c:v>0.52090100000000061</c:v>
                </c:pt>
                <c:pt idx="51">
                  <c:v>0.545628000000003</c:v>
                </c:pt>
                <c:pt idx="52">
                  <c:v>0.57050600000000007</c:v>
                </c:pt>
                <c:pt idx="53">
                  <c:v>0.59545399999999615</c:v>
                </c:pt>
                <c:pt idx="54">
                  <c:v>0.62041400000000002</c:v>
                </c:pt>
                <c:pt idx="55">
                  <c:v>0.64559100000000336</c:v>
                </c:pt>
                <c:pt idx="56">
                  <c:v>0.67083300000000301</c:v>
                </c:pt>
                <c:pt idx="57">
                  <c:v>0.69599500000000336</c:v>
                </c:pt>
                <c:pt idx="58">
                  <c:v>0.72123800000000005</c:v>
                </c:pt>
                <c:pt idx="59">
                  <c:v>0.74645099999999998</c:v>
                </c:pt>
                <c:pt idx="60">
                  <c:v>0.77182800000000396</c:v>
                </c:pt>
                <c:pt idx="61">
                  <c:v>0.79682699999999951</c:v>
                </c:pt>
                <c:pt idx="62">
                  <c:v>0.82181199999999999</c:v>
                </c:pt>
                <c:pt idx="63">
                  <c:v>0.84668600000000005</c:v>
                </c:pt>
                <c:pt idx="64">
                  <c:v>0.87141800000000003</c:v>
                </c:pt>
                <c:pt idx="65">
                  <c:v>0.89604200000000001</c:v>
                </c:pt>
                <c:pt idx="66">
                  <c:v>0.92039099999999996</c:v>
                </c:pt>
                <c:pt idx="67">
                  <c:v>0.94437499999999996</c:v>
                </c:pt>
                <c:pt idx="68">
                  <c:v>0.96822100000000266</c:v>
                </c:pt>
                <c:pt idx="69">
                  <c:v>0.99183800000000011</c:v>
                </c:pt>
                <c:pt idx="70">
                  <c:v>1.01528</c:v>
                </c:pt>
                <c:pt idx="71">
                  <c:v>1.03851</c:v>
                </c:pt>
                <c:pt idx="72">
                  <c:v>1.06138</c:v>
                </c:pt>
                <c:pt idx="73">
                  <c:v>1.0839099999999946</c:v>
                </c:pt>
                <c:pt idx="74">
                  <c:v>1.10632</c:v>
                </c:pt>
                <c:pt idx="75">
                  <c:v>1.12836</c:v>
                </c:pt>
                <c:pt idx="76">
                  <c:v>1.1499299999999939</c:v>
                </c:pt>
                <c:pt idx="77">
                  <c:v>1.17126</c:v>
                </c:pt>
                <c:pt idx="78">
                  <c:v>1.1923100000000058</c:v>
                </c:pt>
                <c:pt idx="79">
                  <c:v>1.2131799999999944</c:v>
                </c:pt>
                <c:pt idx="80">
                  <c:v>1.2333699999999932</c:v>
                </c:pt>
                <c:pt idx="81">
                  <c:v>1.25325</c:v>
                </c:pt>
                <c:pt idx="82">
                  <c:v>1.2726599999999999</c:v>
                </c:pt>
                <c:pt idx="83">
                  <c:v>1.29155</c:v>
                </c:pt>
                <c:pt idx="84">
                  <c:v>1.3098299999999921</c:v>
                </c:pt>
                <c:pt idx="85">
                  <c:v>1.3278099999999946</c:v>
                </c:pt>
                <c:pt idx="86">
                  <c:v>1.3452899999999999</c:v>
                </c:pt>
                <c:pt idx="87">
                  <c:v>1.3620800000000055</c:v>
                </c:pt>
                <c:pt idx="88">
                  <c:v>1.3781399999999999</c:v>
                </c:pt>
                <c:pt idx="89">
                  <c:v>1.3939899999999998</c:v>
                </c:pt>
                <c:pt idx="90">
                  <c:v>1.4095499999999934</c:v>
                </c:pt>
                <c:pt idx="91">
                  <c:v>1.4243599999999998</c:v>
                </c:pt>
                <c:pt idx="92">
                  <c:v>1.4387399999999941</c:v>
                </c:pt>
                <c:pt idx="93">
                  <c:v>1.4530799999999948</c:v>
                </c:pt>
                <c:pt idx="94">
                  <c:v>1.4664299999999939</c:v>
                </c:pt>
                <c:pt idx="95">
                  <c:v>1.4796599999999998</c:v>
                </c:pt>
                <c:pt idx="96">
                  <c:v>1.49265</c:v>
                </c:pt>
                <c:pt idx="97">
                  <c:v>1.5053599999999998</c:v>
                </c:pt>
                <c:pt idx="98">
                  <c:v>1.5176599999999998</c:v>
                </c:pt>
                <c:pt idx="99">
                  <c:v>1.53013</c:v>
                </c:pt>
                <c:pt idx="100">
                  <c:v>1.5424799999999999</c:v>
                </c:pt>
                <c:pt idx="101">
                  <c:v>1.5548500000000001</c:v>
                </c:pt>
                <c:pt idx="102">
                  <c:v>1.5667199999999999</c:v>
                </c:pt>
                <c:pt idx="103">
                  <c:v>1.57822</c:v>
                </c:pt>
                <c:pt idx="104">
                  <c:v>1.5898100000000002</c:v>
                </c:pt>
                <c:pt idx="105">
                  <c:v>1.6008699999999998</c:v>
                </c:pt>
                <c:pt idx="106">
                  <c:v>1.61148</c:v>
                </c:pt>
                <c:pt idx="107">
                  <c:v>1.6225000000000001</c:v>
                </c:pt>
                <c:pt idx="108">
                  <c:v>1.6321600000000001</c:v>
                </c:pt>
                <c:pt idx="109">
                  <c:v>1.6413899999999999</c:v>
                </c:pt>
                <c:pt idx="110">
                  <c:v>1.6514500000000001</c:v>
                </c:pt>
                <c:pt idx="111">
                  <c:v>1.6601700000000001</c:v>
                </c:pt>
                <c:pt idx="112">
                  <c:v>1.6679799999999998</c:v>
                </c:pt>
                <c:pt idx="113">
                  <c:v>1.6744100000000055</c:v>
                </c:pt>
                <c:pt idx="114">
                  <c:v>1.6808100000000001</c:v>
                </c:pt>
                <c:pt idx="115">
                  <c:v>1.6858599999999999</c:v>
                </c:pt>
                <c:pt idx="116">
                  <c:v>1.69042</c:v>
                </c:pt>
                <c:pt idx="117">
                  <c:v>1.6941600000000001</c:v>
                </c:pt>
                <c:pt idx="118">
                  <c:v>1.6970799999999999</c:v>
                </c:pt>
                <c:pt idx="119">
                  <c:v>1.6986800000000053</c:v>
                </c:pt>
                <c:pt idx="120">
                  <c:v>1.70017</c:v>
                </c:pt>
                <c:pt idx="121">
                  <c:v>1.70095</c:v>
                </c:pt>
                <c:pt idx="122">
                  <c:v>1.7008299999999934</c:v>
                </c:pt>
                <c:pt idx="123">
                  <c:v>1.6997</c:v>
                </c:pt>
                <c:pt idx="124">
                  <c:v>1.6974</c:v>
                </c:pt>
                <c:pt idx="125">
                  <c:v>1.6946500000000058</c:v>
                </c:pt>
                <c:pt idx="126">
                  <c:v>1.69126</c:v>
                </c:pt>
                <c:pt idx="127">
                  <c:v>1.68652</c:v>
                </c:pt>
                <c:pt idx="128">
                  <c:v>1.68136</c:v>
                </c:pt>
                <c:pt idx="129">
                  <c:v>1.67578</c:v>
                </c:pt>
                <c:pt idx="130">
                  <c:v>1.6688099999999999</c:v>
                </c:pt>
                <c:pt idx="131">
                  <c:v>1.66134</c:v>
                </c:pt>
                <c:pt idx="132">
                  <c:v>1.65282</c:v>
                </c:pt>
                <c:pt idx="133">
                  <c:v>1.6444400000000001</c:v>
                </c:pt>
                <c:pt idx="134">
                  <c:v>1.6358899999999998</c:v>
                </c:pt>
                <c:pt idx="135">
                  <c:v>1.6259399999999946</c:v>
                </c:pt>
                <c:pt idx="136">
                  <c:v>1.6149800000000001</c:v>
                </c:pt>
                <c:pt idx="137">
                  <c:v>1.6026400000000001</c:v>
                </c:pt>
                <c:pt idx="138">
                  <c:v>1.5897699999999941</c:v>
                </c:pt>
                <c:pt idx="139">
                  <c:v>1.5767800000000001</c:v>
                </c:pt>
                <c:pt idx="140">
                  <c:v>1.5635999999999934</c:v>
                </c:pt>
                <c:pt idx="141">
                  <c:v>1.5497899999999998</c:v>
                </c:pt>
                <c:pt idx="142">
                  <c:v>1.5353699999999944</c:v>
                </c:pt>
                <c:pt idx="143">
                  <c:v>1.5203800000000001</c:v>
                </c:pt>
                <c:pt idx="144">
                  <c:v>1.5055899999999998</c:v>
                </c:pt>
                <c:pt idx="145">
                  <c:v>1.4899199999999941</c:v>
                </c:pt>
                <c:pt idx="146">
                  <c:v>1.47464</c:v>
                </c:pt>
                <c:pt idx="147">
                  <c:v>1.45868</c:v>
                </c:pt>
                <c:pt idx="148">
                  <c:v>1.4426099999999946</c:v>
                </c:pt>
                <c:pt idx="149">
                  <c:v>1.4253899999999946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Dev1_all!$R$1</c:f>
              <c:strCache>
                <c:ptCount val="1"/>
                <c:pt idx="0">
                  <c:v>30C</c:v>
                </c:pt>
              </c:strCache>
            </c:strRef>
          </c:tx>
          <c:marker>
            <c:symbol val="none"/>
          </c:marker>
          <c:xVal>
            <c:numRef>
              <c:f>Dev1_all!$N$2:$N$151</c:f>
              <c:numCache>
                <c:formatCode>General</c:formatCode>
                <c:ptCount val="15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</c:numCache>
            </c:numRef>
          </c:xVal>
          <c:yVal>
            <c:numRef>
              <c:f>Dev1_all!$R$2:$R$151</c:f>
              <c:numCache>
                <c:formatCode>General</c:formatCode>
                <c:ptCount val="150"/>
                <c:pt idx="0">
                  <c:v>3.0317600000000001E-3</c:v>
                </c:pt>
                <c:pt idx="1">
                  <c:v>3.0829099999999999E-3</c:v>
                </c:pt>
                <c:pt idx="2">
                  <c:v>3.1158899999999996E-3</c:v>
                </c:pt>
                <c:pt idx="3">
                  <c:v>3.1742800000000146E-3</c:v>
                </c:pt>
                <c:pt idx="4">
                  <c:v>3.2228400000000011E-3</c:v>
                </c:pt>
                <c:pt idx="5">
                  <c:v>3.2602300000000258E-3</c:v>
                </c:pt>
                <c:pt idx="6">
                  <c:v>3.3371000000000143E-3</c:v>
                </c:pt>
                <c:pt idx="7">
                  <c:v>3.3969899999999999E-3</c:v>
                </c:pt>
                <c:pt idx="8">
                  <c:v>3.4551899999999999E-3</c:v>
                </c:pt>
                <c:pt idx="9">
                  <c:v>3.5203100000000226E-3</c:v>
                </c:pt>
                <c:pt idx="10">
                  <c:v>3.5878900000000215E-3</c:v>
                </c:pt>
                <c:pt idx="11">
                  <c:v>3.6671000000000295E-3</c:v>
                </c:pt>
                <c:pt idx="12">
                  <c:v>3.7430100000000249E-3</c:v>
                </c:pt>
                <c:pt idx="13">
                  <c:v>3.8153300000000052E-3</c:v>
                </c:pt>
                <c:pt idx="14">
                  <c:v>3.881530000000021E-3</c:v>
                </c:pt>
                <c:pt idx="15">
                  <c:v>3.9534100000000096E-3</c:v>
                </c:pt>
                <c:pt idx="16">
                  <c:v>4.0309500000000002E-3</c:v>
                </c:pt>
                <c:pt idx="17">
                  <c:v>4.0993200000000304E-3</c:v>
                </c:pt>
                <c:pt idx="18">
                  <c:v>4.1811500000000024E-3</c:v>
                </c:pt>
                <c:pt idx="19">
                  <c:v>4.2435199999999998E-3</c:v>
                </c:pt>
                <c:pt idx="20">
                  <c:v>4.3220400000000001E-3</c:v>
                </c:pt>
                <c:pt idx="21">
                  <c:v>4.39478E-3</c:v>
                </c:pt>
                <c:pt idx="22">
                  <c:v>4.4608800000000004E-3</c:v>
                </c:pt>
                <c:pt idx="23">
                  <c:v>4.5370500000000034E-3</c:v>
                </c:pt>
                <c:pt idx="24">
                  <c:v>4.6141199999999855E-3</c:v>
                </c:pt>
                <c:pt idx="25">
                  <c:v>4.6906300000000003E-3</c:v>
                </c:pt>
                <c:pt idx="26">
                  <c:v>4.7898100000000124E-3</c:v>
                </c:pt>
                <c:pt idx="27">
                  <c:v>8.1729100000000228E-3</c:v>
                </c:pt>
                <c:pt idx="28">
                  <c:v>2.0929099999999989E-2</c:v>
                </c:pt>
                <c:pt idx="29">
                  <c:v>3.4283400000000006E-2</c:v>
                </c:pt>
                <c:pt idx="30">
                  <c:v>4.8070599999999998E-2</c:v>
                </c:pt>
                <c:pt idx="31">
                  <c:v>6.2244500000000001E-2</c:v>
                </c:pt>
                <c:pt idx="32">
                  <c:v>7.6869199999999999E-2</c:v>
                </c:pt>
                <c:pt idx="33">
                  <c:v>9.1858700000000001E-2</c:v>
                </c:pt>
                <c:pt idx="34">
                  <c:v>0.10800900000000002</c:v>
                </c:pt>
                <c:pt idx="35">
                  <c:v>0.12522799999999998</c:v>
                </c:pt>
                <c:pt idx="36">
                  <c:v>0.14284800000000072</c:v>
                </c:pt>
                <c:pt idx="37">
                  <c:v>0.16079000000000004</c:v>
                </c:pt>
                <c:pt idx="38">
                  <c:v>0.179122</c:v>
                </c:pt>
                <c:pt idx="39">
                  <c:v>0.19774100000000044</c:v>
                </c:pt>
                <c:pt idx="40">
                  <c:v>0.21669800000000072</c:v>
                </c:pt>
                <c:pt idx="41">
                  <c:v>0.23595500000000041</c:v>
                </c:pt>
                <c:pt idx="42">
                  <c:v>0.25552800000000031</c:v>
                </c:pt>
                <c:pt idx="43">
                  <c:v>0.27533200000000002</c:v>
                </c:pt>
                <c:pt idx="44">
                  <c:v>0.29536500000000032</c:v>
                </c:pt>
                <c:pt idx="45">
                  <c:v>0.31565500000000002</c:v>
                </c:pt>
                <c:pt idx="46">
                  <c:v>0.33618000000000198</c:v>
                </c:pt>
                <c:pt idx="47">
                  <c:v>0.3569100000000015</c:v>
                </c:pt>
                <c:pt idx="48">
                  <c:v>0.37783400000000139</c:v>
                </c:pt>
                <c:pt idx="49">
                  <c:v>0.39896100000000156</c:v>
                </c:pt>
                <c:pt idx="50">
                  <c:v>0.420234</c:v>
                </c:pt>
                <c:pt idx="51">
                  <c:v>0.44148100000000001</c:v>
                </c:pt>
                <c:pt idx="52">
                  <c:v>0.46286600000000133</c:v>
                </c:pt>
                <c:pt idx="53">
                  <c:v>0.48400700000000002</c:v>
                </c:pt>
                <c:pt idx="54">
                  <c:v>0.505023</c:v>
                </c:pt>
                <c:pt idx="55">
                  <c:v>0.52605999999999997</c:v>
                </c:pt>
                <c:pt idx="56">
                  <c:v>0.547153</c:v>
                </c:pt>
                <c:pt idx="57">
                  <c:v>0.56820199999999998</c:v>
                </c:pt>
                <c:pt idx="58">
                  <c:v>0.58923299999999523</c:v>
                </c:pt>
                <c:pt idx="59">
                  <c:v>0.61008600000000002</c:v>
                </c:pt>
                <c:pt idx="60">
                  <c:v>0.63084900000000521</c:v>
                </c:pt>
                <c:pt idx="61">
                  <c:v>0.65161099999999994</c:v>
                </c:pt>
                <c:pt idx="62">
                  <c:v>0.67217399999999994</c:v>
                </c:pt>
                <c:pt idx="63">
                  <c:v>0.69249899999999998</c:v>
                </c:pt>
                <c:pt idx="64">
                  <c:v>0.71285000000000065</c:v>
                </c:pt>
                <c:pt idx="65">
                  <c:v>0.73286899999999999</c:v>
                </c:pt>
                <c:pt idx="66">
                  <c:v>0.75272700000000337</c:v>
                </c:pt>
                <c:pt idx="67">
                  <c:v>0.77235200000000004</c:v>
                </c:pt>
                <c:pt idx="68">
                  <c:v>0.79170600000000002</c:v>
                </c:pt>
                <c:pt idx="69">
                  <c:v>0.81082100000000301</c:v>
                </c:pt>
                <c:pt idx="70">
                  <c:v>0.82973400000000064</c:v>
                </c:pt>
                <c:pt idx="71">
                  <c:v>0.84842399999999996</c:v>
                </c:pt>
                <c:pt idx="72">
                  <c:v>0.86671999999999993</c:v>
                </c:pt>
                <c:pt idx="73">
                  <c:v>0.88486900000000002</c:v>
                </c:pt>
                <c:pt idx="74">
                  <c:v>0.90271699999999733</c:v>
                </c:pt>
                <c:pt idx="75">
                  <c:v>0.92010599999999998</c:v>
                </c:pt>
                <c:pt idx="76">
                  <c:v>0.93734899999999999</c:v>
                </c:pt>
                <c:pt idx="77">
                  <c:v>0.95411599999999996</c:v>
                </c:pt>
                <c:pt idx="78">
                  <c:v>0.97057000000000004</c:v>
                </c:pt>
                <c:pt idx="79">
                  <c:v>0.9866720000000001</c:v>
                </c:pt>
                <c:pt idx="80">
                  <c:v>1.00238</c:v>
                </c:pt>
                <c:pt idx="81">
                  <c:v>1.0177399999999934</c:v>
                </c:pt>
                <c:pt idx="82">
                  <c:v>1.03271</c:v>
                </c:pt>
                <c:pt idx="83">
                  <c:v>1.0471199999999998</c:v>
                </c:pt>
                <c:pt idx="84">
                  <c:v>1.0611199999999998</c:v>
                </c:pt>
                <c:pt idx="85">
                  <c:v>1.0747499999999999</c:v>
                </c:pt>
                <c:pt idx="86">
                  <c:v>1.0881099999999999</c:v>
                </c:pt>
                <c:pt idx="87">
                  <c:v>1.10066</c:v>
                </c:pt>
                <c:pt idx="88">
                  <c:v>1.11283</c:v>
                </c:pt>
                <c:pt idx="89">
                  <c:v>1.1245400000000001</c:v>
                </c:pt>
                <c:pt idx="90">
                  <c:v>1.1359899999999998</c:v>
                </c:pt>
                <c:pt idx="91">
                  <c:v>1.1468800000000001</c:v>
                </c:pt>
                <c:pt idx="92">
                  <c:v>1.1573899999999999</c:v>
                </c:pt>
                <c:pt idx="93">
                  <c:v>1.16757</c:v>
                </c:pt>
                <c:pt idx="94">
                  <c:v>1.17757</c:v>
                </c:pt>
                <c:pt idx="95">
                  <c:v>1.1871099999999999</c:v>
                </c:pt>
                <c:pt idx="96">
                  <c:v>1.19652</c:v>
                </c:pt>
                <c:pt idx="97">
                  <c:v>1.205909999999992</c:v>
                </c:pt>
                <c:pt idx="98">
                  <c:v>1.2147299999999934</c:v>
                </c:pt>
                <c:pt idx="99">
                  <c:v>1.2231999999999934</c:v>
                </c:pt>
                <c:pt idx="100">
                  <c:v>1.2318999999999909</c:v>
                </c:pt>
                <c:pt idx="101">
                  <c:v>1.2405899999999999</c:v>
                </c:pt>
                <c:pt idx="102">
                  <c:v>1.2483500000000001</c:v>
                </c:pt>
                <c:pt idx="103">
                  <c:v>1.25606</c:v>
                </c:pt>
                <c:pt idx="104">
                  <c:v>1.2636599999999998</c:v>
                </c:pt>
                <c:pt idx="105">
                  <c:v>1.2709899999999998</c:v>
                </c:pt>
                <c:pt idx="106">
                  <c:v>1.2776899999999998</c:v>
                </c:pt>
                <c:pt idx="107">
                  <c:v>1.2840099999999999</c:v>
                </c:pt>
                <c:pt idx="108">
                  <c:v>1.2898199999999946</c:v>
                </c:pt>
                <c:pt idx="109">
                  <c:v>1.29531</c:v>
                </c:pt>
                <c:pt idx="110">
                  <c:v>1.3001499999999999</c:v>
                </c:pt>
                <c:pt idx="111">
                  <c:v>1.3042</c:v>
                </c:pt>
                <c:pt idx="112">
                  <c:v>1.3082799999999999</c:v>
                </c:pt>
                <c:pt idx="113">
                  <c:v>1.31128</c:v>
                </c:pt>
                <c:pt idx="114">
                  <c:v>1.31338</c:v>
                </c:pt>
                <c:pt idx="115">
                  <c:v>1.3143</c:v>
                </c:pt>
                <c:pt idx="116">
                  <c:v>1.3149899999999999</c:v>
                </c:pt>
                <c:pt idx="117">
                  <c:v>1.3148000000000002</c:v>
                </c:pt>
                <c:pt idx="118">
                  <c:v>1.3142500000000001</c:v>
                </c:pt>
                <c:pt idx="119">
                  <c:v>1.3131199999999998</c:v>
                </c:pt>
                <c:pt idx="120">
                  <c:v>1.3108199999999999</c:v>
                </c:pt>
                <c:pt idx="121">
                  <c:v>1.3081399999999999</c:v>
                </c:pt>
                <c:pt idx="122">
                  <c:v>1.3050299999999941</c:v>
                </c:pt>
                <c:pt idx="123">
                  <c:v>1.30131</c:v>
                </c:pt>
                <c:pt idx="124">
                  <c:v>1.2967</c:v>
                </c:pt>
                <c:pt idx="125">
                  <c:v>1.2914599999999998</c:v>
                </c:pt>
                <c:pt idx="126">
                  <c:v>1.2854299999999932</c:v>
                </c:pt>
                <c:pt idx="127">
                  <c:v>1.27904</c:v>
                </c:pt>
                <c:pt idx="128">
                  <c:v>1.27214</c:v>
                </c:pt>
                <c:pt idx="129">
                  <c:v>1.2647299999999941</c:v>
                </c:pt>
                <c:pt idx="130">
                  <c:v>1.2572999999999934</c:v>
                </c:pt>
                <c:pt idx="131">
                  <c:v>1.2484999999999946</c:v>
                </c:pt>
                <c:pt idx="132">
                  <c:v>1.2395199999999946</c:v>
                </c:pt>
                <c:pt idx="133">
                  <c:v>1.2297899999999946</c:v>
                </c:pt>
                <c:pt idx="134">
                  <c:v>1.2197199999999941</c:v>
                </c:pt>
                <c:pt idx="135">
                  <c:v>1.2092899999999998</c:v>
                </c:pt>
                <c:pt idx="136">
                  <c:v>1.1980100000000062</c:v>
                </c:pt>
                <c:pt idx="137">
                  <c:v>1.18649</c:v>
                </c:pt>
                <c:pt idx="138">
                  <c:v>1.1743000000000001</c:v>
                </c:pt>
                <c:pt idx="139">
                  <c:v>1.1622100000000053</c:v>
                </c:pt>
                <c:pt idx="140">
                  <c:v>1.1494199999999999</c:v>
                </c:pt>
                <c:pt idx="141">
                  <c:v>1.1360999999999999</c:v>
                </c:pt>
                <c:pt idx="142">
                  <c:v>1.1228900000000002</c:v>
                </c:pt>
                <c:pt idx="143">
                  <c:v>1.1090599999999999</c:v>
                </c:pt>
                <c:pt idx="144">
                  <c:v>1.0953499999999998</c:v>
                </c:pt>
                <c:pt idx="145">
                  <c:v>1.0809899999999999</c:v>
                </c:pt>
                <c:pt idx="146">
                  <c:v>1.06636</c:v>
                </c:pt>
                <c:pt idx="147">
                  <c:v>1.0514899999999998</c:v>
                </c:pt>
                <c:pt idx="148">
                  <c:v>1.0366899999999999</c:v>
                </c:pt>
                <c:pt idx="149">
                  <c:v>1.0209599999999999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Dev1_all!$S$1</c:f>
              <c:strCache>
                <c:ptCount val="1"/>
                <c:pt idx="0">
                  <c:v>35C</c:v>
                </c:pt>
              </c:strCache>
            </c:strRef>
          </c:tx>
          <c:marker>
            <c:symbol val="none"/>
          </c:marker>
          <c:xVal>
            <c:numRef>
              <c:f>Dev1_all!$N$2:$N$151</c:f>
              <c:numCache>
                <c:formatCode>General</c:formatCode>
                <c:ptCount val="15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</c:numCache>
            </c:numRef>
          </c:xVal>
          <c:yVal>
            <c:numRef>
              <c:f>Dev1_all!$S$2:$S$151</c:f>
              <c:numCache>
                <c:formatCode>General</c:formatCode>
                <c:ptCount val="150"/>
                <c:pt idx="0">
                  <c:v>3.3630400000000012E-3</c:v>
                </c:pt>
                <c:pt idx="1">
                  <c:v>3.3944999999999999E-3</c:v>
                </c:pt>
                <c:pt idx="2">
                  <c:v>3.4308199999999998E-3</c:v>
                </c:pt>
                <c:pt idx="3">
                  <c:v>3.4657200000000176E-3</c:v>
                </c:pt>
                <c:pt idx="4">
                  <c:v>3.5206200000000173E-3</c:v>
                </c:pt>
                <c:pt idx="5">
                  <c:v>3.5700500000000052E-3</c:v>
                </c:pt>
                <c:pt idx="6">
                  <c:v>3.625400000000016E-3</c:v>
                </c:pt>
                <c:pt idx="7">
                  <c:v>3.6811800000000243E-3</c:v>
                </c:pt>
                <c:pt idx="8">
                  <c:v>3.748160000000026E-3</c:v>
                </c:pt>
                <c:pt idx="9">
                  <c:v>3.8101699999999999E-3</c:v>
                </c:pt>
                <c:pt idx="10">
                  <c:v>3.8759700000000012E-3</c:v>
                </c:pt>
                <c:pt idx="11">
                  <c:v>3.9423800000000092E-3</c:v>
                </c:pt>
                <c:pt idx="12">
                  <c:v>4.0198299999999994E-3</c:v>
                </c:pt>
                <c:pt idx="13">
                  <c:v>4.081280000000023E-3</c:v>
                </c:pt>
                <c:pt idx="14">
                  <c:v>4.1559199999999866E-3</c:v>
                </c:pt>
                <c:pt idx="15">
                  <c:v>4.2282900000000104E-3</c:v>
                </c:pt>
                <c:pt idx="16">
                  <c:v>4.2949199999999955E-3</c:v>
                </c:pt>
                <c:pt idx="17">
                  <c:v>4.3572700000000034E-3</c:v>
                </c:pt>
                <c:pt idx="18">
                  <c:v>4.4314200000000427E-3</c:v>
                </c:pt>
                <c:pt idx="19">
                  <c:v>4.4880899999999993E-3</c:v>
                </c:pt>
                <c:pt idx="20">
                  <c:v>4.5608899999999997E-3</c:v>
                </c:pt>
                <c:pt idx="21">
                  <c:v>4.6387100000000034E-3</c:v>
                </c:pt>
                <c:pt idx="22">
                  <c:v>4.7106100000000014E-3</c:v>
                </c:pt>
                <c:pt idx="23">
                  <c:v>4.7788500000000124E-3</c:v>
                </c:pt>
                <c:pt idx="24">
                  <c:v>4.8470499999999994E-3</c:v>
                </c:pt>
                <c:pt idx="25">
                  <c:v>4.9149800000000002E-3</c:v>
                </c:pt>
                <c:pt idx="26">
                  <c:v>4.999870000000033E-3</c:v>
                </c:pt>
                <c:pt idx="27">
                  <c:v>5.0620199999999995E-3</c:v>
                </c:pt>
                <c:pt idx="28">
                  <c:v>5.1486800000000114E-3</c:v>
                </c:pt>
                <c:pt idx="29">
                  <c:v>6.3044400000000014E-3</c:v>
                </c:pt>
                <c:pt idx="30">
                  <c:v>1.6802100000000101E-2</c:v>
                </c:pt>
                <c:pt idx="31">
                  <c:v>2.7928100000000001E-2</c:v>
                </c:pt>
                <c:pt idx="32">
                  <c:v>3.9428000000000005E-2</c:v>
                </c:pt>
                <c:pt idx="33">
                  <c:v>5.1286999999999999E-2</c:v>
                </c:pt>
                <c:pt idx="34">
                  <c:v>6.3435799999999987E-2</c:v>
                </c:pt>
                <c:pt idx="35">
                  <c:v>7.5884999999999994E-2</c:v>
                </c:pt>
                <c:pt idx="36">
                  <c:v>8.9423300000000025E-2</c:v>
                </c:pt>
                <c:pt idx="37">
                  <c:v>0.103853</c:v>
                </c:pt>
                <c:pt idx="38">
                  <c:v>0.11858399999999998</c:v>
                </c:pt>
                <c:pt idx="39">
                  <c:v>0.13361899999999999</c:v>
                </c:pt>
                <c:pt idx="40">
                  <c:v>0.14890200000000078</c:v>
                </c:pt>
                <c:pt idx="41">
                  <c:v>0.16445699999999999</c:v>
                </c:pt>
                <c:pt idx="42">
                  <c:v>0.18023000000000072</c:v>
                </c:pt>
                <c:pt idx="43">
                  <c:v>0.19606199999999999</c:v>
                </c:pt>
                <c:pt idx="44">
                  <c:v>0.21226300000000081</c:v>
                </c:pt>
                <c:pt idx="45">
                  <c:v>0.22861299999999998</c:v>
                </c:pt>
                <c:pt idx="46">
                  <c:v>0.24514100000000041</c:v>
                </c:pt>
                <c:pt idx="47">
                  <c:v>0.26184600000000002</c:v>
                </c:pt>
                <c:pt idx="48">
                  <c:v>0.2785990000000001</c:v>
                </c:pt>
                <c:pt idx="49">
                  <c:v>0.29551200000000133</c:v>
                </c:pt>
                <c:pt idx="50">
                  <c:v>0.31255700000000008</c:v>
                </c:pt>
                <c:pt idx="51">
                  <c:v>0.32960500000000031</c:v>
                </c:pt>
                <c:pt idx="52">
                  <c:v>0.34658500000000031</c:v>
                </c:pt>
                <c:pt idx="53">
                  <c:v>0.36368800000000151</c:v>
                </c:pt>
                <c:pt idx="54">
                  <c:v>0.38087200000000243</c:v>
                </c:pt>
                <c:pt idx="55">
                  <c:v>0.39804600000000151</c:v>
                </c:pt>
                <c:pt idx="56">
                  <c:v>0.41523700000000002</c:v>
                </c:pt>
                <c:pt idx="57">
                  <c:v>0.43238200000000243</c:v>
                </c:pt>
                <c:pt idx="58">
                  <c:v>0.449513</c:v>
                </c:pt>
                <c:pt idx="59">
                  <c:v>0.46652800000000133</c:v>
                </c:pt>
                <c:pt idx="60">
                  <c:v>0.48346800000000151</c:v>
                </c:pt>
                <c:pt idx="61">
                  <c:v>0.50051099999999615</c:v>
                </c:pt>
                <c:pt idx="62">
                  <c:v>0.5172179999999964</c:v>
                </c:pt>
                <c:pt idx="63">
                  <c:v>0.53382300000000005</c:v>
                </c:pt>
                <c:pt idx="64">
                  <c:v>0.55003500000000005</c:v>
                </c:pt>
                <c:pt idx="65">
                  <c:v>0.56600400000000062</c:v>
                </c:pt>
                <c:pt idx="66">
                  <c:v>0.58185900000000002</c:v>
                </c:pt>
                <c:pt idx="67">
                  <c:v>0.59752199999999756</c:v>
                </c:pt>
                <c:pt idx="68">
                  <c:v>0.61277300000000301</c:v>
                </c:pt>
                <c:pt idx="69">
                  <c:v>0.62769100000000533</c:v>
                </c:pt>
                <c:pt idx="70">
                  <c:v>0.64247700000000063</c:v>
                </c:pt>
                <c:pt idx="71">
                  <c:v>0.65697500000000475</c:v>
                </c:pt>
                <c:pt idx="72">
                  <c:v>0.6709230000000036</c:v>
                </c:pt>
                <c:pt idx="73">
                  <c:v>0.68476099999999951</c:v>
                </c:pt>
                <c:pt idx="74">
                  <c:v>0.69827400000000062</c:v>
                </c:pt>
                <c:pt idx="75">
                  <c:v>0.71158699999999697</c:v>
                </c:pt>
                <c:pt idx="76">
                  <c:v>0.72462000000000348</c:v>
                </c:pt>
                <c:pt idx="77">
                  <c:v>0.73750199999999999</c:v>
                </c:pt>
                <c:pt idx="78">
                  <c:v>0.74997099999999994</c:v>
                </c:pt>
                <c:pt idx="79">
                  <c:v>0.76194200000000301</c:v>
                </c:pt>
                <c:pt idx="80">
                  <c:v>0.77358099999999996</c:v>
                </c:pt>
                <c:pt idx="81">
                  <c:v>0.78514200000000001</c:v>
                </c:pt>
                <c:pt idx="82">
                  <c:v>0.796153</c:v>
                </c:pt>
                <c:pt idx="83">
                  <c:v>0.80690799999999996</c:v>
                </c:pt>
                <c:pt idx="84">
                  <c:v>0.81724200000000002</c:v>
                </c:pt>
                <c:pt idx="85">
                  <c:v>0.82705300000000004</c:v>
                </c:pt>
                <c:pt idx="86">
                  <c:v>0.83650800000000003</c:v>
                </c:pt>
                <c:pt idx="87">
                  <c:v>0.84562000000000348</c:v>
                </c:pt>
                <c:pt idx="88">
                  <c:v>0.85461799999999999</c:v>
                </c:pt>
                <c:pt idx="89">
                  <c:v>0.86252600000000001</c:v>
                </c:pt>
                <c:pt idx="90">
                  <c:v>0.87071100000000301</c:v>
                </c:pt>
                <c:pt idx="91">
                  <c:v>0.87879500000000521</c:v>
                </c:pt>
                <c:pt idx="92">
                  <c:v>0.886181</c:v>
                </c:pt>
                <c:pt idx="93">
                  <c:v>0.89316299999999615</c:v>
                </c:pt>
                <c:pt idx="94">
                  <c:v>0.89962299999999951</c:v>
                </c:pt>
                <c:pt idx="95">
                  <c:v>0.906528</c:v>
                </c:pt>
                <c:pt idx="96">
                  <c:v>0.9123</c:v>
                </c:pt>
                <c:pt idx="97">
                  <c:v>0.91832800000000003</c:v>
                </c:pt>
                <c:pt idx="98">
                  <c:v>0.924454</c:v>
                </c:pt>
                <c:pt idx="99">
                  <c:v>0.93010599999999999</c:v>
                </c:pt>
                <c:pt idx="100">
                  <c:v>0.93583100000000063</c:v>
                </c:pt>
                <c:pt idx="101">
                  <c:v>0.94056999999999957</c:v>
                </c:pt>
                <c:pt idx="102">
                  <c:v>0.94475200000000004</c:v>
                </c:pt>
                <c:pt idx="103">
                  <c:v>0.9489709999999999</c:v>
                </c:pt>
                <c:pt idx="104">
                  <c:v>0.95305400000000062</c:v>
                </c:pt>
                <c:pt idx="105">
                  <c:v>0.95685400000000065</c:v>
                </c:pt>
                <c:pt idx="106">
                  <c:v>0.95987000000000289</c:v>
                </c:pt>
                <c:pt idx="107">
                  <c:v>0.96218400000000004</c:v>
                </c:pt>
                <c:pt idx="108">
                  <c:v>0.96464800000000406</c:v>
                </c:pt>
                <c:pt idx="109">
                  <c:v>0.96631800000000001</c:v>
                </c:pt>
                <c:pt idx="110">
                  <c:v>0.96801000000000004</c:v>
                </c:pt>
                <c:pt idx="111">
                  <c:v>0.96871299999999949</c:v>
                </c:pt>
                <c:pt idx="112">
                  <c:v>0.96893499999999999</c:v>
                </c:pt>
                <c:pt idx="113">
                  <c:v>0.96937399999999996</c:v>
                </c:pt>
                <c:pt idx="114">
                  <c:v>0.96823400000000004</c:v>
                </c:pt>
                <c:pt idx="115">
                  <c:v>0.96734900000000301</c:v>
                </c:pt>
                <c:pt idx="116">
                  <c:v>0.96560899999999994</c:v>
                </c:pt>
                <c:pt idx="117">
                  <c:v>0.96386700000000003</c:v>
                </c:pt>
                <c:pt idx="118">
                  <c:v>0.96155400000000002</c:v>
                </c:pt>
                <c:pt idx="119">
                  <c:v>0.95837799999999951</c:v>
                </c:pt>
                <c:pt idx="120">
                  <c:v>0.95449300000000004</c:v>
                </c:pt>
                <c:pt idx="121">
                  <c:v>0.95046300000000006</c:v>
                </c:pt>
                <c:pt idx="122">
                  <c:v>0.94600399999999996</c:v>
                </c:pt>
                <c:pt idx="123">
                  <c:v>0.93977100000000324</c:v>
                </c:pt>
                <c:pt idx="124">
                  <c:v>0.93352099999999949</c:v>
                </c:pt>
                <c:pt idx="125">
                  <c:v>0.92666700000000002</c:v>
                </c:pt>
                <c:pt idx="126">
                  <c:v>0.9194179999999964</c:v>
                </c:pt>
                <c:pt idx="127">
                  <c:v>0.9120509999999995</c:v>
                </c:pt>
                <c:pt idx="128">
                  <c:v>0.90456100000000006</c:v>
                </c:pt>
                <c:pt idx="129">
                  <c:v>0.89618300000000006</c:v>
                </c:pt>
                <c:pt idx="130">
                  <c:v>0.88789700000000005</c:v>
                </c:pt>
                <c:pt idx="131">
                  <c:v>0.87939199999999995</c:v>
                </c:pt>
                <c:pt idx="132">
                  <c:v>0.86968800000000301</c:v>
                </c:pt>
                <c:pt idx="133">
                  <c:v>0.86022100000000301</c:v>
                </c:pt>
                <c:pt idx="134">
                  <c:v>0.8503989999999999</c:v>
                </c:pt>
                <c:pt idx="135">
                  <c:v>0.83999499999999994</c:v>
                </c:pt>
                <c:pt idx="136">
                  <c:v>0.82900499999999999</c:v>
                </c:pt>
                <c:pt idx="137">
                  <c:v>0.818137</c:v>
                </c:pt>
                <c:pt idx="138">
                  <c:v>0.8067490000000036</c:v>
                </c:pt>
                <c:pt idx="139">
                  <c:v>0.79554199999999997</c:v>
                </c:pt>
                <c:pt idx="140">
                  <c:v>0.7837729999999995</c:v>
                </c:pt>
                <c:pt idx="141">
                  <c:v>0.77181199999999994</c:v>
                </c:pt>
                <c:pt idx="142">
                  <c:v>0.76013100000000289</c:v>
                </c:pt>
                <c:pt idx="143">
                  <c:v>0.74791500000000266</c:v>
                </c:pt>
                <c:pt idx="144">
                  <c:v>0.73538800000000004</c:v>
                </c:pt>
                <c:pt idx="145">
                  <c:v>0.72269700000000336</c:v>
                </c:pt>
                <c:pt idx="146">
                  <c:v>0.71022600000000002</c:v>
                </c:pt>
                <c:pt idx="147">
                  <c:v>0.69722899999999999</c:v>
                </c:pt>
                <c:pt idx="148">
                  <c:v>0.68500400000000061</c:v>
                </c:pt>
                <c:pt idx="149">
                  <c:v>0.67216200000000004</c:v>
                </c:pt>
              </c:numCache>
            </c:numRef>
          </c:yVal>
          <c:smooth val="1"/>
        </c:ser>
        <c:ser>
          <c:idx val="5"/>
          <c:order val="5"/>
          <c:tx>
            <c:strRef>
              <c:f>Dev1_all!$T$1</c:f>
              <c:strCache>
                <c:ptCount val="1"/>
                <c:pt idx="0">
                  <c:v>40C</c:v>
                </c:pt>
              </c:strCache>
            </c:strRef>
          </c:tx>
          <c:marker>
            <c:symbol val="none"/>
          </c:marker>
          <c:xVal>
            <c:numRef>
              <c:f>Dev1_all!$N$2:$N$151</c:f>
              <c:numCache>
                <c:formatCode>General</c:formatCode>
                <c:ptCount val="15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</c:numCache>
            </c:numRef>
          </c:xVal>
          <c:yVal>
            <c:numRef>
              <c:f>Dev1_all!$T$2:$T$151</c:f>
              <c:numCache>
                <c:formatCode>General</c:formatCode>
                <c:ptCount val="150"/>
                <c:pt idx="0">
                  <c:v>3.788000000000024E-3</c:v>
                </c:pt>
                <c:pt idx="1">
                  <c:v>3.8057500000000092E-3</c:v>
                </c:pt>
                <c:pt idx="2">
                  <c:v>3.823930000000024E-3</c:v>
                </c:pt>
                <c:pt idx="3">
                  <c:v>3.8675400000000165E-3</c:v>
                </c:pt>
                <c:pt idx="4">
                  <c:v>3.9196599999999993E-3</c:v>
                </c:pt>
                <c:pt idx="5">
                  <c:v>3.9752700000000004E-3</c:v>
                </c:pt>
                <c:pt idx="6">
                  <c:v>4.02412E-3</c:v>
                </c:pt>
                <c:pt idx="7">
                  <c:v>4.0845200000000003E-3</c:v>
                </c:pt>
                <c:pt idx="8">
                  <c:v>4.1419199999999995E-3</c:v>
                </c:pt>
                <c:pt idx="9">
                  <c:v>4.2100500000000034E-3</c:v>
                </c:pt>
                <c:pt idx="10">
                  <c:v>4.2768300000000257E-3</c:v>
                </c:pt>
                <c:pt idx="11">
                  <c:v>4.33491E-3</c:v>
                </c:pt>
                <c:pt idx="12">
                  <c:v>4.4058100000000013E-3</c:v>
                </c:pt>
                <c:pt idx="13">
                  <c:v>4.4759200000000134E-3</c:v>
                </c:pt>
                <c:pt idx="14">
                  <c:v>4.5357400000000311E-3</c:v>
                </c:pt>
                <c:pt idx="15">
                  <c:v>4.6032999999999994E-3</c:v>
                </c:pt>
                <c:pt idx="16">
                  <c:v>4.6757000000000014E-3</c:v>
                </c:pt>
                <c:pt idx="17">
                  <c:v>4.7534700000000114E-3</c:v>
                </c:pt>
                <c:pt idx="18">
                  <c:v>4.8165999999999999E-3</c:v>
                </c:pt>
                <c:pt idx="19">
                  <c:v>4.8749100000000005E-3</c:v>
                </c:pt>
                <c:pt idx="20">
                  <c:v>4.9495600000000394E-3</c:v>
                </c:pt>
                <c:pt idx="21">
                  <c:v>5.0172800000000024E-3</c:v>
                </c:pt>
                <c:pt idx="22">
                  <c:v>5.0780000000000269E-3</c:v>
                </c:pt>
                <c:pt idx="23">
                  <c:v>5.1447000000000003E-3</c:v>
                </c:pt>
                <c:pt idx="24">
                  <c:v>5.2133100000000014E-3</c:v>
                </c:pt>
                <c:pt idx="25">
                  <c:v>5.2752700000000411E-3</c:v>
                </c:pt>
                <c:pt idx="26">
                  <c:v>5.3436500000000114E-3</c:v>
                </c:pt>
                <c:pt idx="27">
                  <c:v>5.4023500000000124E-3</c:v>
                </c:pt>
                <c:pt idx="28">
                  <c:v>5.4761300000000322E-3</c:v>
                </c:pt>
                <c:pt idx="29">
                  <c:v>5.5332800000000302E-3</c:v>
                </c:pt>
                <c:pt idx="30">
                  <c:v>5.6128699999999998E-3</c:v>
                </c:pt>
                <c:pt idx="31">
                  <c:v>5.7048500000000104E-3</c:v>
                </c:pt>
                <c:pt idx="32">
                  <c:v>8.1172000000000015E-3</c:v>
                </c:pt>
                <c:pt idx="33">
                  <c:v>1.7027100000000003E-2</c:v>
                </c:pt>
                <c:pt idx="34">
                  <c:v>2.6280100000000133E-2</c:v>
                </c:pt>
                <c:pt idx="35">
                  <c:v>3.5746600000000003E-2</c:v>
                </c:pt>
                <c:pt idx="36">
                  <c:v>4.5412600000000428E-2</c:v>
                </c:pt>
                <c:pt idx="37">
                  <c:v>5.55094E-2</c:v>
                </c:pt>
                <c:pt idx="38">
                  <c:v>6.5653099999999992E-2</c:v>
                </c:pt>
                <c:pt idx="39">
                  <c:v>7.6721999999999999E-2</c:v>
                </c:pt>
                <c:pt idx="40">
                  <c:v>8.8502800000000562E-2</c:v>
                </c:pt>
                <c:pt idx="41">
                  <c:v>0.10036500000000002</c:v>
                </c:pt>
                <c:pt idx="42">
                  <c:v>0.11252000000000002</c:v>
                </c:pt>
                <c:pt idx="43">
                  <c:v>0.12473500000000064</c:v>
                </c:pt>
                <c:pt idx="44">
                  <c:v>0.13724600000000081</c:v>
                </c:pt>
                <c:pt idx="45">
                  <c:v>0.15003500000000072</c:v>
                </c:pt>
                <c:pt idx="46">
                  <c:v>0.16256300000000001</c:v>
                </c:pt>
                <c:pt idx="47">
                  <c:v>0.17532800000000001</c:v>
                </c:pt>
                <c:pt idx="48">
                  <c:v>0.18830400000000044</c:v>
                </c:pt>
                <c:pt idx="49">
                  <c:v>0.201375</c:v>
                </c:pt>
                <c:pt idx="50">
                  <c:v>0.21450800000000078</c:v>
                </c:pt>
                <c:pt idx="51">
                  <c:v>0.22761799999999999</c:v>
                </c:pt>
                <c:pt idx="52">
                  <c:v>0.24087800000000001</c:v>
                </c:pt>
                <c:pt idx="53">
                  <c:v>0.25412999999999997</c:v>
                </c:pt>
                <c:pt idx="54">
                  <c:v>0.267289</c:v>
                </c:pt>
                <c:pt idx="55">
                  <c:v>0.28064300000000003</c:v>
                </c:pt>
                <c:pt idx="56">
                  <c:v>0.293763</c:v>
                </c:pt>
                <c:pt idx="57">
                  <c:v>0.30667000000000133</c:v>
                </c:pt>
                <c:pt idx="58">
                  <c:v>0.31970900000000002</c:v>
                </c:pt>
                <c:pt idx="59">
                  <c:v>0.33251000000000197</c:v>
                </c:pt>
                <c:pt idx="60">
                  <c:v>0.34525700000000004</c:v>
                </c:pt>
                <c:pt idx="61">
                  <c:v>0.35808200000000151</c:v>
                </c:pt>
                <c:pt idx="62">
                  <c:v>0.37090500000000032</c:v>
                </c:pt>
                <c:pt idx="63">
                  <c:v>0.38347200000000198</c:v>
                </c:pt>
                <c:pt idx="64">
                  <c:v>0.39567100000000038</c:v>
                </c:pt>
                <c:pt idx="65">
                  <c:v>0.40758500000000031</c:v>
                </c:pt>
                <c:pt idx="66">
                  <c:v>0.41980000000000151</c:v>
                </c:pt>
                <c:pt idx="67">
                  <c:v>0.43153400000000008</c:v>
                </c:pt>
                <c:pt idx="68">
                  <c:v>0.44310299999999997</c:v>
                </c:pt>
                <c:pt idx="69">
                  <c:v>0.45441700000000007</c:v>
                </c:pt>
                <c:pt idx="70">
                  <c:v>0.46559600000000001</c:v>
                </c:pt>
                <c:pt idx="71">
                  <c:v>0.47655200000000031</c:v>
                </c:pt>
                <c:pt idx="72">
                  <c:v>0.48728400000000038</c:v>
                </c:pt>
                <c:pt idx="73">
                  <c:v>0.49755500000000008</c:v>
                </c:pt>
                <c:pt idx="74">
                  <c:v>0.50792700000000002</c:v>
                </c:pt>
                <c:pt idx="75">
                  <c:v>0.51818500000000001</c:v>
                </c:pt>
                <c:pt idx="76">
                  <c:v>0.52788800000000002</c:v>
                </c:pt>
                <c:pt idx="77">
                  <c:v>0.53779399999999999</c:v>
                </c:pt>
                <c:pt idx="78">
                  <c:v>0.547126</c:v>
                </c:pt>
                <c:pt idx="79">
                  <c:v>0.55605899999999997</c:v>
                </c:pt>
                <c:pt idx="80">
                  <c:v>0.56497100000000289</c:v>
                </c:pt>
                <c:pt idx="81">
                  <c:v>0.57347199999999998</c:v>
                </c:pt>
                <c:pt idx="82">
                  <c:v>0.58132699999999593</c:v>
                </c:pt>
                <c:pt idx="83">
                  <c:v>0.58854999999999957</c:v>
                </c:pt>
                <c:pt idx="84">
                  <c:v>0.59561500000000001</c:v>
                </c:pt>
                <c:pt idx="85">
                  <c:v>0.6032019999999999</c:v>
                </c:pt>
                <c:pt idx="86">
                  <c:v>0.60986499999999999</c:v>
                </c:pt>
                <c:pt idx="87">
                  <c:v>0.61596600000000001</c:v>
                </c:pt>
                <c:pt idx="88">
                  <c:v>0.62118499999999999</c:v>
                </c:pt>
                <c:pt idx="89">
                  <c:v>0.62687400000000348</c:v>
                </c:pt>
                <c:pt idx="90">
                  <c:v>0.63263300000000289</c:v>
                </c:pt>
                <c:pt idx="91">
                  <c:v>0.63733699999999949</c:v>
                </c:pt>
                <c:pt idx="92">
                  <c:v>0.64223399999999997</c:v>
                </c:pt>
                <c:pt idx="93">
                  <c:v>0.64681400000000278</c:v>
                </c:pt>
                <c:pt idx="94">
                  <c:v>0.65088200000000063</c:v>
                </c:pt>
                <c:pt idx="95">
                  <c:v>0.65474100000000601</c:v>
                </c:pt>
                <c:pt idx="96">
                  <c:v>0.65780700000000336</c:v>
                </c:pt>
                <c:pt idx="97">
                  <c:v>0.66163100000000463</c:v>
                </c:pt>
                <c:pt idx="98">
                  <c:v>0.66551000000000005</c:v>
                </c:pt>
                <c:pt idx="99">
                  <c:v>0.667632000000003</c:v>
                </c:pt>
                <c:pt idx="100">
                  <c:v>0.66963000000000406</c:v>
                </c:pt>
                <c:pt idx="101">
                  <c:v>0.67217300000000302</c:v>
                </c:pt>
                <c:pt idx="102">
                  <c:v>0.6741740000000036</c:v>
                </c:pt>
                <c:pt idx="103">
                  <c:v>0.67638100000000301</c:v>
                </c:pt>
                <c:pt idx="104">
                  <c:v>0.67759400000000336</c:v>
                </c:pt>
                <c:pt idx="105">
                  <c:v>0.67879000000000589</c:v>
                </c:pt>
                <c:pt idx="106">
                  <c:v>0.67935499999999993</c:v>
                </c:pt>
                <c:pt idx="107">
                  <c:v>0.679288000000003</c:v>
                </c:pt>
                <c:pt idx="108">
                  <c:v>0.6789460000000036</c:v>
                </c:pt>
                <c:pt idx="109">
                  <c:v>0.67836800000000064</c:v>
                </c:pt>
                <c:pt idx="110">
                  <c:v>0.67710900000000396</c:v>
                </c:pt>
                <c:pt idx="111">
                  <c:v>0.67580300000000348</c:v>
                </c:pt>
                <c:pt idx="112">
                  <c:v>0.67411600000000005</c:v>
                </c:pt>
                <c:pt idx="113">
                  <c:v>0.67206899999999992</c:v>
                </c:pt>
                <c:pt idx="114">
                  <c:v>0.66932899999999995</c:v>
                </c:pt>
                <c:pt idx="115">
                  <c:v>0.66621300000000061</c:v>
                </c:pt>
                <c:pt idx="116">
                  <c:v>0.66286400000000301</c:v>
                </c:pt>
                <c:pt idx="117">
                  <c:v>0.65915400000000302</c:v>
                </c:pt>
                <c:pt idx="118">
                  <c:v>0.65479000000000476</c:v>
                </c:pt>
                <c:pt idx="119">
                  <c:v>0.64997900000000475</c:v>
                </c:pt>
                <c:pt idx="120">
                  <c:v>0.64519500000000396</c:v>
                </c:pt>
                <c:pt idx="121">
                  <c:v>0.64015400000000289</c:v>
                </c:pt>
                <c:pt idx="122">
                  <c:v>0.63458999999999999</c:v>
                </c:pt>
                <c:pt idx="123">
                  <c:v>0.62857399999999997</c:v>
                </c:pt>
                <c:pt idx="124">
                  <c:v>0.62264800000000475</c:v>
                </c:pt>
                <c:pt idx="125">
                  <c:v>0.61631200000000008</c:v>
                </c:pt>
                <c:pt idx="126">
                  <c:v>0.60995500000000336</c:v>
                </c:pt>
                <c:pt idx="127">
                  <c:v>0.60315900000000289</c:v>
                </c:pt>
                <c:pt idx="128">
                  <c:v>0.59594800000000003</c:v>
                </c:pt>
                <c:pt idx="129">
                  <c:v>0.58874599999999999</c:v>
                </c:pt>
                <c:pt idx="130">
                  <c:v>0.58099100000000004</c:v>
                </c:pt>
                <c:pt idx="131">
                  <c:v>0.57326899999999958</c:v>
                </c:pt>
                <c:pt idx="132">
                  <c:v>0.56509300000000062</c:v>
                </c:pt>
                <c:pt idx="133">
                  <c:v>0.55719600000000002</c:v>
                </c:pt>
                <c:pt idx="134">
                  <c:v>0.54853599999999958</c:v>
                </c:pt>
                <c:pt idx="135">
                  <c:v>0.53939199999999998</c:v>
                </c:pt>
                <c:pt idx="136">
                  <c:v>0.53004099999999998</c:v>
                </c:pt>
                <c:pt idx="137">
                  <c:v>0.52099700000000004</c:v>
                </c:pt>
                <c:pt idx="138">
                  <c:v>0.51154900000000003</c:v>
                </c:pt>
                <c:pt idx="139">
                  <c:v>0.50206299999999593</c:v>
                </c:pt>
                <c:pt idx="140">
                  <c:v>0.49228700000000031</c:v>
                </c:pt>
                <c:pt idx="141">
                  <c:v>0.48271900000000001</c:v>
                </c:pt>
                <c:pt idx="142">
                  <c:v>0.4729310000000001</c:v>
                </c:pt>
                <c:pt idx="143">
                  <c:v>0.46319100000000002</c:v>
                </c:pt>
                <c:pt idx="144">
                  <c:v>0.45348000000000038</c:v>
                </c:pt>
                <c:pt idx="145">
                  <c:v>0.44298400000000032</c:v>
                </c:pt>
                <c:pt idx="146">
                  <c:v>0.43245900000000032</c:v>
                </c:pt>
                <c:pt idx="147">
                  <c:v>0.4218790000000015</c:v>
                </c:pt>
                <c:pt idx="148">
                  <c:v>0.41154200000000002</c:v>
                </c:pt>
                <c:pt idx="149">
                  <c:v>0.40098000000000139</c:v>
                </c:pt>
              </c:numCache>
            </c:numRef>
          </c:yVal>
          <c:smooth val="1"/>
        </c:ser>
        <c:ser>
          <c:idx val="6"/>
          <c:order val="6"/>
          <c:tx>
            <c:strRef>
              <c:f>Dev1_all!$U$1</c:f>
              <c:strCache>
                <c:ptCount val="1"/>
                <c:pt idx="0">
                  <c:v>45C</c:v>
                </c:pt>
              </c:strCache>
            </c:strRef>
          </c:tx>
          <c:marker>
            <c:symbol val="none"/>
          </c:marker>
          <c:xVal>
            <c:numRef>
              <c:f>Dev1_all!$N$2:$N$151</c:f>
              <c:numCache>
                <c:formatCode>General</c:formatCode>
                <c:ptCount val="15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</c:numCache>
            </c:numRef>
          </c:xVal>
          <c:yVal>
            <c:numRef>
              <c:f>Dev1_all!$U$2:$U$151</c:f>
              <c:numCache>
                <c:formatCode>General</c:formatCode>
                <c:ptCount val="150"/>
                <c:pt idx="0">
                  <c:v>4.3517500000000023E-3</c:v>
                </c:pt>
                <c:pt idx="1">
                  <c:v>4.3663300000000033E-3</c:v>
                </c:pt>
                <c:pt idx="2">
                  <c:v>4.4016000000000445E-3</c:v>
                </c:pt>
                <c:pt idx="3">
                  <c:v>4.44298E-3</c:v>
                </c:pt>
                <c:pt idx="4">
                  <c:v>4.4687400000000274E-3</c:v>
                </c:pt>
                <c:pt idx="5">
                  <c:v>4.5179399999999955E-3</c:v>
                </c:pt>
                <c:pt idx="6">
                  <c:v>4.5601000000000001E-3</c:v>
                </c:pt>
                <c:pt idx="7">
                  <c:v>4.62161E-3</c:v>
                </c:pt>
                <c:pt idx="8">
                  <c:v>4.6756500000000034E-3</c:v>
                </c:pt>
                <c:pt idx="9">
                  <c:v>4.7403100000000123E-3</c:v>
                </c:pt>
                <c:pt idx="10">
                  <c:v>4.7995700000000134E-3</c:v>
                </c:pt>
                <c:pt idx="11">
                  <c:v>4.8670700000000003E-3</c:v>
                </c:pt>
                <c:pt idx="12">
                  <c:v>4.9336900000000504E-3</c:v>
                </c:pt>
                <c:pt idx="13">
                  <c:v>4.9925899999999999E-3</c:v>
                </c:pt>
                <c:pt idx="14">
                  <c:v>5.0671400000000004E-3</c:v>
                </c:pt>
                <c:pt idx="15">
                  <c:v>5.1283499999999994E-3</c:v>
                </c:pt>
                <c:pt idx="16">
                  <c:v>5.1954100000000001E-3</c:v>
                </c:pt>
                <c:pt idx="17">
                  <c:v>5.2525499999999999E-3</c:v>
                </c:pt>
                <c:pt idx="18">
                  <c:v>5.3335300000000004E-3</c:v>
                </c:pt>
                <c:pt idx="19">
                  <c:v>5.3898200000000278E-3</c:v>
                </c:pt>
                <c:pt idx="20">
                  <c:v>5.4520700000000024E-3</c:v>
                </c:pt>
                <c:pt idx="21">
                  <c:v>5.526300000000023E-3</c:v>
                </c:pt>
                <c:pt idx="22">
                  <c:v>5.5842400000000294E-3</c:v>
                </c:pt>
                <c:pt idx="23">
                  <c:v>5.6490300000000123E-3</c:v>
                </c:pt>
                <c:pt idx="24">
                  <c:v>5.7123400000000275E-3</c:v>
                </c:pt>
                <c:pt idx="25">
                  <c:v>5.7818700000000353E-3</c:v>
                </c:pt>
                <c:pt idx="26">
                  <c:v>5.8387400000000341E-3</c:v>
                </c:pt>
                <c:pt idx="27">
                  <c:v>5.9129200000000003E-3</c:v>
                </c:pt>
                <c:pt idx="28">
                  <c:v>5.9695199999999999E-3</c:v>
                </c:pt>
                <c:pt idx="29">
                  <c:v>6.0290900000000034E-3</c:v>
                </c:pt>
                <c:pt idx="30">
                  <c:v>6.1118900000000104E-3</c:v>
                </c:pt>
                <c:pt idx="31">
                  <c:v>6.1640800000000006E-3</c:v>
                </c:pt>
                <c:pt idx="32">
                  <c:v>6.2241700000000002E-3</c:v>
                </c:pt>
                <c:pt idx="33">
                  <c:v>6.2915600000000337E-3</c:v>
                </c:pt>
                <c:pt idx="34">
                  <c:v>6.360690000000023E-3</c:v>
                </c:pt>
                <c:pt idx="35">
                  <c:v>6.4754900000000438E-3</c:v>
                </c:pt>
                <c:pt idx="36">
                  <c:v>9.6720300000000745E-3</c:v>
                </c:pt>
                <c:pt idx="37">
                  <c:v>1.6788200000000003E-2</c:v>
                </c:pt>
                <c:pt idx="38">
                  <c:v>2.410990000000001E-2</c:v>
                </c:pt>
                <c:pt idx="39">
                  <c:v>3.1635700000000232E-2</c:v>
                </c:pt>
                <c:pt idx="40">
                  <c:v>3.9329100000000006E-2</c:v>
                </c:pt>
                <c:pt idx="41">
                  <c:v>4.7110600000000134E-2</c:v>
                </c:pt>
                <c:pt idx="42">
                  <c:v>5.4931300000000002E-2</c:v>
                </c:pt>
                <c:pt idx="43">
                  <c:v>6.3192700000000004E-2</c:v>
                </c:pt>
                <c:pt idx="44">
                  <c:v>7.2269E-2</c:v>
                </c:pt>
                <c:pt idx="45">
                  <c:v>8.1505700000000028E-2</c:v>
                </c:pt>
                <c:pt idx="46">
                  <c:v>9.0856300000000723E-2</c:v>
                </c:pt>
                <c:pt idx="47">
                  <c:v>0.10025600000000012</c:v>
                </c:pt>
                <c:pt idx="48">
                  <c:v>0.10974399999999999</c:v>
                </c:pt>
                <c:pt idx="49">
                  <c:v>0.119287</c:v>
                </c:pt>
                <c:pt idx="50">
                  <c:v>0.12881200000000001</c:v>
                </c:pt>
                <c:pt idx="51">
                  <c:v>0.138379</c:v>
                </c:pt>
                <c:pt idx="52">
                  <c:v>0.14803400000000044</c:v>
                </c:pt>
                <c:pt idx="53">
                  <c:v>0.15769400000000044</c:v>
                </c:pt>
                <c:pt idx="54">
                  <c:v>0.16737300000000002</c:v>
                </c:pt>
                <c:pt idx="55">
                  <c:v>0.17703600000000044</c:v>
                </c:pt>
                <c:pt idx="56">
                  <c:v>0.18657499999999999</c:v>
                </c:pt>
                <c:pt idx="57">
                  <c:v>0.19603599999999999</c:v>
                </c:pt>
                <c:pt idx="58">
                  <c:v>0.20545300000000041</c:v>
                </c:pt>
                <c:pt idx="59">
                  <c:v>0.21479500000000093</c:v>
                </c:pt>
                <c:pt idx="60">
                  <c:v>0.224108</c:v>
                </c:pt>
                <c:pt idx="61">
                  <c:v>0.23338899999999999</c:v>
                </c:pt>
                <c:pt idx="62">
                  <c:v>0.24245800000000081</c:v>
                </c:pt>
                <c:pt idx="63">
                  <c:v>0.251473</c:v>
                </c:pt>
                <c:pt idx="64">
                  <c:v>0.2604010000000001</c:v>
                </c:pt>
                <c:pt idx="65">
                  <c:v>0.26925200000000005</c:v>
                </c:pt>
                <c:pt idx="66">
                  <c:v>0.27785000000000032</c:v>
                </c:pt>
                <c:pt idx="67">
                  <c:v>0.28630800000000151</c:v>
                </c:pt>
                <c:pt idx="68">
                  <c:v>0.294599</c:v>
                </c:pt>
                <c:pt idx="69">
                  <c:v>0.3026910000000001</c:v>
                </c:pt>
                <c:pt idx="70">
                  <c:v>0.31060100000000007</c:v>
                </c:pt>
                <c:pt idx="71">
                  <c:v>0.31829500000000011</c:v>
                </c:pt>
                <c:pt idx="72">
                  <c:v>0.32575600000000032</c:v>
                </c:pt>
                <c:pt idx="73">
                  <c:v>0.33303100000000002</c:v>
                </c:pt>
                <c:pt idx="74">
                  <c:v>0.34012700000000001</c:v>
                </c:pt>
                <c:pt idx="75">
                  <c:v>0.34698100000000032</c:v>
                </c:pt>
                <c:pt idx="76">
                  <c:v>0.35361700000000001</c:v>
                </c:pt>
                <c:pt idx="77">
                  <c:v>0.35999900000000001</c:v>
                </c:pt>
                <c:pt idx="78">
                  <c:v>0.36621700000000001</c:v>
                </c:pt>
                <c:pt idx="79">
                  <c:v>0.37218800000000174</c:v>
                </c:pt>
                <c:pt idx="80">
                  <c:v>0.37780500000000133</c:v>
                </c:pt>
                <c:pt idx="81">
                  <c:v>0.3833300000000015</c:v>
                </c:pt>
                <c:pt idx="82">
                  <c:v>0.38856000000000174</c:v>
                </c:pt>
                <c:pt idx="83">
                  <c:v>0.39351000000000202</c:v>
                </c:pt>
                <c:pt idx="84">
                  <c:v>0.39825400000000133</c:v>
                </c:pt>
                <c:pt idx="85">
                  <c:v>0.40292800000000151</c:v>
                </c:pt>
                <c:pt idx="86">
                  <c:v>0.40725900000000004</c:v>
                </c:pt>
                <c:pt idx="87">
                  <c:v>0.41108300000000031</c:v>
                </c:pt>
                <c:pt idx="88">
                  <c:v>0.41441300000000031</c:v>
                </c:pt>
                <c:pt idx="89">
                  <c:v>0.4179120000000015</c:v>
                </c:pt>
                <c:pt idx="90">
                  <c:v>0.42117100000000002</c:v>
                </c:pt>
                <c:pt idx="91">
                  <c:v>0.42420000000000002</c:v>
                </c:pt>
                <c:pt idx="92">
                  <c:v>0.42690600000000151</c:v>
                </c:pt>
                <c:pt idx="93">
                  <c:v>0.42974600000000002</c:v>
                </c:pt>
                <c:pt idx="94">
                  <c:v>0.4318710000000015</c:v>
                </c:pt>
                <c:pt idx="95">
                  <c:v>0.43382100000000157</c:v>
                </c:pt>
                <c:pt idx="96">
                  <c:v>0.43543200000000032</c:v>
                </c:pt>
                <c:pt idx="97">
                  <c:v>0.43721600000000038</c:v>
                </c:pt>
                <c:pt idx="98">
                  <c:v>0.43813200000000002</c:v>
                </c:pt>
                <c:pt idx="99">
                  <c:v>0.43886000000000203</c:v>
                </c:pt>
                <c:pt idx="100">
                  <c:v>0.43975400000000031</c:v>
                </c:pt>
                <c:pt idx="101">
                  <c:v>0.44029599999999997</c:v>
                </c:pt>
                <c:pt idx="102">
                  <c:v>0.440523</c:v>
                </c:pt>
                <c:pt idx="103">
                  <c:v>0.44033800000000001</c:v>
                </c:pt>
                <c:pt idx="104">
                  <c:v>0.44004600000000005</c:v>
                </c:pt>
                <c:pt idx="105">
                  <c:v>0.43944100000000008</c:v>
                </c:pt>
                <c:pt idx="106">
                  <c:v>0.43855000000000038</c:v>
                </c:pt>
                <c:pt idx="107">
                  <c:v>0.43721700000000002</c:v>
                </c:pt>
                <c:pt idx="108">
                  <c:v>0.43564800000000031</c:v>
                </c:pt>
                <c:pt idx="109">
                  <c:v>0.43400100000000008</c:v>
                </c:pt>
                <c:pt idx="110">
                  <c:v>0.43193700000000002</c:v>
                </c:pt>
                <c:pt idx="111">
                  <c:v>0.42947100000000032</c:v>
                </c:pt>
                <c:pt idx="112">
                  <c:v>0.42676500000000001</c:v>
                </c:pt>
                <c:pt idx="113">
                  <c:v>0.42379800000000001</c:v>
                </c:pt>
                <c:pt idx="114">
                  <c:v>0.42116200000000031</c:v>
                </c:pt>
                <c:pt idx="115">
                  <c:v>0.41839900000000002</c:v>
                </c:pt>
                <c:pt idx="116">
                  <c:v>0.41486000000000151</c:v>
                </c:pt>
                <c:pt idx="117">
                  <c:v>0.41112000000000032</c:v>
                </c:pt>
                <c:pt idx="118">
                  <c:v>0.40706100000000001</c:v>
                </c:pt>
                <c:pt idx="119">
                  <c:v>0.40293800000000002</c:v>
                </c:pt>
              </c:numCache>
            </c:numRef>
          </c:yVal>
          <c:smooth val="1"/>
        </c:ser>
        <c:ser>
          <c:idx val="7"/>
          <c:order val="7"/>
          <c:tx>
            <c:strRef>
              <c:f>Dev1_all!$V$1</c:f>
              <c:strCache>
                <c:ptCount val="1"/>
                <c:pt idx="0">
                  <c:v>50C</c:v>
                </c:pt>
              </c:strCache>
            </c:strRef>
          </c:tx>
          <c:marker>
            <c:symbol val="none"/>
          </c:marker>
          <c:xVal>
            <c:numRef>
              <c:f>Dev1_all!$N$2:$N$151</c:f>
              <c:numCache>
                <c:formatCode>General</c:formatCode>
                <c:ptCount val="15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</c:numCache>
            </c:numRef>
          </c:xVal>
          <c:yVal>
            <c:numRef>
              <c:f>Dev1_all!$V$2:$V$151</c:f>
              <c:numCache>
                <c:formatCode>General</c:formatCode>
                <c:ptCount val="150"/>
                <c:pt idx="0">
                  <c:v>5.0964199999999999E-3</c:v>
                </c:pt>
                <c:pt idx="1">
                  <c:v>5.0900700000000004E-3</c:v>
                </c:pt>
                <c:pt idx="2">
                  <c:v>5.1146099999999995E-3</c:v>
                </c:pt>
                <c:pt idx="3">
                  <c:v>5.1442099999999998E-3</c:v>
                </c:pt>
                <c:pt idx="4">
                  <c:v>5.1932200000000114E-3</c:v>
                </c:pt>
                <c:pt idx="5">
                  <c:v>5.2384300000000265E-3</c:v>
                </c:pt>
                <c:pt idx="6">
                  <c:v>5.2894900000000373E-3</c:v>
                </c:pt>
                <c:pt idx="7">
                  <c:v>5.3416000000000375E-3</c:v>
                </c:pt>
                <c:pt idx="8">
                  <c:v>5.3985199999999995E-3</c:v>
                </c:pt>
                <c:pt idx="9">
                  <c:v>5.4559599999999993E-3</c:v>
                </c:pt>
                <c:pt idx="10">
                  <c:v>5.5147399999999997E-3</c:v>
                </c:pt>
                <c:pt idx="11">
                  <c:v>5.5839600000000275E-3</c:v>
                </c:pt>
                <c:pt idx="12">
                  <c:v>5.6430000000000004E-3</c:v>
                </c:pt>
                <c:pt idx="13">
                  <c:v>5.7068300000000134E-3</c:v>
                </c:pt>
                <c:pt idx="14">
                  <c:v>5.7715500000000289E-3</c:v>
                </c:pt>
                <c:pt idx="15">
                  <c:v>5.8358100000000003E-3</c:v>
                </c:pt>
                <c:pt idx="16">
                  <c:v>5.9038000000000302E-3</c:v>
                </c:pt>
                <c:pt idx="17">
                  <c:v>5.9700000000000395E-3</c:v>
                </c:pt>
                <c:pt idx="18">
                  <c:v>6.0376200000000334E-3</c:v>
                </c:pt>
                <c:pt idx="19">
                  <c:v>6.0996400000000442E-3</c:v>
                </c:pt>
                <c:pt idx="20">
                  <c:v>6.1578299999999996E-3</c:v>
                </c:pt>
                <c:pt idx="21">
                  <c:v>6.2223500000000024E-3</c:v>
                </c:pt>
                <c:pt idx="22">
                  <c:v>6.2828899999999993E-3</c:v>
                </c:pt>
                <c:pt idx="23">
                  <c:v>6.3561300000000024E-3</c:v>
                </c:pt>
                <c:pt idx="24">
                  <c:v>6.4090900000000461E-3</c:v>
                </c:pt>
                <c:pt idx="25">
                  <c:v>6.4728100000000033E-3</c:v>
                </c:pt>
                <c:pt idx="26">
                  <c:v>6.5381500000000134E-3</c:v>
                </c:pt>
                <c:pt idx="27">
                  <c:v>6.6012000000000327E-3</c:v>
                </c:pt>
                <c:pt idx="28">
                  <c:v>6.6701000000000104E-3</c:v>
                </c:pt>
                <c:pt idx="29">
                  <c:v>6.7282500000000302E-3</c:v>
                </c:pt>
                <c:pt idx="30">
                  <c:v>6.7824900000000134E-3</c:v>
                </c:pt>
                <c:pt idx="31">
                  <c:v>6.8469000000000134E-3</c:v>
                </c:pt>
                <c:pt idx="32">
                  <c:v>6.9198500000000321E-3</c:v>
                </c:pt>
                <c:pt idx="33">
                  <c:v>6.9613100000000304E-3</c:v>
                </c:pt>
                <c:pt idx="34">
                  <c:v>7.0283200000000124E-3</c:v>
                </c:pt>
                <c:pt idx="35">
                  <c:v>7.0876400000000382E-3</c:v>
                </c:pt>
                <c:pt idx="36">
                  <c:v>7.149690000000041E-3</c:v>
                </c:pt>
                <c:pt idx="37">
                  <c:v>7.2047700000000114E-3</c:v>
                </c:pt>
                <c:pt idx="38">
                  <c:v>7.2644199999999997E-3</c:v>
                </c:pt>
                <c:pt idx="39">
                  <c:v>7.3304899999999994E-3</c:v>
                </c:pt>
                <c:pt idx="40">
                  <c:v>7.4565100000000134E-3</c:v>
                </c:pt>
                <c:pt idx="41">
                  <c:v>9.6627900000000651E-3</c:v>
                </c:pt>
                <c:pt idx="42">
                  <c:v>1.5144600000000001E-2</c:v>
                </c:pt>
                <c:pt idx="43">
                  <c:v>2.07526E-2</c:v>
                </c:pt>
                <c:pt idx="44">
                  <c:v>2.6470800000000166E-2</c:v>
                </c:pt>
                <c:pt idx="45">
                  <c:v>3.226140000000001E-2</c:v>
                </c:pt>
                <c:pt idx="46">
                  <c:v>3.81021E-2</c:v>
                </c:pt>
                <c:pt idx="47">
                  <c:v>4.39943E-2</c:v>
                </c:pt>
                <c:pt idx="48">
                  <c:v>4.9867100000000122E-2</c:v>
                </c:pt>
                <c:pt idx="49">
                  <c:v>5.5955999999999999E-2</c:v>
                </c:pt>
                <c:pt idx="50">
                  <c:v>6.2652399999999997E-2</c:v>
                </c:pt>
                <c:pt idx="51">
                  <c:v>6.9389600000000343E-2</c:v>
                </c:pt>
                <c:pt idx="52">
                  <c:v>7.6251399999999997E-2</c:v>
                </c:pt>
                <c:pt idx="53">
                  <c:v>8.3022600000000044E-2</c:v>
                </c:pt>
                <c:pt idx="54">
                  <c:v>8.9788400000000004E-2</c:v>
                </c:pt>
                <c:pt idx="55">
                  <c:v>9.6560400000000227E-2</c:v>
                </c:pt>
                <c:pt idx="56">
                  <c:v>0.103119</c:v>
                </c:pt>
                <c:pt idx="57">
                  <c:v>0.10977600000000064</c:v>
                </c:pt>
                <c:pt idx="58">
                  <c:v>0.116385</c:v>
                </c:pt>
                <c:pt idx="59">
                  <c:v>0.122907</c:v>
                </c:pt>
                <c:pt idx="60">
                  <c:v>0.12941700000000078</c:v>
                </c:pt>
                <c:pt idx="61">
                  <c:v>0.13593200000000041</c:v>
                </c:pt>
                <c:pt idx="62">
                  <c:v>0.14206200000000024</c:v>
                </c:pt>
                <c:pt idx="63">
                  <c:v>0.14807799999999999</c:v>
                </c:pt>
                <c:pt idx="64">
                  <c:v>0.15412699999999999</c:v>
                </c:pt>
                <c:pt idx="65">
                  <c:v>0.160139</c:v>
                </c:pt>
                <c:pt idx="66">
                  <c:v>0.16600600000000001</c:v>
                </c:pt>
                <c:pt idx="67">
                  <c:v>0.17177600000000001</c:v>
                </c:pt>
                <c:pt idx="68">
                  <c:v>0.17742300000000041</c:v>
                </c:pt>
                <c:pt idx="69">
                  <c:v>0.18289700000000075</c:v>
                </c:pt>
                <c:pt idx="70">
                  <c:v>0.18824200000000108</c:v>
                </c:pt>
                <c:pt idx="71">
                  <c:v>0.19350100000000001</c:v>
                </c:pt>
                <c:pt idx="72">
                  <c:v>0.198604</c:v>
                </c:pt>
                <c:pt idx="73">
                  <c:v>0.20355599999999999</c:v>
                </c:pt>
                <c:pt idx="74">
                  <c:v>0.20831800000000072</c:v>
                </c:pt>
                <c:pt idx="75">
                  <c:v>0.21297000000000021</c:v>
                </c:pt>
                <c:pt idx="76">
                  <c:v>0.21736900000000081</c:v>
                </c:pt>
                <c:pt idx="77">
                  <c:v>0.221609</c:v>
                </c:pt>
                <c:pt idx="78">
                  <c:v>0.22569</c:v>
                </c:pt>
                <c:pt idx="79">
                  <c:v>0.229574</c:v>
                </c:pt>
                <c:pt idx="80">
                  <c:v>0.23322499999999999</c:v>
                </c:pt>
                <c:pt idx="81">
                  <c:v>0.23670300000000041</c:v>
                </c:pt>
                <c:pt idx="82">
                  <c:v>0.23991200000000096</c:v>
                </c:pt>
                <c:pt idx="83">
                  <c:v>0.24293100000000081</c:v>
                </c:pt>
                <c:pt idx="84">
                  <c:v>0.24569199999999999</c:v>
                </c:pt>
                <c:pt idx="85">
                  <c:v>0.24832700000000021</c:v>
                </c:pt>
                <c:pt idx="86">
                  <c:v>0.25054200000000004</c:v>
                </c:pt>
                <c:pt idx="87">
                  <c:v>0.25277900000000003</c:v>
                </c:pt>
                <c:pt idx="88">
                  <c:v>0.25483100000000003</c:v>
                </c:pt>
                <c:pt idx="89">
                  <c:v>0.2566810000000001</c:v>
                </c:pt>
                <c:pt idx="90">
                  <c:v>0.25834400000000002</c:v>
                </c:pt>
                <c:pt idx="91">
                  <c:v>0.25984600000000002</c:v>
                </c:pt>
                <c:pt idx="92">
                  <c:v>0.2611170000000001</c:v>
                </c:pt>
                <c:pt idx="93">
                  <c:v>0.26222200000000001</c:v>
                </c:pt>
                <c:pt idx="94">
                  <c:v>0.2630630000000001</c:v>
                </c:pt>
                <c:pt idx="95">
                  <c:v>0.26365</c:v>
                </c:pt>
                <c:pt idx="96">
                  <c:v>0.26403200000000004</c:v>
                </c:pt>
                <c:pt idx="97">
                  <c:v>0.26433600000000002</c:v>
                </c:pt>
                <c:pt idx="98">
                  <c:v>0.2644490000000001</c:v>
                </c:pt>
                <c:pt idx="99">
                  <c:v>0.26410900000000004</c:v>
                </c:pt>
                <c:pt idx="100">
                  <c:v>0.26355200000000001</c:v>
                </c:pt>
                <c:pt idx="101">
                  <c:v>0.26308400000000032</c:v>
                </c:pt>
                <c:pt idx="102">
                  <c:v>0.26221</c:v>
                </c:pt>
                <c:pt idx="103">
                  <c:v>0.2611730000000001</c:v>
                </c:pt>
                <c:pt idx="104">
                  <c:v>0.259967</c:v>
                </c:pt>
                <c:pt idx="105">
                  <c:v>0.25886300000000001</c:v>
                </c:pt>
                <c:pt idx="106">
                  <c:v>0.2574530000000001</c:v>
                </c:pt>
                <c:pt idx="107">
                  <c:v>0.255857</c:v>
                </c:pt>
                <c:pt idx="108">
                  <c:v>0.253942</c:v>
                </c:pt>
                <c:pt idx="109">
                  <c:v>0.25176300000000001</c:v>
                </c:pt>
                <c:pt idx="110">
                  <c:v>0.24963600000000041</c:v>
                </c:pt>
                <c:pt idx="111">
                  <c:v>0.24720800000000095</c:v>
                </c:pt>
                <c:pt idx="112">
                  <c:v>0.24456500000000078</c:v>
                </c:pt>
                <c:pt idx="113">
                  <c:v>0.24178200000000041</c:v>
                </c:pt>
                <c:pt idx="114">
                  <c:v>0.23876400000000075</c:v>
                </c:pt>
                <c:pt idx="115">
                  <c:v>0.23564700000000041</c:v>
                </c:pt>
                <c:pt idx="116">
                  <c:v>0.23224500000000081</c:v>
                </c:pt>
                <c:pt idx="117">
                  <c:v>0.22881799999999999</c:v>
                </c:pt>
                <c:pt idx="118">
                  <c:v>0.22516800000000001</c:v>
                </c:pt>
                <c:pt idx="119">
                  <c:v>0.22129399999999999</c:v>
                </c:pt>
              </c:numCache>
            </c:numRef>
          </c:yVal>
          <c:smooth val="1"/>
        </c:ser>
        <c:ser>
          <c:idx val="8"/>
          <c:order val="8"/>
          <c:tx>
            <c:strRef>
              <c:f>Dev1_all!$W$1</c:f>
              <c:strCache>
                <c:ptCount val="1"/>
                <c:pt idx="0">
                  <c:v>55C</c:v>
                </c:pt>
              </c:strCache>
            </c:strRef>
          </c:tx>
          <c:marker>
            <c:symbol val="none"/>
          </c:marker>
          <c:xVal>
            <c:numRef>
              <c:f>Dev1_all!$N$2:$N$151</c:f>
              <c:numCache>
                <c:formatCode>General</c:formatCode>
                <c:ptCount val="15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</c:numCache>
            </c:numRef>
          </c:xVal>
          <c:yVal>
            <c:numRef>
              <c:f>Dev1_all!$W$2:$W$151</c:f>
              <c:numCache>
                <c:formatCode>General</c:formatCode>
                <c:ptCount val="150"/>
                <c:pt idx="0">
                  <c:v>6.0914400000000339E-3</c:v>
                </c:pt>
                <c:pt idx="1">
                  <c:v>6.0810700000000339E-3</c:v>
                </c:pt>
                <c:pt idx="2">
                  <c:v>6.1118100000000014E-3</c:v>
                </c:pt>
                <c:pt idx="3">
                  <c:v>6.1344500000000014E-3</c:v>
                </c:pt>
                <c:pt idx="4">
                  <c:v>6.1663200000000133E-3</c:v>
                </c:pt>
                <c:pt idx="5">
                  <c:v>6.21281E-3</c:v>
                </c:pt>
                <c:pt idx="6">
                  <c:v>6.2560500000000034E-3</c:v>
                </c:pt>
                <c:pt idx="7">
                  <c:v>6.2981199999999999E-3</c:v>
                </c:pt>
                <c:pt idx="8">
                  <c:v>6.3637600000000134E-3</c:v>
                </c:pt>
                <c:pt idx="9">
                  <c:v>6.4169500000000124E-3</c:v>
                </c:pt>
                <c:pt idx="10">
                  <c:v>6.4830200000000416E-3</c:v>
                </c:pt>
                <c:pt idx="11">
                  <c:v>6.5362100000000388E-3</c:v>
                </c:pt>
                <c:pt idx="12">
                  <c:v>6.6064399999999999E-3</c:v>
                </c:pt>
                <c:pt idx="13">
                  <c:v>6.6608500000000003E-3</c:v>
                </c:pt>
                <c:pt idx="14">
                  <c:v>6.7279999999999996E-3</c:v>
                </c:pt>
                <c:pt idx="15">
                  <c:v>6.7958700000000033E-3</c:v>
                </c:pt>
                <c:pt idx="16">
                  <c:v>6.8399600000000355E-3</c:v>
                </c:pt>
                <c:pt idx="17">
                  <c:v>6.9006500000000437E-3</c:v>
                </c:pt>
                <c:pt idx="18">
                  <c:v>6.9688600000000342E-3</c:v>
                </c:pt>
                <c:pt idx="19">
                  <c:v>7.0321199999999993E-3</c:v>
                </c:pt>
                <c:pt idx="20">
                  <c:v>7.0991700000000114E-3</c:v>
                </c:pt>
                <c:pt idx="21">
                  <c:v>7.1664800000000002E-3</c:v>
                </c:pt>
                <c:pt idx="22">
                  <c:v>7.2313100000000446E-3</c:v>
                </c:pt>
                <c:pt idx="23">
                  <c:v>7.2956100000000114E-3</c:v>
                </c:pt>
                <c:pt idx="24">
                  <c:v>7.36719E-3</c:v>
                </c:pt>
                <c:pt idx="25">
                  <c:v>7.4214600000000455E-3</c:v>
                </c:pt>
                <c:pt idx="26">
                  <c:v>7.4733000000000516E-3</c:v>
                </c:pt>
                <c:pt idx="27">
                  <c:v>7.5299800000000004E-3</c:v>
                </c:pt>
                <c:pt idx="28">
                  <c:v>7.5966600000000528E-3</c:v>
                </c:pt>
                <c:pt idx="29">
                  <c:v>7.6520300000000024E-3</c:v>
                </c:pt>
                <c:pt idx="30">
                  <c:v>7.7089300000000114E-3</c:v>
                </c:pt>
                <c:pt idx="31">
                  <c:v>7.7642800000000114E-3</c:v>
                </c:pt>
                <c:pt idx="32">
                  <c:v>7.8434300000000002E-3</c:v>
                </c:pt>
                <c:pt idx="33">
                  <c:v>7.8926900000000112E-3</c:v>
                </c:pt>
                <c:pt idx="34">
                  <c:v>7.9508199999999991E-3</c:v>
                </c:pt>
                <c:pt idx="35">
                  <c:v>8.0079700000000014E-3</c:v>
                </c:pt>
                <c:pt idx="36">
                  <c:v>8.0805300000000267E-3</c:v>
                </c:pt>
                <c:pt idx="37">
                  <c:v>8.1510900000000067E-3</c:v>
                </c:pt>
                <c:pt idx="38">
                  <c:v>8.2054500000000551E-3</c:v>
                </c:pt>
                <c:pt idx="39">
                  <c:v>8.2623800000000067E-3</c:v>
                </c:pt>
                <c:pt idx="40">
                  <c:v>8.3153400000000512E-3</c:v>
                </c:pt>
                <c:pt idx="41">
                  <c:v>8.3805300000000769E-3</c:v>
                </c:pt>
                <c:pt idx="42">
                  <c:v>8.4249000000000025E-3</c:v>
                </c:pt>
                <c:pt idx="43">
                  <c:v>8.4981200000000014E-3</c:v>
                </c:pt>
                <c:pt idx="44">
                  <c:v>8.5519900000000041E-3</c:v>
                </c:pt>
                <c:pt idx="45">
                  <c:v>8.6145000000000006E-3</c:v>
                </c:pt>
                <c:pt idx="46">
                  <c:v>8.6870800000000067E-3</c:v>
                </c:pt>
                <c:pt idx="47">
                  <c:v>8.7692600000000027E-3</c:v>
                </c:pt>
                <c:pt idx="48">
                  <c:v>9.0852400000000586E-3</c:v>
                </c:pt>
                <c:pt idx="49">
                  <c:v>1.2140099999999999E-2</c:v>
                </c:pt>
                <c:pt idx="50">
                  <c:v>1.6176700000000002E-2</c:v>
                </c:pt>
                <c:pt idx="51">
                  <c:v>2.01537E-2</c:v>
                </c:pt>
                <c:pt idx="52">
                  <c:v>2.4168099999999967E-2</c:v>
                </c:pt>
                <c:pt idx="53">
                  <c:v>2.8104300000000002E-2</c:v>
                </c:pt>
                <c:pt idx="54">
                  <c:v>3.2049000000000182E-2</c:v>
                </c:pt>
                <c:pt idx="55">
                  <c:v>3.5973700000000011E-2</c:v>
                </c:pt>
                <c:pt idx="56">
                  <c:v>3.9704999999999997E-2</c:v>
                </c:pt>
                <c:pt idx="57">
                  <c:v>4.3560500000000002E-2</c:v>
                </c:pt>
                <c:pt idx="58">
                  <c:v>4.7648999999999997E-2</c:v>
                </c:pt>
                <c:pt idx="59">
                  <c:v>5.1438299999999999E-2</c:v>
                </c:pt>
                <c:pt idx="60">
                  <c:v>5.5167100000000004E-2</c:v>
                </c:pt>
                <c:pt idx="61">
                  <c:v>5.9045400000000012E-2</c:v>
                </c:pt>
                <c:pt idx="62">
                  <c:v>6.3352500000000034E-2</c:v>
                </c:pt>
                <c:pt idx="63">
                  <c:v>6.811070000000001E-2</c:v>
                </c:pt>
                <c:pt idx="64">
                  <c:v>7.21995E-2</c:v>
                </c:pt>
                <c:pt idx="65">
                  <c:v>7.5893500000000114E-2</c:v>
                </c:pt>
                <c:pt idx="66">
                  <c:v>7.9374100000000003E-2</c:v>
                </c:pt>
                <c:pt idx="67">
                  <c:v>8.3109500000000044E-2</c:v>
                </c:pt>
                <c:pt idx="68">
                  <c:v>8.6842900000000001E-2</c:v>
                </c:pt>
                <c:pt idx="69">
                  <c:v>9.0298000000000045E-2</c:v>
                </c:pt>
                <c:pt idx="70">
                  <c:v>9.3533900000000267E-2</c:v>
                </c:pt>
                <c:pt idx="71">
                  <c:v>9.7131400000000007E-2</c:v>
                </c:pt>
                <c:pt idx="72">
                  <c:v>9.9985400000000044E-2</c:v>
                </c:pt>
                <c:pt idx="73">
                  <c:v>0.103367</c:v>
                </c:pt>
                <c:pt idx="74">
                  <c:v>0.10594300000000002</c:v>
                </c:pt>
                <c:pt idx="75">
                  <c:v>0.10860400000000046</c:v>
                </c:pt>
                <c:pt idx="76">
                  <c:v>0.111055</c:v>
                </c:pt>
                <c:pt idx="77">
                  <c:v>0.11409600000000029</c:v>
                </c:pt>
                <c:pt idx="78">
                  <c:v>0.116219</c:v>
                </c:pt>
                <c:pt idx="79">
                  <c:v>0.118481</c:v>
                </c:pt>
                <c:pt idx="80">
                  <c:v>0.12063299999999999</c:v>
                </c:pt>
                <c:pt idx="81">
                  <c:v>0.12249200000000038</c:v>
                </c:pt>
                <c:pt idx="82">
                  <c:v>0.12414100000000022</c:v>
                </c:pt>
                <c:pt idx="83">
                  <c:v>0.12571500000000024</c:v>
                </c:pt>
                <c:pt idx="84">
                  <c:v>0.126829</c:v>
                </c:pt>
                <c:pt idx="85">
                  <c:v>0.12790800000000024</c:v>
                </c:pt>
                <c:pt idx="86">
                  <c:v>0.128882</c:v>
                </c:pt>
                <c:pt idx="87">
                  <c:v>0.12987499999999988</c:v>
                </c:pt>
                <c:pt idx="88">
                  <c:v>0.13086200000000001</c:v>
                </c:pt>
                <c:pt idx="89">
                  <c:v>0.13159700000000021</c:v>
                </c:pt>
                <c:pt idx="90">
                  <c:v>0.13190299999999999</c:v>
                </c:pt>
                <c:pt idx="91">
                  <c:v>0.132303</c:v>
                </c:pt>
                <c:pt idx="92">
                  <c:v>0.13279400000000041</c:v>
                </c:pt>
                <c:pt idx="93">
                  <c:v>0.13298499999999999</c:v>
                </c:pt>
                <c:pt idx="94">
                  <c:v>0.13290299999999999</c:v>
                </c:pt>
                <c:pt idx="95">
                  <c:v>0.13258899999999998</c:v>
                </c:pt>
                <c:pt idx="96">
                  <c:v>0.13201599999999999</c:v>
                </c:pt>
                <c:pt idx="97">
                  <c:v>0.13195300000000001</c:v>
                </c:pt>
                <c:pt idx="98">
                  <c:v>0.13126500000000021</c:v>
                </c:pt>
                <c:pt idx="99">
                  <c:v>0.13079000000000021</c:v>
                </c:pt>
                <c:pt idx="100">
                  <c:v>0.12931400000000001</c:v>
                </c:pt>
                <c:pt idx="101">
                  <c:v>0.12853800000000001</c:v>
                </c:pt>
                <c:pt idx="102">
                  <c:v>0.12742900000000001</c:v>
                </c:pt>
                <c:pt idx="103">
                  <c:v>0.126162</c:v>
                </c:pt>
                <c:pt idx="104">
                  <c:v>0.12456300000000049</c:v>
                </c:pt>
                <c:pt idx="105">
                  <c:v>0.12323900000000022</c:v>
                </c:pt>
                <c:pt idx="106">
                  <c:v>0.12160000000000012</c:v>
                </c:pt>
                <c:pt idx="107">
                  <c:v>0.11991599999999998</c:v>
                </c:pt>
                <c:pt idx="108">
                  <c:v>0.11772000000000041</c:v>
                </c:pt>
                <c:pt idx="109">
                  <c:v>0.115856</c:v>
                </c:pt>
                <c:pt idx="110">
                  <c:v>0.11437600000000002</c:v>
                </c:pt>
                <c:pt idx="111">
                  <c:v>0.11236399999999998</c:v>
                </c:pt>
                <c:pt idx="112">
                  <c:v>0.10937100000000002</c:v>
                </c:pt>
                <c:pt idx="113">
                  <c:v>0.106918</c:v>
                </c:pt>
                <c:pt idx="114">
                  <c:v>0.10398399999999998</c:v>
                </c:pt>
                <c:pt idx="115">
                  <c:v>0.10104500000000002</c:v>
                </c:pt>
                <c:pt idx="116">
                  <c:v>9.7823000000000007E-2</c:v>
                </c:pt>
                <c:pt idx="117">
                  <c:v>9.4935600000000064E-2</c:v>
                </c:pt>
                <c:pt idx="118">
                  <c:v>9.2493100000000009E-2</c:v>
                </c:pt>
                <c:pt idx="119">
                  <c:v>9.023390000000002E-2</c:v>
                </c:pt>
              </c:numCache>
            </c:numRef>
          </c:yVal>
          <c:smooth val="1"/>
        </c:ser>
        <c:ser>
          <c:idx val="9"/>
          <c:order val="9"/>
          <c:tx>
            <c:strRef>
              <c:f>Dev1_all!$X$1</c:f>
              <c:strCache>
                <c:ptCount val="1"/>
                <c:pt idx="0">
                  <c:v>60C</c:v>
                </c:pt>
              </c:strCache>
            </c:strRef>
          </c:tx>
          <c:marker>
            <c:symbol val="none"/>
          </c:marker>
          <c:xVal>
            <c:numRef>
              <c:f>Dev1_all!$N$2:$N$151</c:f>
              <c:numCache>
                <c:formatCode>General</c:formatCode>
                <c:ptCount val="15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</c:numCache>
            </c:numRef>
          </c:xVal>
          <c:yVal>
            <c:numRef>
              <c:f>Dev1_all!$X$2:$X$151</c:f>
              <c:numCache>
                <c:formatCode>General</c:formatCode>
                <c:ptCount val="150"/>
                <c:pt idx="0">
                  <c:v>7.4500800000000134E-3</c:v>
                </c:pt>
                <c:pt idx="1">
                  <c:v>7.4338700000000455E-3</c:v>
                </c:pt>
                <c:pt idx="2">
                  <c:v>7.4551700000000257E-3</c:v>
                </c:pt>
                <c:pt idx="3">
                  <c:v>7.4815700000000407E-3</c:v>
                </c:pt>
                <c:pt idx="4">
                  <c:v>7.5236300000000034E-3</c:v>
                </c:pt>
                <c:pt idx="5">
                  <c:v>7.5646899999999998E-3</c:v>
                </c:pt>
                <c:pt idx="6">
                  <c:v>7.6151400000000003E-3</c:v>
                </c:pt>
                <c:pt idx="7">
                  <c:v>7.6776300000000134E-3</c:v>
                </c:pt>
                <c:pt idx="8">
                  <c:v>7.7428199999999992E-3</c:v>
                </c:pt>
                <c:pt idx="9">
                  <c:v>7.7895600000000478E-3</c:v>
                </c:pt>
                <c:pt idx="10">
                  <c:v>7.8594700000000194E-3</c:v>
                </c:pt>
                <c:pt idx="11">
                  <c:v>7.9226400000000433E-3</c:v>
                </c:pt>
                <c:pt idx="12">
                  <c:v>7.9878899999999992E-3</c:v>
                </c:pt>
                <c:pt idx="13">
                  <c:v>8.0411400000000022E-3</c:v>
                </c:pt>
                <c:pt idx="14">
                  <c:v>8.1044000000000047E-3</c:v>
                </c:pt>
                <c:pt idx="15">
                  <c:v>8.1689100000000014E-3</c:v>
                </c:pt>
                <c:pt idx="16">
                  <c:v>8.2463799999999993E-3</c:v>
                </c:pt>
                <c:pt idx="17">
                  <c:v>8.3090400000000678E-3</c:v>
                </c:pt>
                <c:pt idx="18">
                  <c:v>8.3617700000000027E-3</c:v>
                </c:pt>
                <c:pt idx="19">
                  <c:v>8.4233900000000028E-3</c:v>
                </c:pt>
                <c:pt idx="20">
                  <c:v>8.4947200000000007E-3</c:v>
                </c:pt>
                <c:pt idx="21">
                  <c:v>8.5499000000000026E-3</c:v>
                </c:pt>
                <c:pt idx="22">
                  <c:v>8.6194100000000027E-3</c:v>
                </c:pt>
                <c:pt idx="23">
                  <c:v>8.6812E-3</c:v>
                </c:pt>
                <c:pt idx="24">
                  <c:v>8.7530500000000226E-3</c:v>
                </c:pt>
                <c:pt idx="25">
                  <c:v>8.8121200000000066E-3</c:v>
                </c:pt>
                <c:pt idx="26">
                  <c:v>8.8715000000000582E-3</c:v>
                </c:pt>
                <c:pt idx="27">
                  <c:v>8.9448900000000005E-3</c:v>
                </c:pt>
                <c:pt idx="28">
                  <c:v>9.0120000000000495E-3</c:v>
                </c:pt>
                <c:pt idx="29">
                  <c:v>9.0744300000000673E-3</c:v>
                </c:pt>
                <c:pt idx="30">
                  <c:v>9.1338100000000026E-3</c:v>
                </c:pt>
                <c:pt idx="31">
                  <c:v>9.2042600000000006E-3</c:v>
                </c:pt>
                <c:pt idx="32">
                  <c:v>9.2594200000000494E-3</c:v>
                </c:pt>
                <c:pt idx="33">
                  <c:v>9.3182300000000228E-3</c:v>
                </c:pt>
                <c:pt idx="34">
                  <c:v>9.3898800000000726E-3</c:v>
                </c:pt>
                <c:pt idx="35">
                  <c:v>9.4523700000000068E-3</c:v>
                </c:pt>
                <c:pt idx="36">
                  <c:v>9.5011300000000208E-3</c:v>
                </c:pt>
                <c:pt idx="37">
                  <c:v>9.5544800000000735E-3</c:v>
                </c:pt>
                <c:pt idx="38">
                  <c:v>9.6180100000000015E-3</c:v>
                </c:pt>
                <c:pt idx="39">
                  <c:v>9.6834100000000208E-3</c:v>
                </c:pt>
                <c:pt idx="40">
                  <c:v>9.7479099999999985E-3</c:v>
                </c:pt>
                <c:pt idx="41">
                  <c:v>9.8095500000000731E-3</c:v>
                </c:pt>
                <c:pt idx="42">
                  <c:v>9.8678400000000652E-3</c:v>
                </c:pt>
                <c:pt idx="43">
                  <c:v>9.9330500000000006E-3</c:v>
                </c:pt>
                <c:pt idx="44">
                  <c:v>9.9800600000000267E-3</c:v>
                </c:pt>
                <c:pt idx="45">
                  <c:v>1.0034199999999998E-2</c:v>
                </c:pt>
                <c:pt idx="46">
                  <c:v>1.0086100000000001E-2</c:v>
                </c:pt>
                <c:pt idx="47">
                  <c:v>1.0139299999999934E-2</c:v>
                </c:pt>
                <c:pt idx="48">
                  <c:v>1.0208999999999998E-2</c:v>
                </c:pt>
                <c:pt idx="49">
                  <c:v>1.0249299999999998E-2</c:v>
                </c:pt>
                <c:pt idx="50">
                  <c:v>1.0310699999999999E-2</c:v>
                </c:pt>
                <c:pt idx="51">
                  <c:v>1.03657E-2</c:v>
                </c:pt>
                <c:pt idx="52">
                  <c:v>1.0416999999999996E-2</c:v>
                </c:pt>
                <c:pt idx="53">
                  <c:v>1.04753E-2</c:v>
                </c:pt>
                <c:pt idx="54">
                  <c:v>1.05351E-2</c:v>
                </c:pt>
                <c:pt idx="55">
                  <c:v>1.0585799999999999E-2</c:v>
                </c:pt>
                <c:pt idx="56">
                  <c:v>1.0642200000000001E-2</c:v>
                </c:pt>
                <c:pt idx="57">
                  <c:v>1.0694199999999999E-2</c:v>
                </c:pt>
                <c:pt idx="58">
                  <c:v>1.0762799999999999E-2</c:v>
                </c:pt>
                <c:pt idx="59">
                  <c:v>1.0812799999999999E-2</c:v>
                </c:pt>
                <c:pt idx="60">
                  <c:v>1.0899599999999999E-2</c:v>
                </c:pt>
                <c:pt idx="61">
                  <c:v>1.1023900000000001E-2</c:v>
                </c:pt>
                <c:pt idx="62">
                  <c:v>1.1564000000000001E-2</c:v>
                </c:pt>
                <c:pt idx="63">
                  <c:v>1.3332E-2</c:v>
                </c:pt>
                <c:pt idx="64">
                  <c:v>1.5515500000000003E-2</c:v>
                </c:pt>
                <c:pt idx="65">
                  <c:v>1.77182E-2</c:v>
                </c:pt>
                <c:pt idx="66">
                  <c:v>1.9668900000000003E-2</c:v>
                </c:pt>
                <c:pt idx="67">
                  <c:v>2.1430600000000011E-2</c:v>
                </c:pt>
                <c:pt idx="68">
                  <c:v>2.3203499999999998E-2</c:v>
                </c:pt>
                <c:pt idx="69">
                  <c:v>2.4964199999999978E-2</c:v>
                </c:pt>
                <c:pt idx="70">
                  <c:v>2.6806000000000052E-2</c:v>
                </c:pt>
                <c:pt idx="71">
                  <c:v>2.8453100000000002E-2</c:v>
                </c:pt>
                <c:pt idx="72">
                  <c:v>2.9977300000000137E-2</c:v>
                </c:pt>
                <c:pt idx="73">
                  <c:v>3.1510899999999994E-2</c:v>
                </c:pt>
                <c:pt idx="74">
                  <c:v>3.3017199999999997E-2</c:v>
                </c:pt>
                <c:pt idx="75">
                  <c:v>3.4320699999999989E-2</c:v>
                </c:pt>
                <c:pt idx="76">
                  <c:v>3.5599599999999995E-2</c:v>
                </c:pt>
                <c:pt idx="77">
                  <c:v>3.6888400000000002E-2</c:v>
                </c:pt>
                <c:pt idx="78">
                  <c:v>3.7865700000000092E-2</c:v>
                </c:pt>
                <c:pt idx="79">
                  <c:v>3.93014E-2</c:v>
                </c:pt>
                <c:pt idx="80">
                  <c:v>4.0145599999999976E-2</c:v>
                </c:pt>
                <c:pt idx="81">
                  <c:v>4.09278E-2</c:v>
                </c:pt>
                <c:pt idx="82">
                  <c:v>4.1515000000000003E-2</c:v>
                </c:pt>
                <c:pt idx="83">
                  <c:v>4.2293099999999993E-2</c:v>
                </c:pt>
                <c:pt idx="84">
                  <c:v>4.2673799999999998E-2</c:v>
                </c:pt>
                <c:pt idx="85">
                  <c:v>4.3123399999999985E-2</c:v>
                </c:pt>
                <c:pt idx="86">
                  <c:v>4.3661299999999986E-2</c:v>
                </c:pt>
                <c:pt idx="87">
                  <c:v>4.3806900000000024E-2</c:v>
                </c:pt>
                <c:pt idx="88">
                  <c:v>4.4175399999999997E-2</c:v>
                </c:pt>
                <c:pt idx="89">
                  <c:v>4.42595E-2</c:v>
                </c:pt>
                <c:pt idx="90">
                  <c:v>4.4188600000000133E-2</c:v>
                </c:pt>
                <c:pt idx="91">
                  <c:v>4.4104400000000113E-2</c:v>
                </c:pt>
                <c:pt idx="92">
                  <c:v>4.4469200000000104E-2</c:v>
                </c:pt>
                <c:pt idx="93">
                  <c:v>4.3896800000000014E-2</c:v>
                </c:pt>
                <c:pt idx="94">
                  <c:v>4.3610299999999998E-2</c:v>
                </c:pt>
                <c:pt idx="95">
                  <c:v>4.32465E-2</c:v>
                </c:pt>
                <c:pt idx="96">
                  <c:v>4.2814300000000013E-2</c:v>
                </c:pt>
                <c:pt idx="97">
                  <c:v>4.2050799999999999E-2</c:v>
                </c:pt>
                <c:pt idx="98">
                  <c:v>4.1530499999999998E-2</c:v>
                </c:pt>
                <c:pt idx="99">
                  <c:v>4.10774E-2</c:v>
                </c:pt>
                <c:pt idx="100">
                  <c:v>4.0337300000000013E-2</c:v>
                </c:pt>
                <c:pt idx="101">
                  <c:v>3.95188E-2</c:v>
                </c:pt>
                <c:pt idx="102">
                  <c:v>3.8154399999999998E-2</c:v>
                </c:pt>
                <c:pt idx="103">
                  <c:v>3.6742999999999998E-2</c:v>
                </c:pt>
                <c:pt idx="104">
                  <c:v>3.5416800000000005E-2</c:v>
                </c:pt>
                <c:pt idx="105">
                  <c:v>3.4064999999999998E-2</c:v>
                </c:pt>
                <c:pt idx="106">
                  <c:v>3.2654499999999996E-2</c:v>
                </c:pt>
                <c:pt idx="107">
                  <c:v>3.1287200000000202E-2</c:v>
                </c:pt>
                <c:pt idx="108">
                  <c:v>2.9775300000000143E-2</c:v>
                </c:pt>
                <c:pt idx="109">
                  <c:v>2.8337899999999999E-2</c:v>
                </c:pt>
                <c:pt idx="110">
                  <c:v>2.6962600000000003E-2</c:v>
                </c:pt>
                <c:pt idx="111">
                  <c:v>2.521350000000001E-2</c:v>
                </c:pt>
                <c:pt idx="112">
                  <c:v>2.3389900000000002E-2</c:v>
                </c:pt>
                <c:pt idx="113">
                  <c:v>2.15494E-2</c:v>
                </c:pt>
                <c:pt idx="114">
                  <c:v>1.9699299999999999E-2</c:v>
                </c:pt>
                <c:pt idx="115">
                  <c:v>1.7846900000000002E-2</c:v>
                </c:pt>
                <c:pt idx="116">
                  <c:v>1.5765500000000085E-2</c:v>
                </c:pt>
                <c:pt idx="117">
                  <c:v>1.41006E-2</c:v>
                </c:pt>
                <c:pt idx="118">
                  <c:v>1.3636100000000003E-2</c:v>
                </c:pt>
                <c:pt idx="119">
                  <c:v>1.3456600000000001E-2</c:v>
                </c:pt>
              </c:numCache>
            </c:numRef>
          </c:yVal>
          <c:smooth val="1"/>
        </c:ser>
        <c:ser>
          <c:idx val="10"/>
          <c:order val="10"/>
          <c:tx>
            <c:strRef>
              <c:f>Dev1_all!$Y$1</c:f>
              <c:strCache>
                <c:ptCount val="1"/>
                <c:pt idx="0">
                  <c:v>65C</c:v>
                </c:pt>
              </c:strCache>
            </c:strRef>
          </c:tx>
          <c:marker>
            <c:symbol val="none"/>
          </c:marker>
          <c:xVal>
            <c:numRef>
              <c:f>Dev1_all!$N$2:$N$151</c:f>
              <c:numCache>
                <c:formatCode>General</c:formatCode>
                <c:ptCount val="15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</c:numCache>
            </c:numRef>
          </c:xVal>
          <c:yVal>
            <c:numRef>
              <c:f>Dev1_all!$Y$2:$Y$151</c:f>
              <c:numCache>
                <c:formatCode>General</c:formatCode>
                <c:ptCount val="150"/>
                <c:pt idx="0">
                  <c:v>9.1939100000000048E-3</c:v>
                </c:pt>
                <c:pt idx="1">
                  <c:v>9.1785800000000247E-3</c:v>
                </c:pt>
                <c:pt idx="2">
                  <c:v>9.1840500000000026E-3</c:v>
                </c:pt>
                <c:pt idx="3">
                  <c:v>9.2281900000000007E-3</c:v>
                </c:pt>
                <c:pt idx="4">
                  <c:v>9.2796500000000247E-3</c:v>
                </c:pt>
                <c:pt idx="5">
                  <c:v>9.3220400000000696E-3</c:v>
                </c:pt>
                <c:pt idx="6">
                  <c:v>9.3854200000000731E-3</c:v>
                </c:pt>
                <c:pt idx="7">
                  <c:v>9.4301600000000034E-3</c:v>
                </c:pt>
                <c:pt idx="8">
                  <c:v>9.5001500000000041E-3</c:v>
                </c:pt>
                <c:pt idx="9">
                  <c:v>9.5531100000000226E-3</c:v>
                </c:pt>
                <c:pt idx="10">
                  <c:v>9.6219800000000005E-3</c:v>
                </c:pt>
                <c:pt idx="11">
                  <c:v>9.6775900000000067E-3</c:v>
                </c:pt>
                <c:pt idx="12">
                  <c:v>9.7408000000000026E-3</c:v>
                </c:pt>
                <c:pt idx="13">
                  <c:v>9.8108400000000567E-3</c:v>
                </c:pt>
                <c:pt idx="14">
                  <c:v>9.8749300000000248E-3</c:v>
                </c:pt>
                <c:pt idx="15">
                  <c:v>9.9322300000000228E-3</c:v>
                </c:pt>
                <c:pt idx="16">
                  <c:v>1.0010099999999999E-2</c:v>
                </c:pt>
                <c:pt idx="17">
                  <c:v>1.00737E-2</c:v>
                </c:pt>
                <c:pt idx="18">
                  <c:v>1.0146199999999999E-2</c:v>
                </c:pt>
                <c:pt idx="19">
                  <c:v>1.0203499999999999E-2</c:v>
                </c:pt>
                <c:pt idx="20">
                  <c:v>1.0251199999999999E-2</c:v>
                </c:pt>
                <c:pt idx="21">
                  <c:v>1.03316E-2</c:v>
                </c:pt>
                <c:pt idx="22">
                  <c:v>1.0399199999999999E-2</c:v>
                </c:pt>
                <c:pt idx="23">
                  <c:v>1.0467300000000001E-2</c:v>
                </c:pt>
                <c:pt idx="24">
                  <c:v>1.0530000000000001E-2</c:v>
                </c:pt>
                <c:pt idx="25">
                  <c:v>1.0595100000000001E-2</c:v>
                </c:pt>
                <c:pt idx="26">
                  <c:v>1.0656599999999999E-2</c:v>
                </c:pt>
                <c:pt idx="27">
                  <c:v>1.0711999999999998E-2</c:v>
                </c:pt>
                <c:pt idx="28">
                  <c:v>1.0781600000000001E-2</c:v>
                </c:pt>
                <c:pt idx="29">
                  <c:v>1.0856299999999998E-2</c:v>
                </c:pt>
                <c:pt idx="30">
                  <c:v>1.0908500000000041E-2</c:v>
                </c:pt>
                <c:pt idx="31">
                  <c:v>1.0985999999999999E-2</c:v>
                </c:pt>
                <c:pt idx="32">
                  <c:v>1.1057800000000001E-2</c:v>
                </c:pt>
                <c:pt idx="33">
                  <c:v>1.1122999999999999E-2</c:v>
                </c:pt>
                <c:pt idx="34">
                  <c:v>1.1156599999999999E-2</c:v>
                </c:pt>
                <c:pt idx="35">
                  <c:v>1.1232700000000003E-2</c:v>
                </c:pt>
                <c:pt idx="36">
                  <c:v>1.1293600000000001E-2</c:v>
                </c:pt>
                <c:pt idx="37">
                  <c:v>1.13522E-2</c:v>
                </c:pt>
                <c:pt idx="38">
                  <c:v>1.14181E-2</c:v>
                </c:pt>
                <c:pt idx="39">
                  <c:v>1.1467500000000071E-2</c:v>
                </c:pt>
                <c:pt idx="40">
                  <c:v>1.1530800000000056E-2</c:v>
                </c:pt>
                <c:pt idx="41">
                  <c:v>1.1591300000000001E-2</c:v>
                </c:pt>
                <c:pt idx="42">
                  <c:v>1.1658500000000021E-2</c:v>
                </c:pt>
                <c:pt idx="43">
                  <c:v>1.1708800000000071E-2</c:v>
                </c:pt>
                <c:pt idx="44">
                  <c:v>1.1778500000000023E-2</c:v>
                </c:pt>
                <c:pt idx="45">
                  <c:v>1.1835099999999999E-2</c:v>
                </c:pt>
                <c:pt idx="46">
                  <c:v>1.1890100000000068E-2</c:v>
                </c:pt>
                <c:pt idx="47">
                  <c:v>1.1943200000000001E-2</c:v>
                </c:pt>
                <c:pt idx="48">
                  <c:v>1.2E-2</c:v>
                </c:pt>
                <c:pt idx="49">
                  <c:v>1.2060899999999999E-2</c:v>
                </c:pt>
                <c:pt idx="50">
                  <c:v>1.2132299999999978E-2</c:v>
                </c:pt>
                <c:pt idx="51">
                  <c:v>1.2180100000000001E-2</c:v>
                </c:pt>
                <c:pt idx="52">
                  <c:v>1.2234099999999998E-2</c:v>
                </c:pt>
                <c:pt idx="53">
                  <c:v>1.2291199999999999E-2</c:v>
                </c:pt>
                <c:pt idx="54">
                  <c:v>1.2330499999999999E-2</c:v>
                </c:pt>
                <c:pt idx="55">
                  <c:v>1.2395099999999996E-2</c:v>
                </c:pt>
                <c:pt idx="56">
                  <c:v>1.2456699999999998E-2</c:v>
                </c:pt>
                <c:pt idx="57">
                  <c:v>1.2530100000000001E-2</c:v>
                </c:pt>
                <c:pt idx="58">
                  <c:v>1.25673E-2</c:v>
                </c:pt>
                <c:pt idx="59">
                  <c:v>1.2618899999999999E-2</c:v>
                </c:pt>
                <c:pt idx="60">
                  <c:v>1.2668199999999999E-2</c:v>
                </c:pt>
                <c:pt idx="61">
                  <c:v>1.2726400000000001E-2</c:v>
                </c:pt>
                <c:pt idx="62">
                  <c:v>1.27882E-2</c:v>
                </c:pt>
                <c:pt idx="63">
                  <c:v>1.2861300000000001E-2</c:v>
                </c:pt>
                <c:pt idx="64">
                  <c:v>1.2923200000000001E-2</c:v>
                </c:pt>
                <c:pt idx="65">
                  <c:v>1.2976099999999999E-2</c:v>
                </c:pt>
                <c:pt idx="66">
                  <c:v>1.3013100000000001E-2</c:v>
                </c:pt>
                <c:pt idx="67">
                  <c:v>1.308450000000007E-2</c:v>
                </c:pt>
                <c:pt idx="68">
                  <c:v>1.3124700000000001E-2</c:v>
                </c:pt>
                <c:pt idx="69">
                  <c:v>1.3183100000000064E-2</c:v>
                </c:pt>
                <c:pt idx="70">
                  <c:v>1.3233499999999999E-2</c:v>
                </c:pt>
                <c:pt idx="71">
                  <c:v>1.3284299999999999E-2</c:v>
                </c:pt>
                <c:pt idx="72">
                  <c:v>1.33323E-2</c:v>
                </c:pt>
                <c:pt idx="73">
                  <c:v>1.3394099999999999E-2</c:v>
                </c:pt>
                <c:pt idx="74">
                  <c:v>1.3433499999999999E-2</c:v>
                </c:pt>
                <c:pt idx="75">
                  <c:v>1.3472800000000043E-2</c:v>
                </c:pt>
                <c:pt idx="76">
                  <c:v>1.3532299999999999E-2</c:v>
                </c:pt>
                <c:pt idx="77">
                  <c:v>1.3567900000000001E-2</c:v>
                </c:pt>
                <c:pt idx="78">
                  <c:v>1.36312E-2</c:v>
                </c:pt>
                <c:pt idx="79">
                  <c:v>1.3682600000000001E-2</c:v>
                </c:pt>
                <c:pt idx="80">
                  <c:v>1.3734600000000001E-2</c:v>
                </c:pt>
                <c:pt idx="81">
                  <c:v>1.3800500000000104E-2</c:v>
                </c:pt>
                <c:pt idx="82">
                  <c:v>1.3847100000000065E-2</c:v>
                </c:pt>
                <c:pt idx="83">
                  <c:v>1.3894999999999999E-2</c:v>
                </c:pt>
                <c:pt idx="84">
                  <c:v>1.3947000000000058E-2</c:v>
                </c:pt>
                <c:pt idx="85">
                  <c:v>1.40041E-2</c:v>
                </c:pt>
                <c:pt idx="86">
                  <c:v>1.4051599999999999E-2</c:v>
                </c:pt>
                <c:pt idx="87">
                  <c:v>1.4094899999999999E-2</c:v>
                </c:pt>
                <c:pt idx="88">
                  <c:v>1.4154899999999998E-2</c:v>
                </c:pt>
                <c:pt idx="89">
                  <c:v>1.4204699999999999E-2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1704160"/>
        <c:axId val="151704720"/>
      </c:scatterChart>
      <c:valAx>
        <c:axId val="151704160"/>
        <c:scaling>
          <c:orientation val="minMax"/>
          <c:max val="15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/>
                  <a:t>Current (mA)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51704720"/>
        <c:crosses val="autoZero"/>
        <c:crossBetween val="midCat"/>
      </c:valAx>
      <c:valAx>
        <c:axId val="15170472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/>
                  <a:t>Power single side (mW)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51704160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0D1731-89E9-478C-9BAE-BB14C87C93EA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DBA5C126-B490-49CA-B09B-A56ABB580B62}">
      <dgm:prSet phldrT="[Text]"/>
      <dgm:spPr>
        <a:solidFill>
          <a:srgbClr val="00B050">
            <a:alpha val="20000"/>
          </a:srgbClr>
        </a:solidFill>
      </dgm:spPr>
      <dgm:t>
        <a:bodyPr/>
        <a:lstStyle/>
        <a:p>
          <a:r>
            <a:rPr lang="en-US" dirty="0" smtClean="0"/>
            <a:t>High </a:t>
          </a:r>
          <a:r>
            <a:rPr lang="en-US" smtClean="0"/>
            <a:t>Speed Communications</a:t>
          </a:r>
          <a:endParaRPr lang="en-US" dirty="0"/>
        </a:p>
      </dgm:t>
    </dgm:pt>
    <dgm:pt modelId="{D2067F64-6E6E-4F0C-BF1C-91EB9FE98D23}" type="parTrans" cxnId="{005E245F-5E64-463C-88B9-B4B7F46BB082}">
      <dgm:prSet/>
      <dgm:spPr/>
      <dgm:t>
        <a:bodyPr/>
        <a:lstStyle/>
        <a:p>
          <a:endParaRPr lang="en-US"/>
        </a:p>
      </dgm:t>
    </dgm:pt>
    <dgm:pt modelId="{20F86063-F96D-4F2C-AE52-5544ABADDF9D}" type="sibTrans" cxnId="{005E245F-5E64-463C-88B9-B4B7F46BB082}">
      <dgm:prSet/>
      <dgm:spPr/>
      <dgm:t>
        <a:bodyPr/>
        <a:lstStyle/>
        <a:p>
          <a:endParaRPr lang="en-US"/>
        </a:p>
      </dgm:t>
    </dgm:pt>
    <dgm:pt modelId="{C468DE19-2423-497D-BFCB-18B27DF5B19D}">
      <dgm:prSet phldrT="[Text]"/>
      <dgm:spPr>
        <a:solidFill>
          <a:srgbClr val="0070C0">
            <a:alpha val="20000"/>
          </a:srgbClr>
        </a:solidFill>
      </dgm:spPr>
      <dgm:t>
        <a:bodyPr/>
        <a:lstStyle/>
        <a:p>
          <a:r>
            <a:rPr lang="en-US" dirty="0" smtClean="0"/>
            <a:t>Sensing</a:t>
          </a:r>
          <a:endParaRPr lang="en-US" dirty="0"/>
        </a:p>
      </dgm:t>
    </dgm:pt>
    <dgm:pt modelId="{4EC5C09F-3114-40D3-96B4-666C47E16955}" type="parTrans" cxnId="{392EEBCE-73D0-466C-BF5E-79B697EEE57F}">
      <dgm:prSet/>
      <dgm:spPr/>
      <dgm:t>
        <a:bodyPr/>
        <a:lstStyle/>
        <a:p>
          <a:endParaRPr lang="en-US"/>
        </a:p>
      </dgm:t>
    </dgm:pt>
    <dgm:pt modelId="{B670DDCF-0A47-4FE7-A8F7-A5F1A1F8EE90}" type="sibTrans" cxnId="{392EEBCE-73D0-466C-BF5E-79B697EEE57F}">
      <dgm:prSet/>
      <dgm:spPr/>
      <dgm:t>
        <a:bodyPr/>
        <a:lstStyle/>
        <a:p>
          <a:endParaRPr lang="en-US"/>
        </a:p>
      </dgm:t>
    </dgm:pt>
    <dgm:pt modelId="{5F14CA41-22F7-413B-A29A-6943CF12E869}">
      <dgm:prSet phldrT="[Text]"/>
      <dgm:spPr>
        <a:solidFill>
          <a:srgbClr val="FF0000">
            <a:alpha val="20000"/>
          </a:srgbClr>
        </a:solidFill>
      </dgm:spPr>
      <dgm:t>
        <a:bodyPr/>
        <a:lstStyle/>
        <a:p>
          <a:r>
            <a:rPr lang="en-US" dirty="0" smtClean="0"/>
            <a:t>Metrology</a:t>
          </a:r>
          <a:endParaRPr lang="en-US" dirty="0"/>
        </a:p>
      </dgm:t>
    </dgm:pt>
    <dgm:pt modelId="{D7E49D64-7599-4C36-B20B-B7AF76FE5265}" type="parTrans" cxnId="{3AE6B40B-40AD-4825-AAC8-D23F965F07F4}">
      <dgm:prSet/>
      <dgm:spPr/>
      <dgm:t>
        <a:bodyPr/>
        <a:lstStyle/>
        <a:p>
          <a:endParaRPr lang="en-US"/>
        </a:p>
      </dgm:t>
    </dgm:pt>
    <dgm:pt modelId="{24AE1A0E-D22A-443A-9F67-4D30C0018E36}" type="sibTrans" cxnId="{3AE6B40B-40AD-4825-AAC8-D23F965F07F4}">
      <dgm:prSet/>
      <dgm:spPr/>
      <dgm:t>
        <a:bodyPr/>
        <a:lstStyle/>
        <a:p>
          <a:endParaRPr lang="en-US"/>
        </a:p>
      </dgm:t>
    </dgm:pt>
    <dgm:pt modelId="{447D38B4-FF77-4745-AE92-4FCFFF473EE9}" type="pres">
      <dgm:prSet presAssocID="{B70D1731-89E9-478C-9BAE-BB14C87C93EA}" presName="compositeShape" presStyleCnt="0">
        <dgm:presLayoutVars>
          <dgm:chMax val="7"/>
          <dgm:dir/>
          <dgm:resizeHandles val="exact"/>
        </dgm:presLayoutVars>
      </dgm:prSet>
      <dgm:spPr/>
    </dgm:pt>
    <dgm:pt modelId="{9EB148B2-1D11-487B-94DE-AFA754CB980E}" type="pres">
      <dgm:prSet presAssocID="{DBA5C126-B490-49CA-B09B-A56ABB580B62}" presName="circ1" presStyleLbl="vennNode1" presStyleIdx="0" presStyleCnt="3"/>
      <dgm:spPr/>
      <dgm:t>
        <a:bodyPr/>
        <a:lstStyle/>
        <a:p>
          <a:endParaRPr lang="en-US"/>
        </a:p>
      </dgm:t>
    </dgm:pt>
    <dgm:pt modelId="{038AE689-949D-49D9-80BF-51D5CA310C26}" type="pres">
      <dgm:prSet presAssocID="{DBA5C126-B490-49CA-B09B-A56ABB580B6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166A70-A799-451A-90A8-C01A177D8308}" type="pres">
      <dgm:prSet presAssocID="{C468DE19-2423-497D-BFCB-18B27DF5B19D}" presName="circ2" presStyleLbl="vennNode1" presStyleIdx="1" presStyleCnt="3"/>
      <dgm:spPr/>
      <dgm:t>
        <a:bodyPr/>
        <a:lstStyle/>
        <a:p>
          <a:endParaRPr lang="en-US"/>
        </a:p>
      </dgm:t>
    </dgm:pt>
    <dgm:pt modelId="{A8CBF577-38AD-42F9-A9D3-3D44BA547DC3}" type="pres">
      <dgm:prSet presAssocID="{C468DE19-2423-497D-BFCB-18B27DF5B19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F58F74-3393-44D7-9651-B49FEECAB5D1}" type="pres">
      <dgm:prSet presAssocID="{5F14CA41-22F7-413B-A29A-6943CF12E869}" presName="circ3" presStyleLbl="vennNode1" presStyleIdx="2" presStyleCnt="3"/>
      <dgm:spPr/>
      <dgm:t>
        <a:bodyPr/>
        <a:lstStyle/>
        <a:p>
          <a:endParaRPr lang="en-US"/>
        </a:p>
      </dgm:t>
    </dgm:pt>
    <dgm:pt modelId="{B3D96FFF-EE0B-4878-9351-47509E66D14F}" type="pres">
      <dgm:prSet presAssocID="{5F14CA41-22F7-413B-A29A-6943CF12E869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5E245F-5E64-463C-88B9-B4B7F46BB082}" srcId="{B70D1731-89E9-478C-9BAE-BB14C87C93EA}" destId="{DBA5C126-B490-49CA-B09B-A56ABB580B62}" srcOrd="0" destOrd="0" parTransId="{D2067F64-6E6E-4F0C-BF1C-91EB9FE98D23}" sibTransId="{20F86063-F96D-4F2C-AE52-5544ABADDF9D}"/>
    <dgm:cxn modelId="{D95374E8-6081-40D9-9DC1-E23031C8D4FE}" type="presOf" srcId="{DBA5C126-B490-49CA-B09B-A56ABB580B62}" destId="{9EB148B2-1D11-487B-94DE-AFA754CB980E}" srcOrd="0" destOrd="0" presId="urn:microsoft.com/office/officeart/2005/8/layout/venn1"/>
    <dgm:cxn modelId="{C1B95F02-1218-4ECC-8AFF-8BA3DA8A420F}" type="presOf" srcId="{C468DE19-2423-497D-BFCB-18B27DF5B19D}" destId="{A8CBF577-38AD-42F9-A9D3-3D44BA547DC3}" srcOrd="1" destOrd="0" presId="urn:microsoft.com/office/officeart/2005/8/layout/venn1"/>
    <dgm:cxn modelId="{BE071DBA-5C5B-405B-B8FF-BB87A1737051}" type="presOf" srcId="{C468DE19-2423-497D-BFCB-18B27DF5B19D}" destId="{7E166A70-A799-451A-90A8-C01A177D8308}" srcOrd="0" destOrd="0" presId="urn:microsoft.com/office/officeart/2005/8/layout/venn1"/>
    <dgm:cxn modelId="{54A56EF1-F1B5-4E40-9F58-337F45BCA829}" type="presOf" srcId="{5F14CA41-22F7-413B-A29A-6943CF12E869}" destId="{AAF58F74-3393-44D7-9651-B49FEECAB5D1}" srcOrd="0" destOrd="0" presId="urn:microsoft.com/office/officeart/2005/8/layout/venn1"/>
    <dgm:cxn modelId="{392EEBCE-73D0-466C-BF5E-79B697EEE57F}" srcId="{B70D1731-89E9-478C-9BAE-BB14C87C93EA}" destId="{C468DE19-2423-497D-BFCB-18B27DF5B19D}" srcOrd="1" destOrd="0" parTransId="{4EC5C09F-3114-40D3-96B4-666C47E16955}" sibTransId="{B670DDCF-0A47-4FE7-A8F7-A5F1A1F8EE90}"/>
    <dgm:cxn modelId="{3AE6B40B-40AD-4825-AAC8-D23F965F07F4}" srcId="{B70D1731-89E9-478C-9BAE-BB14C87C93EA}" destId="{5F14CA41-22F7-413B-A29A-6943CF12E869}" srcOrd="2" destOrd="0" parTransId="{D7E49D64-7599-4C36-B20B-B7AF76FE5265}" sibTransId="{24AE1A0E-D22A-443A-9F67-4D30C0018E36}"/>
    <dgm:cxn modelId="{82B1E3A2-65F0-4349-9419-732EA92A54D0}" type="presOf" srcId="{DBA5C126-B490-49CA-B09B-A56ABB580B62}" destId="{038AE689-949D-49D9-80BF-51D5CA310C26}" srcOrd="1" destOrd="0" presId="urn:microsoft.com/office/officeart/2005/8/layout/venn1"/>
    <dgm:cxn modelId="{D9A48C01-5A81-4B42-80CE-E85297F44362}" type="presOf" srcId="{5F14CA41-22F7-413B-A29A-6943CF12E869}" destId="{B3D96FFF-EE0B-4878-9351-47509E66D14F}" srcOrd="1" destOrd="0" presId="urn:microsoft.com/office/officeart/2005/8/layout/venn1"/>
    <dgm:cxn modelId="{FF3E5AED-3D38-43BF-A254-7B663F857D1F}" type="presOf" srcId="{B70D1731-89E9-478C-9BAE-BB14C87C93EA}" destId="{447D38B4-FF77-4745-AE92-4FCFFF473EE9}" srcOrd="0" destOrd="0" presId="urn:microsoft.com/office/officeart/2005/8/layout/venn1"/>
    <dgm:cxn modelId="{D5E14E7D-A8A3-4636-A2BD-0655EE21D168}" type="presParOf" srcId="{447D38B4-FF77-4745-AE92-4FCFFF473EE9}" destId="{9EB148B2-1D11-487B-94DE-AFA754CB980E}" srcOrd="0" destOrd="0" presId="urn:microsoft.com/office/officeart/2005/8/layout/venn1"/>
    <dgm:cxn modelId="{9FC310D4-6F41-42D7-BD0E-B0D0371CDD85}" type="presParOf" srcId="{447D38B4-FF77-4745-AE92-4FCFFF473EE9}" destId="{038AE689-949D-49D9-80BF-51D5CA310C26}" srcOrd="1" destOrd="0" presId="urn:microsoft.com/office/officeart/2005/8/layout/venn1"/>
    <dgm:cxn modelId="{C210C563-2A48-47AB-8CA2-18AC6787DDA2}" type="presParOf" srcId="{447D38B4-FF77-4745-AE92-4FCFFF473EE9}" destId="{7E166A70-A799-451A-90A8-C01A177D8308}" srcOrd="2" destOrd="0" presId="urn:microsoft.com/office/officeart/2005/8/layout/venn1"/>
    <dgm:cxn modelId="{3DEA63C1-B710-4D61-9BEC-BAB2237DE0F9}" type="presParOf" srcId="{447D38B4-FF77-4745-AE92-4FCFFF473EE9}" destId="{A8CBF577-38AD-42F9-A9D3-3D44BA547DC3}" srcOrd="3" destOrd="0" presId="urn:microsoft.com/office/officeart/2005/8/layout/venn1"/>
    <dgm:cxn modelId="{F605BFBA-9EBD-4C88-AE0C-5E618587537A}" type="presParOf" srcId="{447D38B4-FF77-4745-AE92-4FCFFF473EE9}" destId="{AAF58F74-3393-44D7-9651-B49FEECAB5D1}" srcOrd="4" destOrd="0" presId="urn:microsoft.com/office/officeart/2005/8/layout/venn1"/>
    <dgm:cxn modelId="{234AA3DC-2030-4405-B840-B8BBCFEF2B88}" type="presParOf" srcId="{447D38B4-FF77-4745-AE92-4FCFFF473EE9}" destId="{B3D96FFF-EE0B-4878-9351-47509E66D14F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B148B2-1D11-487B-94DE-AFA754CB980E}">
      <dsp:nvSpPr>
        <dsp:cNvPr id="0" name=""/>
        <dsp:cNvSpPr/>
      </dsp:nvSpPr>
      <dsp:spPr>
        <a:xfrm>
          <a:off x="1828799" y="50799"/>
          <a:ext cx="2438400" cy="2438400"/>
        </a:xfrm>
        <a:prstGeom prst="ellipse">
          <a:avLst/>
        </a:prstGeom>
        <a:solidFill>
          <a:srgbClr val="00B050">
            <a:alpha val="2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High </a:t>
          </a:r>
          <a:r>
            <a:rPr lang="en-US" sz="2000" kern="1200" smtClean="0"/>
            <a:t>Speed Communications</a:t>
          </a:r>
          <a:endParaRPr lang="en-US" sz="2000" kern="1200" dirty="0"/>
        </a:p>
      </dsp:txBody>
      <dsp:txXfrm>
        <a:off x="2153920" y="477519"/>
        <a:ext cx="1788160" cy="1097280"/>
      </dsp:txXfrm>
    </dsp:sp>
    <dsp:sp modelId="{7E166A70-A799-451A-90A8-C01A177D8308}">
      <dsp:nvSpPr>
        <dsp:cNvPr id="0" name=""/>
        <dsp:cNvSpPr/>
      </dsp:nvSpPr>
      <dsp:spPr>
        <a:xfrm>
          <a:off x="2708656" y="1574800"/>
          <a:ext cx="2438400" cy="2438400"/>
        </a:xfrm>
        <a:prstGeom prst="ellipse">
          <a:avLst/>
        </a:prstGeom>
        <a:solidFill>
          <a:srgbClr val="0070C0">
            <a:alpha val="2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Sensing</a:t>
          </a:r>
          <a:endParaRPr lang="en-US" sz="2000" kern="1200" dirty="0"/>
        </a:p>
      </dsp:txBody>
      <dsp:txXfrm>
        <a:off x="3454400" y="2204720"/>
        <a:ext cx="1463040" cy="1341120"/>
      </dsp:txXfrm>
    </dsp:sp>
    <dsp:sp modelId="{AAF58F74-3393-44D7-9651-B49FEECAB5D1}">
      <dsp:nvSpPr>
        <dsp:cNvPr id="0" name=""/>
        <dsp:cNvSpPr/>
      </dsp:nvSpPr>
      <dsp:spPr>
        <a:xfrm>
          <a:off x="948943" y="1574800"/>
          <a:ext cx="2438400" cy="2438400"/>
        </a:xfrm>
        <a:prstGeom prst="ellipse">
          <a:avLst/>
        </a:prstGeom>
        <a:solidFill>
          <a:srgbClr val="FF0000">
            <a:alpha val="2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Metrology</a:t>
          </a:r>
          <a:endParaRPr lang="en-US" sz="2000" kern="1200" dirty="0"/>
        </a:p>
      </dsp:txBody>
      <dsp:txXfrm>
        <a:off x="1178560" y="2204720"/>
        <a:ext cx="1463040" cy="1341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76.wmf"/><Relationship Id="rId1" Type="http://schemas.openxmlformats.org/officeDocument/2006/relationships/image" Target="../media/image75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2" Type="http://schemas.openxmlformats.org/officeDocument/2006/relationships/image" Target="../media/image89.wmf"/><Relationship Id="rId1" Type="http://schemas.openxmlformats.org/officeDocument/2006/relationships/image" Target="../media/image88.wmf"/><Relationship Id="rId4" Type="http://schemas.openxmlformats.org/officeDocument/2006/relationships/image" Target="../media/image9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8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2.wmf"/><Relationship Id="rId1" Type="http://schemas.openxmlformats.org/officeDocument/2006/relationships/image" Target="../media/image3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80850-B8B8-43B2-A2C4-11E97BA9E937}" type="datetimeFigureOut">
              <a:rPr lang="en-US" smtClean="0"/>
              <a:pPr/>
              <a:t>3/12/2015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3E398A-CCB9-4EDB-B0F6-C621C71A53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2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E398A-CCB9-4EDB-B0F6-C621C71A53B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763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E398A-CCB9-4EDB-B0F6-C621C71A53B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8347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E398A-CCB9-4EDB-B0F6-C621C71A53B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5988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E398A-CCB9-4EDB-B0F6-C621C71A53B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2786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E398A-CCB9-4EDB-B0F6-C621C71A53B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1676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E398A-CCB9-4EDB-B0F6-C621C71A53B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8971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E398A-CCB9-4EDB-B0F6-C621C71A53B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6217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E398A-CCB9-4EDB-B0F6-C621C71A53B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6645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E398A-CCB9-4EDB-B0F6-C621C71A53B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2564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E398A-CCB9-4EDB-B0F6-C621C71A53B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7217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E398A-CCB9-4EDB-B0F6-C621C71A53B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765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E398A-CCB9-4EDB-B0F6-C621C71A53B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9339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E398A-CCB9-4EDB-B0F6-C621C71A53B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6801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E398A-CCB9-4EDB-B0F6-C621C71A53B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2687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E398A-CCB9-4EDB-B0F6-C621C71A53B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5820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E398A-CCB9-4EDB-B0F6-C621C71A53B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6601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E398A-CCB9-4EDB-B0F6-C621C71A53B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0095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E398A-CCB9-4EDB-B0F6-C621C71A53B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637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E398A-CCB9-4EDB-B0F6-C621C71A53B4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890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E398A-CCB9-4EDB-B0F6-C621C71A53B4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4307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E398A-CCB9-4EDB-B0F6-C621C71A53B4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51730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E398A-CCB9-4EDB-B0F6-C621C71A53B4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006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E398A-CCB9-4EDB-B0F6-C621C71A53B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9491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E398A-CCB9-4EDB-B0F6-C621C71A53B4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85607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E398A-CCB9-4EDB-B0F6-C621C71A53B4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49396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E398A-CCB9-4EDB-B0F6-C621C71A53B4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0534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E398A-CCB9-4EDB-B0F6-C621C71A53B4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61801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E398A-CCB9-4EDB-B0F6-C621C71A53B4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0036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E398A-CCB9-4EDB-B0F6-C621C71A53B4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15724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E398A-CCB9-4EDB-B0F6-C621C71A53B4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7573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E398A-CCB9-4EDB-B0F6-C621C71A53B4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79737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E398A-CCB9-4EDB-B0F6-C621C71A53B4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956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E398A-CCB9-4EDB-B0F6-C621C71A53B4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6111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E398A-CCB9-4EDB-B0F6-C621C71A53B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95023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E398A-CCB9-4EDB-B0F6-C621C71A53B4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50180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E398A-CCB9-4EDB-B0F6-C621C71A53B4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90137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E398A-CCB9-4EDB-B0F6-C621C71A53B4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07092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E398A-CCB9-4EDB-B0F6-C621C71A53B4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13822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E398A-CCB9-4EDB-B0F6-C621C71A53B4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73889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E398A-CCB9-4EDB-B0F6-C621C71A53B4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69395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E398A-CCB9-4EDB-B0F6-C621C71A53B4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94720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E398A-CCB9-4EDB-B0F6-C621C71A53B4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03185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E398A-CCB9-4EDB-B0F6-C621C71A53B4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77385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E398A-CCB9-4EDB-B0F6-C621C71A53B4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5345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E398A-CCB9-4EDB-B0F6-C621C71A53B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51832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E398A-CCB9-4EDB-B0F6-C621C71A53B4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09534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E398A-CCB9-4EDB-B0F6-C621C71A53B4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558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E398A-CCB9-4EDB-B0F6-C621C71A53B4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7763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E398A-CCB9-4EDB-B0F6-C621C71A53B4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54545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E398A-CCB9-4EDB-B0F6-C621C71A53B4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89368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E398A-CCB9-4EDB-B0F6-C621C71A53B4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89694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E398A-CCB9-4EDB-B0F6-C621C71A53B4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04834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E398A-CCB9-4EDB-B0F6-C621C71A53B4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93737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E398A-CCB9-4EDB-B0F6-C621C71A53B4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155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E398A-CCB9-4EDB-B0F6-C621C71A53B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3417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Thermal, mechanical and </a:t>
            </a:r>
            <a:r>
              <a:rPr lang="en-US" smtClean="0"/>
              <a:t>acoustic sensors.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E398A-CCB9-4EDB-B0F6-C621C71A53B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0239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Thermal, mechanical and </a:t>
            </a:r>
            <a:r>
              <a:rPr lang="en-US" smtClean="0"/>
              <a:t>acoustic sensors.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E398A-CCB9-4EDB-B0F6-C621C71A53B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7207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E398A-CCB9-4EDB-B0F6-C621C71A53B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980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JD 2457094.208333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25EB4F-4406-4338-B7DA-91F07C72938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1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21920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449263" y="990600"/>
            <a:ext cx="8226425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457200" y="914400"/>
            <a:ext cx="8226425" cy="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457200" y="6248400"/>
            <a:ext cx="8226425" cy="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 b="0">
                <a:solidFill>
                  <a:srgbClr val="00006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noFill/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070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JD 2457094.208333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25EB4F-4406-4338-B7DA-91F07C7293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831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19200"/>
            <a:ext cx="2057400" cy="4906963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19200"/>
            <a:ext cx="6019800" cy="4906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JD 2457094.208333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25EB4F-4406-4338-B7DA-91F07C7293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863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JD 2457094.208333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1919F-28F2-478E-A97E-BFE6326ED2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JD 2457094.208333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1919F-28F2-478E-A97E-BFE6326ED2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JD 2457094.208333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1919F-28F2-478E-A97E-BFE6326ED2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JD 2457094.208333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1919F-28F2-478E-A97E-BFE6326ED2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JD 2457094.208333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1919F-28F2-478E-A97E-BFE6326ED2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JD 2457094.208333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1919F-28F2-478E-A97E-BFE6326ED2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JD 2457094.208333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 sz="2400"/>
            </a:lvl1pPr>
          </a:lstStyle>
          <a:p>
            <a:fld id="{5AD1919F-28F2-478E-A97E-BFE6326ED2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JD 2457094.208333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1919F-28F2-478E-A97E-BFE6326ED2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JD 2457094.208333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0925EB4F-4406-4338-B7DA-91F07C7293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0" y="69850"/>
            <a:ext cx="7162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535459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JD 2457094.208333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1919F-28F2-478E-A97E-BFE6326ED2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JD 2457094.208333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1919F-28F2-478E-A97E-BFE6326ED2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JD 2457094.208333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1919F-28F2-478E-A97E-BFE6326ED2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JD 2457094.208333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fld id="{0925EB4F-4406-4338-B7DA-91F07C7293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0" y="69850"/>
            <a:ext cx="7162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03750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JD 2457094.208333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25EB4F-4406-4338-B7DA-91F07C7293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970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JD 2457094.208333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0925EB4F-4406-4338-B7DA-91F07C7293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45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906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906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JD 2457094.208333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25EB4F-4406-4338-B7DA-91F07C7293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0" y="69850"/>
            <a:ext cx="7162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80446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890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4040188" cy="42973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8903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28800"/>
            <a:ext cx="4041775" cy="42973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JD 2457094.208333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fld id="{0925EB4F-4406-4338-B7DA-91F07C7293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0" y="69850"/>
            <a:ext cx="7162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75129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3008313" cy="10096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9200"/>
            <a:ext cx="5111750" cy="49069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57400"/>
            <a:ext cx="3008313" cy="4068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JD 2457094.208333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25EB4F-4406-4338-B7DA-91F07C7293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025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19200"/>
            <a:ext cx="5486400" cy="3508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JD 2457094.208333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25EB4F-4406-4338-B7DA-91F07C7293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42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0" y="69850"/>
            <a:ext cx="7162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0696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pic>
        <p:nvPicPr>
          <p:cNvPr id="17" name="Picture 13"/>
          <p:cNvPicPr>
            <a:picLocks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21920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Line 9"/>
          <p:cNvSpPr>
            <a:spLocks noChangeShapeType="1"/>
          </p:cNvSpPr>
          <p:nvPr userDrawn="1"/>
        </p:nvSpPr>
        <p:spPr bwMode="auto">
          <a:xfrm>
            <a:off x="449263" y="990600"/>
            <a:ext cx="8226425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9"/>
          <p:cNvSpPr>
            <a:spLocks noChangeShapeType="1"/>
          </p:cNvSpPr>
          <p:nvPr userDrawn="1"/>
        </p:nvSpPr>
        <p:spPr bwMode="auto">
          <a:xfrm>
            <a:off x="457200" y="914400"/>
            <a:ext cx="8226425" cy="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9"/>
          <p:cNvSpPr>
            <a:spLocks noChangeShapeType="1"/>
          </p:cNvSpPr>
          <p:nvPr userDrawn="1"/>
        </p:nvSpPr>
        <p:spPr bwMode="auto">
          <a:xfrm>
            <a:off x="457200" y="6248400"/>
            <a:ext cx="8226425" cy="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JD 2457094.208333</a:t>
            </a:r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5EB4F-4406-4338-B7DA-91F07C7293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889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JD 2457094.208333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1919F-28F2-478E-A97E-BFE6326ED24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33.wmf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0.wmf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32.wmf"/><Relationship Id="rId5" Type="http://schemas.openxmlformats.org/officeDocument/2006/relationships/image" Target="../media/image29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31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4.wmf"/><Relationship Id="rId4" Type="http://schemas.openxmlformats.org/officeDocument/2006/relationships/oleObject" Target="../embeddings/oleObject7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37.png"/><Relationship Id="rId5" Type="http://schemas.openxmlformats.org/officeDocument/2006/relationships/image" Target="../media/image30.wmf"/><Relationship Id="rId10" Type="http://schemas.openxmlformats.org/officeDocument/2006/relationships/image" Target="../media/image36.png"/><Relationship Id="rId4" Type="http://schemas.openxmlformats.org/officeDocument/2006/relationships/oleObject" Target="../embeddings/oleObject8.bin"/><Relationship Id="rId9" Type="http://schemas.openxmlformats.org/officeDocument/2006/relationships/image" Target="../media/image35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51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8.png"/><Relationship Id="rId4" Type="http://schemas.openxmlformats.org/officeDocument/2006/relationships/image" Target="../media/image53.png"/><Relationship Id="rId9" Type="http://schemas.openxmlformats.org/officeDocument/2006/relationships/image" Target="../media/image52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55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4.png"/><Relationship Id="rId5" Type="http://schemas.openxmlformats.org/officeDocument/2006/relationships/image" Target="../media/image35.wmf"/><Relationship Id="rId4" Type="http://schemas.openxmlformats.org/officeDocument/2006/relationships/oleObject" Target="../embeddings/oleObject14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6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3.png"/><Relationship Id="rId5" Type="http://schemas.openxmlformats.org/officeDocument/2006/relationships/image" Target="../media/image35.wmf"/><Relationship Id="rId4" Type="http://schemas.openxmlformats.org/officeDocument/2006/relationships/oleObject" Target="../embeddings/oleObject15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9.png"/><Relationship Id="rId5" Type="http://schemas.openxmlformats.org/officeDocument/2006/relationships/chart" Target="../charts/chart3.xml"/><Relationship Id="rId4" Type="http://schemas.openxmlformats.org/officeDocument/2006/relationships/image" Target="../media/image7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72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75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78.png"/><Relationship Id="rId4" Type="http://schemas.openxmlformats.org/officeDocument/2006/relationships/image" Target="../media/image77.png"/><Relationship Id="rId9" Type="http://schemas.openxmlformats.org/officeDocument/2006/relationships/image" Target="../media/image76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7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wmf"/><Relationship Id="rId13" Type="http://schemas.openxmlformats.org/officeDocument/2006/relationships/oleObject" Target="../embeddings/oleObject22.bin"/><Relationship Id="rId3" Type="http://schemas.openxmlformats.org/officeDocument/2006/relationships/notesSlide" Target="../notesSlides/notesSlide37.xml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90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83.png"/><Relationship Id="rId11" Type="http://schemas.openxmlformats.org/officeDocument/2006/relationships/oleObject" Target="../embeddings/oleObject21.bin"/><Relationship Id="rId5" Type="http://schemas.openxmlformats.org/officeDocument/2006/relationships/image" Target="../media/image93.png"/><Relationship Id="rId10" Type="http://schemas.openxmlformats.org/officeDocument/2006/relationships/image" Target="../media/image89.wmf"/><Relationship Id="rId4" Type="http://schemas.openxmlformats.org/officeDocument/2006/relationships/image" Target="../media/image92.png"/><Relationship Id="rId9" Type="http://schemas.openxmlformats.org/officeDocument/2006/relationships/oleObject" Target="../embeddings/oleObject20.bin"/><Relationship Id="rId14" Type="http://schemas.openxmlformats.org/officeDocument/2006/relationships/image" Target="../media/image91.w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chart" Target="../charts/chart1.xml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4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7" Type="http://schemas.openxmlformats.org/officeDocument/2006/relationships/image" Target="../media/image108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4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4.png"/><Relationship Id="rId5" Type="http://schemas.openxmlformats.org/officeDocument/2006/relationships/image" Target="../media/image123.png"/><Relationship Id="rId4" Type="http://schemas.openxmlformats.org/officeDocument/2006/relationships/image" Target="../media/image12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7" Type="http://schemas.openxmlformats.org/officeDocument/2006/relationships/image" Target="../media/image127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25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12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6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5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14.jpeg"/><Relationship Id="rId14" Type="http://schemas.openxmlformats.org/officeDocument/2006/relationships/image" Target="../media/image1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772400" cy="1470025"/>
          </a:xfrm>
          <a:effectLst/>
        </p:spPr>
        <p:txBody>
          <a:bodyPr/>
          <a:lstStyle/>
          <a:p>
            <a:r>
              <a:rPr lang="en-US" dirty="0" smtClean="0"/>
              <a:t>Heterogeneous Integration for Reduced Phase Noise and Improved Reliability of Semiconductor Lasers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/>
          <a:lstStyle/>
          <a:p>
            <a:r>
              <a:rPr lang="en-US" sz="2400" dirty="0" err="1" smtClean="0"/>
              <a:t>Sudharsanan</a:t>
            </a:r>
            <a:r>
              <a:rPr lang="en-US" sz="2400" dirty="0" smtClean="0"/>
              <a:t> </a:t>
            </a:r>
            <a:r>
              <a:rPr lang="en-US" sz="2400" dirty="0" err="1" smtClean="0"/>
              <a:t>Srinivasan</a:t>
            </a:r>
            <a:endParaRPr lang="en-US" sz="2400" dirty="0" smtClean="0"/>
          </a:p>
          <a:p>
            <a:r>
              <a:rPr lang="en-US" sz="2400" dirty="0" smtClean="0"/>
              <a:t>Ph.D. Defense</a:t>
            </a:r>
          </a:p>
          <a:p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Electrical and Computer Engineering Department</a:t>
            </a:r>
          </a:p>
          <a:p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University of California, Santa Barbara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286000" cy="365125"/>
          </a:xfrm>
        </p:spPr>
        <p:txBody>
          <a:bodyPr/>
          <a:lstStyle/>
          <a:p>
            <a:r>
              <a:rPr lang="en-US" sz="2000" dirty="0" smtClean="0"/>
              <a:t>JD 2457094.208333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EB4F-4406-4338-B7DA-91F07C729387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224258" name="Picture 2" descr="C:\Users\sudharsanan\Desktop\Phd_thesis_material\figures_ch1\wafer_bonding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66516"/>
            <a:ext cx="5495925" cy="3886484"/>
          </a:xfrm>
          <a:prstGeom prst="rect">
            <a:avLst/>
          </a:prstGeom>
          <a:noFill/>
        </p:spPr>
      </p:pic>
      <p:pic>
        <p:nvPicPr>
          <p:cNvPr id="224259" name="Picture 3" descr="C:\Users\sudharsanan\Desktop\Phd_thesis_material\figures_ch1\wafer_bonding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5029200"/>
            <a:ext cx="4399040" cy="1828800"/>
          </a:xfrm>
          <a:prstGeom prst="rect">
            <a:avLst/>
          </a:prstGeom>
          <a:noFill/>
        </p:spPr>
      </p:pic>
      <p:pic>
        <p:nvPicPr>
          <p:cNvPr id="25" name="Picture 24" descr="C:\Users\Sudharsanan\Desktop\PhD work\IEEE micro\hybrid_cross_sectio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66385" y="2285999"/>
            <a:ext cx="3677615" cy="1600201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5638800" y="4876800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Heterogeneous Integration of III-V material to Silicon</a:t>
            </a:r>
            <a:endParaRPr lang="en-US" sz="2400" i="1" dirty="0"/>
          </a:p>
        </p:txBody>
      </p:sp>
      <p:sp>
        <p:nvSpPr>
          <p:cNvPr id="27" name="TextBox 26"/>
          <p:cNvSpPr txBox="1"/>
          <p:nvPr/>
        </p:nvSpPr>
        <p:spPr>
          <a:xfrm>
            <a:off x="6248400" y="3773269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Cross-section of </a:t>
            </a:r>
          </a:p>
          <a:p>
            <a:pPr algn="ctr"/>
            <a:r>
              <a:rPr lang="en-US" i="1" dirty="0" smtClean="0"/>
              <a:t>the hybrid laser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Preview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Introduction</a:t>
            </a:r>
          </a:p>
          <a:p>
            <a:r>
              <a:rPr lang="en-US" dirty="0" smtClean="0"/>
              <a:t>Lowering phase noise of:</a:t>
            </a:r>
          </a:p>
          <a:p>
            <a:pPr lvl="1"/>
            <a:r>
              <a:rPr lang="en-US" dirty="0" smtClean="0"/>
              <a:t>Mode locked lasers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Tunable lasers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Reliability of hybrid silicon DFB lasers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Conclusion and Future Work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JD 2457094.208333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EB4F-4406-4338-B7DA-91F07C72938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Noise of an Oscillator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838200" y="2286000"/>
            <a:ext cx="1295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1447800" y="1524000"/>
            <a:ext cx="0" cy="762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752600" y="2362200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Frequency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685800" y="1143001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Ideal Oscillator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3429000" y="2285999"/>
            <a:ext cx="1295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343400" y="2362199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Frequency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3200400" y="11430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Real world Oscillator</a:t>
            </a:r>
            <a:endParaRPr lang="en-US" dirty="0"/>
          </a:p>
        </p:txBody>
      </p:sp>
      <p:sp>
        <p:nvSpPr>
          <p:cNvPr id="15" name="Freeform 14"/>
          <p:cNvSpPr/>
          <p:nvPr/>
        </p:nvSpPr>
        <p:spPr>
          <a:xfrm>
            <a:off x="3680460" y="1731645"/>
            <a:ext cx="662940" cy="554355"/>
          </a:xfrm>
          <a:custGeom>
            <a:avLst/>
            <a:gdLst>
              <a:gd name="connsiteX0" fmla="*/ 0 w 662940"/>
              <a:gd name="connsiteY0" fmla="*/ 542925 h 554355"/>
              <a:gd name="connsiteX1" fmla="*/ 217170 w 662940"/>
              <a:gd name="connsiteY1" fmla="*/ 360045 h 554355"/>
              <a:gd name="connsiteX2" fmla="*/ 342900 w 662940"/>
              <a:gd name="connsiteY2" fmla="*/ 5715 h 554355"/>
              <a:gd name="connsiteX3" fmla="*/ 457200 w 662940"/>
              <a:gd name="connsiteY3" fmla="*/ 394335 h 554355"/>
              <a:gd name="connsiteX4" fmla="*/ 662940 w 662940"/>
              <a:gd name="connsiteY4" fmla="*/ 554355 h 554355"/>
              <a:gd name="connsiteX5" fmla="*/ 662940 w 662940"/>
              <a:gd name="connsiteY5" fmla="*/ 554355 h 554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2940" h="554355">
                <a:moveTo>
                  <a:pt x="0" y="542925"/>
                </a:moveTo>
                <a:cubicBezTo>
                  <a:pt x="80010" y="496252"/>
                  <a:pt x="160020" y="449580"/>
                  <a:pt x="217170" y="360045"/>
                </a:cubicBezTo>
                <a:cubicBezTo>
                  <a:pt x="274320" y="270510"/>
                  <a:pt x="302895" y="0"/>
                  <a:pt x="342900" y="5715"/>
                </a:cubicBezTo>
                <a:cubicBezTo>
                  <a:pt x="382905" y="11430"/>
                  <a:pt x="403860" y="302895"/>
                  <a:pt x="457200" y="394335"/>
                </a:cubicBezTo>
                <a:cubicBezTo>
                  <a:pt x="510540" y="485775"/>
                  <a:pt x="662940" y="554355"/>
                  <a:pt x="662940" y="554355"/>
                </a:cubicBezTo>
                <a:lnTo>
                  <a:pt x="662940" y="554355"/>
                </a:ln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838200" y="3505200"/>
            <a:ext cx="1295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 16"/>
          <p:cNvSpPr/>
          <p:nvPr/>
        </p:nvSpPr>
        <p:spPr>
          <a:xfrm>
            <a:off x="914400" y="3048000"/>
            <a:ext cx="914400" cy="977265"/>
          </a:xfrm>
          <a:custGeom>
            <a:avLst/>
            <a:gdLst>
              <a:gd name="connsiteX0" fmla="*/ 0 w 1177290"/>
              <a:gd name="connsiteY0" fmla="*/ 493395 h 977265"/>
              <a:gd name="connsiteX1" fmla="*/ 331470 w 1177290"/>
              <a:gd name="connsiteY1" fmla="*/ 70485 h 977265"/>
              <a:gd name="connsiteX2" fmla="*/ 822960 w 1177290"/>
              <a:gd name="connsiteY2" fmla="*/ 916305 h 977265"/>
              <a:gd name="connsiteX3" fmla="*/ 1177290 w 1177290"/>
              <a:gd name="connsiteY3" fmla="*/ 436245 h 977265"/>
              <a:gd name="connsiteX4" fmla="*/ 1177290 w 1177290"/>
              <a:gd name="connsiteY4" fmla="*/ 436245 h 977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7290" h="977265">
                <a:moveTo>
                  <a:pt x="0" y="493395"/>
                </a:moveTo>
                <a:cubicBezTo>
                  <a:pt x="97155" y="246697"/>
                  <a:pt x="194310" y="0"/>
                  <a:pt x="331470" y="70485"/>
                </a:cubicBezTo>
                <a:cubicBezTo>
                  <a:pt x="468630" y="140970"/>
                  <a:pt x="681990" y="855345"/>
                  <a:pt x="822960" y="916305"/>
                </a:cubicBezTo>
                <a:cubicBezTo>
                  <a:pt x="963930" y="977265"/>
                  <a:pt x="1177290" y="436245"/>
                  <a:pt x="1177290" y="436245"/>
                </a:cubicBezTo>
                <a:lnTo>
                  <a:pt x="1177290" y="436245"/>
                </a:ln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905000" y="3505200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Time</a:t>
            </a:r>
            <a:endParaRPr lang="en-US" sz="1400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3505200" y="3505200"/>
            <a:ext cx="1295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572000" y="3505200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Time</a:t>
            </a:r>
            <a:endParaRPr lang="en-US" sz="1400" dirty="0"/>
          </a:p>
        </p:txBody>
      </p:sp>
      <p:sp>
        <p:nvSpPr>
          <p:cNvPr id="22" name="Freeform 21"/>
          <p:cNvSpPr/>
          <p:nvPr/>
        </p:nvSpPr>
        <p:spPr>
          <a:xfrm>
            <a:off x="3581400" y="3124200"/>
            <a:ext cx="914400" cy="977265"/>
          </a:xfrm>
          <a:custGeom>
            <a:avLst/>
            <a:gdLst>
              <a:gd name="connsiteX0" fmla="*/ 0 w 1177290"/>
              <a:gd name="connsiteY0" fmla="*/ 493395 h 977265"/>
              <a:gd name="connsiteX1" fmla="*/ 331470 w 1177290"/>
              <a:gd name="connsiteY1" fmla="*/ 70485 h 977265"/>
              <a:gd name="connsiteX2" fmla="*/ 822960 w 1177290"/>
              <a:gd name="connsiteY2" fmla="*/ 916305 h 977265"/>
              <a:gd name="connsiteX3" fmla="*/ 1177290 w 1177290"/>
              <a:gd name="connsiteY3" fmla="*/ 436245 h 977265"/>
              <a:gd name="connsiteX4" fmla="*/ 1177290 w 1177290"/>
              <a:gd name="connsiteY4" fmla="*/ 436245 h 977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7290" h="977265">
                <a:moveTo>
                  <a:pt x="0" y="493395"/>
                </a:moveTo>
                <a:cubicBezTo>
                  <a:pt x="97155" y="246697"/>
                  <a:pt x="194310" y="0"/>
                  <a:pt x="331470" y="70485"/>
                </a:cubicBezTo>
                <a:cubicBezTo>
                  <a:pt x="468630" y="140970"/>
                  <a:pt x="681990" y="855345"/>
                  <a:pt x="822960" y="916305"/>
                </a:cubicBezTo>
                <a:cubicBezTo>
                  <a:pt x="963930" y="977265"/>
                  <a:pt x="1177290" y="436245"/>
                  <a:pt x="1177290" y="436245"/>
                </a:cubicBezTo>
                <a:lnTo>
                  <a:pt x="1177290" y="436245"/>
                </a:ln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3581400" y="2971800"/>
            <a:ext cx="914400" cy="977265"/>
          </a:xfrm>
          <a:custGeom>
            <a:avLst/>
            <a:gdLst>
              <a:gd name="connsiteX0" fmla="*/ 0 w 1177290"/>
              <a:gd name="connsiteY0" fmla="*/ 493395 h 977265"/>
              <a:gd name="connsiteX1" fmla="*/ 331470 w 1177290"/>
              <a:gd name="connsiteY1" fmla="*/ 70485 h 977265"/>
              <a:gd name="connsiteX2" fmla="*/ 822960 w 1177290"/>
              <a:gd name="connsiteY2" fmla="*/ 916305 h 977265"/>
              <a:gd name="connsiteX3" fmla="*/ 1177290 w 1177290"/>
              <a:gd name="connsiteY3" fmla="*/ 436245 h 977265"/>
              <a:gd name="connsiteX4" fmla="*/ 1177290 w 1177290"/>
              <a:gd name="connsiteY4" fmla="*/ 436245 h 977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7290" h="977265">
                <a:moveTo>
                  <a:pt x="0" y="493395"/>
                </a:moveTo>
                <a:cubicBezTo>
                  <a:pt x="97155" y="246697"/>
                  <a:pt x="194310" y="0"/>
                  <a:pt x="331470" y="70485"/>
                </a:cubicBezTo>
                <a:cubicBezTo>
                  <a:pt x="468630" y="140970"/>
                  <a:pt x="681990" y="855345"/>
                  <a:pt x="822960" y="916305"/>
                </a:cubicBezTo>
                <a:cubicBezTo>
                  <a:pt x="963930" y="977265"/>
                  <a:pt x="1177290" y="436245"/>
                  <a:pt x="1177290" y="436245"/>
                </a:cubicBezTo>
                <a:lnTo>
                  <a:pt x="1177290" y="436245"/>
                </a:ln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3554730" y="3053305"/>
            <a:ext cx="950200" cy="963161"/>
          </a:xfrm>
          <a:custGeom>
            <a:avLst/>
            <a:gdLst>
              <a:gd name="connsiteX0" fmla="*/ 0 w 950200"/>
              <a:gd name="connsiteY0" fmla="*/ 467135 h 963161"/>
              <a:gd name="connsiteX1" fmla="*/ 11430 w 950200"/>
              <a:gd name="connsiteY1" fmla="*/ 432845 h 963161"/>
              <a:gd name="connsiteX2" fmla="*/ 45720 w 950200"/>
              <a:gd name="connsiteY2" fmla="*/ 421415 h 963161"/>
              <a:gd name="connsiteX3" fmla="*/ 80010 w 950200"/>
              <a:gd name="connsiteY3" fmla="*/ 295685 h 963161"/>
              <a:gd name="connsiteX4" fmla="*/ 91440 w 950200"/>
              <a:gd name="connsiteY4" fmla="*/ 261395 h 963161"/>
              <a:gd name="connsiteX5" fmla="*/ 125730 w 950200"/>
              <a:gd name="connsiteY5" fmla="*/ 238535 h 963161"/>
              <a:gd name="connsiteX6" fmla="*/ 137160 w 950200"/>
              <a:gd name="connsiteY6" fmla="*/ 204245 h 963161"/>
              <a:gd name="connsiteX7" fmla="*/ 160020 w 950200"/>
              <a:gd name="connsiteY7" fmla="*/ 169955 h 963161"/>
              <a:gd name="connsiteX8" fmla="*/ 171450 w 950200"/>
              <a:gd name="connsiteY8" fmla="*/ 135665 h 963161"/>
              <a:gd name="connsiteX9" fmla="*/ 171450 w 950200"/>
              <a:gd name="connsiteY9" fmla="*/ 32795 h 963161"/>
              <a:gd name="connsiteX10" fmla="*/ 182880 w 950200"/>
              <a:gd name="connsiteY10" fmla="*/ 67085 h 963161"/>
              <a:gd name="connsiteX11" fmla="*/ 205740 w 950200"/>
              <a:gd name="connsiteY11" fmla="*/ 101375 h 963161"/>
              <a:gd name="connsiteX12" fmla="*/ 228600 w 950200"/>
              <a:gd name="connsiteY12" fmla="*/ 67085 h 963161"/>
              <a:gd name="connsiteX13" fmla="*/ 240030 w 950200"/>
              <a:gd name="connsiteY13" fmla="*/ 21365 h 963161"/>
              <a:gd name="connsiteX14" fmla="*/ 251460 w 950200"/>
              <a:gd name="connsiteY14" fmla="*/ 78515 h 963161"/>
              <a:gd name="connsiteX15" fmla="*/ 262890 w 950200"/>
              <a:gd name="connsiteY15" fmla="*/ 112805 h 963161"/>
              <a:gd name="connsiteX16" fmla="*/ 274320 w 950200"/>
              <a:gd name="connsiteY16" fmla="*/ 9935 h 963161"/>
              <a:gd name="connsiteX17" fmla="*/ 297180 w 950200"/>
              <a:gd name="connsiteY17" fmla="*/ 101375 h 963161"/>
              <a:gd name="connsiteX18" fmla="*/ 308610 w 950200"/>
              <a:gd name="connsiteY18" fmla="*/ 147095 h 963161"/>
              <a:gd name="connsiteX19" fmla="*/ 354330 w 950200"/>
              <a:gd name="connsiteY19" fmla="*/ 78515 h 963161"/>
              <a:gd name="connsiteX20" fmla="*/ 365760 w 950200"/>
              <a:gd name="connsiteY20" fmla="*/ 238535 h 963161"/>
              <a:gd name="connsiteX21" fmla="*/ 388620 w 950200"/>
              <a:gd name="connsiteY21" fmla="*/ 272825 h 963161"/>
              <a:gd name="connsiteX22" fmla="*/ 411480 w 950200"/>
              <a:gd name="connsiteY22" fmla="*/ 341405 h 963161"/>
              <a:gd name="connsiteX23" fmla="*/ 434340 w 950200"/>
              <a:gd name="connsiteY23" fmla="*/ 444275 h 963161"/>
              <a:gd name="connsiteX24" fmla="*/ 468630 w 950200"/>
              <a:gd name="connsiteY24" fmla="*/ 421415 h 963161"/>
              <a:gd name="connsiteX25" fmla="*/ 480060 w 950200"/>
              <a:gd name="connsiteY25" fmla="*/ 558575 h 963161"/>
              <a:gd name="connsiteX26" fmla="*/ 502920 w 950200"/>
              <a:gd name="connsiteY26" fmla="*/ 592865 h 963161"/>
              <a:gd name="connsiteX27" fmla="*/ 525780 w 950200"/>
              <a:gd name="connsiteY27" fmla="*/ 661445 h 963161"/>
              <a:gd name="connsiteX28" fmla="*/ 548640 w 950200"/>
              <a:gd name="connsiteY28" fmla="*/ 741455 h 963161"/>
              <a:gd name="connsiteX29" fmla="*/ 571500 w 950200"/>
              <a:gd name="connsiteY29" fmla="*/ 832895 h 963161"/>
              <a:gd name="connsiteX30" fmla="*/ 582930 w 950200"/>
              <a:gd name="connsiteY30" fmla="*/ 798605 h 963161"/>
              <a:gd name="connsiteX31" fmla="*/ 594360 w 950200"/>
              <a:gd name="connsiteY31" fmla="*/ 844325 h 963161"/>
              <a:gd name="connsiteX32" fmla="*/ 617220 w 950200"/>
              <a:gd name="connsiteY32" fmla="*/ 924335 h 963161"/>
              <a:gd name="connsiteX33" fmla="*/ 640080 w 950200"/>
              <a:gd name="connsiteY33" fmla="*/ 901475 h 963161"/>
              <a:gd name="connsiteX34" fmla="*/ 662940 w 950200"/>
              <a:gd name="connsiteY34" fmla="*/ 935765 h 963161"/>
              <a:gd name="connsiteX35" fmla="*/ 674370 w 950200"/>
              <a:gd name="connsiteY35" fmla="*/ 901475 h 963161"/>
              <a:gd name="connsiteX36" fmla="*/ 731520 w 950200"/>
              <a:gd name="connsiteY36" fmla="*/ 947195 h 963161"/>
              <a:gd name="connsiteX37" fmla="*/ 731520 w 950200"/>
              <a:gd name="connsiteY37" fmla="*/ 810035 h 963161"/>
              <a:gd name="connsiteX38" fmla="*/ 742950 w 950200"/>
              <a:gd name="connsiteY38" fmla="*/ 844325 h 963161"/>
              <a:gd name="connsiteX39" fmla="*/ 765810 w 950200"/>
              <a:gd name="connsiteY39" fmla="*/ 878615 h 963161"/>
              <a:gd name="connsiteX40" fmla="*/ 777240 w 950200"/>
              <a:gd name="connsiteY40" fmla="*/ 844325 h 963161"/>
              <a:gd name="connsiteX41" fmla="*/ 788670 w 950200"/>
              <a:gd name="connsiteY41" fmla="*/ 764315 h 963161"/>
              <a:gd name="connsiteX42" fmla="*/ 822960 w 950200"/>
              <a:gd name="connsiteY42" fmla="*/ 787175 h 963161"/>
              <a:gd name="connsiteX43" fmla="*/ 834390 w 950200"/>
              <a:gd name="connsiteY43" fmla="*/ 707165 h 963161"/>
              <a:gd name="connsiteX44" fmla="*/ 880110 w 950200"/>
              <a:gd name="connsiteY44" fmla="*/ 695735 h 963161"/>
              <a:gd name="connsiteX45" fmla="*/ 891540 w 950200"/>
              <a:gd name="connsiteY45" fmla="*/ 581435 h 963161"/>
              <a:gd name="connsiteX46" fmla="*/ 902970 w 950200"/>
              <a:gd name="connsiteY46" fmla="*/ 547145 h 963161"/>
              <a:gd name="connsiteX47" fmla="*/ 914400 w 950200"/>
              <a:gd name="connsiteY47" fmla="*/ 489995 h 963161"/>
              <a:gd name="connsiteX48" fmla="*/ 925830 w 950200"/>
              <a:gd name="connsiteY48" fmla="*/ 444275 h 963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950200" h="963161">
                <a:moveTo>
                  <a:pt x="0" y="467135"/>
                </a:moveTo>
                <a:cubicBezTo>
                  <a:pt x="3810" y="455705"/>
                  <a:pt x="2911" y="441364"/>
                  <a:pt x="11430" y="432845"/>
                </a:cubicBezTo>
                <a:cubicBezTo>
                  <a:pt x="19949" y="424326"/>
                  <a:pt x="38717" y="431219"/>
                  <a:pt x="45720" y="421415"/>
                </a:cubicBezTo>
                <a:cubicBezTo>
                  <a:pt x="64582" y="395008"/>
                  <a:pt x="72030" y="327604"/>
                  <a:pt x="80010" y="295685"/>
                </a:cubicBezTo>
                <a:cubicBezTo>
                  <a:pt x="82932" y="283996"/>
                  <a:pt x="83914" y="270803"/>
                  <a:pt x="91440" y="261395"/>
                </a:cubicBezTo>
                <a:cubicBezTo>
                  <a:pt x="100022" y="250668"/>
                  <a:pt x="114300" y="246155"/>
                  <a:pt x="125730" y="238535"/>
                </a:cubicBezTo>
                <a:cubicBezTo>
                  <a:pt x="129540" y="227105"/>
                  <a:pt x="137160" y="216293"/>
                  <a:pt x="137160" y="204245"/>
                </a:cubicBezTo>
                <a:cubicBezTo>
                  <a:pt x="137160" y="151620"/>
                  <a:pt x="99820" y="149888"/>
                  <a:pt x="160020" y="169955"/>
                </a:cubicBezTo>
                <a:lnTo>
                  <a:pt x="171450" y="135665"/>
                </a:lnTo>
                <a:cubicBezTo>
                  <a:pt x="197181" y="58473"/>
                  <a:pt x="171450" y="153492"/>
                  <a:pt x="171450" y="32795"/>
                </a:cubicBezTo>
                <a:cubicBezTo>
                  <a:pt x="171450" y="20747"/>
                  <a:pt x="177492" y="56309"/>
                  <a:pt x="182880" y="67085"/>
                </a:cubicBezTo>
                <a:cubicBezTo>
                  <a:pt x="189023" y="79372"/>
                  <a:pt x="198120" y="89945"/>
                  <a:pt x="205740" y="101375"/>
                </a:cubicBezTo>
                <a:cubicBezTo>
                  <a:pt x="213360" y="89945"/>
                  <a:pt x="223189" y="79711"/>
                  <a:pt x="228600" y="67085"/>
                </a:cubicBezTo>
                <a:cubicBezTo>
                  <a:pt x="234788" y="52646"/>
                  <a:pt x="225979" y="14340"/>
                  <a:pt x="240030" y="21365"/>
                </a:cubicBezTo>
                <a:cubicBezTo>
                  <a:pt x="257406" y="30053"/>
                  <a:pt x="246748" y="59668"/>
                  <a:pt x="251460" y="78515"/>
                </a:cubicBezTo>
                <a:cubicBezTo>
                  <a:pt x="254382" y="90204"/>
                  <a:pt x="259080" y="101375"/>
                  <a:pt x="262890" y="112805"/>
                </a:cubicBezTo>
                <a:cubicBezTo>
                  <a:pt x="266700" y="78515"/>
                  <a:pt x="241589" y="20845"/>
                  <a:pt x="274320" y="9935"/>
                </a:cubicBezTo>
                <a:cubicBezTo>
                  <a:pt x="304126" y="0"/>
                  <a:pt x="289560" y="70895"/>
                  <a:pt x="297180" y="101375"/>
                </a:cubicBezTo>
                <a:lnTo>
                  <a:pt x="308610" y="147095"/>
                </a:lnTo>
                <a:cubicBezTo>
                  <a:pt x="323850" y="124235"/>
                  <a:pt x="352373" y="51111"/>
                  <a:pt x="354330" y="78515"/>
                </a:cubicBezTo>
                <a:cubicBezTo>
                  <a:pt x="358140" y="131855"/>
                  <a:pt x="356467" y="185873"/>
                  <a:pt x="365760" y="238535"/>
                </a:cubicBezTo>
                <a:cubicBezTo>
                  <a:pt x="368147" y="252063"/>
                  <a:pt x="383041" y="260272"/>
                  <a:pt x="388620" y="272825"/>
                </a:cubicBezTo>
                <a:cubicBezTo>
                  <a:pt x="398407" y="294845"/>
                  <a:pt x="411480" y="341405"/>
                  <a:pt x="411480" y="341405"/>
                </a:cubicBezTo>
                <a:cubicBezTo>
                  <a:pt x="443057" y="246675"/>
                  <a:pt x="400438" y="359521"/>
                  <a:pt x="434340" y="444275"/>
                </a:cubicBezTo>
                <a:cubicBezTo>
                  <a:pt x="439442" y="457030"/>
                  <a:pt x="457200" y="429035"/>
                  <a:pt x="468630" y="421415"/>
                </a:cubicBezTo>
                <a:cubicBezTo>
                  <a:pt x="472440" y="467135"/>
                  <a:pt x="471062" y="513587"/>
                  <a:pt x="480060" y="558575"/>
                </a:cubicBezTo>
                <a:cubicBezTo>
                  <a:pt x="482754" y="572045"/>
                  <a:pt x="497341" y="580312"/>
                  <a:pt x="502920" y="592865"/>
                </a:cubicBezTo>
                <a:cubicBezTo>
                  <a:pt x="512707" y="614885"/>
                  <a:pt x="518160" y="638585"/>
                  <a:pt x="525780" y="661445"/>
                </a:cubicBezTo>
                <a:cubicBezTo>
                  <a:pt x="534551" y="687759"/>
                  <a:pt x="540670" y="714888"/>
                  <a:pt x="548640" y="741455"/>
                </a:cubicBezTo>
                <a:cubicBezTo>
                  <a:pt x="569728" y="811749"/>
                  <a:pt x="552040" y="735594"/>
                  <a:pt x="571500" y="832895"/>
                </a:cubicBezTo>
                <a:cubicBezTo>
                  <a:pt x="575310" y="821465"/>
                  <a:pt x="572154" y="793217"/>
                  <a:pt x="582930" y="798605"/>
                </a:cubicBezTo>
                <a:cubicBezTo>
                  <a:pt x="596981" y="805630"/>
                  <a:pt x="590044" y="829220"/>
                  <a:pt x="594360" y="844325"/>
                </a:cubicBezTo>
                <a:cubicBezTo>
                  <a:pt x="627155" y="959108"/>
                  <a:pt x="581488" y="781407"/>
                  <a:pt x="617220" y="924335"/>
                </a:cubicBezTo>
                <a:cubicBezTo>
                  <a:pt x="635061" y="835130"/>
                  <a:pt x="619996" y="861307"/>
                  <a:pt x="640080" y="901475"/>
                </a:cubicBezTo>
                <a:cubicBezTo>
                  <a:pt x="646223" y="913762"/>
                  <a:pt x="655320" y="924335"/>
                  <a:pt x="662940" y="935765"/>
                </a:cubicBezTo>
                <a:cubicBezTo>
                  <a:pt x="666750" y="924335"/>
                  <a:pt x="663594" y="906863"/>
                  <a:pt x="674370" y="901475"/>
                </a:cubicBezTo>
                <a:cubicBezTo>
                  <a:pt x="701975" y="887673"/>
                  <a:pt x="724458" y="936602"/>
                  <a:pt x="731520" y="947195"/>
                </a:cubicBezTo>
                <a:cubicBezTo>
                  <a:pt x="758316" y="866806"/>
                  <a:pt x="731520" y="963161"/>
                  <a:pt x="731520" y="810035"/>
                </a:cubicBezTo>
                <a:cubicBezTo>
                  <a:pt x="731520" y="797987"/>
                  <a:pt x="737562" y="833549"/>
                  <a:pt x="742950" y="844325"/>
                </a:cubicBezTo>
                <a:cubicBezTo>
                  <a:pt x="749093" y="856612"/>
                  <a:pt x="758190" y="867185"/>
                  <a:pt x="765810" y="878615"/>
                </a:cubicBezTo>
                <a:cubicBezTo>
                  <a:pt x="769620" y="867185"/>
                  <a:pt x="774877" y="856139"/>
                  <a:pt x="777240" y="844325"/>
                </a:cubicBezTo>
                <a:cubicBezTo>
                  <a:pt x="782524" y="817907"/>
                  <a:pt x="771840" y="785352"/>
                  <a:pt x="788670" y="764315"/>
                </a:cubicBezTo>
                <a:cubicBezTo>
                  <a:pt x="797252" y="753588"/>
                  <a:pt x="811530" y="779555"/>
                  <a:pt x="822960" y="787175"/>
                </a:cubicBezTo>
                <a:cubicBezTo>
                  <a:pt x="826770" y="760505"/>
                  <a:pt x="820111" y="730011"/>
                  <a:pt x="834390" y="707165"/>
                </a:cubicBezTo>
                <a:cubicBezTo>
                  <a:pt x="842716" y="693844"/>
                  <a:pt x="873610" y="710036"/>
                  <a:pt x="880110" y="695735"/>
                </a:cubicBezTo>
                <a:cubicBezTo>
                  <a:pt x="895955" y="660877"/>
                  <a:pt x="885718" y="619280"/>
                  <a:pt x="891540" y="581435"/>
                </a:cubicBezTo>
                <a:cubicBezTo>
                  <a:pt x="893372" y="569527"/>
                  <a:pt x="900048" y="558834"/>
                  <a:pt x="902970" y="547145"/>
                </a:cubicBezTo>
                <a:cubicBezTo>
                  <a:pt x="907682" y="528298"/>
                  <a:pt x="907579" y="508185"/>
                  <a:pt x="914400" y="489995"/>
                </a:cubicBezTo>
                <a:cubicBezTo>
                  <a:pt x="932024" y="442997"/>
                  <a:pt x="950200" y="468645"/>
                  <a:pt x="925830" y="444275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09600" y="47244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Total Oscillator noise is the sum of amplitude and phase noise.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Close to the true carrier frequency phase noise dominates.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ASE is dominant source of noise in semiconductor lasers.</a:t>
            </a:r>
            <a:endParaRPr lang="en-US" sz="2000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JD 2457094.208333</a:t>
            </a:r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EB4F-4406-4338-B7DA-91F07C729387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6019800" y="2667000"/>
          <a:ext cx="2372238" cy="76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44" name="Equation" r:id="rId4" imgW="1447560" imgH="469800" progId="Equation.DSMT4">
                  <p:embed/>
                </p:oleObj>
              </mc:Choice>
              <mc:Fallback>
                <p:oleObj name="Equation" r:id="rId4" imgW="1447560" imgH="46980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2667000"/>
                        <a:ext cx="2372238" cy="769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5867400" y="16764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Semiconductor Laser Linewidth</a:t>
            </a:r>
            <a:endParaRPr lang="en-U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Noise Dilution - Analogy</a:t>
            </a:r>
            <a:endParaRPr lang="en-US" dirty="0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1371600" y="3276600"/>
          <a:ext cx="1828800" cy="5102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33" name="Equation" r:id="rId4" imgW="711000" imgH="253800" progId="Equation.DSMT4">
                  <p:embed/>
                </p:oleObj>
              </mc:Choice>
              <mc:Fallback>
                <p:oleObj name="Equation" r:id="rId4" imgW="711000" imgH="253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276600"/>
                        <a:ext cx="1828800" cy="51020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83"/>
          <p:cNvGrpSpPr/>
          <p:nvPr/>
        </p:nvGrpSpPr>
        <p:grpSpPr>
          <a:xfrm>
            <a:off x="762000" y="1447800"/>
            <a:ext cx="2514600" cy="1752600"/>
            <a:chOff x="762000" y="1447800"/>
            <a:chExt cx="2514600" cy="1752600"/>
          </a:xfrm>
        </p:grpSpPr>
        <p:grpSp>
          <p:nvGrpSpPr>
            <p:cNvPr id="6" name="Group 20"/>
            <p:cNvGrpSpPr/>
            <p:nvPr/>
          </p:nvGrpSpPr>
          <p:grpSpPr>
            <a:xfrm>
              <a:off x="1447800" y="1981200"/>
              <a:ext cx="1676400" cy="392017"/>
              <a:chOff x="1447800" y="1981200"/>
              <a:chExt cx="1676400" cy="392017"/>
            </a:xfrm>
          </p:grpSpPr>
          <p:cxnSp>
            <p:nvCxnSpPr>
              <p:cNvPr id="4" name="Straight Connector 3"/>
              <p:cNvCxnSpPr/>
              <p:nvPr/>
            </p:nvCxnSpPr>
            <p:spPr>
              <a:xfrm>
                <a:off x="1447800" y="1981200"/>
                <a:ext cx="1676400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" name="Straight Connector 4"/>
              <p:cNvCxnSpPr/>
              <p:nvPr/>
            </p:nvCxnSpPr>
            <p:spPr>
              <a:xfrm>
                <a:off x="1447800" y="2373217"/>
                <a:ext cx="1676400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>
                <a:off x="3124200" y="1981200"/>
                <a:ext cx="0" cy="38100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8" name="Group 19"/>
              <p:cNvGrpSpPr/>
              <p:nvPr/>
            </p:nvGrpSpPr>
            <p:grpSpPr>
              <a:xfrm>
                <a:off x="2743200" y="2133600"/>
                <a:ext cx="381000" cy="99467"/>
                <a:chOff x="4191000" y="3024733"/>
                <a:chExt cx="881349" cy="201924"/>
              </a:xfrm>
            </p:grpSpPr>
            <p:cxnSp>
              <p:nvCxnSpPr>
                <p:cNvPr id="9" name="Straight Connector 8"/>
                <p:cNvCxnSpPr/>
                <p:nvPr/>
              </p:nvCxnSpPr>
              <p:spPr>
                <a:xfrm>
                  <a:off x="4191000" y="3124200"/>
                  <a:ext cx="152400" cy="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 rot="3600000">
                  <a:off x="4330009" y="3167546"/>
                  <a:ext cx="91440" cy="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 rot="18000000" flipH="1">
                  <a:off x="4362863" y="3135217"/>
                  <a:ext cx="182880" cy="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 rot="3600000">
                  <a:off x="4450080" y="3127190"/>
                  <a:ext cx="182880" cy="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 rot="18000000" flipH="1">
                  <a:off x="4543172" y="3124200"/>
                  <a:ext cx="182880" cy="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 rot="3600000">
                  <a:off x="4630389" y="3116173"/>
                  <a:ext cx="182880" cy="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10" name="Group 17"/>
                <p:cNvGrpSpPr/>
                <p:nvPr/>
              </p:nvGrpSpPr>
              <p:grpSpPr>
                <a:xfrm flipH="1" flipV="1">
                  <a:off x="4820260" y="3025966"/>
                  <a:ext cx="78574" cy="182880"/>
                  <a:chOff x="4528129" y="3196177"/>
                  <a:chExt cx="78574" cy="182880"/>
                </a:xfrm>
              </p:grpSpPr>
              <p:cxnSp>
                <p:nvCxnSpPr>
                  <p:cNvPr id="16" name="Straight Connector 15"/>
                  <p:cNvCxnSpPr/>
                  <p:nvPr/>
                </p:nvCxnSpPr>
                <p:spPr>
                  <a:xfrm rot="3600000">
                    <a:off x="4482409" y="3319946"/>
                    <a:ext cx="91440" cy="0"/>
                  </a:xfrm>
                  <a:prstGeom prst="line">
                    <a:avLst/>
                  </a:prstGeom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" name="Straight Connector 16"/>
                  <p:cNvCxnSpPr/>
                  <p:nvPr/>
                </p:nvCxnSpPr>
                <p:spPr>
                  <a:xfrm rot="18000000" flipH="1">
                    <a:off x="4515263" y="3287617"/>
                    <a:ext cx="182880" cy="0"/>
                  </a:xfrm>
                  <a:prstGeom prst="line">
                    <a:avLst/>
                  </a:prstGeom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4919949" y="3124200"/>
                  <a:ext cx="152400" cy="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2" name="Rectangle 21"/>
            <p:cNvSpPr/>
            <p:nvPr/>
          </p:nvSpPr>
          <p:spPr>
            <a:xfrm>
              <a:off x="2667000" y="1992217"/>
              <a:ext cx="76200" cy="36576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676400" y="1992217"/>
              <a:ext cx="76200" cy="36576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752600" y="1992217"/>
              <a:ext cx="914400" cy="37490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>
              <a:off x="1219200" y="2166651"/>
              <a:ext cx="381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1676400" y="2438400"/>
              <a:ext cx="0" cy="762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>
              <a:off x="1203960" y="3048000"/>
              <a:ext cx="100584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65"/>
            <p:cNvGrpSpPr/>
            <p:nvPr/>
          </p:nvGrpSpPr>
          <p:grpSpPr>
            <a:xfrm>
              <a:off x="1219200" y="2644966"/>
              <a:ext cx="903383" cy="403034"/>
              <a:chOff x="3216925" y="3864166"/>
              <a:chExt cx="1243071" cy="687636"/>
            </a:xfrm>
          </p:grpSpPr>
          <p:sp>
            <p:nvSpPr>
              <p:cNvPr id="64" name="Freeform 63"/>
              <p:cNvSpPr/>
              <p:nvPr/>
            </p:nvSpPr>
            <p:spPr>
              <a:xfrm>
                <a:off x="3216925" y="3870593"/>
                <a:ext cx="638979" cy="681209"/>
              </a:xfrm>
              <a:custGeom>
                <a:avLst/>
                <a:gdLst>
                  <a:gd name="connsiteX0" fmla="*/ 0 w 638979"/>
                  <a:gd name="connsiteY0" fmla="*/ 679373 h 681209"/>
                  <a:gd name="connsiteX1" fmla="*/ 121186 w 638979"/>
                  <a:gd name="connsiteY1" fmla="*/ 679373 h 681209"/>
                  <a:gd name="connsiteX2" fmla="*/ 275422 w 638979"/>
                  <a:gd name="connsiteY2" fmla="*/ 668356 h 681209"/>
                  <a:gd name="connsiteX3" fmla="*/ 374574 w 638979"/>
                  <a:gd name="connsiteY3" fmla="*/ 624289 h 681209"/>
                  <a:gd name="connsiteX4" fmla="*/ 451692 w 638979"/>
                  <a:gd name="connsiteY4" fmla="*/ 525137 h 681209"/>
                  <a:gd name="connsiteX5" fmla="*/ 506776 w 638979"/>
                  <a:gd name="connsiteY5" fmla="*/ 337850 h 681209"/>
                  <a:gd name="connsiteX6" fmla="*/ 550844 w 638979"/>
                  <a:gd name="connsiteY6" fmla="*/ 117513 h 681209"/>
                  <a:gd name="connsiteX7" fmla="*/ 594911 w 638979"/>
                  <a:gd name="connsiteY7" fmla="*/ 18361 h 681209"/>
                  <a:gd name="connsiteX8" fmla="*/ 627962 w 638979"/>
                  <a:gd name="connsiteY8" fmla="*/ 7344 h 681209"/>
                  <a:gd name="connsiteX9" fmla="*/ 638979 w 638979"/>
                  <a:gd name="connsiteY9" fmla="*/ 7344 h 681209"/>
                  <a:gd name="connsiteX10" fmla="*/ 638979 w 638979"/>
                  <a:gd name="connsiteY10" fmla="*/ 7344 h 681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38979" h="681209">
                    <a:moveTo>
                      <a:pt x="0" y="679373"/>
                    </a:moveTo>
                    <a:cubicBezTo>
                      <a:pt x="37641" y="680291"/>
                      <a:pt x="75282" y="681209"/>
                      <a:pt x="121186" y="679373"/>
                    </a:cubicBezTo>
                    <a:cubicBezTo>
                      <a:pt x="167090" y="677537"/>
                      <a:pt x="233191" y="677537"/>
                      <a:pt x="275422" y="668356"/>
                    </a:cubicBezTo>
                    <a:cubicBezTo>
                      <a:pt x="317653" y="659175"/>
                      <a:pt x="345196" y="648159"/>
                      <a:pt x="374574" y="624289"/>
                    </a:cubicBezTo>
                    <a:cubicBezTo>
                      <a:pt x="403952" y="600419"/>
                      <a:pt x="429658" y="572877"/>
                      <a:pt x="451692" y="525137"/>
                    </a:cubicBezTo>
                    <a:cubicBezTo>
                      <a:pt x="473726" y="477397"/>
                      <a:pt x="490251" y="405787"/>
                      <a:pt x="506776" y="337850"/>
                    </a:cubicBezTo>
                    <a:cubicBezTo>
                      <a:pt x="523301" y="269913"/>
                      <a:pt x="536155" y="170761"/>
                      <a:pt x="550844" y="117513"/>
                    </a:cubicBezTo>
                    <a:cubicBezTo>
                      <a:pt x="565533" y="64265"/>
                      <a:pt x="582058" y="36723"/>
                      <a:pt x="594911" y="18361"/>
                    </a:cubicBezTo>
                    <a:cubicBezTo>
                      <a:pt x="607764" y="0"/>
                      <a:pt x="620617" y="9180"/>
                      <a:pt x="627962" y="7344"/>
                    </a:cubicBezTo>
                    <a:cubicBezTo>
                      <a:pt x="635307" y="5508"/>
                      <a:pt x="638979" y="7344"/>
                      <a:pt x="638979" y="7344"/>
                    </a:cubicBezTo>
                    <a:lnTo>
                      <a:pt x="638979" y="7344"/>
                    </a:lnTo>
                  </a:path>
                </a:pathLst>
              </a:cu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Freeform 64"/>
              <p:cNvSpPr/>
              <p:nvPr/>
            </p:nvSpPr>
            <p:spPr>
              <a:xfrm flipH="1">
                <a:off x="3821017" y="3864166"/>
                <a:ext cx="638979" cy="681209"/>
              </a:xfrm>
              <a:custGeom>
                <a:avLst/>
                <a:gdLst>
                  <a:gd name="connsiteX0" fmla="*/ 0 w 638979"/>
                  <a:gd name="connsiteY0" fmla="*/ 679373 h 681209"/>
                  <a:gd name="connsiteX1" fmla="*/ 121186 w 638979"/>
                  <a:gd name="connsiteY1" fmla="*/ 679373 h 681209"/>
                  <a:gd name="connsiteX2" fmla="*/ 275422 w 638979"/>
                  <a:gd name="connsiteY2" fmla="*/ 668356 h 681209"/>
                  <a:gd name="connsiteX3" fmla="*/ 374574 w 638979"/>
                  <a:gd name="connsiteY3" fmla="*/ 624289 h 681209"/>
                  <a:gd name="connsiteX4" fmla="*/ 451692 w 638979"/>
                  <a:gd name="connsiteY4" fmla="*/ 525137 h 681209"/>
                  <a:gd name="connsiteX5" fmla="*/ 506776 w 638979"/>
                  <a:gd name="connsiteY5" fmla="*/ 337850 h 681209"/>
                  <a:gd name="connsiteX6" fmla="*/ 550844 w 638979"/>
                  <a:gd name="connsiteY6" fmla="*/ 117513 h 681209"/>
                  <a:gd name="connsiteX7" fmla="*/ 594911 w 638979"/>
                  <a:gd name="connsiteY7" fmla="*/ 18361 h 681209"/>
                  <a:gd name="connsiteX8" fmla="*/ 627962 w 638979"/>
                  <a:gd name="connsiteY8" fmla="*/ 7344 h 681209"/>
                  <a:gd name="connsiteX9" fmla="*/ 638979 w 638979"/>
                  <a:gd name="connsiteY9" fmla="*/ 7344 h 681209"/>
                  <a:gd name="connsiteX10" fmla="*/ 638979 w 638979"/>
                  <a:gd name="connsiteY10" fmla="*/ 7344 h 681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38979" h="681209">
                    <a:moveTo>
                      <a:pt x="0" y="679373"/>
                    </a:moveTo>
                    <a:cubicBezTo>
                      <a:pt x="37641" y="680291"/>
                      <a:pt x="75282" y="681209"/>
                      <a:pt x="121186" y="679373"/>
                    </a:cubicBezTo>
                    <a:cubicBezTo>
                      <a:pt x="167090" y="677537"/>
                      <a:pt x="233191" y="677537"/>
                      <a:pt x="275422" y="668356"/>
                    </a:cubicBezTo>
                    <a:cubicBezTo>
                      <a:pt x="317653" y="659175"/>
                      <a:pt x="345196" y="648159"/>
                      <a:pt x="374574" y="624289"/>
                    </a:cubicBezTo>
                    <a:cubicBezTo>
                      <a:pt x="403952" y="600419"/>
                      <a:pt x="429658" y="572877"/>
                      <a:pt x="451692" y="525137"/>
                    </a:cubicBezTo>
                    <a:cubicBezTo>
                      <a:pt x="473726" y="477397"/>
                      <a:pt x="490251" y="405787"/>
                      <a:pt x="506776" y="337850"/>
                    </a:cubicBezTo>
                    <a:cubicBezTo>
                      <a:pt x="523301" y="269913"/>
                      <a:pt x="536155" y="170761"/>
                      <a:pt x="550844" y="117513"/>
                    </a:cubicBezTo>
                    <a:cubicBezTo>
                      <a:pt x="565533" y="64265"/>
                      <a:pt x="582058" y="36723"/>
                      <a:pt x="594911" y="18361"/>
                    </a:cubicBezTo>
                    <a:cubicBezTo>
                      <a:pt x="607764" y="0"/>
                      <a:pt x="620617" y="9180"/>
                      <a:pt x="627962" y="7344"/>
                    </a:cubicBezTo>
                    <a:cubicBezTo>
                      <a:pt x="635307" y="5508"/>
                      <a:pt x="638979" y="7344"/>
                      <a:pt x="638979" y="7344"/>
                    </a:cubicBezTo>
                    <a:lnTo>
                      <a:pt x="638979" y="7344"/>
                    </a:lnTo>
                  </a:path>
                </a:pathLst>
              </a:cu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8" name="Straight Arrow Connector 67"/>
            <p:cNvCxnSpPr/>
            <p:nvPr/>
          </p:nvCxnSpPr>
          <p:spPr>
            <a:xfrm>
              <a:off x="2209800" y="1752600"/>
              <a:ext cx="0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 flipV="1">
              <a:off x="2209800" y="2362200"/>
              <a:ext cx="0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/>
            <p:cNvSpPr txBox="1"/>
            <p:nvPr/>
          </p:nvSpPr>
          <p:spPr>
            <a:xfrm>
              <a:off x="2057400" y="14478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  <p:cxnSp>
          <p:nvCxnSpPr>
            <p:cNvPr id="74" name="Straight Connector 73"/>
            <p:cNvCxnSpPr/>
            <p:nvPr/>
          </p:nvCxnSpPr>
          <p:spPr>
            <a:xfrm>
              <a:off x="2743200" y="2438400"/>
              <a:ext cx="0" cy="762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H="1">
              <a:off x="2270760" y="3048000"/>
              <a:ext cx="100584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oup 75"/>
            <p:cNvGrpSpPr/>
            <p:nvPr/>
          </p:nvGrpSpPr>
          <p:grpSpPr>
            <a:xfrm>
              <a:off x="2286000" y="2644966"/>
              <a:ext cx="903383" cy="403034"/>
              <a:chOff x="3216925" y="3864166"/>
              <a:chExt cx="1243071" cy="687636"/>
            </a:xfrm>
          </p:grpSpPr>
          <p:sp>
            <p:nvSpPr>
              <p:cNvPr id="77" name="Freeform 76"/>
              <p:cNvSpPr/>
              <p:nvPr/>
            </p:nvSpPr>
            <p:spPr>
              <a:xfrm>
                <a:off x="3216925" y="3870593"/>
                <a:ext cx="638979" cy="681209"/>
              </a:xfrm>
              <a:custGeom>
                <a:avLst/>
                <a:gdLst>
                  <a:gd name="connsiteX0" fmla="*/ 0 w 638979"/>
                  <a:gd name="connsiteY0" fmla="*/ 679373 h 681209"/>
                  <a:gd name="connsiteX1" fmla="*/ 121186 w 638979"/>
                  <a:gd name="connsiteY1" fmla="*/ 679373 h 681209"/>
                  <a:gd name="connsiteX2" fmla="*/ 275422 w 638979"/>
                  <a:gd name="connsiteY2" fmla="*/ 668356 h 681209"/>
                  <a:gd name="connsiteX3" fmla="*/ 374574 w 638979"/>
                  <a:gd name="connsiteY3" fmla="*/ 624289 h 681209"/>
                  <a:gd name="connsiteX4" fmla="*/ 451692 w 638979"/>
                  <a:gd name="connsiteY4" fmla="*/ 525137 h 681209"/>
                  <a:gd name="connsiteX5" fmla="*/ 506776 w 638979"/>
                  <a:gd name="connsiteY5" fmla="*/ 337850 h 681209"/>
                  <a:gd name="connsiteX6" fmla="*/ 550844 w 638979"/>
                  <a:gd name="connsiteY6" fmla="*/ 117513 h 681209"/>
                  <a:gd name="connsiteX7" fmla="*/ 594911 w 638979"/>
                  <a:gd name="connsiteY7" fmla="*/ 18361 h 681209"/>
                  <a:gd name="connsiteX8" fmla="*/ 627962 w 638979"/>
                  <a:gd name="connsiteY8" fmla="*/ 7344 h 681209"/>
                  <a:gd name="connsiteX9" fmla="*/ 638979 w 638979"/>
                  <a:gd name="connsiteY9" fmla="*/ 7344 h 681209"/>
                  <a:gd name="connsiteX10" fmla="*/ 638979 w 638979"/>
                  <a:gd name="connsiteY10" fmla="*/ 7344 h 681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38979" h="681209">
                    <a:moveTo>
                      <a:pt x="0" y="679373"/>
                    </a:moveTo>
                    <a:cubicBezTo>
                      <a:pt x="37641" y="680291"/>
                      <a:pt x="75282" y="681209"/>
                      <a:pt x="121186" y="679373"/>
                    </a:cubicBezTo>
                    <a:cubicBezTo>
                      <a:pt x="167090" y="677537"/>
                      <a:pt x="233191" y="677537"/>
                      <a:pt x="275422" y="668356"/>
                    </a:cubicBezTo>
                    <a:cubicBezTo>
                      <a:pt x="317653" y="659175"/>
                      <a:pt x="345196" y="648159"/>
                      <a:pt x="374574" y="624289"/>
                    </a:cubicBezTo>
                    <a:cubicBezTo>
                      <a:pt x="403952" y="600419"/>
                      <a:pt x="429658" y="572877"/>
                      <a:pt x="451692" y="525137"/>
                    </a:cubicBezTo>
                    <a:cubicBezTo>
                      <a:pt x="473726" y="477397"/>
                      <a:pt x="490251" y="405787"/>
                      <a:pt x="506776" y="337850"/>
                    </a:cubicBezTo>
                    <a:cubicBezTo>
                      <a:pt x="523301" y="269913"/>
                      <a:pt x="536155" y="170761"/>
                      <a:pt x="550844" y="117513"/>
                    </a:cubicBezTo>
                    <a:cubicBezTo>
                      <a:pt x="565533" y="64265"/>
                      <a:pt x="582058" y="36723"/>
                      <a:pt x="594911" y="18361"/>
                    </a:cubicBezTo>
                    <a:cubicBezTo>
                      <a:pt x="607764" y="0"/>
                      <a:pt x="620617" y="9180"/>
                      <a:pt x="627962" y="7344"/>
                    </a:cubicBezTo>
                    <a:cubicBezTo>
                      <a:pt x="635307" y="5508"/>
                      <a:pt x="638979" y="7344"/>
                      <a:pt x="638979" y="7344"/>
                    </a:cubicBezTo>
                    <a:lnTo>
                      <a:pt x="638979" y="7344"/>
                    </a:lnTo>
                  </a:path>
                </a:pathLst>
              </a:cu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Freeform 77"/>
              <p:cNvSpPr/>
              <p:nvPr/>
            </p:nvSpPr>
            <p:spPr>
              <a:xfrm flipH="1">
                <a:off x="3821017" y="3864166"/>
                <a:ext cx="638979" cy="681209"/>
              </a:xfrm>
              <a:custGeom>
                <a:avLst/>
                <a:gdLst>
                  <a:gd name="connsiteX0" fmla="*/ 0 w 638979"/>
                  <a:gd name="connsiteY0" fmla="*/ 679373 h 681209"/>
                  <a:gd name="connsiteX1" fmla="*/ 121186 w 638979"/>
                  <a:gd name="connsiteY1" fmla="*/ 679373 h 681209"/>
                  <a:gd name="connsiteX2" fmla="*/ 275422 w 638979"/>
                  <a:gd name="connsiteY2" fmla="*/ 668356 h 681209"/>
                  <a:gd name="connsiteX3" fmla="*/ 374574 w 638979"/>
                  <a:gd name="connsiteY3" fmla="*/ 624289 h 681209"/>
                  <a:gd name="connsiteX4" fmla="*/ 451692 w 638979"/>
                  <a:gd name="connsiteY4" fmla="*/ 525137 h 681209"/>
                  <a:gd name="connsiteX5" fmla="*/ 506776 w 638979"/>
                  <a:gd name="connsiteY5" fmla="*/ 337850 h 681209"/>
                  <a:gd name="connsiteX6" fmla="*/ 550844 w 638979"/>
                  <a:gd name="connsiteY6" fmla="*/ 117513 h 681209"/>
                  <a:gd name="connsiteX7" fmla="*/ 594911 w 638979"/>
                  <a:gd name="connsiteY7" fmla="*/ 18361 h 681209"/>
                  <a:gd name="connsiteX8" fmla="*/ 627962 w 638979"/>
                  <a:gd name="connsiteY8" fmla="*/ 7344 h 681209"/>
                  <a:gd name="connsiteX9" fmla="*/ 638979 w 638979"/>
                  <a:gd name="connsiteY9" fmla="*/ 7344 h 681209"/>
                  <a:gd name="connsiteX10" fmla="*/ 638979 w 638979"/>
                  <a:gd name="connsiteY10" fmla="*/ 7344 h 681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38979" h="681209">
                    <a:moveTo>
                      <a:pt x="0" y="679373"/>
                    </a:moveTo>
                    <a:cubicBezTo>
                      <a:pt x="37641" y="680291"/>
                      <a:pt x="75282" y="681209"/>
                      <a:pt x="121186" y="679373"/>
                    </a:cubicBezTo>
                    <a:cubicBezTo>
                      <a:pt x="167090" y="677537"/>
                      <a:pt x="233191" y="677537"/>
                      <a:pt x="275422" y="668356"/>
                    </a:cubicBezTo>
                    <a:cubicBezTo>
                      <a:pt x="317653" y="659175"/>
                      <a:pt x="345196" y="648159"/>
                      <a:pt x="374574" y="624289"/>
                    </a:cubicBezTo>
                    <a:cubicBezTo>
                      <a:pt x="403952" y="600419"/>
                      <a:pt x="429658" y="572877"/>
                      <a:pt x="451692" y="525137"/>
                    </a:cubicBezTo>
                    <a:cubicBezTo>
                      <a:pt x="473726" y="477397"/>
                      <a:pt x="490251" y="405787"/>
                      <a:pt x="506776" y="337850"/>
                    </a:cubicBezTo>
                    <a:cubicBezTo>
                      <a:pt x="523301" y="269913"/>
                      <a:pt x="536155" y="170761"/>
                      <a:pt x="550844" y="117513"/>
                    </a:cubicBezTo>
                    <a:cubicBezTo>
                      <a:pt x="565533" y="64265"/>
                      <a:pt x="582058" y="36723"/>
                      <a:pt x="594911" y="18361"/>
                    </a:cubicBezTo>
                    <a:cubicBezTo>
                      <a:pt x="607764" y="0"/>
                      <a:pt x="620617" y="9180"/>
                      <a:pt x="627962" y="7344"/>
                    </a:cubicBezTo>
                    <a:cubicBezTo>
                      <a:pt x="635307" y="5508"/>
                      <a:pt x="638979" y="7344"/>
                      <a:pt x="638979" y="7344"/>
                    </a:cubicBezTo>
                    <a:lnTo>
                      <a:pt x="638979" y="7344"/>
                    </a:lnTo>
                  </a:path>
                </a:pathLst>
              </a:cu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aphicFrame>
          <p:nvGraphicFramePr>
            <p:cNvPr id="80" name="Object 79"/>
            <p:cNvGraphicFramePr>
              <a:graphicFrameLocks noChangeAspect="1"/>
            </p:cNvGraphicFramePr>
            <p:nvPr/>
          </p:nvGraphicFramePr>
          <p:xfrm>
            <a:off x="762000" y="1850571"/>
            <a:ext cx="457200" cy="5878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2134" name="Equation" r:id="rId6" imgW="177480" imgH="228600" progId="Equation.DSMT4">
                    <p:embed/>
                  </p:oleObj>
                </mc:Choice>
                <mc:Fallback>
                  <p:oleObj name="Equation" r:id="rId6" imgW="177480" imgH="228600" progId="Equation.DSMT4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2000" y="1850571"/>
                          <a:ext cx="457200" cy="58782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" name="TextBox 81"/>
            <p:cNvSpPr txBox="1"/>
            <p:nvPr/>
          </p:nvSpPr>
          <p:spPr>
            <a:xfrm>
              <a:off x="1553980" y="163018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baseline="-25000" dirty="0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2590800" y="163018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baseline="-25000" dirty="0"/>
            </a:p>
          </p:txBody>
        </p:sp>
      </p:grpSp>
      <p:grpSp>
        <p:nvGrpSpPr>
          <p:cNvPr id="21" name="Group 99"/>
          <p:cNvGrpSpPr/>
          <p:nvPr/>
        </p:nvGrpSpPr>
        <p:grpSpPr>
          <a:xfrm>
            <a:off x="1676400" y="1524000"/>
            <a:ext cx="6858000" cy="4724400"/>
            <a:chOff x="1676400" y="1524000"/>
            <a:chExt cx="6858000" cy="4724400"/>
          </a:xfrm>
        </p:grpSpPr>
        <p:sp>
          <p:nvSpPr>
            <p:cNvPr id="101" name="Rectangle 100"/>
            <p:cNvSpPr/>
            <p:nvPr/>
          </p:nvSpPr>
          <p:spPr>
            <a:xfrm>
              <a:off x="5244060" y="1992217"/>
              <a:ext cx="76200" cy="36576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5334000" y="1992217"/>
              <a:ext cx="990600" cy="381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3" name="Straight Arrow Connector 102"/>
            <p:cNvCxnSpPr/>
            <p:nvPr/>
          </p:nvCxnSpPr>
          <p:spPr>
            <a:xfrm>
              <a:off x="4786860" y="2166651"/>
              <a:ext cx="381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04" name="Rectangle 103"/>
            <p:cNvSpPr/>
            <p:nvPr/>
          </p:nvSpPr>
          <p:spPr>
            <a:xfrm>
              <a:off x="6324600" y="1611217"/>
              <a:ext cx="76200" cy="74980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" name="Group 51"/>
            <p:cNvGrpSpPr/>
            <p:nvPr/>
          </p:nvGrpSpPr>
          <p:grpSpPr>
            <a:xfrm>
              <a:off x="5105400" y="1600200"/>
              <a:ext cx="1676400" cy="773017"/>
              <a:chOff x="5105400" y="1600200"/>
              <a:chExt cx="1676400" cy="773017"/>
            </a:xfrm>
          </p:grpSpPr>
          <p:grpSp>
            <p:nvGrpSpPr>
              <p:cNvPr id="27" name="Group 50"/>
              <p:cNvGrpSpPr/>
              <p:nvPr/>
            </p:nvGrpSpPr>
            <p:grpSpPr>
              <a:xfrm>
                <a:off x="5105400" y="1600200"/>
                <a:ext cx="1676400" cy="773017"/>
                <a:chOff x="5105400" y="1600200"/>
                <a:chExt cx="1676400" cy="773017"/>
              </a:xfrm>
            </p:grpSpPr>
            <p:cxnSp>
              <p:nvCxnSpPr>
                <p:cNvPr id="128" name="Straight Connector 27"/>
                <p:cNvCxnSpPr/>
                <p:nvPr/>
              </p:nvCxnSpPr>
              <p:spPr>
                <a:xfrm>
                  <a:off x="5105400" y="1981200"/>
                  <a:ext cx="548640" cy="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>
                <a:xfrm>
                  <a:off x="5105400" y="2373217"/>
                  <a:ext cx="1676400" cy="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>
                <a:xfrm>
                  <a:off x="6781800" y="1600200"/>
                  <a:ext cx="0" cy="76200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28" name="Group 19"/>
                <p:cNvGrpSpPr/>
                <p:nvPr/>
              </p:nvGrpSpPr>
              <p:grpSpPr>
                <a:xfrm>
                  <a:off x="6400800" y="1981200"/>
                  <a:ext cx="381000" cy="99467"/>
                  <a:chOff x="4191000" y="3024733"/>
                  <a:chExt cx="881349" cy="201924"/>
                </a:xfrm>
              </p:grpSpPr>
              <p:cxnSp>
                <p:nvCxnSpPr>
                  <p:cNvPr id="133" name="Straight Connector 132"/>
                  <p:cNvCxnSpPr/>
                  <p:nvPr/>
                </p:nvCxnSpPr>
                <p:spPr>
                  <a:xfrm>
                    <a:off x="4191000" y="3124200"/>
                    <a:ext cx="152400" cy="0"/>
                  </a:xfrm>
                  <a:prstGeom prst="line">
                    <a:avLst/>
                  </a:prstGeom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4" name="Straight Connector 32"/>
                  <p:cNvCxnSpPr/>
                  <p:nvPr/>
                </p:nvCxnSpPr>
                <p:spPr>
                  <a:xfrm rot="3600000">
                    <a:off x="4330009" y="3167546"/>
                    <a:ext cx="91440" cy="0"/>
                  </a:xfrm>
                  <a:prstGeom prst="line">
                    <a:avLst/>
                  </a:prstGeom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5" name="Straight Connector 134"/>
                  <p:cNvCxnSpPr/>
                  <p:nvPr/>
                </p:nvCxnSpPr>
                <p:spPr>
                  <a:xfrm rot="18000000" flipH="1">
                    <a:off x="4362863" y="3135217"/>
                    <a:ext cx="182880" cy="0"/>
                  </a:xfrm>
                  <a:prstGeom prst="line">
                    <a:avLst/>
                  </a:prstGeom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6" name="Straight Connector 135"/>
                  <p:cNvCxnSpPr/>
                  <p:nvPr/>
                </p:nvCxnSpPr>
                <p:spPr>
                  <a:xfrm rot="3600000">
                    <a:off x="4450080" y="3127190"/>
                    <a:ext cx="182880" cy="0"/>
                  </a:xfrm>
                  <a:prstGeom prst="line">
                    <a:avLst/>
                  </a:prstGeom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7" name="Straight Connector 136"/>
                  <p:cNvCxnSpPr/>
                  <p:nvPr/>
                </p:nvCxnSpPr>
                <p:spPr>
                  <a:xfrm rot="18000000" flipH="1">
                    <a:off x="4543172" y="3124200"/>
                    <a:ext cx="182880" cy="0"/>
                  </a:xfrm>
                  <a:prstGeom prst="line">
                    <a:avLst/>
                  </a:prstGeom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" name="Straight Connector 137"/>
                  <p:cNvCxnSpPr/>
                  <p:nvPr/>
                </p:nvCxnSpPr>
                <p:spPr>
                  <a:xfrm rot="3600000">
                    <a:off x="4630389" y="3116173"/>
                    <a:ext cx="182880" cy="0"/>
                  </a:xfrm>
                  <a:prstGeom prst="line">
                    <a:avLst/>
                  </a:prstGeom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9" name="Group 17"/>
                  <p:cNvGrpSpPr/>
                  <p:nvPr/>
                </p:nvGrpSpPr>
                <p:grpSpPr>
                  <a:xfrm flipH="1" flipV="1">
                    <a:off x="4820260" y="3025966"/>
                    <a:ext cx="78574" cy="182880"/>
                    <a:chOff x="4528129" y="3196177"/>
                    <a:chExt cx="78574" cy="182880"/>
                  </a:xfrm>
                </p:grpSpPr>
                <p:cxnSp>
                  <p:nvCxnSpPr>
                    <p:cNvPr id="141" name="Straight Connector 15"/>
                    <p:cNvCxnSpPr/>
                    <p:nvPr/>
                  </p:nvCxnSpPr>
                  <p:spPr>
                    <a:xfrm rot="3600000">
                      <a:off x="4482409" y="3319946"/>
                      <a:ext cx="91440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2" name="Straight Connector 40"/>
                    <p:cNvCxnSpPr/>
                    <p:nvPr/>
                  </p:nvCxnSpPr>
                  <p:spPr>
                    <a:xfrm rot="18000000" flipH="1">
                      <a:off x="4515263" y="3287617"/>
                      <a:ext cx="182880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40" name="Straight Connector 139"/>
                  <p:cNvCxnSpPr/>
                  <p:nvPr/>
                </p:nvCxnSpPr>
                <p:spPr>
                  <a:xfrm>
                    <a:off x="4919949" y="3124200"/>
                    <a:ext cx="152400" cy="0"/>
                  </a:xfrm>
                  <a:prstGeom prst="line">
                    <a:avLst/>
                  </a:prstGeom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32" name="Straight Connector 131"/>
                <p:cNvCxnSpPr/>
                <p:nvPr/>
              </p:nvCxnSpPr>
              <p:spPr>
                <a:xfrm>
                  <a:off x="5638800" y="1600200"/>
                  <a:ext cx="1143000" cy="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7" name="Straight Connector 126"/>
              <p:cNvCxnSpPr/>
              <p:nvPr/>
            </p:nvCxnSpPr>
            <p:spPr>
              <a:xfrm>
                <a:off x="5638800" y="1600200"/>
                <a:ext cx="0" cy="38404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06" name="Rectangle 105"/>
            <p:cNvSpPr/>
            <p:nvPr/>
          </p:nvSpPr>
          <p:spPr>
            <a:xfrm>
              <a:off x="5649817" y="1604173"/>
              <a:ext cx="676656" cy="457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7" name="Straight Arrow Connector 106"/>
            <p:cNvCxnSpPr/>
            <p:nvPr/>
          </p:nvCxnSpPr>
          <p:spPr>
            <a:xfrm>
              <a:off x="5486400" y="1600200"/>
              <a:ext cx="0" cy="38100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TextBox 107"/>
            <p:cNvSpPr txBox="1"/>
            <p:nvPr/>
          </p:nvSpPr>
          <p:spPr>
            <a:xfrm>
              <a:off x="5029200" y="15240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</a:t>
              </a:r>
              <a:r>
                <a:rPr lang="en-US" baseline="-25000" dirty="0"/>
                <a:t>2</a:t>
              </a: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5135380" y="23622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baseline="-25000" dirty="0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6172200" y="23622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baseline="-25000" dirty="0"/>
            </a:p>
          </p:txBody>
        </p:sp>
        <p:cxnSp>
          <p:nvCxnSpPr>
            <p:cNvPr id="111" name="Straight Connector 110"/>
            <p:cNvCxnSpPr/>
            <p:nvPr/>
          </p:nvCxnSpPr>
          <p:spPr>
            <a:xfrm>
              <a:off x="5257800" y="2743200"/>
              <a:ext cx="0" cy="762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flipH="1">
              <a:off x="4785360" y="3352800"/>
              <a:ext cx="100584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87"/>
            <p:cNvGrpSpPr/>
            <p:nvPr/>
          </p:nvGrpSpPr>
          <p:grpSpPr>
            <a:xfrm>
              <a:off x="4800600" y="2949766"/>
              <a:ext cx="903383" cy="403034"/>
              <a:chOff x="3216925" y="3864166"/>
              <a:chExt cx="1243071" cy="687636"/>
            </a:xfrm>
          </p:grpSpPr>
          <p:sp>
            <p:nvSpPr>
              <p:cNvPr id="124" name="Freeform 123"/>
              <p:cNvSpPr/>
              <p:nvPr/>
            </p:nvSpPr>
            <p:spPr>
              <a:xfrm>
                <a:off x="3216925" y="3870593"/>
                <a:ext cx="638979" cy="681209"/>
              </a:xfrm>
              <a:custGeom>
                <a:avLst/>
                <a:gdLst>
                  <a:gd name="connsiteX0" fmla="*/ 0 w 638979"/>
                  <a:gd name="connsiteY0" fmla="*/ 679373 h 681209"/>
                  <a:gd name="connsiteX1" fmla="*/ 121186 w 638979"/>
                  <a:gd name="connsiteY1" fmla="*/ 679373 h 681209"/>
                  <a:gd name="connsiteX2" fmla="*/ 275422 w 638979"/>
                  <a:gd name="connsiteY2" fmla="*/ 668356 h 681209"/>
                  <a:gd name="connsiteX3" fmla="*/ 374574 w 638979"/>
                  <a:gd name="connsiteY3" fmla="*/ 624289 h 681209"/>
                  <a:gd name="connsiteX4" fmla="*/ 451692 w 638979"/>
                  <a:gd name="connsiteY4" fmla="*/ 525137 h 681209"/>
                  <a:gd name="connsiteX5" fmla="*/ 506776 w 638979"/>
                  <a:gd name="connsiteY5" fmla="*/ 337850 h 681209"/>
                  <a:gd name="connsiteX6" fmla="*/ 550844 w 638979"/>
                  <a:gd name="connsiteY6" fmla="*/ 117513 h 681209"/>
                  <a:gd name="connsiteX7" fmla="*/ 594911 w 638979"/>
                  <a:gd name="connsiteY7" fmla="*/ 18361 h 681209"/>
                  <a:gd name="connsiteX8" fmla="*/ 627962 w 638979"/>
                  <a:gd name="connsiteY8" fmla="*/ 7344 h 681209"/>
                  <a:gd name="connsiteX9" fmla="*/ 638979 w 638979"/>
                  <a:gd name="connsiteY9" fmla="*/ 7344 h 681209"/>
                  <a:gd name="connsiteX10" fmla="*/ 638979 w 638979"/>
                  <a:gd name="connsiteY10" fmla="*/ 7344 h 681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38979" h="681209">
                    <a:moveTo>
                      <a:pt x="0" y="679373"/>
                    </a:moveTo>
                    <a:cubicBezTo>
                      <a:pt x="37641" y="680291"/>
                      <a:pt x="75282" y="681209"/>
                      <a:pt x="121186" y="679373"/>
                    </a:cubicBezTo>
                    <a:cubicBezTo>
                      <a:pt x="167090" y="677537"/>
                      <a:pt x="233191" y="677537"/>
                      <a:pt x="275422" y="668356"/>
                    </a:cubicBezTo>
                    <a:cubicBezTo>
                      <a:pt x="317653" y="659175"/>
                      <a:pt x="345196" y="648159"/>
                      <a:pt x="374574" y="624289"/>
                    </a:cubicBezTo>
                    <a:cubicBezTo>
                      <a:pt x="403952" y="600419"/>
                      <a:pt x="429658" y="572877"/>
                      <a:pt x="451692" y="525137"/>
                    </a:cubicBezTo>
                    <a:cubicBezTo>
                      <a:pt x="473726" y="477397"/>
                      <a:pt x="490251" y="405787"/>
                      <a:pt x="506776" y="337850"/>
                    </a:cubicBezTo>
                    <a:cubicBezTo>
                      <a:pt x="523301" y="269913"/>
                      <a:pt x="536155" y="170761"/>
                      <a:pt x="550844" y="117513"/>
                    </a:cubicBezTo>
                    <a:cubicBezTo>
                      <a:pt x="565533" y="64265"/>
                      <a:pt x="582058" y="36723"/>
                      <a:pt x="594911" y="18361"/>
                    </a:cubicBezTo>
                    <a:cubicBezTo>
                      <a:pt x="607764" y="0"/>
                      <a:pt x="620617" y="9180"/>
                      <a:pt x="627962" y="7344"/>
                    </a:cubicBezTo>
                    <a:cubicBezTo>
                      <a:pt x="635307" y="5508"/>
                      <a:pt x="638979" y="7344"/>
                      <a:pt x="638979" y="7344"/>
                    </a:cubicBezTo>
                    <a:lnTo>
                      <a:pt x="638979" y="7344"/>
                    </a:lnTo>
                  </a:path>
                </a:pathLst>
              </a:cu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Freeform 124"/>
              <p:cNvSpPr/>
              <p:nvPr/>
            </p:nvSpPr>
            <p:spPr>
              <a:xfrm flipH="1">
                <a:off x="3821017" y="3864166"/>
                <a:ext cx="638979" cy="681209"/>
              </a:xfrm>
              <a:custGeom>
                <a:avLst/>
                <a:gdLst>
                  <a:gd name="connsiteX0" fmla="*/ 0 w 638979"/>
                  <a:gd name="connsiteY0" fmla="*/ 679373 h 681209"/>
                  <a:gd name="connsiteX1" fmla="*/ 121186 w 638979"/>
                  <a:gd name="connsiteY1" fmla="*/ 679373 h 681209"/>
                  <a:gd name="connsiteX2" fmla="*/ 275422 w 638979"/>
                  <a:gd name="connsiteY2" fmla="*/ 668356 h 681209"/>
                  <a:gd name="connsiteX3" fmla="*/ 374574 w 638979"/>
                  <a:gd name="connsiteY3" fmla="*/ 624289 h 681209"/>
                  <a:gd name="connsiteX4" fmla="*/ 451692 w 638979"/>
                  <a:gd name="connsiteY4" fmla="*/ 525137 h 681209"/>
                  <a:gd name="connsiteX5" fmla="*/ 506776 w 638979"/>
                  <a:gd name="connsiteY5" fmla="*/ 337850 h 681209"/>
                  <a:gd name="connsiteX6" fmla="*/ 550844 w 638979"/>
                  <a:gd name="connsiteY6" fmla="*/ 117513 h 681209"/>
                  <a:gd name="connsiteX7" fmla="*/ 594911 w 638979"/>
                  <a:gd name="connsiteY7" fmla="*/ 18361 h 681209"/>
                  <a:gd name="connsiteX8" fmla="*/ 627962 w 638979"/>
                  <a:gd name="connsiteY8" fmla="*/ 7344 h 681209"/>
                  <a:gd name="connsiteX9" fmla="*/ 638979 w 638979"/>
                  <a:gd name="connsiteY9" fmla="*/ 7344 h 681209"/>
                  <a:gd name="connsiteX10" fmla="*/ 638979 w 638979"/>
                  <a:gd name="connsiteY10" fmla="*/ 7344 h 681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38979" h="681209">
                    <a:moveTo>
                      <a:pt x="0" y="679373"/>
                    </a:moveTo>
                    <a:cubicBezTo>
                      <a:pt x="37641" y="680291"/>
                      <a:pt x="75282" y="681209"/>
                      <a:pt x="121186" y="679373"/>
                    </a:cubicBezTo>
                    <a:cubicBezTo>
                      <a:pt x="167090" y="677537"/>
                      <a:pt x="233191" y="677537"/>
                      <a:pt x="275422" y="668356"/>
                    </a:cubicBezTo>
                    <a:cubicBezTo>
                      <a:pt x="317653" y="659175"/>
                      <a:pt x="345196" y="648159"/>
                      <a:pt x="374574" y="624289"/>
                    </a:cubicBezTo>
                    <a:cubicBezTo>
                      <a:pt x="403952" y="600419"/>
                      <a:pt x="429658" y="572877"/>
                      <a:pt x="451692" y="525137"/>
                    </a:cubicBezTo>
                    <a:cubicBezTo>
                      <a:pt x="473726" y="477397"/>
                      <a:pt x="490251" y="405787"/>
                      <a:pt x="506776" y="337850"/>
                    </a:cubicBezTo>
                    <a:cubicBezTo>
                      <a:pt x="523301" y="269913"/>
                      <a:pt x="536155" y="170761"/>
                      <a:pt x="550844" y="117513"/>
                    </a:cubicBezTo>
                    <a:cubicBezTo>
                      <a:pt x="565533" y="64265"/>
                      <a:pt x="582058" y="36723"/>
                      <a:pt x="594911" y="18361"/>
                    </a:cubicBezTo>
                    <a:cubicBezTo>
                      <a:pt x="607764" y="0"/>
                      <a:pt x="620617" y="9180"/>
                      <a:pt x="627962" y="7344"/>
                    </a:cubicBezTo>
                    <a:cubicBezTo>
                      <a:pt x="635307" y="5508"/>
                      <a:pt x="638979" y="7344"/>
                      <a:pt x="638979" y="7344"/>
                    </a:cubicBezTo>
                    <a:lnTo>
                      <a:pt x="638979" y="7344"/>
                    </a:lnTo>
                  </a:path>
                </a:pathLst>
              </a:cu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14" name="Straight Connector 113"/>
            <p:cNvCxnSpPr/>
            <p:nvPr/>
          </p:nvCxnSpPr>
          <p:spPr>
            <a:xfrm>
              <a:off x="6324600" y="2743200"/>
              <a:ext cx="0" cy="762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flipH="1">
              <a:off x="5852160" y="3352800"/>
              <a:ext cx="100584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Group 92"/>
            <p:cNvGrpSpPr/>
            <p:nvPr/>
          </p:nvGrpSpPr>
          <p:grpSpPr>
            <a:xfrm>
              <a:off x="6096000" y="2949766"/>
              <a:ext cx="457200" cy="403034"/>
              <a:chOff x="3216925" y="3864166"/>
              <a:chExt cx="1243071" cy="687636"/>
            </a:xfrm>
          </p:grpSpPr>
          <p:sp>
            <p:nvSpPr>
              <p:cNvPr id="122" name="Freeform 121"/>
              <p:cNvSpPr/>
              <p:nvPr/>
            </p:nvSpPr>
            <p:spPr>
              <a:xfrm>
                <a:off x="3216925" y="3870593"/>
                <a:ext cx="638979" cy="681209"/>
              </a:xfrm>
              <a:custGeom>
                <a:avLst/>
                <a:gdLst>
                  <a:gd name="connsiteX0" fmla="*/ 0 w 638979"/>
                  <a:gd name="connsiteY0" fmla="*/ 679373 h 681209"/>
                  <a:gd name="connsiteX1" fmla="*/ 121186 w 638979"/>
                  <a:gd name="connsiteY1" fmla="*/ 679373 h 681209"/>
                  <a:gd name="connsiteX2" fmla="*/ 275422 w 638979"/>
                  <a:gd name="connsiteY2" fmla="*/ 668356 h 681209"/>
                  <a:gd name="connsiteX3" fmla="*/ 374574 w 638979"/>
                  <a:gd name="connsiteY3" fmla="*/ 624289 h 681209"/>
                  <a:gd name="connsiteX4" fmla="*/ 451692 w 638979"/>
                  <a:gd name="connsiteY4" fmla="*/ 525137 h 681209"/>
                  <a:gd name="connsiteX5" fmla="*/ 506776 w 638979"/>
                  <a:gd name="connsiteY5" fmla="*/ 337850 h 681209"/>
                  <a:gd name="connsiteX6" fmla="*/ 550844 w 638979"/>
                  <a:gd name="connsiteY6" fmla="*/ 117513 h 681209"/>
                  <a:gd name="connsiteX7" fmla="*/ 594911 w 638979"/>
                  <a:gd name="connsiteY7" fmla="*/ 18361 h 681209"/>
                  <a:gd name="connsiteX8" fmla="*/ 627962 w 638979"/>
                  <a:gd name="connsiteY8" fmla="*/ 7344 h 681209"/>
                  <a:gd name="connsiteX9" fmla="*/ 638979 w 638979"/>
                  <a:gd name="connsiteY9" fmla="*/ 7344 h 681209"/>
                  <a:gd name="connsiteX10" fmla="*/ 638979 w 638979"/>
                  <a:gd name="connsiteY10" fmla="*/ 7344 h 681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38979" h="681209">
                    <a:moveTo>
                      <a:pt x="0" y="679373"/>
                    </a:moveTo>
                    <a:cubicBezTo>
                      <a:pt x="37641" y="680291"/>
                      <a:pt x="75282" y="681209"/>
                      <a:pt x="121186" y="679373"/>
                    </a:cubicBezTo>
                    <a:cubicBezTo>
                      <a:pt x="167090" y="677537"/>
                      <a:pt x="233191" y="677537"/>
                      <a:pt x="275422" y="668356"/>
                    </a:cubicBezTo>
                    <a:cubicBezTo>
                      <a:pt x="317653" y="659175"/>
                      <a:pt x="345196" y="648159"/>
                      <a:pt x="374574" y="624289"/>
                    </a:cubicBezTo>
                    <a:cubicBezTo>
                      <a:pt x="403952" y="600419"/>
                      <a:pt x="429658" y="572877"/>
                      <a:pt x="451692" y="525137"/>
                    </a:cubicBezTo>
                    <a:cubicBezTo>
                      <a:pt x="473726" y="477397"/>
                      <a:pt x="490251" y="405787"/>
                      <a:pt x="506776" y="337850"/>
                    </a:cubicBezTo>
                    <a:cubicBezTo>
                      <a:pt x="523301" y="269913"/>
                      <a:pt x="536155" y="170761"/>
                      <a:pt x="550844" y="117513"/>
                    </a:cubicBezTo>
                    <a:cubicBezTo>
                      <a:pt x="565533" y="64265"/>
                      <a:pt x="582058" y="36723"/>
                      <a:pt x="594911" y="18361"/>
                    </a:cubicBezTo>
                    <a:cubicBezTo>
                      <a:pt x="607764" y="0"/>
                      <a:pt x="620617" y="9180"/>
                      <a:pt x="627962" y="7344"/>
                    </a:cubicBezTo>
                    <a:cubicBezTo>
                      <a:pt x="635307" y="5508"/>
                      <a:pt x="638979" y="7344"/>
                      <a:pt x="638979" y="7344"/>
                    </a:cubicBezTo>
                    <a:lnTo>
                      <a:pt x="638979" y="7344"/>
                    </a:lnTo>
                  </a:path>
                </a:pathLst>
              </a:cu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Freeform 122"/>
              <p:cNvSpPr/>
              <p:nvPr/>
            </p:nvSpPr>
            <p:spPr>
              <a:xfrm flipH="1">
                <a:off x="3821017" y="3864166"/>
                <a:ext cx="638979" cy="681209"/>
              </a:xfrm>
              <a:custGeom>
                <a:avLst/>
                <a:gdLst>
                  <a:gd name="connsiteX0" fmla="*/ 0 w 638979"/>
                  <a:gd name="connsiteY0" fmla="*/ 679373 h 681209"/>
                  <a:gd name="connsiteX1" fmla="*/ 121186 w 638979"/>
                  <a:gd name="connsiteY1" fmla="*/ 679373 h 681209"/>
                  <a:gd name="connsiteX2" fmla="*/ 275422 w 638979"/>
                  <a:gd name="connsiteY2" fmla="*/ 668356 h 681209"/>
                  <a:gd name="connsiteX3" fmla="*/ 374574 w 638979"/>
                  <a:gd name="connsiteY3" fmla="*/ 624289 h 681209"/>
                  <a:gd name="connsiteX4" fmla="*/ 451692 w 638979"/>
                  <a:gd name="connsiteY4" fmla="*/ 525137 h 681209"/>
                  <a:gd name="connsiteX5" fmla="*/ 506776 w 638979"/>
                  <a:gd name="connsiteY5" fmla="*/ 337850 h 681209"/>
                  <a:gd name="connsiteX6" fmla="*/ 550844 w 638979"/>
                  <a:gd name="connsiteY6" fmla="*/ 117513 h 681209"/>
                  <a:gd name="connsiteX7" fmla="*/ 594911 w 638979"/>
                  <a:gd name="connsiteY7" fmla="*/ 18361 h 681209"/>
                  <a:gd name="connsiteX8" fmla="*/ 627962 w 638979"/>
                  <a:gd name="connsiteY8" fmla="*/ 7344 h 681209"/>
                  <a:gd name="connsiteX9" fmla="*/ 638979 w 638979"/>
                  <a:gd name="connsiteY9" fmla="*/ 7344 h 681209"/>
                  <a:gd name="connsiteX10" fmla="*/ 638979 w 638979"/>
                  <a:gd name="connsiteY10" fmla="*/ 7344 h 681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38979" h="681209">
                    <a:moveTo>
                      <a:pt x="0" y="679373"/>
                    </a:moveTo>
                    <a:cubicBezTo>
                      <a:pt x="37641" y="680291"/>
                      <a:pt x="75282" y="681209"/>
                      <a:pt x="121186" y="679373"/>
                    </a:cubicBezTo>
                    <a:cubicBezTo>
                      <a:pt x="167090" y="677537"/>
                      <a:pt x="233191" y="677537"/>
                      <a:pt x="275422" y="668356"/>
                    </a:cubicBezTo>
                    <a:cubicBezTo>
                      <a:pt x="317653" y="659175"/>
                      <a:pt x="345196" y="648159"/>
                      <a:pt x="374574" y="624289"/>
                    </a:cubicBezTo>
                    <a:cubicBezTo>
                      <a:pt x="403952" y="600419"/>
                      <a:pt x="429658" y="572877"/>
                      <a:pt x="451692" y="525137"/>
                    </a:cubicBezTo>
                    <a:cubicBezTo>
                      <a:pt x="473726" y="477397"/>
                      <a:pt x="490251" y="405787"/>
                      <a:pt x="506776" y="337850"/>
                    </a:cubicBezTo>
                    <a:cubicBezTo>
                      <a:pt x="523301" y="269913"/>
                      <a:pt x="536155" y="170761"/>
                      <a:pt x="550844" y="117513"/>
                    </a:cubicBezTo>
                    <a:cubicBezTo>
                      <a:pt x="565533" y="64265"/>
                      <a:pt x="582058" y="36723"/>
                      <a:pt x="594911" y="18361"/>
                    </a:cubicBezTo>
                    <a:cubicBezTo>
                      <a:pt x="607764" y="0"/>
                      <a:pt x="620617" y="9180"/>
                      <a:pt x="627962" y="7344"/>
                    </a:cubicBezTo>
                    <a:cubicBezTo>
                      <a:pt x="635307" y="5508"/>
                      <a:pt x="638979" y="7344"/>
                      <a:pt x="638979" y="7344"/>
                    </a:cubicBezTo>
                    <a:lnTo>
                      <a:pt x="638979" y="7344"/>
                    </a:lnTo>
                  </a:path>
                </a:pathLst>
              </a:cu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aphicFrame>
          <p:nvGraphicFramePr>
            <p:cNvPr id="117" name="Object 3"/>
            <p:cNvGraphicFramePr>
              <a:graphicFrameLocks noChangeAspect="1"/>
            </p:cNvGraphicFramePr>
            <p:nvPr/>
          </p:nvGraphicFramePr>
          <p:xfrm>
            <a:off x="6172200" y="3409950"/>
            <a:ext cx="2362200" cy="2838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2135" name="Equation" r:id="rId8" imgW="1091880" imgH="1473120" progId="Equation.DSMT4">
                    <p:embed/>
                  </p:oleObj>
                </mc:Choice>
                <mc:Fallback>
                  <p:oleObj name="Equation" r:id="rId8" imgW="1091880" imgH="1473120" progId="Equation.DSMT4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72200" y="3409950"/>
                          <a:ext cx="2362200" cy="28384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8" name="Object 5"/>
            <p:cNvGraphicFramePr>
              <a:graphicFrameLocks noChangeAspect="1"/>
            </p:cNvGraphicFramePr>
            <p:nvPr/>
          </p:nvGraphicFramePr>
          <p:xfrm>
            <a:off x="4329660" y="1828800"/>
            <a:ext cx="457200" cy="587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2136" name="Equation" r:id="rId10" imgW="177480" imgH="228600" progId="Equation.DSMT4">
                    <p:embed/>
                  </p:oleObj>
                </mc:Choice>
                <mc:Fallback>
                  <p:oleObj name="Equation" r:id="rId10" imgW="177480" imgH="228600" progId="Equation.DSMT4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9660" y="1828800"/>
                          <a:ext cx="457200" cy="5873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9" name="Object 6"/>
            <p:cNvGraphicFramePr>
              <a:graphicFrameLocks noChangeAspect="1"/>
            </p:cNvGraphicFramePr>
            <p:nvPr/>
          </p:nvGraphicFramePr>
          <p:xfrm>
            <a:off x="2478088" y="4876800"/>
            <a:ext cx="1595437" cy="8334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2137" name="Equation" r:id="rId12" imgW="736560" imgH="431640" progId="Equation.DSMT4">
                    <p:embed/>
                  </p:oleObj>
                </mc:Choice>
                <mc:Fallback>
                  <p:oleObj name="Equation" r:id="rId12" imgW="736560" imgH="431640" progId="Equation.DSMT4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78088" y="4876800"/>
                          <a:ext cx="1595437" cy="8334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0" name="TextBox 119"/>
            <p:cNvSpPr txBox="1"/>
            <p:nvPr/>
          </p:nvSpPr>
          <p:spPr>
            <a:xfrm>
              <a:off x="1752600" y="4419600"/>
              <a:ext cx="17526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For a fixed W</a:t>
              </a:r>
              <a:r>
                <a:rPr lang="en-US" baseline="-25000" dirty="0" smtClean="0"/>
                <a:t>1</a:t>
              </a:r>
              <a:endParaRPr lang="en-US" dirty="0"/>
            </a:p>
          </p:txBody>
        </p:sp>
        <p:sp>
          <p:nvSpPr>
            <p:cNvPr id="121" name="Rounded Rectangle 120"/>
            <p:cNvSpPr/>
            <p:nvPr/>
          </p:nvSpPr>
          <p:spPr>
            <a:xfrm>
              <a:off x="1676400" y="4419600"/>
              <a:ext cx="2514600" cy="129540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5" name="Date Placeholder 8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JD 2457094.208333</a:t>
            </a:r>
            <a:endParaRPr lang="en-US"/>
          </a:p>
        </p:txBody>
      </p:sp>
      <p:sp>
        <p:nvSpPr>
          <p:cNvPr id="86" name="Slide Number Placeholder 8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EB4F-4406-4338-B7DA-91F07C72938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Injection Semiconductor Laser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152400" y="5181600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ym typeface="Wingdings" pitchFamily="2" charset="2"/>
              </a:rPr>
              <a:t>Photon density Carrier density </a:t>
            </a:r>
            <a:endParaRPr lang="en-US" sz="2400" dirty="0"/>
          </a:p>
        </p:txBody>
      </p:sp>
      <p:cxnSp>
        <p:nvCxnSpPr>
          <p:cNvPr id="44" name="Straight Arrow Connector 43"/>
          <p:cNvCxnSpPr/>
          <p:nvPr/>
        </p:nvCxnSpPr>
        <p:spPr>
          <a:xfrm flipV="1">
            <a:off x="4419600" y="510540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6629400" y="510540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2286000" y="5791200"/>
            <a:ext cx="441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 smtClean="0">
                <a:latin typeface="Times New Roman"/>
                <a:cs typeface="Times New Roman"/>
                <a:sym typeface="Wingdings" pitchFamily="2" charset="2"/>
              </a:rPr>
              <a:t>Δ</a:t>
            </a:r>
            <a:r>
              <a:rPr lang="en-US" sz="2000" dirty="0" smtClean="0">
                <a:latin typeface="Times New Roman"/>
                <a:cs typeface="Times New Roman"/>
                <a:sym typeface="Wingdings" pitchFamily="2" charset="2"/>
              </a:rPr>
              <a:t>N</a:t>
            </a:r>
            <a:r>
              <a:rPr lang="en-US" sz="2000" baseline="-25000" dirty="0" smtClean="0">
                <a:latin typeface="Times New Roman"/>
                <a:cs typeface="Times New Roman"/>
                <a:sym typeface="Wingdings" pitchFamily="2" charset="2"/>
              </a:rPr>
              <a:t>p</a:t>
            </a:r>
            <a:r>
              <a:rPr lang="en-US" sz="2000" dirty="0" smtClean="0">
                <a:sym typeface="Wingdings" pitchFamily="2" charset="2"/>
              </a:rPr>
              <a:t></a:t>
            </a:r>
            <a:r>
              <a:rPr lang="el-GR" sz="2000" dirty="0" smtClean="0">
                <a:latin typeface="Times New Roman"/>
                <a:cs typeface="Times New Roman"/>
                <a:sym typeface="Wingdings" pitchFamily="2" charset="2"/>
              </a:rPr>
              <a:t> Δ</a:t>
            </a:r>
            <a:r>
              <a:rPr lang="en-US" sz="2000" dirty="0" smtClean="0">
                <a:latin typeface="Times New Roman"/>
                <a:cs typeface="Times New Roman"/>
                <a:sym typeface="Wingdings" pitchFamily="2" charset="2"/>
              </a:rPr>
              <a:t>N</a:t>
            </a:r>
            <a:endParaRPr lang="en-US" sz="2000" dirty="0"/>
          </a:p>
        </p:txBody>
      </p:sp>
      <p:sp>
        <p:nvSpPr>
          <p:cNvPr id="66" name="Date Placeholder 6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JD 2457094.208333</a:t>
            </a:r>
            <a:endParaRPr lang="en-US"/>
          </a:p>
        </p:txBody>
      </p:sp>
      <p:sp>
        <p:nvSpPr>
          <p:cNvPr id="67" name="Slide Number Placeholder 6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EB4F-4406-4338-B7DA-91F07C729387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96" name="Group 95"/>
          <p:cNvGrpSpPr/>
          <p:nvPr/>
        </p:nvGrpSpPr>
        <p:grpSpPr>
          <a:xfrm>
            <a:off x="762000" y="1216223"/>
            <a:ext cx="7315200" cy="3310621"/>
            <a:chOff x="762000" y="1216223"/>
            <a:chExt cx="7315200" cy="3310621"/>
          </a:xfrm>
        </p:grpSpPr>
        <p:grpSp>
          <p:nvGrpSpPr>
            <p:cNvPr id="93" name="Group 92"/>
            <p:cNvGrpSpPr/>
            <p:nvPr/>
          </p:nvGrpSpPr>
          <p:grpSpPr>
            <a:xfrm>
              <a:off x="762000" y="1216223"/>
              <a:ext cx="7315200" cy="3310621"/>
              <a:chOff x="228600" y="1216223"/>
              <a:chExt cx="7315200" cy="3310621"/>
            </a:xfrm>
          </p:grpSpPr>
          <p:sp>
            <p:nvSpPr>
              <p:cNvPr id="68" name="Rectangle 67"/>
              <p:cNvSpPr/>
              <p:nvPr/>
            </p:nvSpPr>
            <p:spPr>
              <a:xfrm>
                <a:off x="2209800" y="2362200"/>
                <a:ext cx="1371600" cy="685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Carrier Density (N)</a:t>
                </a:r>
                <a:endParaRPr lang="en-US" sz="1600" dirty="0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2774244" y="3688644"/>
                <a:ext cx="1676400" cy="8382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Photon Density of Lasing Mode (</a:t>
                </a:r>
                <a:r>
                  <a:rPr lang="en-US" sz="1600" dirty="0" err="1" smtClean="0"/>
                  <a:t>N</a:t>
                </a:r>
                <a:r>
                  <a:rPr lang="en-US" sz="1600" baseline="-25000" dirty="0" err="1" smtClean="0"/>
                  <a:t>p</a:t>
                </a:r>
                <a:r>
                  <a:rPr lang="en-US" sz="1600" dirty="0" smtClean="0"/>
                  <a:t>)</a:t>
                </a:r>
                <a:endParaRPr lang="en-US" sz="1600" dirty="0"/>
              </a:p>
            </p:txBody>
          </p:sp>
          <p:grpSp>
            <p:nvGrpSpPr>
              <p:cNvPr id="73" name="Group 72"/>
              <p:cNvGrpSpPr/>
              <p:nvPr/>
            </p:nvGrpSpPr>
            <p:grpSpPr>
              <a:xfrm>
                <a:off x="3657600" y="2678289"/>
                <a:ext cx="762000" cy="979311"/>
                <a:chOff x="3657600" y="2068689"/>
                <a:chExt cx="762000" cy="979311"/>
              </a:xfrm>
            </p:grpSpPr>
            <p:sp>
              <p:nvSpPr>
                <p:cNvPr id="71" name="Bent-Up Arrow 70"/>
                <p:cNvSpPr/>
                <p:nvPr/>
              </p:nvSpPr>
              <p:spPr>
                <a:xfrm flipV="1">
                  <a:off x="3657600" y="2133600"/>
                  <a:ext cx="533400" cy="914400"/>
                </a:xfrm>
                <a:prstGeom prst="bentUpArrow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Right Arrow 71"/>
                <p:cNvSpPr/>
                <p:nvPr/>
              </p:nvSpPr>
              <p:spPr>
                <a:xfrm>
                  <a:off x="3657600" y="2068689"/>
                  <a:ext cx="762000" cy="228600"/>
                </a:xfrm>
                <a:prstGeom prst="rightArrow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4" name="Down Arrow 73"/>
              <p:cNvSpPr/>
              <p:nvPr/>
            </p:nvSpPr>
            <p:spPr>
              <a:xfrm>
                <a:off x="2819400" y="3124200"/>
                <a:ext cx="609600" cy="533400"/>
              </a:xfrm>
              <a:prstGeom prst="downArrow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ight Arrow 74"/>
              <p:cNvSpPr/>
              <p:nvPr/>
            </p:nvSpPr>
            <p:spPr>
              <a:xfrm flipH="1">
                <a:off x="1371600" y="2590800"/>
                <a:ext cx="762000" cy="228600"/>
              </a:xfrm>
              <a:prstGeom prst="rightArrow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Bent-Up Arrow 75"/>
              <p:cNvSpPr/>
              <p:nvPr/>
            </p:nvSpPr>
            <p:spPr>
              <a:xfrm rot="10800000" flipV="1">
                <a:off x="2362200" y="3124200"/>
                <a:ext cx="381000" cy="914400"/>
              </a:xfrm>
              <a:prstGeom prst="bentUpArrow">
                <a:avLst>
                  <a:gd name="adj1" fmla="val 33889"/>
                  <a:gd name="adj2" fmla="val 38333"/>
                  <a:gd name="adj3" fmla="val 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7" name="Group 76"/>
              <p:cNvGrpSpPr/>
              <p:nvPr/>
            </p:nvGrpSpPr>
            <p:grpSpPr>
              <a:xfrm rot="5400000">
                <a:off x="2166055" y="1415345"/>
                <a:ext cx="762000" cy="979311"/>
                <a:chOff x="3657600" y="2068689"/>
                <a:chExt cx="762000" cy="979311"/>
              </a:xfrm>
            </p:grpSpPr>
            <p:sp>
              <p:nvSpPr>
                <p:cNvPr id="78" name="Bent-Up Arrow 77"/>
                <p:cNvSpPr/>
                <p:nvPr/>
              </p:nvSpPr>
              <p:spPr>
                <a:xfrm flipV="1">
                  <a:off x="3657600" y="2133600"/>
                  <a:ext cx="533400" cy="914400"/>
                </a:xfrm>
                <a:prstGeom prst="bentUpArrow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ight Arrow 78"/>
                <p:cNvSpPr/>
                <p:nvPr/>
              </p:nvSpPr>
              <p:spPr>
                <a:xfrm>
                  <a:off x="3657600" y="2068689"/>
                  <a:ext cx="762000" cy="228600"/>
                </a:xfrm>
                <a:prstGeom prst="rightArrow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0" name="TextBox 79"/>
              <p:cNvSpPr txBox="1"/>
              <p:nvPr/>
            </p:nvSpPr>
            <p:spPr>
              <a:xfrm>
                <a:off x="762000" y="1752600"/>
                <a:ext cx="1447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i="1" dirty="0" smtClean="0"/>
                  <a:t>Carrier leakage</a:t>
                </a:r>
                <a:endParaRPr lang="en-US" sz="1400" i="1" dirty="0"/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228600" y="2448580"/>
                <a:ext cx="1447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i="1" dirty="0" smtClean="0"/>
                  <a:t>Non-</a:t>
                </a:r>
                <a:r>
                  <a:rPr lang="en-US" sz="1400" i="1" dirty="0" err="1" smtClean="0"/>
                  <a:t>radiative</a:t>
                </a:r>
                <a:r>
                  <a:rPr lang="en-US" sz="1400" i="1" dirty="0" smtClean="0"/>
                  <a:t> recombination</a:t>
                </a:r>
                <a:endParaRPr lang="en-US" sz="1400" i="1" dirty="0"/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2362200" y="1216223"/>
                <a:ext cx="1143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i="1" dirty="0" smtClean="0">
                    <a:solidFill>
                      <a:srgbClr val="FF0000"/>
                    </a:solidFill>
                  </a:rPr>
                  <a:t>Input current</a:t>
                </a:r>
                <a:endParaRPr lang="en-US" sz="1400" i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3733800" y="1981200"/>
                <a:ext cx="167640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i="1" dirty="0" smtClean="0"/>
                  <a:t>Spontaneous emission into other wavelengths</a:t>
                </a:r>
                <a:endParaRPr lang="en-US" sz="1400" i="1" dirty="0"/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1295400" y="3426023"/>
                <a:ext cx="1447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i="1" dirty="0" smtClean="0"/>
                  <a:t>Absorption</a:t>
                </a:r>
                <a:endParaRPr lang="en-US" sz="1400" i="1" dirty="0"/>
              </a:p>
            </p:txBody>
          </p:sp>
          <p:sp>
            <p:nvSpPr>
              <p:cNvPr id="85" name="Arc 84"/>
              <p:cNvSpPr/>
              <p:nvPr/>
            </p:nvSpPr>
            <p:spPr>
              <a:xfrm>
                <a:off x="3798711" y="2971800"/>
                <a:ext cx="533400" cy="152400"/>
              </a:xfrm>
              <a:prstGeom prst="arc">
                <a:avLst>
                  <a:gd name="adj1" fmla="val 8460544"/>
                  <a:gd name="adj2" fmla="val 3168246"/>
                </a:avLst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7" name="Straight Arrow Connector 86"/>
              <p:cNvCxnSpPr/>
              <p:nvPr/>
            </p:nvCxnSpPr>
            <p:spPr>
              <a:xfrm>
                <a:off x="4343400" y="3048000"/>
                <a:ext cx="18288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8" name="TextBox 87"/>
              <p:cNvSpPr txBox="1"/>
              <p:nvPr/>
            </p:nvSpPr>
            <p:spPr>
              <a:xfrm>
                <a:off x="6096000" y="2743200"/>
                <a:ext cx="14478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i="1" dirty="0" smtClean="0"/>
                  <a:t>Spontaneous emission into lasing mode</a:t>
                </a:r>
                <a:endParaRPr lang="en-US" sz="1600" i="1" dirty="0"/>
              </a:p>
            </p:txBody>
          </p:sp>
          <p:sp>
            <p:nvSpPr>
              <p:cNvPr id="89" name="Arc 88"/>
              <p:cNvSpPr/>
              <p:nvPr/>
            </p:nvSpPr>
            <p:spPr>
              <a:xfrm>
                <a:off x="2937933" y="3234267"/>
                <a:ext cx="381000" cy="152400"/>
              </a:xfrm>
              <a:prstGeom prst="arc">
                <a:avLst>
                  <a:gd name="adj1" fmla="val 10071037"/>
                  <a:gd name="adj2" fmla="val 892772"/>
                </a:avLst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0" name="Straight Arrow Connector 89"/>
              <p:cNvCxnSpPr/>
              <p:nvPr/>
            </p:nvCxnSpPr>
            <p:spPr>
              <a:xfrm>
                <a:off x="3330222" y="3310467"/>
                <a:ext cx="1394178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2" name="TextBox 91"/>
              <p:cNvSpPr txBox="1"/>
              <p:nvPr/>
            </p:nvSpPr>
            <p:spPr>
              <a:xfrm>
                <a:off x="4572000" y="3124200"/>
                <a:ext cx="14478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i="1" dirty="0" smtClean="0"/>
                  <a:t>Stimulated emission into lasing mode</a:t>
                </a:r>
                <a:endParaRPr lang="en-US" sz="1600" i="1" dirty="0"/>
              </a:p>
            </p:txBody>
          </p:sp>
        </p:grpSp>
        <p:sp>
          <p:nvSpPr>
            <p:cNvPr id="94" name="Right Arrow 93"/>
            <p:cNvSpPr/>
            <p:nvPr/>
          </p:nvSpPr>
          <p:spPr>
            <a:xfrm>
              <a:off x="5029200" y="4114800"/>
              <a:ext cx="762000" cy="228600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5748867" y="4077956"/>
              <a:ext cx="1143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smtClean="0">
                  <a:solidFill>
                    <a:srgbClr val="FF0000"/>
                  </a:solidFill>
                </a:rPr>
                <a:t>Laser output</a:t>
              </a:r>
              <a:endParaRPr lang="en-US" sz="1400" i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2042847" y="2481549"/>
            <a:ext cx="3356336" cy="0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810000" y="2514600"/>
            <a:ext cx="0" cy="2090451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Negative Optical Feedback</a:t>
            </a:r>
            <a:endParaRPr lang="en-US" dirty="0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914400" y="1371600"/>
            <a:ext cx="0" cy="17526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>
            <a:off x="914400" y="3124200"/>
            <a:ext cx="4191000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57200" y="10668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Mirror reflectivity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48200" y="31242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Frequency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1219200" y="1807991"/>
            <a:ext cx="1311007" cy="1240009"/>
          </a:xfrm>
          <a:custGeom>
            <a:avLst/>
            <a:gdLst>
              <a:gd name="connsiteX0" fmla="*/ 0 w 1277956"/>
              <a:gd name="connsiteY0" fmla="*/ 286439 h 1428520"/>
              <a:gd name="connsiteX1" fmla="*/ 429658 w 1277956"/>
              <a:gd name="connsiteY1" fmla="*/ 495759 h 1428520"/>
              <a:gd name="connsiteX2" fmla="*/ 672029 w 1277956"/>
              <a:gd name="connsiteY2" fmla="*/ 1399142 h 1428520"/>
              <a:gd name="connsiteX3" fmla="*/ 903383 w 1277956"/>
              <a:gd name="connsiteY3" fmla="*/ 319489 h 1428520"/>
              <a:gd name="connsiteX4" fmla="*/ 1277956 w 1277956"/>
              <a:gd name="connsiteY4" fmla="*/ 0 h 1428520"/>
              <a:gd name="connsiteX5" fmla="*/ 1277956 w 1277956"/>
              <a:gd name="connsiteY5" fmla="*/ 0 h 1428520"/>
              <a:gd name="connsiteX0" fmla="*/ 0 w 1277956"/>
              <a:gd name="connsiteY0" fmla="*/ 286439 h 1400672"/>
              <a:gd name="connsiteX1" fmla="*/ 429658 w 1277956"/>
              <a:gd name="connsiteY1" fmla="*/ 495759 h 1400672"/>
              <a:gd name="connsiteX2" fmla="*/ 672029 w 1277956"/>
              <a:gd name="connsiteY2" fmla="*/ 1399142 h 1400672"/>
              <a:gd name="connsiteX3" fmla="*/ 853807 w 1277956"/>
              <a:gd name="connsiteY3" fmla="*/ 504940 h 1400672"/>
              <a:gd name="connsiteX4" fmla="*/ 1277956 w 1277956"/>
              <a:gd name="connsiteY4" fmla="*/ 0 h 1400672"/>
              <a:gd name="connsiteX5" fmla="*/ 1277956 w 1277956"/>
              <a:gd name="connsiteY5" fmla="*/ 0 h 1400672"/>
              <a:gd name="connsiteX0" fmla="*/ 0 w 1277956"/>
              <a:gd name="connsiteY0" fmla="*/ 286439 h 1400672"/>
              <a:gd name="connsiteX1" fmla="*/ 429658 w 1277956"/>
              <a:gd name="connsiteY1" fmla="*/ 495759 h 1400672"/>
              <a:gd name="connsiteX2" fmla="*/ 672029 w 1277956"/>
              <a:gd name="connsiteY2" fmla="*/ 1399142 h 1400672"/>
              <a:gd name="connsiteX3" fmla="*/ 853807 w 1277956"/>
              <a:gd name="connsiteY3" fmla="*/ 504940 h 1400672"/>
              <a:gd name="connsiteX4" fmla="*/ 1277956 w 1277956"/>
              <a:gd name="connsiteY4" fmla="*/ 0 h 1400672"/>
              <a:gd name="connsiteX5" fmla="*/ 1277956 w 1277956"/>
              <a:gd name="connsiteY5" fmla="*/ 0 h 1400672"/>
              <a:gd name="connsiteX0" fmla="*/ 0 w 1277956"/>
              <a:gd name="connsiteY0" fmla="*/ 286439 h 1400672"/>
              <a:gd name="connsiteX1" fmla="*/ 429658 w 1277956"/>
              <a:gd name="connsiteY1" fmla="*/ 495759 h 1400672"/>
              <a:gd name="connsiteX2" fmla="*/ 672029 w 1277956"/>
              <a:gd name="connsiteY2" fmla="*/ 1399142 h 1400672"/>
              <a:gd name="connsiteX3" fmla="*/ 853807 w 1277956"/>
              <a:gd name="connsiteY3" fmla="*/ 504940 h 1400672"/>
              <a:gd name="connsiteX4" fmla="*/ 1277956 w 1277956"/>
              <a:gd name="connsiteY4" fmla="*/ 0 h 1400672"/>
              <a:gd name="connsiteX5" fmla="*/ 1277956 w 1277956"/>
              <a:gd name="connsiteY5" fmla="*/ 0 h 1400672"/>
              <a:gd name="connsiteX0" fmla="*/ 0 w 1277956"/>
              <a:gd name="connsiteY0" fmla="*/ 286439 h 1400672"/>
              <a:gd name="connsiteX1" fmla="*/ 429658 w 1277956"/>
              <a:gd name="connsiteY1" fmla="*/ 495759 h 1400672"/>
              <a:gd name="connsiteX2" fmla="*/ 672029 w 1277956"/>
              <a:gd name="connsiteY2" fmla="*/ 1399142 h 1400672"/>
              <a:gd name="connsiteX3" fmla="*/ 853807 w 1277956"/>
              <a:gd name="connsiteY3" fmla="*/ 504940 h 1400672"/>
              <a:gd name="connsiteX4" fmla="*/ 1277956 w 1277956"/>
              <a:gd name="connsiteY4" fmla="*/ 0 h 1400672"/>
              <a:gd name="connsiteX5" fmla="*/ 1277956 w 1277956"/>
              <a:gd name="connsiteY5" fmla="*/ 0 h 1400672"/>
              <a:gd name="connsiteX0" fmla="*/ 0 w 1277956"/>
              <a:gd name="connsiteY0" fmla="*/ 286439 h 1400672"/>
              <a:gd name="connsiteX1" fmla="*/ 429658 w 1277956"/>
              <a:gd name="connsiteY1" fmla="*/ 495759 h 1400672"/>
              <a:gd name="connsiteX2" fmla="*/ 672029 w 1277956"/>
              <a:gd name="connsiteY2" fmla="*/ 1399142 h 1400672"/>
              <a:gd name="connsiteX3" fmla="*/ 853807 w 1277956"/>
              <a:gd name="connsiteY3" fmla="*/ 504940 h 1400672"/>
              <a:gd name="connsiteX4" fmla="*/ 1277956 w 1277956"/>
              <a:gd name="connsiteY4" fmla="*/ 0 h 1400672"/>
              <a:gd name="connsiteX0" fmla="*/ 0 w 1311007"/>
              <a:gd name="connsiteY0" fmla="*/ 125776 h 1240009"/>
              <a:gd name="connsiteX1" fmla="*/ 429658 w 1311007"/>
              <a:gd name="connsiteY1" fmla="*/ 335096 h 1240009"/>
              <a:gd name="connsiteX2" fmla="*/ 672029 w 1311007"/>
              <a:gd name="connsiteY2" fmla="*/ 1238479 h 1240009"/>
              <a:gd name="connsiteX3" fmla="*/ 853807 w 1311007"/>
              <a:gd name="connsiteY3" fmla="*/ 344277 h 1240009"/>
              <a:gd name="connsiteX4" fmla="*/ 1311007 w 1311007"/>
              <a:gd name="connsiteY4" fmla="*/ 115677 h 1240009"/>
              <a:gd name="connsiteX0" fmla="*/ 0 w 1311007"/>
              <a:gd name="connsiteY0" fmla="*/ 125776 h 1240009"/>
              <a:gd name="connsiteX1" fmla="*/ 429658 w 1311007"/>
              <a:gd name="connsiteY1" fmla="*/ 335096 h 1240009"/>
              <a:gd name="connsiteX2" fmla="*/ 672029 w 1311007"/>
              <a:gd name="connsiteY2" fmla="*/ 1238479 h 1240009"/>
              <a:gd name="connsiteX3" fmla="*/ 853807 w 1311007"/>
              <a:gd name="connsiteY3" fmla="*/ 344277 h 1240009"/>
              <a:gd name="connsiteX4" fmla="*/ 1311007 w 1311007"/>
              <a:gd name="connsiteY4" fmla="*/ 115677 h 1240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1007" h="1240009">
                <a:moveTo>
                  <a:pt x="0" y="125776"/>
                </a:moveTo>
                <a:cubicBezTo>
                  <a:pt x="158826" y="137711"/>
                  <a:pt x="317653" y="149646"/>
                  <a:pt x="429658" y="335096"/>
                </a:cubicBezTo>
                <a:cubicBezTo>
                  <a:pt x="541663" y="520546"/>
                  <a:pt x="601338" y="1236949"/>
                  <a:pt x="672029" y="1238479"/>
                </a:cubicBezTo>
                <a:cubicBezTo>
                  <a:pt x="742720" y="1240009"/>
                  <a:pt x="779443" y="626125"/>
                  <a:pt x="853807" y="344277"/>
                </a:cubicBezTo>
                <a:cubicBezTo>
                  <a:pt x="961222" y="0"/>
                  <a:pt x="1172379" y="111699"/>
                  <a:pt x="1311007" y="115677"/>
                </a:cubicBezTo>
              </a:path>
            </a:pathLst>
          </a:cu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 flipV="1">
            <a:off x="3276600" y="1938051"/>
            <a:ext cx="1311007" cy="1240009"/>
          </a:xfrm>
          <a:custGeom>
            <a:avLst/>
            <a:gdLst>
              <a:gd name="connsiteX0" fmla="*/ 0 w 1277956"/>
              <a:gd name="connsiteY0" fmla="*/ 286439 h 1428520"/>
              <a:gd name="connsiteX1" fmla="*/ 429658 w 1277956"/>
              <a:gd name="connsiteY1" fmla="*/ 495759 h 1428520"/>
              <a:gd name="connsiteX2" fmla="*/ 672029 w 1277956"/>
              <a:gd name="connsiteY2" fmla="*/ 1399142 h 1428520"/>
              <a:gd name="connsiteX3" fmla="*/ 903383 w 1277956"/>
              <a:gd name="connsiteY3" fmla="*/ 319489 h 1428520"/>
              <a:gd name="connsiteX4" fmla="*/ 1277956 w 1277956"/>
              <a:gd name="connsiteY4" fmla="*/ 0 h 1428520"/>
              <a:gd name="connsiteX5" fmla="*/ 1277956 w 1277956"/>
              <a:gd name="connsiteY5" fmla="*/ 0 h 1428520"/>
              <a:gd name="connsiteX0" fmla="*/ 0 w 1277956"/>
              <a:gd name="connsiteY0" fmla="*/ 286439 h 1400672"/>
              <a:gd name="connsiteX1" fmla="*/ 429658 w 1277956"/>
              <a:gd name="connsiteY1" fmla="*/ 495759 h 1400672"/>
              <a:gd name="connsiteX2" fmla="*/ 672029 w 1277956"/>
              <a:gd name="connsiteY2" fmla="*/ 1399142 h 1400672"/>
              <a:gd name="connsiteX3" fmla="*/ 853807 w 1277956"/>
              <a:gd name="connsiteY3" fmla="*/ 504940 h 1400672"/>
              <a:gd name="connsiteX4" fmla="*/ 1277956 w 1277956"/>
              <a:gd name="connsiteY4" fmla="*/ 0 h 1400672"/>
              <a:gd name="connsiteX5" fmla="*/ 1277956 w 1277956"/>
              <a:gd name="connsiteY5" fmla="*/ 0 h 1400672"/>
              <a:gd name="connsiteX0" fmla="*/ 0 w 1277956"/>
              <a:gd name="connsiteY0" fmla="*/ 286439 h 1400672"/>
              <a:gd name="connsiteX1" fmla="*/ 429658 w 1277956"/>
              <a:gd name="connsiteY1" fmla="*/ 495759 h 1400672"/>
              <a:gd name="connsiteX2" fmla="*/ 672029 w 1277956"/>
              <a:gd name="connsiteY2" fmla="*/ 1399142 h 1400672"/>
              <a:gd name="connsiteX3" fmla="*/ 853807 w 1277956"/>
              <a:gd name="connsiteY3" fmla="*/ 504940 h 1400672"/>
              <a:gd name="connsiteX4" fmla="*/ 1277956 w 1277956"/>
              <a:gd name="connsiteY4" fmla="*/ 0 h 1400672"/>
              <a:gd name="connsiteX5" fmla="*/ 1277956 w 1277956"/>
              <a:gd name="connsiteY5" fmla="*/ 0 h 1400672"/>
              <a:gd name="connsiteX0" fmla="*/ 0 w 1277956"/>
              <a:gd name="connsiteY0" fmla="*/ 286439 h 1400672"/>
              <a:gd name="connsiteX1" fmla="*/ 429658 w 1277956"/>
              <a:gd name="connsiteY1" fmla="*/ 495759 h 1400672"/>
              <a:gd name="connsiteX2" fmla="*/ 672029 w 1277956"/>
              <a:gd name="connsiteY2" fmla="*/ 1399142 h 1400672"/>
              <a:gd name="connsiteX3" fmla="*/ 853807 w 1277956"/>
              <a:gd name="connsiteY3" fmla="*/ 504940 h 1400672"/>
              <a:gd name="connsiteX4" fmla="*/ 1277956 w 1277956"/>
              <a:gd name="connsiteY4" fmla="*/ 0 h 1400672"/>
              <a:gd name="connsiteX5" fmla="*/ 1277956 w 1277956"/>
              <a:gd name="connsiteY5" fmla="*/ 0 h 1400672"/>
              <a:gd name="connsiteX0" fmla="*/ 0 w 1277956"/>
              <a:gd name="connsiteY0" fmla="*/ 286439 h 1400672"/>
              <a:gd name="connsiteX1" fmla="*/ 429658 w 1277956"/>
              <a:gd name="connsiteY1" fmla="*/ 495759 h 1400672"/>
              <a:gd name="connsiteX2" fmla="*/ 672029 w 1277956"/>
              <a:gd name="connsiteY2" fmla="*/ 1399142 h 1400672"/>
              <a:gd name="connsiteX3" fmla="*/ 853807 w 1277956"/>
              <a:gd name="connsiteY3" fmla="*/ 504940 h 1400672"/>
              <a:gd name="connsiteX4" fmla="*/ 1277956 w 1277956"/>
              <a:gd name="connsiteY4" fmla="*/ 0 h 1400672"/>
              <a:gd name="connsiteX5" fmla="*/ 1277956 w 1277956"/>
              <a:gd name="connsiteY5" fmla="*/ 0 h 1400672"/>
              <a:gd name="connsiteX0" fmla="*/ 0 w 1277956"/>
              <a:gd name="connsiteY0" fmla="*/ 286439 h 1400672"/>
              <a:gd name="connsiteX1" fmla="*/ 429658 w 1277956"/>
              <a:gd name="connsiteY1" fmla="*/ 495759 h 1400672"/>
              <a:gd name="connsiteX2" fmla="*/ 672029 w 1277956"/>
              <a:gd name="connsiteY2" fmla="*/ 1399142 h 1400672"/>
              <a:gd name="connsiteX3" fmla="*/ 853807 w 1277956"/>
              <a:gd name="connsiteY3" fmla="*/ 504940 h 1400672"/>
              <a:gd name="connsiteX4" fmla="*/ 1277956 w 1277956"/>
              <a:gd name="connsiteY4" fmla="*/ 0 h 1400672"/>
              <a:gd name="connsiteX0" fmla="*/ 0 w 1311007"/>
              <a:gd name="connsiteY0" fmla="*/ 125776 h 1240009"/>
              <a:gd name="connsiteX1" fmla="*/ 429658 w 1311007"/>
              <a:gd name="connsiteY1" fmla="*/ 335096 h 1240009"/>
              <a:gd name="connsiteX2" fmla="*/ 672029 w 1311007"/>
              <a:gd name="connsiteY2" fmla="*/ 1238479 h 1240009"/>
              <a:gd name="connsiteX3" fmla="*/ 853807 w 1311007"/>
              <a:gd name="connsiteY3" fmla="*/ 344277 h 1240009"/>
              <a:gd name="connsiteX4" fmla="*/ 1311007 w 1311007"/>
              <a:gd name="connsiteY4" fmla="*/ 115677 h 1240009"/>
              <a:gd name="connsiteX0" fmla="*/ 0 w 1311007"/>
              <a:gd name="connsiteY0" fmla="*/ 125776 h 1240009"/>
              <a:gd name="connsiteX1" fmla="*/ 429658 w 1311007"/>
              <a:gd name="connsiteY1" fmla="*/ 335096 h 1240009"/>
              <a:gd name="connsiteX2" fmla="*/ 672029 w 1311007"/>
              <a:gd name="connsiteY2" fmla="*/ 1238479 h 1240009"/>
              <a:gd name="connsiteX3" fmla="*/ 853807 w 1311007"/>
              <a:gd name="connsiteY3" fmla="*/ 344277 h 1240009"/>
              <a:gd name="connsiteX4" fmla="*/ 1311007 w 1311007"/>
              <a:gd name="connsiteY4" fmla="*/ 115677 h 1240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1007" h="1240009">
                <a:moveTo>
                  <a:pt x="0" y="125776"/>
                </a:moveTo>
                <a:cubicBezTo>
                  <a:pt x="158826" y="137711"/>
                  <a:pt x="317653" y="149646"/>
                  <a:pt x="429658" y="335096"/>
                </a:cubicBezTo>
                <a:cubicBezTo>
                  <a:pt x="541663" y="520546"/>
                  <a:pt x="601338" y="1236949"/>
                  <a:pt x="672029" y="1238479"/>
                </a:cubicBezTo>
                <a:cubicBezTo>
                  <a:pt x="742720" y="1240009"/>
                  <a:pt x="779443" y="626125"/>
                  <a:pt x="853807" y="344277"/>
                </a:cubicBezTo>
                <a:cubicBezTo>
                  <a:pt x="961222" y="0"/>
                  <a:pt x="1172379" y="111699"/>
                  <a:pt x="1311007" y="115677"/>
                </a:cubicBezTo>
              </a:path>
            </a:pathLst>
          </a:cu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3776949" y="2438400"/>
            <a:ext cx="76200" cy="762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2035366" y="2481549"/>
            <a:ext cx="0" cy="2090451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4724400" y="2286000"/>
            <a:ext cx="633470" cy="424149"/>
            <a:chOff x="7138930" y="1938051"/>
            <a:chExt cx="1399142" cy="424150"/>
          </a:xfrm>
          <a:effectLst/>
        </p:grpSpPr>
        <p:sp>
          <p:nvSpPr>
            <p:cNvPr id="15" name="Freeform 14"/>
            <p:cNvSpPr/>
            <p:nvPr/>
          </p:nvSpPr>
          <p:spPr>
            <a:xfrm>
              <a:off x="7138930" y="1975693"/>
              <a:ext cx="176270" cy="386508"/>
            </a:xfrm>
            <a:custGeom>
              <a:avLst/>
              <a:gdLst>
                <a:gd name="connsiteX0" fmla="*/ 0 w 429658"/>
                <a:gd name="connsiteY0" fmla="*/ 304800 h 649995"/>
                <a:gd name="connsiteX1" fmla="*/ 121186 w 429658"/>
                <a:gd name="connsiteY1" fmla="*/ 51412 h 649995"/>
                <a:gd name="connsiteX2" fmla="*/ 319489 w 429658"/>
                <a:gd name="connsiteY2" fmla="*/ 613272 h 649995"/>
                <a:gd name="connsiteX3" fmla="*/ 429658 w 429658"/>
                <a:gd name="connsiteY3" fmla="*/ 271749 h 649995"/>
                <a:gd name="connsiteX4" fmla="*/ 429658 w 429658"/>
                <a:gd name="connsiteY4" fmla="*/ 271749 h 649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9658" h="649995">
                  <a:moveTo>
                    <a:pt x="0" y="304800"/>
                  </a:moveTo>
                  <a:cubicBezTo>
                    <a:pt x="33969" y="152400"/>
                    <a:pt x="67938" y="0"/>
                    <a:pt x="121186" y="51412"/>
                  </a:cubicBezTo>
                  <a:cubicBezTo>
                    <a:pt x="174434" y="102824"/>
                    <a:pt x="268077" y="576549"/>
                    <a:pt x="319489" y="613272"/>
                  </a:cubicBezTo>
                  <a:cubicBezTo>
                    <a:pt x="370901" y="649995"/>
                    <a:pt x="429658" y="271749"/>
                    <a:pt x="429658" y="271749"/>
                  </a:cubicBezTo>
                  <a:lnTo>
                    <a:pt x="429658" y="271749"/>
                  </a:ln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7313364" y="1970183"/>
              <a:ext cx="176270" cy="386508"/>
            </a:xfrm>
            <a:custGeom>
              <a:avLst/>
              <a:gdLst>
                <a:gd name="connsiteX0" fmla="*/ 0 w 429658"/>
                <a:gd name="connsiteY0" fmla="*/ 304800 h 649995"/>
                <a:gd name="connsiteX1" fmla="*/ 121186 w 429658"/>
                <a:gd name="connsiteY1" fmla="*/ 51412 h 649995"/>
                <a:gd name="connsiteX2" fmla="*/ 319489 w 429658"/>
                <a:gd name="connsiteY2" fmla="*/ 613272 h 649995"/>
                <a:gd name="connsiteX3" fmla="*/ 429658 w 429658"/>
                <a:gd name="connsiteY3" fmla="*/ 271749 h 649995"/>
                <a:gd name="connsiteX4" fmla="*/ 429658 w 429658"/>
                <a:gd name="connsiteY4" fmla="*/ 271749 h 649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9658" h="649995">
                  <a:moveTo>
                    <a:pt x="0" y="304800"/>
                  </a:moveTo>
                  <a:cubicBezTo>
                    <a:pt x="33969" y="152400"/>
                    <a:pt x="67938" y="0"/>
                    <a:pt x="121186" y="51412"/>
                  </a:cubicBezTo>
                  <a:cubicBezTo>
                    <a:pt x="174434" y="102824"/>
                    <a:pt x="268077" y="576549"/>
                    <a:pt x="319489" y="613272"/>
                  </a:cubicBezTo>
                  <a:cubicBezTo>
                    <a:pt x="370901" y="649995"/>
                    <a:pt x="429658" y="271749"/>
                    <a:pt x="429658" y="271749"/>
                  </a:cubicBezTo>
                  <a:lnTo>
                    <a:pt x="429658" y="271749"/>
                  </a:ln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7488715" y="1954578"/>
              <a:ext cx="176270" cy="386508"/>
            </a:xfrm>
            <a:custGeom>
              <a:avLst/>
              <a:gdLst>
                <a:gd name="connsiteX0" fmla="*/ 0 w 429658"/>
                <a:gd name="connsiteY0" fmla="*/ 304800 h 649995"/>
                <a:gd name="connsiteX1" fmla="*/ 121186 w 429658"/>
                <a:gd name="connsiteY1" fmla="*/ 51412 h 649995"/>
                <a:gd name="connsiteX2" fmla="*/ 319489 w 429658"/>
                <a:gd name="connsiteY2" fmla="*/ 613272 h 649995"/>
                <a:gd name="connsiteX3" fmla="*/ 429658 w 429658"/>
                <a:gd name="connsiteY3" fmla="*/ 271749 h 649995"/>
                <a:gd name="connsiteX4" fmla="*/ 429658 w 429658"/>
                <a:gd name="connsiteY4" fmla="*/ 271749 h 649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9658" h="649995">
                  <a:moveTo>
                    <a:pt x="0" y="304800"/>
                  </a:moveTo>
                  <a:cubicBezTo>
                    <a:pt x="33969" y="152400"/>
                    <a:pt x="67938" y="0"/>
                    <a:pt x="121186" y="51412"/>
                  </a:cubicBezTo>
                  <a:cubicBezTo>
                    <a:pt x="174434" y="102824"/>
                    <a:pt x="268077" y="576549"/>
                    <a:pt x="319489" y="613272"/>
                  </a:cubicBezTo>
                  <a:cubicBezTo>
                    <a:pt x="370901" y="649995"/>
                    <a:pt x="429658" y="271749"/>
                    <a:pt x="429658" y="271749"/>
                  </a:cubicBezTo>
                  <a:lnTo>
                    <a:pt x="429658" y="271749"/>
                  </a:ln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7663149" y="1949068"/>
              <a:ext cx="176270" cy="386508"/>
            </a:xfrm>
            <a:custGeom>
              <a:avLst/>
              <a:gdLst>
                <a:gd name="connsiteX0" fmla="*/ 0 w 429658"/>
                <a:gd name="connsiteY0" fmla="*/ 304800 h 649995"/>
                <a:gd name="connsiteX1" fmla="*/ 121186 w 429658"/>
                <a:gd name="connsiteY1" fmla="*/ 51412 h 649995"/>
                <a:gd name="connsiteX2" fmla="*/ 319489 w 429658"/>
                <a:gd name="connsiteY2" fmla="*/ 613272 h 649995"/>
                <a:gd name="connsiteX3" fmla="*/ 429658 w 429658"/>
                <a:gd name="connsiteY3" fmla="*/ 271749 h 649995"/>
                <a:gd name="connsiteX4" fmla="*/ 429658 w 429658"/>
                <a:gd name="connsiteY4" fmla="*/ 271749 h 649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9658" h="649995">
                  <a:moveTo>
                    <a:pt x="0" y="304800"/>
                  </a:moveTo>
                  <a:cubicBezTo>
                    <a:pt x="33969" y="152400"/>
                    <a:pt x="67938" y="0"/>
                    <a:pt x="121186" y="51412"/>
                  </a:cubicBezTo>
                  <a:cubicBezTo>
                    <a:pt x="174434" y="102824"/>
                    <a:pt x="268077" y="576549"/>
                    <a:pt x="319489" y="613272"/>
                  </a:cubicBezTo>
                  <a:cubicBezTo>
                    <a:pt x="370901" y="649995"/>
                    <a:pt x="429658" y="271749"/>
                    <a:pt x="429658" y="271749"/>
                  </a:cubicBezTo>
                  <a:lnTo>
                    <a:pt x="429658" y="271749"/>
                  </a:ln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7837583" y="1964676"/>
              <a:ext cx="176270" cy="386508"/>
            </a:xfrm>
            <a:custGeom>
              <a:avLst/>
              <a:gdLst>
                <a:gd name="connsiteX0" fmla="*/ 0 w 429658"/>
                <a:gd name="connsiteY0" fmla="*/ 304800 h 649995"/>
                <a:gd name="connsiteX1" fmla="*/ 121186 w 429658"/>
                <a:gd name="connsiteY1" fmla="*/ 51412 h 649995"/>
                <a:gd name="connsiteX2" fmla="*/ 319489 w 429658"/>
                <a:gd name="connsiteY2" fmla="*/ 613272 h 649995"/>
                <a:gd name="connsiteX3" fmla="*/ 429658 w 429658"/>
                <a:gd name="connsiteY3" fmla="*/ 271749 h 649995"/>
                <a:gd name="connsiteX4" fmla="*/ 429658 w 429658"/>
                <a:gd name="connsiteY4" fmla="*/ 271749 h 649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9658" h="649995">
                  <a:moveTo>
                    <a:pt x="0" y="304800"/>
                  </a:moveTo>
                  <a:cubicBezTo>
                    <a:pt x="33969" y="152400"/>
                    <a:pt x="67938" y="0"/>
                    <a:pt x="121186" y="51412"/>
                  </a:cubicBezTo>
                  <a:cubicBezTo>
                    <a:pt x="174434" y="102824"/>
                    <a:pt x="268077" y="576549"/>
                    <a:pt x="319489" y="613272"/>
                  </a:cubicBezTo>
                  <a:cubicBezTo>
                    <a:pt x="370901" y="649995"/>
                    <a:pt x="429658" y="271749"/>
                    <a:pt x="429658" y="271749"/>
                  </a:cubicBezTo>
                  <a:lnTo>
                    <a:pt x="429658" y="271749"/>
                  </a:ln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8012017" y="1959166"/>
              <a:ext cx="176270" cy="386508"/>
            </a:xfrm>
            <a:custGeom>
              <a:avLst/>
              <a:gdLst>
                <a:gd name="connsiteX0" fmla="*/ 0 w 429658"/>
                <a:gd name="connsiteY0" fmla="*/ 304800 h 649995"/>
                <a:gd name="connsiteX1" fmla="*/ 121186 w 429658"/>
                <a:gd name="connsiteY1" fmla="*/ 51412 h 649995"/>
                <a:gd name="connsiteX2" fmla="*/ 319489 w 429658"/>
                <a:gd name="connsiteY2" fmla="*/ 613272 h 649995"/>
                <a:gd name="connsiteX3" fmla="*/ 429658 w 429658"/>
                <a:gd name="connsiteY3" fmla="*/ 271749 h 649995"/>
                <a:gd name="connsiteX4" fmla="*/ 429658 w 429658"/>
                <a:gd name="connsiteY4" fmla="*/ 271749 h 649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9658" h="649995">
                  <a:moveTo>
                    <a:pt x="0" y="304800"/>
                  </a:moveTo>
                  <a:cubicBezTo>
                    <a:pt x="33969" y="152400"/>
                    <a:pt x="67938" y="0"/>
                    <a:pt x="121186" y="51412"/>
                  </a:cubicBezTo>
                  <a:cubicBezTo>
                    <a:pt x="174434" y="102824"/>
                    <a:pt x="268077" y="576549"/>
                    <a:pt x="319489" y="613272"/>
                  </a:cubicBezTo>
                  <a:cubicBezTo>
                    <a:pt x="370901" y="649995"/>
                    <a:pt x="429658" y="271749"/>
                    <a:pt x="429658" y="271749"/>
                  </a:cubicBezTo>
                  <a:lnTo>
                    <a:pt x="429658" y="271749"/>
                  </a:ln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8187368" y="1943561"/>
              <a:ext cx="176270" cy="386508"/>
            </a:xfrm>
            <a:custGeom>
              <a:avLst/>
              <a:gdLst>
                <a:gd name="connsiteX0" fmla="*/ 0 w 429658"/>
                <a:gd name="connsiteY0" fmla="*/ 304800 h 649995"/>
                <a:gd name="connsiteX1" fmla="*/ 121186 w 429658"/>
                <a:gd name="connsiteY1" fmla="*/ 51412 h 649995"/>
                <a:gd name="connsiteX2" fmla="*/ 319489 w 429658"/>
                <a:gd name="connsiteY2" fmla="*/ 613272 h 649995"/>
                <a:gd name="connsiteX3" fmla="*/ 429658 w 429658"/>
                <a:gd name="connsiteY3" fmla="*/ 271749 h 649995"/>
                <a:gd name="connsiteX4" fmla="*/ 429658 w 429658"/>
                <a:gd name="connsiteY4" fmla="*/ 271749 h 649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9658" h="649995">
                  <a:moveTo>
                    <a:pt x="0" y="304800"/>
                  </a:moveTo>
                  <a:cubicBezTo>
                    <a:pt x="33969" y="152400"/>
                    <a:pt x="67938" y="0"/>
                    <a:pt x="121186" y="51412"/>
                  </a:cubicBezTo>
                  <a:cubicBezTo>
                    <a:pt x="174434" y="102824"/>
                    <a:pt x="268077" y="576549"/>
                    <a:pt x="319489" y="613272"/>
                  </a:cubicBezTo>
                  <a:cubicBezTo>
                    <a:pt x="370901" y="649995"/>
                    <a:pt x="429658" y="271749"/>
                    <a:pt x="429658" y="271749"/>
                  </a:cubicBezTo>
                  <a:lnTo>
                    <a:pt x="429658" y="271749"/>
                  </a:ln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8361802" y="1938051"/>
              <a:ext cx="176270" cy="386508"/>
            </a:xfrm>
            <a:custGeom>
              <a:avLst/>
              <a:gdLst>
                <a:gd name="connsiteX0" fmla="*/ 0 w 429658"/>
                <a:gd name="connsiteY0" fmla="*/ 304800 h 649995"/>
                <a:gd name="connsiteX1" fmla="*/ 121186 w 429658"/>
                <a:gd name="connsiteY1" fmla="*/ 51412 h 649995"/>
                <a:gd name="connsiteX2" fmla="*/ 319489 w 429658"/>
                <a:gd name="connsiteY2" fmla="*/ 613272 h 649995"/>
                <a:gd name="connsiteX3" fmla="*/ 429658 w 429658"/>
                <a:gd name="connsiteY3" fmla="*/ 271749 h 649995"/>
                <a:gd name="connsiteX4" fmla="*/ 429658 w 429658"/>
                <a:gd name="connsiteY4" fmla="*/ 271749 h 649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9658" h="649995">
                  <a:moveTo>
                    <a:pt x="0" y="304800"/>
                  </a:moveTo>
                  <a:cubicBezTo>
                    <a:pt x="33969" y="152400"/>
                    <a:pt x="67938" y="0"/>
                    <a:pt x="121186" y="51412"/>
                  </a:cubicBezTo>
                  <a:cubicBezTo>
                    <a:pt x="174434" y="102824"/>
                    <a:pt x="268077" y="576549"/>
                    <a:pt x="319489" y="613272"/>
                  </a:cubicBezTo>
                  <a:cubicBezTo>
                    <a:pt x="370901" y="649995"/>
                    <a:pt x="429658" y="271749"/>
                    <a:pt x="429658" y="271749"/>
                  </a:cubicBezTo>
                  <a:lnTo>
                    <a:pt x="429658" y="271749"/>
                  </a:ln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 rot="5400000">
            <a:off x="1702565" y="3783835"/>
            <a:ext cx="633470" cy="228600"/>
            <a:chOff x="7138930" y="1938051"/>
            <a:chExt cx="1399142" cy="424150"/>
          </a:xfrm>
          <a:effectLst/>
        </p:grpSpPr>
        <p:sp>
          <p:nvSpPr>
            <p:cNvPr id="24" name="Freeform 23"/>
            <p:cNvSpPr/>
            <p:nvPr/>
          </p:nvSpPr>
          <p:spPr>
            <a:xfrm>
              <a:off x="7138930" y="1975693"/>
              <a:ext cx="176270" cy="386508"/>
            </a:xfrm>
            <a:custGeom>
              <a:avLst/>
              <a:gdLst>
                <a:gd name="connsiteX0" fmla="*/ 0 w 429658"/>
                <a:gd name="connsiteY0" fmla="*/ 304800 h 649995"/>
                <a:gd name="connsiteX1" fmla="*/ 121186 w 429658"/>
                <a:gd name="connsiteY1" fmla="*/ 51412 h 649995"/>
                <a:gd name="connsiteX2" fmla="*/ 319489 w 429658"/>
                <a:gd name="connsiteY2" fmla="*/ 613272 h 649995"/>
                <a:gd name="connsiteX3" fmla="*/ 429658 w 429658"/>
                <a:gd name="connsiteY3" fmla="*/ 271749 h 649995"/>
                <a:gd name="connsiteX4" fmla="*/ 429658 w 429658"/>
                <a:gd name="connsiteY4" fmla="*/ 271749 h 649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9658" h="649995">
                  <a:moveTo>
                    <a:pt x="0" y="304800"/>
                  </a:moveTo>
                  <a:cubicBezTo>
                    <a:pt x="33969" y="152400"/>
                    <a:pt x="67938" y="0"/>
                    <a:pt x="121186" y="51412"/>
                  </a:cubicBezTo>
                  <a:cubicBezTo>
                    <a:pt x="174434" y="102824"/>
                    <a:pt x="268077" y="576549"/>
                    <a:pt x="319489" y="613272"/>
                  </a:cubicBezTo>
                  <a:cubicBezTo>
                    <a:pt x="370901" y="649995"/>
                    <a:pt x="429658" y="271749"/>
                    <a:pt x="429658" y="271749"/>
                  </a:cubicBezTo>
                  <a:lnTo>
                    <a:pt x="429658" y="271749"/>
                  </a:ln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7313364" y="1970183"/>
              <a:ext cx="176270" cy="386508"/>
            </a:xfrm>
            <a:custGeom>
              <a:avLst/>
              <a:gdLst>
                <a:gd name="connsiteX0" fmla="*/ 0 w 429658"/>
                <a:gd name="connsiteY0" fmla="*/ 304800 h 649995"/>
                <a:gd name="connsiteX1" fmla="*/ 121186 w 429658"/>
                <a:gd name="connsiteY1" fmla="*/ 51412 h 649995"/>
                <a:gd name="connsiteX2" fmla="*/ 319489 w 429658"/>
                <a:gd name="connsiteY2" fmla="*/ 613272 h 649995"/>
                <a:gd name="connsiteX3" fmla="*/ 429658 w 429658"/>
                <a:gd name="connsiteY3" fmla="*/ 271749 h 649995"/>
                <a:gd name="connsiteX4" fmla="*/ 429658 w 429658"/>
                <a:gd name="connsiteY4" fmla="*/ 271749 h 649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9658" h="649995">
                  <a:moveTo>
                    <a:pt x="0" y="304800"/>
                  </a:moveTo>
                  <a:cubicBezTo>
                    <a:pt x="33969" y="152400"/>
                    <a:pt x="67938" y="0"/>
                    <a:pt x="121186" y="51412"/>
                  </a:cubicBezTo>
                  <a:cubicBezTo>
                    <a:pt x="174434" y="102824"/>
                    <a:pt x="268077" y="576549"/>
                    <a:pt x="319489" y="613272"/>
                  </a:cubicBezTo>
                  <a:cubicBezTo>
                    <a:pt x="370901" y="649995"/>
                    <a:pt x="429658" y="271749"/>
                    <a:pt x="429658" y="271749"/>
                  </a:cubicBezTo>
                  <a:lnTo>
                    <a:pt x="429658" y="271749"/>
                  </a:ln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7488715" y="1954578"/>
              <a:ext cx="176270" cy="386508"/>
            </a:xfrm>
            <a:custGeom>
              <a:avLst/>
              <a:gdLst>
                <a:gd name="connsiteX0" fmla="*/ 0 w 429658"/>
                <a:gd name="connsiteY0" fmla="*/ 304800 h 649995"/>
                <a:gd name="connsiteX1" fmla="*/ 121186 w 429658"/>
                <a:gd name="connsiteY1" fmla="*/ 51412 h 649995"/>
                <a:gd name="connsiteX2" fmla="*/ 319489 w 429658"/>
                <a:gd name="connsiteY2" fmla="*/ 613272 h 649995"/>
                <a:gd name="connsiteX3" fmla="*/ 429658 w 429658"/>
                <a:gd name="connsiteY3" fmla="*/ 271749 h 649995"/>
                <a:gd name="connsiteX4" fmla="*/ 429658 w 429658"/>
                <a:gd name="connsiteY4" fmla="*/ 271749 h 649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9658" h="649995">
                  <a:moveTo>
                    <a:pt x="0" y="304800"/>
                  </a:moveTo>
                  <a:cubicBezTo>
                    <a:pt x="33969" y="152400"/>
                    <a:pt x="67938" y="0"/>
                    <a:pt x="121186" y="51412"/>
                  </a:cubicBezTo>
                  <a:cubicBezTo>
                    <a:pt x="174434" y="102824"/>
                    <a:pt x="268077" y="576549"/>
                    <a:pt x="319489" y="613272"/>
                  </a:cubicBezTo>
                  <a:cubicBezTo>
                    <a:pt x="370901" y="649995"/>
                    <a:pt x="429658" y="271749"/>
                    <a:pt x="429658" y="271749"/>
                  </a:cubicBezTo>
                  <a:lnTo>
                    <a:pt x="429658" y="271749"/>
                  </a:ln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7663149" y="1949068"/>
              <a:ext cx="176270" cy="386508"/>
            </a:xfrm>
            <a:custGeom>
              <a:avLst/>
              <a:gdLst>
                <a:gd name="connsiteX0" fmla="*/ 0 w 429658"/>
                <a:gd name="connsiteY0" fmla="*/ 304800 h 649995"/>
                <a:gd name="connsiteX1" fmla="*/ 121186 w 429658"/>
                <a:gd name="connsiteY1" fmla="*/ 51412 h 649995"/>
                <a:gd name="connsiteX2" fmla="*/ 319489 w 429658"/>
                <a:gd name="connsiteY2" fmla="*/ 613272 h 649995"/>
                <a:gd name="connsiteX3" fmla="*/ 429658 w 429658"/>
                <a:gd name="connsiteY3" fmla="*/ 271749 h 649995"/>
                <a:gd name="connsiteX4" fmla="*/ 429658 w 429658"/>
                <a:gd name="connsiteY4" fmla="*/ 271749 h 649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9658" h="649995">
                  <a:moveTo>
                    <a:pt x="0" y="304800"/>
                  </a:moveTo>
                  <a:cubicBezTo>
                    <a:pt x="33969" y="152400"/>
                    <a:pt x="67938" y="0"/>
                    <a:pt x="121186" y="51412"/>
                  </a:cubicBezTo>
                  <a:cubicBezTo>
                    <a:pt x="174434" y="102824"/>
                    <a:pt x="268077" y="576549"/>
                    <a:pt x="319489" y="613272"/>
                  </a:cubicBezTo>
                  <a:cubicBezTo>
                    <a:pt x="370901" y="649995"/>
                    <a:pt x="429658" y="271749"/>
                    <a:pt x="429658" y="271749"/>
                  </a:cubicBezTo>
                  <a:lnTo>
                    <a:pt x="429658" y="271749"/>
                  </a:ln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7837583" y="1964676"/>
              <a:ext cx="176270" cy="386508"/>
            </a:xfrm>
            <a:custGeom>
              <a:avLst/>
              <a:gdLst>
                <a:gd name="connsiteX0" fmla="*/ 0 w 429658"/>
                <a:gd name="connsiteY0" fmla="*/ 304800 h 649995"/>
                <a:gd name="connsiteX1" fmla="*/ 121186 w 429658"/>
                <a:gd name="connsiteY1" fmla="*/ 51412 h 649995"/>
                <a:gd name="connsiteX2" fmla="*/ 319489 w 429658"/>
                <a:gd name="connsiteY2" fmla="*/ 613272 h 649995"/>
                <a:gd name="connsiteX3" fmla="*/ 429658 w 429658"/>
                <a:gd name="connsiteY3" fmla="*/ 271749 h 649995"/>
                <a:gd name="connsiteX4" fmla="*/ 429658 w 429658"/>
                <a:gd name="connsiteY4" fmla="*/ 271749 h 649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9658" h="649995">
                  <a:moveTo>
                    <a:pt x="0" y="304800"/>
                  </a:moveTo>
                  <a:cubicBezTo>
                    <a:pt x="33969" y="152400"/>
                    <a:pt x="67938" y="0"/>
                    <a:pt x="121186" y="51412"/>
                  </a:cubicBezTo>
                  <a:cubicBezTo>
                    <a:pt x="174434" y="102824"/>
                    <a:pt x="268077" y="576549"/>
                    <a:pt x="319489" y="613272"/>
                  </a:cubicBezTo>
                  <a:cubicBezTo>
                    <a:pt x="370901" y="649995"/>
                    <a:pt x="429658" y="271749"/>
                    <a:pt x="429658" y="271749"/>
                  </a:cubicBezTo>
                  <a:lnTo>
                    <a:pt x="429658" y="271749"/>
                  </a:ln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8012017" y="1959166"/>
              <a:ext cx="176270" cy="386508"/>
            </a:xfrm>
            <a:custGeom>
              <a:avLst/>
              <a:gdLst>
                <a:gd name="connsiteX0" fmla="*/ 0 w 429658"/>
                <a:gd name="connsiteY0" fmla="*/ 304800 h 649995"/>
                <a:gd name="connsiteX1" fmla="*/ 121186 w 429658"/>
                <a:gd name="connsiteY1" fmla="*/ 51412 h 649995"/>
                <a:gd name="connsiteX2" fmla="*/ 319489 w 429658"/>
                <a:gd name="connsiteY2" fmla="*/ 613272 h 649995"/>
                <a:gd name="connsiteX3" fmla="*/ 429658 w 429658"/>
                <a:gd name="connsiteY3" fmla="*/ 271749 h 649995"/>
                <a:gd name="connsiteX4" fmla="*/ 429658 w 429658"/>
                <a:gd name="connsiteY4" fmla="*/ 271749 h 649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9658" h="649995">
                  <a:moveTo>
                    <a:pt x="0" y="304800"/>
                  </a:moveTo>
                  <a:cubicBezTo>
                    <a:pt x="33969" y="152400"/>
                    <a:pt x="67938" y="0"/>
                    <a:pt x="121186" y="51412"/>
                  </a:cubicBezTo>
                  <a:cubicBezTo>
                    <a:pt x="174434" y="102824"/>
                    <a:pt x="268077" y="576549"/>
                    <a:pt x="319489" y="613272"/>
                  </a:cubicBezTo>
                  <a:cubicBezTo>
                    <a:pt x="370901" y="649995"/>
                    <a:pt x="429658" y="271749"/>
                    <a:pt x="429658" y="271749"/>
                  </a:cubicBezTo>
                  <a:lnTo>
                    <a:pt x="429658" y="271749"/>
                  </a:ln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8187368" y="1943561"/>
              <a:ext cx="176270" cy="386508"/>
            </a:xfrm>
            <a:custGeom>
              <a:avLst/>
              <a:gdLst>
                <a:gd name="connsiteX0" fmla="*/ 0 w 429658"/>
                <a:gd name="connsiteY0" fmla="*/ 304800 h 649995"/>
                <a:gd name="connsiteX1" fmla="*/ 121186 w 429658"/>
                <a:gd name="connsiteY1" fmla="*/ 51412 h 649995"/>
                <a:gd name="connsiteX2" fmla="*/ 319489 w 429658"/>
                <a:gd name="connsiteY2" fmla="*/ 613272 h 649995"/>
                <a:gd name="connsiteX3" fmla="*/ 429658 w 429658"/>
                <a:gd name="connsiteY3" fmla="*/ 271749 h 649995"/>
                <a:gd name="connsiteX4" fmla="*/ 429658 w 429658"/>
                <a:gd name="connsiteY4" fmla="*/ 271749 h 649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9658" h="649995">
                  <a:moveTo>
                    <a:pt x="0" y="304800"/>
                  </a:moveTo>
                  <a:cubicBezTo>
                    <a:pt x="33969" y="152400"/>
                    <a:pt x="67938" y="0"/>
                    <a:pt x="121186" y="51412"/>
                  </a:cubicBezTo>
                  <a:cubicBezTo>
                    <a:pt x="174434" y="102824"/>
                    <a:pt x="268077" y="576549"/>
                    <a:pt x="319489" y="613272"/>
                  </a:cubicBezTo>
                  <a:cubicBezTo>
                    <a:pt x="370901" y="649995"/>
                    <a:pt x="429658" y="271749"/>
                    <a:pt x="429658" y="271749"/>
                  </a:cubicBezTo>
                  <a:lnTo>
                    <a:pt x="429658" y="271749"/>
                  </a:ln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8361802" y="1938051"/>
              <a:ext cx="176270" cy="386508"/>
            </a:xfrm>
            <a:custGeom>
              <a:avLst/>
              <a:gdLst>
                <a:gd name="connsiteX0" fmla="*/ 0 w 429658"/>
                <a:gd name="connsiteY0" fmla="*/ 304800 h 649995"/>
                <a:gd name="connsiteX1" fmla="*/ 121186 w 429658"/>
                <a:gd name="connsiteY1" fmla="*/ 51412 h 649995"/>
                <a:gd name="connsiteX2" fmla="*/ 319489 w 429658"/>
                <a:gd name="connsiteY2" fmla="*/ 613272 h 649995"/>
                <a:gd name="connsiteX3" fmla="*/ 429658 w 429658"/>
                <a:gd name="connsiteY3" fmla="*/ 271749 h 649995"/>
                <a:gd name="connsiteX4" fmla="*/ 429658 w 429658"/>
                <a:gd name="connsiteY4" fmla="*/ 271749 h 649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9658" h="649995">
                  <a:moveTo>
                    <a:pt x="0" y="304800"/>
                  </a:moveTo>
                  <a:cubicBezTo>
                    <a:pt x="33969" y="152400"/>
                    <a:pt x="67938" y="0"/>
                    <a:pt x="121186" y="51412"/>
                  </a:cubicBezTo>
                  <a:cubicBezTo>
                    <a:pt x="174434" y="102824"/>
                    <a:pt x="268077" y="576549"/>
                    <a:pt x="319489" y="613272"/>
                  </a:cubicBezTo>
                  <a:cubicBezTo>
                    <a:pt x="370901" y="649995"/>
                    <a:pt x="429658" y="271749"/>
                    <a:pt x="429658" y="271749"/>
                  </a:cubicBezTo>
                  <a:lnTo>
                    <a:pt x="429658" y="271749"/>
                  </a:ln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 rot="5400000">
            <a:off x="3488216" y="3783835"/>
            <a:ext cx="633470" cy="228600"/>
            <a:chOff x="7138930" y="1938051"/>
            <a:chExt cx="1399142" cy="424150"/>
          </a:xfrm>
          <a:effectLst/>
        </p:grpSpPr>
        <p:sp>
          <p:nvSpPr>
            <p:cNvPr id="33" name="Freeform 32"/>
            <p:cNvSpPr/>
            <p:nvPr/>
          </p:nvSpPr>
          <p:spPr>
            <a:xfrm>
              <a:off x="7138930" y="1975693"/>
              <a:ext cx="176270" cy="386508"/>
            </a:xfrm>
            <a:custGeom>
              <a:avLst/>
              <a:gdLst>
                <a:gd name="connsiteX0" fmla="*/ 0 w 429658"/>
                <a:gd name="connsiteY0" fmla="*/ 304800 h 649995"/>
                <a:gd name="connsiteX1" fmla="*/ 121186 w 429658"/>
                <a:gd name="connsiteY1" fmla="*/ 51412 h 649995"/>
                <a:gd name="connsiteX2" fmla="*/ 319489 w 429658"/>
                <a:gd name="connsiteY2" fmla="*/ 613272 h 649995"/>
                <a:gd name="connsiteX3" fmla="*/ 429658 w 429658"/>
                <a:gd name="connsiteY3" fmla="*/ 271749 h 649995"/>
                <a:gd name="connsiteX4" fmla="*/ 429658 w 429658"/>
                <a:gd name="connsiteY4" fmla="*/ 271749 h 649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9658" h="649995">
                  <a:moveTo>
                    <a:pt x="0" y="304800"/>
                  </a:moveTo>
                  <a:cubicBezTo>
                    <a:pt x="33969" y="152400"/>
                    <a:pt x="67938" y="0"/>
                    <a:pt x="121186" y="51412"/>
                  </a:cubicBezTo>
                  <a:cubicBezTo>
                    <a:pt x="174434" y="102824"/>
                    <a:pt x="268077" y="576549"/>
                    <a:pt x="319489" y="613272"/>
                  </a:cubicBezTo>
                  <a:cubicBezTo>
                    <a:pt x="370901" y="649995"/>
                    <a:pt x="429658" y="271749"/>
                    <a:pt x="429658" y="271749"/>
                  </a:cubicBezTo>
                  <a:lnTo>
                    <a:pt x="429658" y="271749"/>
                  </a:ln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7313364" y="1970183"/>
              <a:ext cx="176270" cy="386508"/>
            </a:xfrm>
            <a:custGeom>
              <a:avLst/>
              <a:gdLst>
                <a:gd name="connsiteX0" fmla="*/ 0 w 429658"/>
                <a:gd name="connsiteY0" fmla="*/ 304800 h 649995"/>
                <a:gd name="connsiteX1" fmla="*/ 121186 w 429658"/>
                <a:gd name="connsiteY1" fmla="*/ 51412 h 649995"/>
                <a:gd name="connsiteX2" fmla="*/ 319489 w 429658"/>
                <a:gd name="connsiteY2" fmla="*/ 613272 h 649995"/>
                <a:gd name="connsiteX3" fmla="*/ 429658 w 429658"/>
                <a:gd name="connsiteY3" fmla="*/ 271749 h 649995"/>
                <a:gd name="connsiteX4" fmla="*/ 429658 w 429658"/>
                <a:gd name="connsiteY4" fmla="*/ 271749 h 649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9658" h="649995">
                  <a:moveTo>
                    <a:pt x="0" y="304800"/>
                  </a:moveTo>
                  <a:cubicBezTo>
                    <a:pt x="33969" y="152400"/>
                    <a:pt x="67938" y="0"/>
                    <a:pt x="121186" y="51412"/>
                  </a:cubicBezTo>
                  <a:cubicBezTo>
                    <a:pt x="174434" y="102824"/>
                    <a:pt x="268077" y="576549"/>
                    <a:pt x="319489" y="613272"/>
                  </a:cubicBezTo>
                  <a:cubicBezTo>
                    <a:pt x="370901" y="649995"/>
                    <a:pt x="429658" y="271749"/>
                    <a:pt x="429658" y="271749"/>
                  </a:cubicBezTo>
                  <a:lnTo>
                    <a:pt x="429658" y="271749"/>
                  </a:ln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7488715" y="1954578"/>
              <a:ext cx="176270" cy="386508"/>
            </a:xfrm>
            <a:custGeom>
              <a:avLst/>
              <a:gdLst>
                <a:gd name="connsiteX0" fmla="*/ 0 w 429658"/>
                <a:gd name="connsiteY0" fmla="*/ 304800 h 649995"/>
                <a:gd name="connsiteX1" fmla="*/ 121186 w 429658"/>
                <a:gd name="connsiteY1" fmla="*/ 51412 h 649995"/>
                <a:gd name="connsiteX2" fmla="*/ 319489 w 429658"/>
                <a:gd name="connsiteY2" fmla="*/ 613272 h 649995"/>
                <a:gd name="connsiteX3" fmla="*/ 429658 w 429658"/>
                <a:gd name="connsiteY3" fmla="*/ 271749 h 649995"/>
                <a:gd name="connsiteX4" fmla="*/ 429658 w 429658"/>
                <a:gd name="connsiteY4" fmla="*/ 271749 h 649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9658" h="649995">
                  <a:moveTo>
                    <a:pt x="0" y="304800"/>
                  </a:moveTo>
                  <a:cubicBezTo>
                    <a:pt x="33969" y="152400"/>
                    <a:pt x="67938" y="0"/>
                    <a:pt x="121186" y="51412"/>
                  </a:cubicBezTo>
                  <a:cubicBezTo>
                    <a:pt x="174434" y="102824"/>
                    <a:pt x="268077" y="576549"/>
                    <a:pt x="319489" y="613272"/>
                  </a:cubicBezTo>
                  <a:cubicBezTo>
                    <a:pt x="370901" y="649995"/>
                    <a:pt x="429658" y="271749"/>
                    <a:pt x="429658" y="271749"/>
                  </a:cubicBezTo>
                  <a:lnTo>
                    <a:pt x="429658" y="271749"/>
                  </a:ln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7663149" y="1949068"/>
              <a:ext cx="176270" cy="386508"/>
            </a:xfrm>
            <a:custGeom>
              <a:avLst/>
              <a:gdLst>
                <a:gd name="connsiteX0" fmla="*/ 0 w 429658"/>
                <a:gd name="connsiteY0" fmla="*/ 304800 h 649995"/>
                <a:gd name="connsiteX1" fmla="*/ 121186 w 429658"/>
                <a:gd name="connsiteY1" fmla="*/ 51412 h 649995"/>
                <a:gd name="connsiteX2" fmla="*/ 319489 w 429658"/>
                <a:gd name="connsiteY2" fmla="*/ 613272 h 649995"/>
                <a:gd name="connsiteX3" fmla="*/ 429658 w 429658"/>
                <a:gd name="connsiteY3" fmla="*/ 271749 h 649995"/>
                <a:gd name="connsiteX4" fmla="*/ 429658 w 429658"/>
                <a:gd name="connsiteY4" fmla="*/ 271749 h 649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9658" h="649995">
                  <a:moveTo>
                    <a:pt x="0" y="304800"/>
                  </a:moveTo>
                  <a:cubicBezTo>
                    <a:pt x="33969" y="152400"/>
                    <a:pt x="67938" y="0"/>
                    <a:pt x="121186" y="51412"/>
                  </a:cubicBezTo>
                  <a:cubicBezTo>
                    <a:pt x="174434" y="102824"/>
                    <a:pt x="268077" y="576549"/>
                    <a:pt x="319489" y="613272"/>
                  </a:cubicBezTo>
                  <a:cubicBezTo>
                    <a:pt x="370901" y="649995"/>
                    <a:pt x="429658" y="271749"/>
                    <a:pt x="429658" y="271749"/>
                  </a:cubicBezTo>
                  <a:lnTo>
                    <a:pt x="429658" y="271749"/>
                  </a:ln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7837583" y="1964676"/>
              <a:ext cx="176270" cy="386508"/>
            </a:xfrm>
            <a:custGeom>
              <a:avLst/>
              <a:gdLst>
                <a:gd name="connsiteX0" fmla="*/ 0 w 429658"/>
                <a:gd name="connsiteY0" fmla="*/ 304800 h 649995"/>
                <a:gd name="connsiteX1" fmla="*/ 121186 w 429658"/>
                <a:gd name="connsiteY1" fmla="*/ 51412 h 649995"/>
                <a:gd name="connsiteX2" fmla="*/ 319489 w 429658"/>
                <a:gd name="connsiteY2" fmla="*/ 613272 h 649995"/>
                <a:gd name="connsiteX3" fmla="*/ 429658 w 429658"/>
                <a:gd name="connsiteY3" fmla="*/ 271749 h 649995"/>
                <a:gd name="connsiteX4" fmla="*/ 429658 w 429658"/>
                <a:gd name="connsiteY4" fmla="*/ 271749 h 649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9658" h="649995">
                  <a:moveTo>
                    <a:pt x="0" y="304800"/>
                  </a:moveTo>
                  <a:cubicBezTo>
                    <a:pt x="33969" y="152400"/>
                    <a:pt x="67938" y="0"/>
                    <a:pt x="121186" y="51412"/>
                  </a:cubicBezTo>
                  <a:cubicBezTo>
                    <a:pt x="174434" y="102824"/>
                    <a:pt x="268077" y="576549"/>
                    <a:pt x="319489" y="613272"/>
                  </a:cubicBezTo>
                  <a:cubicBezTo>
                    <a:pt x="370901" y="649995"/>
                    <a:pt x="429658" y="271749"/>
                    <a:pt x="429658" y="271749"/>
                  </a:cubicBezTo>
                  <a:lnTo>
                    <a:pt x="429658" y="271749"/>
                  </a:ln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8012017" y="1959166"/>
              <a:ext cx="176270" cy="386508"/>
            </a:xfrm>
            <a:custGeom>
              <a:avLst/>
              <a:gdLst>
                <a:gd name="connsiteX0" fmla="*/ 0 w 429658"/>
                <a:gd name="connsiteY0" fmla="*/ 304800 h 649995"/>
                <a:gd name="connsiteX1" fmla="*/ 121186 w 429658"/>
                <a:gd name="connsiteY1" fmla="*/ 51412 h 649995"/>
                <a:gd name="connsiteX2" fmla="*/ 319489 w 429658"/>
                <a:gd name="connsiteY2" fmla="*/ 613272 h 649995"/>
                <a:gd name="connsiteX3" fmla="*/ 429658 w 429658"/>
                <a:gd name="connsiteY3" fmla="*/ 271749 h 649995"/>
                <a:gd name="connsiteX4" fmla="*/ 429658 w 429658"/>
                <a:gd name="connsiteY4" fmla="*/ 271749 h 649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9658" h="649995">
                  <a:moveTo>
                    <a:pt x="0" y="304800"/>
                  </a:moveTo>
                  <a:cubicBezTo>
                    <a:pt x="33969" y="152400"/>
                    <a:pt x="67938" y="0"/>
                    <a:pt x="121186" y="51412"/>
                  </a:cubicBezTo>
                  <a:cubicBezTo>
                    <a:pt x="174434" y="102824"/>
                    <a:pt x="268077" y="576549"/>
                    <a:pt x="319489" y="613272"/>
                  </a:cubicBezTo>
                  <a:cubicBezTo>
                    <a:pt x="370901" y="649995"/>
                    <a:pt x="429658" y="271749"/>
                    <a:pt x="429658" y="271749"/>
                  </a:cubicBezTo>
                  <a:lnTo>
                    <a:pt x="429658" y="271749"/>
                  </a:ln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8187368" y="1943561"/>
              <a:ext cx="176270" cy="386508"/>
            </a:xfrm>
            <a:custGeom>
              <a:avLst/>
              <a:gdLst>
                <a:gd name="connsiteX0" fmla="*/ 0 w 429658"/>
                <a:gd name="connsiteY0" fmla="*/ 304800 h 649995"/>
                <a:gd name="connsiteX1" fmla="*/ 121186 w 429658"/>
                <a:gd name="connsiteY1" fmla="*/ 51412 h 649995"/>
                <a:gd name="connsiteX2" fmla="*/ 319489 w 429658"/>
                <a:gd name="connsiteY2" fmla="*/ 613272 h 649995"/>
                <a:gd name="connsiteX3" fmla="*/ 429658 w 429658"/>
                <a:gd name="connsiteY3" fmla="*/ 271749 h 649995"/>
                <a:gd name="connsiteX4" fmla="*/ 429658 w 429658"/>
                <a:gd name="connsiteY4" fmla="*/ 271749 h 649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9658" h="649995">
                  <a:moveTo>
                    <a:pt x="0" y="304800"/>
                  </a:moveTo>
                  <a:cubicBezTo>
                    <a:pt x="33969" y="152400"/>
                    <a:pt x="67938" y="0"/>
                    <a:pt x="121186" y="51412"/>
                  </a:cubicBezTo>
                  <a:cubicBezTo>
                    <a:pt x="174434" y="102824"/>
                    <a:pt x="268077" y="576549"/>
                    <a:pt x="319489" y="613272"/>
                  </a:cubicBezTo>
                  <a:cubicBezTo>
                    <a:pt x="370901" y="649995"/>
                    <a:pt x="429658" y="271749"/>
                    <a:pt x="429658" y="271749"/>
                  </a:cubicBezTo>
                  <a:lnTo>
                    <a:pt x="429658" y="271749"/>
                  </a:ln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8361802" y="1938051"/>
              <a:ext cx="176270" cy="386508"/>
            </a:xfrm>
            <a:custGeom>
              <a:avLst/>
              <a:gdLst>
                <a:gd name="connsiteX0" fmla="*/ 0 w 429658"/>
                <a:gd name="connsiteY0" fmla="*/ 304800 h 649995"/>
                <a:gd name="connsiteX1" fmla="*/ 121186 w 429658"/>
                <a:gd name="connsiteY1" fmla="*/ 51412 h 649995"/>
                <a:gd name="connsiteX2" fmla="*/ 319489 w 429658"/>
                <a:gd name="connsiteY2" fmla="*/ 613272 h 649995"/>
                <a:gd name="connsiteX3" fmla="*/ 429658 w 429658"/>
                <a:gd name="connsiteY3" fmla="*/ 271749 h 649995"/>
                <a:gd name="connsiteX4" fmla="*/ 429658 w 429658"/>
                <a:gd name="connsiteY4" fmla="*/ 271749 h 649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9658" h="649995">
                  <a:moveTo>
                    <a:pt x="0" y="304800"/>
                  </a:moveTo>
                  <a:cubicBezTo>
                    <a:pt x="33969" y="152400"/>
                    <a:pt x="67938" y="0"/>
                    <a:pt x="121186" y="51412"/>
                  </a:cubicBezTo>
                  <a:cubicBezTo>
                    <a:pt x="174434" y="102824"/>
                    <a:pt x="268077" y="576549"/>
                    <a:pt x="319489" y="613272"/>
                  </a:cubicBezTo>
                  <a:cubicBezTo>
                    <a:pt x="370901" y="649995"/>
                    <a:pt x="429658" y="271749"/>
                    <a:pt x="429658" y="271749"/>
                  </a:cubicBezTo>
                  <a:lnTo>
                    <a:pt x="429658" y="271749"/>
                  </a:ln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152400" y="5181600"/>
            <a:ext cx="876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Frequency </a:t>
            </a:r>
            <a:r>
              <a:rPr lang="en-US" sz="1400" dirty="0" smtClean="0">
                <a:sym typeface="Wingdings" pitchFamily="2" charset="2"/>
              </a:rPr>
              <a:t>Mirror reflectivity/Feedback strength </a:t>
            </a:r>
            <a:r>
              <a:rPr lang="en-US" sz="1400" dirty="0" smtClean="0">
                <a:solidFill>
                  <a:srgbClr val="FF0000"/>
                </a:solidFill>
                <a:sym typeface="Wingdings" pitchFamily="2" charset="2"/>
              </a:rPr>
              <a:t>Photon density </a:t>
            </a:r>
            <a:r>
              <a:rPr lang="en-US" sz="1400" dirty="0" smtClean="0">
                <a:sym typeface="Wingdings" pitchFamily="2" charset="2"/>
              </a:rPr>
              <a:t></a:t>
            </a:r>
            <a:r>
              <a:rPr lang="en-US" sz="1400" dirty="0" smtClean="0">
                <a:solidFill>
                  <a:srgbClr val="FF0000"/>
                </a:solidFill>
                <a:sym typeface="Wingdings" pitchFamily="2" charset="2"/>
              </a:rPr>
              <a:t>Carrier density </a:t>
            </a:r>
            <a:r>
              <a:rPr lang="en-US" sz="1400" dirty="0" smtClean="0">
                <a:sym typeface="Wingdings" pitchFamily="2" charset="2"/>
              </a:rPr>
              <a:t>ref. index  </a:t>
            </a:r>
            <a:r>
              <a:rPr lang="en-US" sz="1400" dirty="0" smtClean="0"/>
              <a:t>Frequency</a:t>
            </a:r>
            <a:endParaRPr lang="en-US" sz="1400" dirty="0"/>
          </a:p>
        </p:txBody>
      </p:sp>
      <p:cxnSp>
        <p:nvCxnSpPr>
          <p:cNvPr id="42" name="Straight Arrow Connector 41"/>
          <p:cNvCxnSpPr/>
          <p:nvPr/>
        </p:nvCxnSpPr>
        <p:spPr>
          <a:xfrm flipV="1">
            <a:off x="1229298" y="4996149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4125817" y="500634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5442332" y="500634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6726715" y="500634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7608983" y="500634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8644890" y="503301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1" name="Object 60"/>
          <p:cNvGraphicFramePr>
            <a:graphicFrameLocks noChangeAspect="1"/>
          </p:cNvGraphicFramePr>
          <p:nvPr/>
        </p:nvGraphicFramePr>
        <p:xfrm>
          <a:off x="6135688" y="1676400"/>
          <a:ext cx="2581275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29" name="Equation" r:id="rId4" imgW="1434960" imgH="419040" progId="Equation.DSMT4">
                  <p:embed/>
                </p:oleObj>
              </mc:Choice>
              <mc:Fallback>
                <p:oleObj name="Equation" r:id="rId4" imgW="1434960" imgH="4190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5688" y="1676400"/>
                        <a:ext cx="2581275" cy="754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TextBox 61"/>
          <p:cNvSpPr txBox="1"/>
          <p:nvPr/>
        </p:nvSpPr>
        <p:spPr>
          <a:xfrm>
            <a:off x="2286000" y="5791200"/>
            <a:ext cx="441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 smtClean="0">
                <a:latin typeface="Times New Roman"/>
                <a:cs typeface="Times New Roman"/>
              </a:rPr>
              <a:t>Δν</a:t>
            </a:r>
            <a:r>
              <a:rPr lang="en-US" sz="2000" dirty="0" smtClean="0"/>
              <a:t> </a:t>
            </a:r>
            <a:r>
              <a:rPr lang="en-US" sz="2000" dirty="0" smtClean="0">
                <a:sym typeface="Wingdings" pitchFamily="2" charset="2"/>
              </a:rPr>
              <a:t></a:t>
            </a:r>
            <a:r>
              <a:rPr lang="el-GR" sz="2000" dirty="0" smtClean="0">
                <a:latin typeface="Times New Roman"/>
                <a:cs typeface="Times New Roman"/>
                <a:sym typeface="Wingdings" pitchFamily="2" charset="2"/>
              </a:rPr>
              <a:t>Δ</a:t>
            </a:r>
            <a:r>
              <a:rPr lang="en-US" sz="2000" dirty="0" smtClean="0">
                <a:latin typeface="Times New Roman"/>
                <a:cs typeface="Times New Roman"/>
                <a:sym typeface="Wingdings" pitchFamily="2" charset="2"/>
              </a:rPr>
              <a:t>R</a:t>
            </a:r>
            <a:r>
              <a:rPr lang="en-US" sz="2000" dirty="0" smtClean="0">
                <a:sym typeface="Wingdings" pitchFamily="2" charset="2"/>
              </a:rPr>
              <a:t></a:t>
            </a:r>
            <a:r>
              <a:rPr lang="el-GR" sz="2000" dirty="0" smtClean="0">
                <a:latin typeface="Times New Roman"/>
                <a:cs typeface="Times New Roman"/>
                <a:sym typeface="Wingdings" pitchFamily="2" charset="2"/>
              </a:rPr>
              <a:t> Δ</a:t>
            </a:r>
            <a:r>
              <a:rPr lang="en-US" sz="2000" dirty="0" smtClean="0">
                <a:latin typeface="Times New Roman"/>
                <a:cs typeface="Times New Roman"/>
                <a:sym typeface="Wingdings" pitchFamily="2" charset="2"/>
              </a:rPr>
              <a:t>N</a:t>
            </a:r>
            <a:r>
              <a:rPr lang="en-US" sz="2000" baseline="-25000" dirty="0" smtClean="0">
                <a:latin typeface="Times New Roman"/>
                <a:cs typeface="Times New Roman"/>
                <a:sym typeface="Wingdings" pitchFamily="2" charset="2"/>
              </a:rPr>
              <a:t>p</a:t>
            </a:r>
            <a:r>
              <a:rPr lang="en-US" sz="2000" dirty="0" smtClean="0">
                <a:sym typeface="Wingdings" pitchFamily="2" charset="2"/>
              </a:rPr>
              <a:t></a:t>
            </a:r>
            <a:r>
              <a:rPr lang="el-GR" sz="2000" dirty="0" smtClean="0">
                <a:latin typeface="Times New Roman"/>
                <a:cs typeface="Times New Roman"/>
                <a:sym typeface="Wingdings" pitchFamily="2" charset="2"/>
              </a:rPr>
              <a:t> Δ</a:t>
            </a:r>
            <a:r>
              <a:rPr lang="en-US" sz="2000" dirty="0" smtClean="0">
                <a:latin typeface="Times New Roman"/>
                <a:cs typeface="Times New Roman"/>
                <a:sym typeface="Wingdings" pitchFamily="2" charset="2"/>
              </a:rPr>
              <a:t>N</a:t>
            </a:r>
            <a:r>
              <a:rPr lang="en-US" sz="2000" dirty="0" smtClean="0">
                <a:sym typeface="Wingdings" pitchFamily="2" charset="2"/>
              </a:rPr>
              <a:t></a:t>
            </a:r>
            <a:r>
              <a:rPr lang="el-GR" sz="2000" dirty="0" smtClean="0">
                <a:latin typeface="Times New Roman"/>
                <a:cs typeface="Times New Roman"/>
                <a:sym typeface="Wingdings" pitchFamily="2" charset="2"/>
              </a:rPr>
              <a:t> Δ</a:t>
            </a:r>
            <a:r>
              <a:rPr lang="en-US" sz="2000" dirty="0" smtClean="0">
                <a:latin typeface="Times New Roman"/>
                <a:cs typeface="Times New Roman"/>
                <a:sym typeface="Wingdings" pitchFamily="2" charset="2"/>
              </a:rPr>
              <a:t>n</a:t>
            </a:r>
            <a:r>
              <a:rPr lang="en-US" sz="2000" dirty="0" smtClean="0">
                <a:sym typeface="Wingdings" pitchFamily="2" charset="2"/>
              </a:rPr>
              <a:t></a:t>
            </a:r>
            <a:r>
              <a:rPr lang="el-GR" sz="2000" dirty="0" smtClean="0">
                <a:latin typeface="Times New Roman"/>
                <a:cs typeface="Times New Roman"/>
              </a:rPr>
              <a:t> Δν</a:t>
            </a:r>
            <a:endParaRPr lang="en-US" sz="2000" dirty="0"/>
          </a:p>
        </p:txBody>
      </p:sp>
      <p:grpSp>
        <p:nvGrpSpPr>
          <p:cNvPr id="54" name="Group 64"/>
          <p:cNvGrpSpPr/>
          <p:nvPr/>
        </p:nvGrpSpPr>
        <p:grpSpPr>
          <a:xfrm>
            <a:off x="6013307" y="2438400"/>
            <a:ext cx="2514600" cy="1219200"/>
            <a:chOff x="6013307" y="2438400"/>
            <a:chExt cx="2514600" cy="1219200"/>
          </a:xfrm>
        </p:grpSpPr>
        <p:sp>
          <p:nvSpPr>
            <p:cNvPr id="48" name="Oval 47"/>
            <p:cNvSpPr/>
            <p:nvPr/>
          </p:nvSpPr>
          <p:spPr>
            <a:xfrm>
              <a:off x="6851507" y="2743200"/>
              <a:ext cx="152400" cy="152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Arrow Connector 48"/>
            <p:cNvCxnSpPr>
              <a:endCxn id="48" idx="2"/>
            </p:cNvCxnSpPr>
            <p:nvPr/>
          </p:nvCxnSpPr>
          <p:spPr>
            <a:xfrm>
              <a:off x="6318107" y="2819400"/>
              <a:ext cx="5334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>
              <a:off x="7003907" y="2819400"/>
              <a:ext cx="1143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Isosceles Triangle 50"/>
            <p:cNvSpPr/>
            <p:nvPr/>
          </p:nvSpPr>
          <p:spPr>
            <a:xfrm rot="16200000">
              <a:off x="7232507" y="3200400"/>
              <a:ext cx="457200" cy="457200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2" name="Shape 51"/>
            <p:cNvCxnSpPr>
              <a:stCxn id="51" idx="0"/>
              <a:endCxn id="48" idx="4"/>
            </p:cNvCxnSpPr>
            <p:nvPr/>
          </p:nvCxnSpPr>
          <p:spPr>
            <a:xfrm rot="10800000">
              <a:off x="6927707" y="2895600"/>
              <a:ext cx="304800" cy="533400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hape 52"/>
            <p:cNvCxnSpPr>
              <a:endCxn id="51" idx="3"/>
            </p:cNvCxnSpPr>
            <p:nvPr/>
          </p:nvCxnSpPr>
          <p:spPr>
            <a:xfrm rot="5400000">
              <a:off x="7461107" y="3048000"/>
              <a:ext cx="609600" cy="152400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4" name="Group 53"/>
            <p:cNvGrpSpPr/>
            <p:nvPr/>
          </p:nvGrpSpPr>
          <p:grpSpPr>
            <a:xfrm>
              <a:off x="6698188" y="2514600"/>
              <a:ext cx="152400" cy="152400"/>
              <a:chOff x="6552281" y="1828800"/>
              <a:chExt cx="152400" cy="152400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6629400" y="1828800"/>
                <a:ext cx="0" cy="152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>
                <a:off x="6628481" y="1827881"/>
                <a:ext cx="0" cy="152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7" name="Straight Connector 56"/>
            <p:cNvCxnSpPr/>
            <p:nvPr/>
          </p:nvCxnSpPr>
          <p:spPr>
            <a:xfrm rot="5400000">
              <a:off x="6775307" y="2971800"/>
              <a:ext cx="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6013307" y="24384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/>
                <a:t>Δ</a:t>
              </a:r>
              <a:r>
                <a:rPr lang="el-GR" dirty="0" smtClean="0">
                  <a:latin typeface="Times New Roman"/>
                  <a:cs typeface="Times New Roman"/>
                </a:rPr>
                <a:t>ν</a:t>
              </a:r>
              <a:r>
                <a:rPr lang="en-US" baseline="-25000" dirty="0" smtClean="0">
                  <a:latin typeface="Times New Roman"/>
                  <a:cs typeface="Times New Roman"/>
                </a:rPr>
                <a:t>FR</a:t>
              </a:r>
              <a:endParaRPr lang="en-US" baseline="-25000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918307" y="24384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/>
                <a:t>Δ</a:t>
              </a:r>
              <a:r>
                <a:rPr lang="el-GR" dirty="0" smtClean="0">
                  <a:latin typeface="Times New Roman"/>
                  <a:cs typeface="Times New Roman"/>
                </a:rPr>
                <a:t>ν</a:t>
              </a:r>
              <a:r>
                <a:rPr lang="en-US" baseline="-25000" dirty="0" smtClean="0">
                  <a:latin typeface="Times New Roman"/>
                  <a:cs typeface="Times New Roman"/>
                </a:rPr>
                <a:t>o</a:t>
              </a:r>
              <a:endParaRPr lang="en-US" baseline="-250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395924" y="3232532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latin typeface="Times New Roman"/>
                  <a:cs typeface="Times New Roman"/>
                </a:rPr>
                <a:t>β</a:t>
              </a:r>
              <a:endParaRPr lang="en-US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400800" y="30480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/>
                <a:t>Δ</a:t>
              </a:r>
              <a:r>
                <a:rPr lang="el-GR" dirty="0" smtClean="0">
                  <a:latin typeface="Times New Roman"/>
                  <a:cs typeface="Times New Roman"/>
                </a:rPr>
                <a:t>ν</a:t>
              </a:r>
              <a:r>
                <a:rPr lang="en-US" baseline="-25000" dirty="0" smtClean="0">
                  <a:latin typeface="Times New Roman"/>
                  <a:cs typeface="Times New Roman"/>
                </a:rPr>
                <a:t>FB</a:t>
              </a:r>
              <a:endParaRPr lang="en-US" baseline="-25000" dirty="0"/>
            </a:p>
          </p:txBody>
        </p:sp>
      </p:grpSp>
      <p:sp>
        <p:nvSpPr>
          <p:cNvPr id="9" name="5-Point Star 8"/>
          <p:cNvSpPr/>
          <p:nvPr/>
        </p:nvSpPr>
        <p:spPr>
          <a:xfrm>
            <a:off x="1992217" y="2438400"/>
            <a:ext cx="76200" cy="762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Date Placeholder 6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JD 2457094.208333</a:t>
            </a:r>
            <a:endParaRPr lang="en-US"/>
          </a:p>
        </p:txBody>
      </p:sp>
      <p:sp>
        <p:nvSpPr>
          <p:cNvPr id="67" name="Slide Number Placeholder 6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EB4F-4406-4338-B7DA-91F07C72938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ASE Noise Dilution</a:t>
            </a:r>
            <a:endParaRPr lang="en-US" dirty="0"/>
          </a:p>
        </p:txBody>
      </p:sp>
      <p:grpSp>
        <p:nvGrpSpPr>
          <p:cNvPr id="83" name="Group 82"/>
          <p:cNvGrpSpPr/>
          <p:nvPr/>
        </p:nvGrpSpPr>
        <p:grpSpPr>
          <a:xfrm>
            <a:off x="381000" y="1002268"/>
            <a:ext cx="2362200" cy="1143000"/>
            <a:chOff x="762000" y="1447800"/>
            <a:chExt cx="2362200" cy="1143000"/>
          </a:xfrm>
        </p:grpSpPr>
        <p:grpSp>
          <p:nvGrpSpPr>
            <p:cNvPr id="5" name="Group 20"/>
            <p:cNvGrpSpPr/>
            <p:nvPr/>
          </p:nvGrpSpPr>
          <p:grpSpPr>
            <a:xfrm>
              <a:off x="1447800" y="1981200"/>
              <a:ext cx="1676400" cy="392017"/>
              <a:chOff x="1447800" y="1981200"/>
              <a:chExt cx="1676400" cy="392017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>
                <a:off x="1447800" y="1981200"/>
                <a:ext cx="1676400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1447800" y="2373217"/>
                <a:ext cx="1676400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3124200" y="1981200"/>
                <a:ext cx="0" cy="38100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29" name="Group 19"/>
              <p:cNvGrpSpPr/>
              <p:nvPr/>
            </p:nvGrpSpPr>
            <p:grpSpPr>
              <a:xfrm>
                <a:off x="2743200" y="2133600"/>
                <a:ext cx="381000" cy="99467"/>
                <a:chOff x="4191000" y="3024733"/>
                <a:chExt cx="881349" cy="201924"/>
              </a:xfrm>
            </p:grpSpPr>
            <p:cxnSp>
              <p:nvCxnSpPr>
                <p:cNvPr id="30" name="Straight Connector 29"/>
                <p:cNvCxnSpPr/>
                <p:nvPr/>
              </p:nvCxnSpPr>
              <p:spPr>
                <a:xfrm>
                  <a:off x="4191000" y="3124200"/>
                  <a:ext cx="152400" cy="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 rot="3600000">
                  <a:off x="4330009" y="3167546"/>
                  <a:ext cx="91440" cy="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 rot="18000000" flipH="1">
                  <a:off x="4362863" y="3135217"/>
                  <a:ext cx="182880" cy="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 rot="3600000">
                  <a:off x="4450080" y="3127190"/>
                  <a:ext cx="182880" cy="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 rot="18000000" flipH="1">
                  <a:off x="4543172" y="3124200"/>
                  <a:ext cx="182880" cy="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 rot="3600000">
                  <a:off x="4630389" y="3116173"/>
                  <a:ext cx="182880" cy="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36" name="Group 17"/>
                <p:cNvGrpSpPr/>
                <p:nvPr/>
              </p:nvGrpSpPr>
              <p:grpSpPr>
                <a:xfrm flipH="1" flipV="1">
                  <a:off x="4820260" y="3025966"/>
                  <a:ext cx="78574" cy="182880"/>
                  <a:chOff x="4528129" y="3196177"/>
                  <a:chExt cx="78574" cy="182880"/>
                </a:xfrm>
              </p:grpSpPr>
              <p:cxnSp>
                <p:nvCxnSpPr>
                  <p:cNvPr id="38" name="Straight Connector 15"/>
                  <p:cNvCxnSpPr/>
                  <p:nvPr/>
                </p:nvCxnSpPr>
                <p:spPr>
                  <a:xfrm rot="3600000">
                    <a:off x="4482409" y="3319946"/>
                    <a:ext cx="91440" cy="0"/>
                  </a:xfrm>
                  <a:prstGeom prst="line">
                    <a:avLst/>
                  </a:prstGeom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Straight Connector 38"/>
                  <p:cNvCxnSpPr/>
                  <p:nvPr/>
                </p:nvCxnSpPr>
                <p:spPr>
                  <a:xfrm rot="18000000" flipH="1">
                    <a:off x="4515263" y="3287617"/>
                    <a:ext cx="182880" cy="0"/>
                  </a:xfrm>
                  <a:prstGeom prst="line">
                    <a:avLst/>
                  </a:prstGeom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7" name="Straight Connector 36"/>
                <p:cNvCxnSpPr/>
                <p:nvPr/>
              </p:nvCxnSpPr>
              <p:spPr>
                <a:xfrm>
                  <a:off x="4919949" y="3124200"/>
                  <a:ext cx="152400" cy="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" name="Rectangle 5"/>
            <p:cNvSpPr/>
            <p:nvPr/>
          </p:nvSpPr>
          <p:spPr>
            <a:xfrm>
              <a:off x="2667000" y="1992217"/>
              <a:ext cx="76200" cy="36576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676400" y="1992217"/>
              <a:ext cx="76200" cy="36576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752600" y="1992217"/>
              <a:ext cx="914400" cy="37490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1219200" y="2166651"/>
              <a:ext cx="381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2209800" y="1752600"/>
              <a:ext cx="0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2209800" y="2362200"/>
              <a:ext cx="0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2057400" y="14478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  <p:graphicFrame>
          <p:nvGraphicFramePr>
            <p:cNvPr id="19" name="Object 18"/>
            <p:cNvGraphicFramePr>
              <a:graphicFrameLocks noChangeAspect="1"/>
            </p:cNvGraphicFramePr>
            <p:nvPr/>
          </p:nvGraphicFramePr>
          <p:xfrm>
            <a:off x="762000" y="1850571"/>
            <a:ext cx="457200" cy="5878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057" name="Equation" r:id="rId4" imgW="177480" imgH="228600" progId="Equation.DSMT4">
                    <p:embed/>
                  </p:oleObj>
                </mc:Choice>
                <mc:Fallback>
                  <p:oleObj name="Equation" r:id="rId4" imgW="177480" imgH="228600" progId="Equation.DSMT4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2000" y="1850571"/>
                          <a:ext cx="457200" cy="58782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TextBox 19"/>
            <p:cNvSpPr txBox="1"/>
            <p:nvPr/>
          </p:nvSpPr>
          <p:spPr>
            <a:xfrm>
              <a:off x="1553980" y="163018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baseline="-250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590800" y="163018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baseline="-25000" dirty="0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228600" y="2297668"/>
            <a:ext cx="2452140" cy="1207532"/>
            <a:chOff x="4329660" y="1524000"/>
            <a:chExt cx="2452140" cy="1207532"/>
          </a:xfrm>
        </p:grpSpPr>
        <p:sp>
          <p:nvSpPr>
            <p:cNvPr id="41" name="Rectangle 40"/>
            <p:cNvSpPr/>
            <p:nvPr/>
          </p:nvSpPr>
          <p:spPr>
            <a:xfrm>
              <a:off x="5244060" y="1992217"/>
              <a:ext cx="76200" cy="36576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334000" y="1992217"/>
              <a:ext cx="990600" cy="381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>
              <a:off x="4786860" y="2166651"/>
              <a:ext cx="381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44" name="Rectangle 43"/>
            <p:cNvSpPr/>
            <p:nvPr/>
          </p:nvSpPr>
          <p:spPr>
            <a:xfrm>
              <a:off x="6324600" y="1611217"/>
              <a:ext cx="76200" cy="74980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5" name="Group 51"/>
            <p:cNvGrpSpPr/>
            <p:nvPr/>
          </p:nvGrpSpPr>
          <p:grpSpPr>
            <a:xfrm>
              <a:off x="5105400" y="1600200"/>
              <a:ext cx="1676400" cy="773017"/>
              <a:chOff x="5105400" y="1600200"/>
              <a:chExt cx="1676400" cy="773017"/>
            </a:xfrm>
          </p:grpSpPr>
          <p:grpSp>
            <p:nvGrpSpPr>
              <p:cNvPr id="66" name="Group 50"/>
              <p:cNvGrpSpPr/>
              <p:nvPr/>
            </p:nvGrpSpPr>
            <p:grpSpPr>
              <a:xfrm>
                <a:off x="5105400" y="1600200"/>
                <a:ext cx="1676400" cy="773017"/>
                <a:chOff x="5105400" y="1600200"/>
                <a:chExt cx="1676400" cy="773017"/>
              </a:xfrm>
            </p:grpSpPr>
            <p:cxnSp>
              <p:nvCxnSpPr>
                <p:cNvPr id="68" name="Straight Connector 27"/>
                <p:cNvCxnSpPr/>
                <p:nvPr/>
              </p:nvCxnSpPr>
              <p:spPr>
                <a:xfrm>
                  <a:off x="5105400" y="1981200"/>
                  <a:ext cx="548640" cy="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>
                  <a:off x="5105400" y="2373217"/>
                  <a:ext cx="1676400" cy="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/>
              </p:nvCxnSpPr>
              <p:spPr>
                <a:xfrm>
                  <a:off x="6781800" y="1600200"/>
                  <a:ext cx="0" cy="76200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71" name="Group 19"/>
                <p:cNvGrpSpPr/>
                <p:nvPr/>
              </p:nvGrpSpPr>
              <p:grpSpPr>
                <a:xfrm>
                  <a:off x="6400800" y="1981200"/>
                  <a:ext cx="381000" cy="99467"/>
                  <a:chOff x="4191000" y="3024733"/>
                  <a:chExt cx="881349" cy="201924"/>
                </a:xfrm>
              </p:grpSpPr>
              <p:cxnSp>
                <p:nvCxnSpPr>
                  <p:cNvPr id="73" name="Straight Connector 72"/>
                  <p:cNvCxnSpPr/>
                  <p:nvPr/>
                </p:nvCxnSpPr>
                <p:spPr>
                  <a:xfrm>
                    <a:off x="4191000" y="3124200"/>
                    <a:ext cx="152400" cy="0"/>
                  </a:xfrm>
                  <a:prstGeom prst="line">
                    <a:avLst/>
                  </a:prstGeom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Straight Connector 32"/>
                  <p:cNvCxnSpPr/>
                  <p:nvPr/>
                </p:nvCxnSpPr>
                <p:spPr>
                  <a:xfrm rot="3600000">
                    <a:off x="4330009" y="3167546"/>
                    <a:ext cx="91440" cy="0"/>
                  </a:xfrm>
                  <a:prstGeom prst="line">
                    <a:avLst/>
                  </a:prstGeom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Straight Connector 74"/>
                  <p:cNvCxnSpPr/>
                  <p:nvPr/>
                </p:nvCxnSpPr>
                <p:spPr>
                  <a:xfrm rot="18000000" flipH="1">
                    <a:off x="4362863" y="3135217"/>
                    <a:ext cx="182880" cy="0"/>
                  </a:xfrm>
                  <a:prstGeom prst="line">
                    <a:avLst/>
                  </a:prstGeom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Straight Connector 75"/>
                  <p:cNvCxnSpPr/>
                  <p:nvPr/>
                </p:nvCxnSpPr>
                <p:spPr>
                  <a:xfrm rot="3600000">
                    <a:off x="4450080" y="3127190"/>
                    <a:ext cx="182880" cy="0"/>
                  </a:xfrm>
                  <a:prstGeom prst="line">
                    <a:avLst/>
                  </a:prstGeom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" name="Straight Connector 76"/>
                  <p:cNvCxnSpPr/>
                  <p:nvPr/>
                </p:nvCxnSpPr>
                <p:spPr>
                  <a:xfrm rot="18000000" flipH="1">
                    <a:off x="4543172" y="3124200"/>
                    <a:ext cx="182880" cy="0"/>
                  </a:xfrm>
                  <a:prstGeom prst="line">
                    <a:avLst/>
                  </a:prstGeom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Straight Connector 77"/>
                  <p:cNvCxnSpPr/>
                  <p:nvPr/>
                </p:nvCxnSpPr>
                <p:spPr>
                  <a:xfrm rot="3600000">
                    <a:off x="4630389" y="3116173"/>
                    <a:ext cx="182880" cy="0"/>
                  </a:xfrm>
                  <a:prstGeom prst="line">
                    <a:avLst/>
                  </a:prstGeom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79" name="Group 17"/>
                  <p:cNvGrpSpPr/>
                  <p:nvPr/>
                </p:nvGrpSpPr>
                <p:grpSpPr>
                  <a:xfrm flipH="1" flipV="1">
                    <a:off x="4820260" y="3025966"/>
                    <a:ext cx="78574" cy="182880"/>
                    <a:chOff x="4528129" y="3196177"/>
                    <a:chExt cx="78574" cy="182880"/>
                  </a:xfrm>
                </p:grpSpPr>
                <p:cxnSp>
                  <p:nvCxnSpPr>
                    <p:cNvPr id="81" name="Straight Connector 15"/>
                    <p:cNvCxnSpPr/>
                    <p:nvPr/>
                  </p:nvCxnSpPr>
                  <p:spPr>
                    <a:xfrm rot="3600000">
                      <a:off x="4482409" y="3319946"/>
                      <a:ext cx="91440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2" name="Straight Connector 40"/>
                    <p:cNvCxnSpPr/>
                    <p:nvPr/>
                  </p:nvCxnSpPr>
                  <p:spPr>
                    <a:xfrm rot="18000000" flipH="1">
                      <a:off x="4515263" y="3287617"/>
                      <a:ext cx="182880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80" name="Straight Connector 79"/>
                  <p:cNvCxnSpPr/>
                  <p:nvPr/>
                </p:nvCxnSpPr>
                <p:spPr>
                  <a:xfrm>
                    <a:off x="4919949" y="3124200"/>
                    <a:ext cx="152400" cy="0"/>
                  </a:xfrm>
                  <a:prstGeom prst="line">
                    <a:avLst/>
                  </a:prstGeom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72" name="Straight Connector 71"/>
                <p:cNvCxnSpPr/>
                <p:nvPr/>
              </p:nvCxnSpPr>
              <p:spPr>
                <a:xfrm>
                  <a:off x="5638800" y="1600200"/>
                  <a:ext cx="1143000" cy="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7" name="Straight Connector 66"/>
              <p:cNvCxnSpPr/>
              <p:nvPr/>
            </p:nvCxnSpPr>
            <p:spPr>
              <a:xfrm>
                <a:off x="5638800" y="1600200"/>
                <a:ext cx="0" cy="38404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6" name="Rectangle 45"/>
            <p:cNvSpPr/>
            <p:nvPr/>
          </p:nvSpPr>
          <p:spPr>
            <a:xfrm>
              <a:off x="5649817" y="1604173"/>
              <a:ext cx="676656" cy="457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>
              <a:off x="5486400" y="1600200"/>
              <a:ext cx="0" cy="38100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5029200" y="15240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</a:t>
              </a:r>
              <a:r>
                <a:rPr lang="en-US" baseline="-25000" dirty="0"/>
                <a:t>2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135380" y="23622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baseline="-25000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172200" y="23622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baseline="-25000" dirty="0"/>
            </a:p>
          </p:txBody>
        </p:sp>
        <p:graphicFrame>
          <p:nvGraphicFramePr>
            <p:cNvPr id="58" name="Object 5"/>
            <p:cNvGraphicFramePr>
              <a:graphicFrameLocks noChangeAspect="1"/>
            </p:cNvGraphicFramePr>
            <p:nvPr/>
          </p:nvGraphicFramePr>
          <p:xfrm>
            <a:off x="4329660" y="1828800"/>
            <a:ext cx="457200" cy="587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058" name="Equation" r:id="rId6" imgW="177480" imgH="228600" progId="Equation.DSMT4">
                    <p:embed/>
                  </p:oleObj>
                </mc:Choice>
                <mc:Fallback>
                  <p:oleObj name="Equation" r:id="rId6" imgW="177480" imgH="228600" progId="Equation.DSMT4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9660" y="1828800"/>
                          <a:ext cx="457200" cy="5873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5" name="TextBox 84"/>
          <p:cNvSpPr txBox="1"/>
          <p:nvPr/>
        </p:nvSpPr>
        <p:spPr>
          <a:xfrm>
            <a:off x="3429000" y="1923871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Laser confinement factor</a:t>
            </a:r>
            <a:endParaRPr lang="en-US" sz="2400" dirty="0"/>
          </a:p>
        </p:txBody>
      </p:sp>
      <p:graphicFrame>
        <p:nvGraphicFramePr>
          <p:cNvPr id="86" name="Object 85"/>
          <p:cNvGraphicFramePr>
            <a:graphicFrameLocks noChangeAspect="1"/>
          </p:cNvGraphicFramePr>
          <p:nvPr/>
        </p:nvGraphicFramePr>
        <p:xfrm>
          <a:off x="5257800" y="2063750"/>
          <a:ext cx="3600450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9" name="Equation" r:id="rId8" imgW="1625400" imgH="444240" progId="Equation.DSMT4">
                  <p:embed/>
                </p:oleObj>
              </mc:Choice>
              <mc:Fallback>
                <p:oleObj name="Equation" r:id="rId8" imgW="1625400" imgH="44424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063750"/>
                        <a:ext cx="3600450" cy="984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2" name="Group 111"/>
          <p:cNvGrpSpPr/>
          <p:nvPr/>
        </p:nvGrpSpPr>
        <p:grpSpPr>
          <a:xfrm>
            <a:off x="3733800" y="3200400"/>
            <a:ext cx="4724400" cy="1219200"/>
            <a:chOff x="3733800" y="3200400"/>
            <a:chExt cx="4724400" cy="1219200"/>
          </a:xfrm>
        </p:grpSpPr>
        <p:grpSp>
          <p:nvGrpSpPr>
            <p:cNvPr id="110" name="Group 109"/>
            <p:cNvGrpSpPr/>
            <p:nvPr/>
          </p:nvGrpSpPr>
          <p:grpSpPr>
            <a:xfrm>
              <a:off x="4191000" y="3276600"/>
              <a:ext cx="2895600" cy="1143000"/>
              <a:chOff x="4191000" y="3276600"/>
              <a:chExt cx="2895600" cy="1143000"/>
            </a:xfrm>
          </p:grpSpPr>
          <p:sp>
            <p:nvSpPr>
              <p:cNvPr id="87" name="Rectangle 86"/>
              <p:cNvSpPr/>
              <p:nvPr/>
            </p:nvSpPr>
            <p:spPr>
              <a:xfrm>
                <a:off x="4191000" y="3505200"/>
                <a:ext cx="2895600" cy="914400"/>
              </a:xfrm>
              <a:prstGeom prst="rect">
                <a:avLst/>
              </a:prstGeom>
              <a:ln w="15875">
                <a:gradFill flip="none" rotWithShape="1">
                  <a:gsLst>
                    <a:gs pos="100000">
                      <a:srgbClr val="5E9EFF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</a:ln>
              <a:scene3d>
                <a:camera prst="isometricOffAxis1Top"/>
                <a:lightRig rig="threePt" dir="t"/>
              </a:scene3d>
              <a:sp3d>
                <a:bevelT w="0" h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4191000" y="3429000"/>
                <a:ext cx="2895600" cy="914400"/>
              </a:xfrm>
              <a:prstGeom prst="rect">
                <a:avLst/>
              </a:prstGeom>
              <a:ln w="15875">
                <a:gradFill flip="none" rotWithShape="1">
                  <a:gsLst>
                    <a:gs pos="100000">
                      <a:srgbClr val="5E9EFF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</a:ln>
              <a:scene3d>
                <a:camera prst="isometricOffAxis1Top"/>
                <a:lightRig rig="threePt" dir="t"/>
              </a:scene3d>
              <a:sp3d>
                <a:bevelT w="0" h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4191000" y="3352800"/>
                <a:ext cx="2895600" cy="914400"/>
              </a:xfrm>
              <a:prstGeom prst="rect">
                <a:avLst/>
              </a:prstGeom>
              <a:ln w="15875">
                <a:gradFill flip="none" rotWithShape="1">
                  <a:gsLst>
                    <a:gs pos="100000">
                      <a:srgbClr val="5E9EFF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</a:ln>
              <a:scene3d>
                <a:camera prst="isometricOffAxis1Top"/>
                <a:lightRig rig="threePt" dir="t"/>
              </a:scene3d>
              <a:sp3d>
                <a:bevelT w="0" h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4191000" y="3276600"/>
                <a:ext cx="2895600" cy="914400"/>
              </a:xfrm>
              <a:prstGeom prst="rect">
                <a:avLst/>
              </a:prstGeom>
              <a:ln w="15875">
                <a:gradFill flip="none" rotWithShape="1">
                  <a:gsLst>
                    <a:gs pos="100000">
                      <a:srgbClr val="5E9EFF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</a:ln>
              <a:scene3d>
                <a:camera prst="isometricOffAxis1Top"/>
                <a:lightRig rig="threePt" dir="t"/>
              </a:scene3d>
              <a:sp3d>
                <a:bevelT w="0" h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2" name="TextBox 91"/>
            <p:cNvSpPr txBox="1"/>
            <p:nvPr/>
          </p:nvSpPr>
          <p:spPr>
            <a:xfrm>
              <a:off x="5105400" y="3257490"/>
              <a:ext cx="381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L</a:t>
              </a:r>
              <a:endParaRPr lang="en-US" sz="2000" dirty="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6858000" y="3200400"/>
              <a:ext cx="381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W</a:t>
              </a:r>
              <a:endParaRPr lang="en-US" sz="2000" dirty="0"/>
            </a:p>
          </p:txBody>
        </p:sp>
        <p:sp>
          <p:nvSpPr>
            <p:cNvPr id="94" name="Right Brace 93"/>
            <p:cNvSpPr/>
            <p:nvPr/>
          </p:nvSpPr>
          <p:spPr>
            <a:xfrm>
              <a:off x="7162800" y="3604260"/>
              <a:ext cx="152400" cy="381000"/>
            </a:xfrm>
            <a:prstGeom prst="righ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7315200" y="3581400"/>
              <a:ext cx="1143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N Wells</a:t>
              </a:r>
              <a:endParaRPr lang="en-US" sz="2000" dirty="0"/>
            </a:p>
          </p:txBody>
        </p:sp>
        <p:cxnSp>
          <p:nvCxnSpPr>
            <p:cNvPr id="97" name="Straight Arrow Connector 96"/>
            <p:cNvCxnSpPr/>
            <p:nvPr/>
          </p:nvCxnSpPr>
          <p:spPr>
            <a:xfrm>
              <a:off x="4034790" y="3486150"/>
              <a:ext cx="0" cy="3048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/>
            <p:nvPr/>
          </p:nvCxnSpPr>
          <p:spPr>
            <a:xfrm flipV="1">
              <a:off x="4038600" y="3829050"/>
              <a:ext cx="0" cy="3048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/>
          </p:nvSpPr>
          <p:spPr>
            <a:xfrm>
              <a:off x="3733800" y="3576935"/>
              <a:ext cx="381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t</a:t>
              </a:r>
              <a:endParaRPr lang="en-US" sz="2000" dirty="0"/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3886200" y="4876800"/>
            <a:ext cx="4038600" cy="1238310"/>
            <a:chOff x="3886200" y="4876800"/>
            <a:chExt cx="4038600" cy="1238310"/>
          </a:xfrm>
        </p:grpSpPr>
        <p:grpSp>
          <p:nvGrpSpPr>
            <p:cNvPr id="102" name="Group 101"/>
            <p:cNvGrpSpPr/>
            <p:nvPr/>
          </p:nvGrpSpPr>
          <p:grpSpPr>
            <a:xfrm>
              <a:off x="3886200" y="4876800"/>
              <a:ext cx="914400" cy="450860"/>
              <a:chOff x="2286000" y="4924007"/>
              <a:chExt cx="914400" cy="450860"/>
            </a:xfrm>
          </p:grpSpPr>
          <p:sp>
            <p:nvSpPr>
              <p:cNvPr id="101" name="Freeform 100"/>
              <p:cNvSpPr>
                <a:spLocks noChangeAspect="1"/>
              </p:cNvSpPr>
              <p:nvPr/>
            </p:nvSpPr>
            <p:spPr>
              <a:xfrm>
                <a:off x="2286000" y="4953000"/>
                <a:ext cx="914400" cy="421867"/>
              </a:xfrm>
              <a:custGeom>
                <a:avLst/>
                <a:gdLst>
                  <a:gd name="connsiteX0" fmla="*/ 2217420 w 3278505"/>
                  <a:gd name="connsiteY0" fmla="*/ 1337310 h 1512570"/>
                  <a:gd name="connsiteX1" fmla="*/ 1943100 w 3278505"/>
                  <a:gd name="connsiteY1" fmla="*/ 1474470 h 1512570"/>
                  <a:gd name="connsiteX2" fmla="*/ 1611630 w 3278505"/>
                  <a:gd name="connsiteY2" fmla="*/ 1508760 h 1512570"/>
                  <a:gd name="connsiteX3" fmla="*/ 1280160 w 3278505"/>
                  <a:gd name="connsiteY3" fmla="*/ 1451610 h 1512570"/>
                  <a:gd name="connsiteX4" fmla="*/ 1097280 w 3278505"/>
                  <a:gd name="connsiteY4" fmla="*/ 1348740 h 1512570"/>
                  <a:gd name="connsiteX5" fmla="*/ 1074420 w 3278505"/>
                  <a:gd name="connsiteY5" fmla="*/ 1325880 h 1512570"/>
                  <a:gd name="connsiteX6" fmla="*/ 1062990 w 3278505"/>
                  <a:gd name="connsiteY6" fmla="*/ 1200150 h 1512570"/>
                  <a:gd name="connsiteX7" fmla="*/ 1040130 w 3278505"/>
                  <a:gd name="connsiteY7" fmla="*/ 994410 h 1512570"/>
                  <a:gd name="connsiteX8" fmla="*/ 811530 w 3278505"/>
                  <a:gd name="connsiteY8" fmla="*/ 914400 h 1512570"/>
                  <a:gd name="connsiteX9" fmla="*/ 548640 w 3278505"/>
                  <a:gd name="connsiteY9" fmla="*/ 868680 h 1512570"/>
                  <a:gd name="connsiteX10" fmla="*/ 194310 w 3278505"/>
                  <a:gd name="connsiteY10" fmla="*/ 788670 h 1512570"/>
                  <a:gd name="connsiteX11" fmla="*/ 22860 w 3278505"/>
                  <a:gd name="connsiteY11" fmla="*/ 674370 h 1512570"/>
                  <a:gd name="connsiteX12" fmla="*/ 57150 w 3278505"/>
                  <a:gd name="connsiteY12" fmla="*/ 571500 h 1512570"/>
                  <a:gd name="connsiteX13" fmla="*/ 182880 w 3278505"/>
                  <a:gd name="connsiteY13" fmla="*/ 468630 h 1512570"/>
                  <a:gd name="connsiteX14" fmla="*/ 457200 w 3278505"/>
                  <a:gd name="connsiteY14" fmla="*/ 354330 h 1512570"/>
                  <a:gd name="connsiteX15" fmla="*/ 880110 w 3278505"/>
                  <a:gd name="connsiteY15" fmla="*/ 171450 h 1512570"/>
                  <a:gd name="connsiteX16" fmla="*/ 1257300 w 3278505"/>
                  <a:gd name="connsiteY16" fmla="*/ 45720 h 1512570"/>
                  <a:gd name="connsiteX17" fmla="*/ 1680210 w 3278505"/>
                  <a:gd name="connsiteY17" fmla="*/ 0 h 1512570"/>
                  <a:gd name="connsiteX18" fmla="*/ 2057400 w 3278505"/>
                  <a:gd name="connsiteY18" fmla="*/ 45720 h 1512570"/>
                  <a:gd name="connsiteX19" fmla="*/ 2343150 w 3278505"/>
                  <a:gd name="connsiteY19" fmla="*/ 137160 h 1512570"/>
                  <a:gd name="connsiteX20" fmla="*/ 2663190 w 3278505"/>
                  <a:gd name="connsiteY20" fmla="*/ 262890 h 1512570"/>
                  <a:gd name="connsiteX21" fmla="*/ 2971800 w 3278505"/>
                  <a:gd name="connsiteY21" fmla="*/ 411480 h 1512570"/>
                  <a:gd name="connsiteX22" fmla="*/ 3234690 w 3278505"/>
                  <a:gd name="connsiteY22" fmla="*/ 560070 h 1512570"/>
                  <a:gd name="connsiteX23" fmla="*/ 3234690 w 3278505"/>
                  <a:gd name="connsiteY23" fmla="*/ 708660 h 1512570"/>
                  <a:gd name="connsiteX24" fmla="*/ 3040380 w 3278505"/>
                  <a:gd name="connsiteY24" fmla="*/ 788670 h 1512570"/>
                  <a:gd name="connsiteX25" fmla="*/ 2777490 w 3278505"/>
                  <a:gd name="connsiteY25" fmla="*/ 857250 h 1512570"/>
                  <a:gd name="connsiteX26" fmla="*/ 2548890 w 3278505"/>
                  <a:gd name="connsiteY26" fmla="*/ 902970 h 1512570"/>
                  <a:gd name="connsiteX27" fmla="*/ 2377440 w 3278505"/>
                  <a:gd name="connsiteY27" fmla="*/ 925830 h 1512570"/>
                  <a:gd name="connsiteX28" fmla="*/ 2263140 w 3278505"/>
                  <a:gd name="connsiteY28" fmla="*/ 1017270 h 1512570"/>
                  <a:gd name="connsiteX29" fmla="*/ 2228850 w 3278505"/>
                  <a:gd name="connsiteY29" fmla="*/ 1188720 h 1512570"/>
                  <a:gd name="connsiteX30" fmla="*/ 2217420 w 3278505"/>
                  <a:gd name="connsiteY30" fmla="*/ 1337310 h 1512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3278505" h="1512570">
                    <a:moveTo>
                      <a:pt x="2217420" y="1337310"/>
                    </a:moveTo>
                    <a:cubicBezTo>
                      <a:pt x="2169795" y="1384935"/>
                      <a:pt x="2044065" y="1445895"/>
                      <a:pt x="1943100" y="1474470"/>
                    </a:cubicBezTo>
                    <a:cubicBezTo>
                      <a:pt x="1842135" y="1503045"/>
                      <a:pt x="1722120" y="1512570"/>
                      <a:pt x="1611630" y="1508760"/>
                    </a:cubicBezTo>
                    <a:cubicBezTo>
                      <a:pt x="1501140" y="1504950"/>
                      <a:pt x="1365885" y="1478280"/>
                      <a:pt x="1280160" y="1451610"/>
                    </a:cubicBezTo>
                    <a:cubicBezTo>
                      <a:pt x="1194435" y="1424940"/>
                      <a:pt x="1131570" y="1369695"/>
                      <a:pt x="1097280" y="1348740"/>
                    </a:cubicBezTo>
                    <a:cubicBezTo>
                      <a:pt x="1062990" y="1327785"/>
                      <a:pt x="1080135" y="1350645"/>
                      <a:pt x="1074420" y="1325880"/>
                    </a:cubicBezTo>
                    <a:cubicBezTo>
                      <a:pt x="1068705" y="1301115"/>
                      <a:pt x="1068705" y="1255395"/>
                      <a:pt x="1062990" y="1200150"/>
                    </a:cubicBezTo>
                    <a:cubicBezTo>
                      <a:pt x="1057275" y="1144905"/>
                      <a:pt x="1082040" y="1042035"/>
                      <a:pt x="1040130" y="994410"/>
                    </a:cubicBezTo>
                    <a:cubicBezTo>
                      <a:pt x="998220" y="946785"/>
                      <a:pt x="893445" y="935355"/>
                      <a:pt x="811530" y="914400"/>
                    </a:cubicBezTo>
                    <a:cubicBezTo>
                      <a:pt x="729615" y="893445"/>
                      <a:pt x="651510" y="889635"/>
                      <a:pt x="548640" y="868680"/>
                    </a:cubicBezTo>
                    <a:cubicBezTo>
                      <a:pt x="445770" y="847725"/>
                      <a:pt x="281940" y="821055"/>
                      <a:pt x="194310" y="788670"/>
                    </a:cubicBezTo>
                    <a:cubicBezTo>
                      <a:pt x="106680" y="756285"/>
                      <a:pt x="45720" y="710565"/>
                      <a:pt x="22860" y="674370"/>
                    </a:cubicBezTo>
                    <a:cubicBezTo>
                      <a:pt x="0" y="638175"/>
                      <a:pt x="30480" y="605790"/>
                      <a:pt x="57150" y="571500"/>
                    </a:cubicBezTo>
                    <a:cubicBezTo>
                      <a:pt x="83820" y="537210"/>
                      <a:pt x="116205" y="504825"/>
                      <a:pt x="182880" y="468630"/>
                    </a:cubicBezTo>
                    <a:cubicBezTo>
                      <a:pt x="249555" y="432435"/>
                      <a:pt x="457200" y="354330"/>
                      <a:pt x="457200" y="354330"/>
                    </a:cubicBezTo>
                    <a:cubicBezTo>
                      <a:pt x="573405" y="304800"/>
                      <a:pt x="746760" y="222885"/>
                      <a:pt x="880110" y="171450"/>
                    </a:cubicBezTo>
                    <a:cubicBezTo>
                      <a:pt x="1013460" y="120015"/>
                      <a:pt x="1123950" y="74295"/>
                      <a:pt x="1257300" y="45720"/>
                    </a:cubicBezTo>
                    <a:cubicBezTo>
                      <a:pt x="1390650" y="17145"/>
                      <a:pt x="1546860" y="0"/>
                      <a:pt x="1680210" y="0"/>
                    </a:cubicBezTo>
                    <a:cubicBezTo>
                      <a:pt x="1813560" y="0"/>
                      <a:pt x="1946910" y="22860"/>
                      <a:pt x="2057400" y="45720"/>
                    </a:cubicBezTo>
                    <a:cubicBezTo>
                      <a:pt x="2167890" y="68580"/>
                      <a:pt x="2242185" y="100965"/>
                      <a:pt x="2343150" y="137160"/>
                    </a:cubicBezTo>
                    <a:cubicBezTo>
                      <a:pt x="2444115" y="173355"/>
                      <a:pt x="2558415" y="217170"/>
                      <a:pt x="2663190" y="262890"/>
                    </a:cubicBezTo>
                    <a:cubicBezTo>
                      <a:pt x="2767965" y="308610"/>
                      <a:pt x="2876550" y="361950"/>
                      <a:pt x="2971800" y="411480"/>
                    </a:cubicBezTo>
                    <a:cubicBezTo>
                      <a:pt x="3067050" y="461010"/>
                      <a:pt x="3190875" y="510540"/>
                      <a:pt x="3234690" y="560070"/>
                    </a:cubicBezTo>
                    <a:cubicBezTo>
                      <a:pt x="3278505" y="609600"/>
                      <a:pt x="3267075" y="670560"/>
                      <a:pt x="3234690" y="708660"/>
                    </a:cubicBezTo>
                    <a:cubicBezTo>
                      <a:pt x="3202305" y="746760"/>
                      <a:pt x="3116580" y="763905"/>
                      <a:pt x="3040380" y="788670"/>
                    </a:cubicBezTo>
                    <a:cubicBezTo>
                      <a:pt x="2964180" y="813435"/>
                      <a:pt x="2859405" y="838200"/>
                      <a:pt x="2777490" y="857250"/>
                    </a:cubicBezTo>
                    <a:cubicBezTo>
                      <a:pt x="2695575" y="876300"/>
                      <a:pt x="2615565" y="891540"/>
                      <a:pt x="2548890" y="902970"/>
                    </a:cubicBezTo>
                    <a:cubicBezTo>
                      <a:pt x="2482215" y="914400"/>
                      <a:pt x="2425065" y="906780"/>
                      <a:pt x="2377440" y="925830"/>
                    </a:cubicBezTo>
                    <a:cubicBezTo>
                      <a:pt x="2329815" y="944880"/>
                      <a:pt x="2287905" y="973455"/>
                      <a:pt x="2263140" y="1017270"/>
                    </a:cubicBezTo>
                    <a:cubicBezTo>
                      <a:pt x="2238375" y="1061085"/>
                      <a:pt x="2236470" y="1137285"/>
                      <a:pt x="2228850" y="1188720"/>
                    </a:cubicBezTo>
                    <a:cubicBezTo>
                      <a:pt x="2221230" y="1240155"/>
                      <a:pt x="2265045" y="1289685"/>
                      <a:pt x="2217420" y="1337310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scene3d>
                <a:camera prst="isometricOffAxis1Left"/>
                <a:lightRig rig="twoPt" dir="t">
                  <a:rot lat="0" lon="0" rev="10800000"/>
                </a:lightRig>
              </a:scene3d>
              <a:sp3d prstMaterial="clear">
                <a:bevelT w="0" h="31496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0" name="Picture 99" descr="mode.png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2286000" y="4924007"/>
                <a:ext cx="914400" cy="440473"/>
              </a:xfrm>
              <a:prstGeom prst="rect">
                <a:avLst/>
              </a:prstGeom>
              <a:scene3d>
                <a:camera prst="isometricOffAxis1Left"/>
                <a:lightRig rig="threePt" dir="t"/>
              </a:scene3d>
            </p:spPr>
          </p:pic>
        </p:grpSp>
        <p:sp>
          <p:nvSpPr>
            <p:cNvPr id="103" name="Rectangle 102"/>
            <p:cNvSpPr/>
            <p:nvPr/>
          </p:nvSpPr>
          <p:spPr>
            <a:xfrm>
              <a:off x="4267200" y="5638800"/>
              <a:ext cx="381000" cy="304800"/>
            </a:xfrm>
            <a:prstGeom prst="rect">
              <a:avLst/>
            </a:prstGeom>
            <a:solidFill>
              <a:schemeClr val="accent5">
                <a:lumMod val="60000"/>
                <a:lumOff val="40000"/>
                <a:alpha val="50000"/>
              </a:schemeClr>
            </a:solidFill>
            <a:ln>
              <a:noFill/>
            </a:ln>
            <a:scene3d>
              <a:camera prst="isometricOffAxis1Left"/>
              <a:lightRig rig="twoPt" dir="t">
                <a:rot lat="0" lon="0" rev="10800000"/>
              </a:lightRig>
            </a:scene3d>
            <a:sp3d>
              <a:bevelT w="0" h="3149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7391400" y="4953000"/>
              <a:ext cx="533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L</a:t>
              </a:r>
              <a:r>
                <a:rPr lang="en-US" sz="2000" baseline="-25000" dirty="0" smtClean="0"/>
                <a:t>x</a:t>
              </a:r>
              <a:endParaRPr lang="en-US" sz="2000" baseline="-25000" dirty="0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038600" y="5481935"/>
              <a:ext cx="533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L</a:t>
              </a:r>
              <a:r>
                <a:rPr lang="en-US" sz="2000" baseline="-25000" dirty="0" smtClean="0"/>
                <a:t>y</a:t>
              </a:r>
              <a:endParaRPr lang="en-US" sz="2000" baseline="-25000" dirty="0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5943600" y="5715000"/>
              <a:ext cx="533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/>
                <a:t>L</a:t>
              </a:r>
              <a:r>
                <a:rPr lang="en-US" sz="2000" baseline="-25000" dirty="0" err="1" smtClean="0"/>
                <a:t>z</a:t>
              </a:r>
              <a:endParaRPr lang="en-US" sz="2000" baseline="-25000" dirty="0"/>
            </a:p>
          </p:txBody>
        </p:sp>
        <p:cxnSp>
          <p:nvCxnSpPr>
            <p:cNvPr id="108" name="Straight Arrow Connector 107"/>
            <p:cNvCxnSpPr/>
            <p:nvPr/>
          </p:nvCxnSpPr>
          <p:spPr>
            <a:xfrm flipV="1">
              <a:off x="4560570" y="5585460"/>
              <a:ext cx="2819400" cy="42976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/>
            <p:cNvCxnSpPr/>
            <p:nvPr/>
          </p:nvCxnSpPr>
          <p:spPr>
            <a:xfrm flipV="1">
              <a:off x="4320540" y="5585460"/>
              <a:ext cx="0" cy="27432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/>
            <p:nvPr/>
          </p:nvCxnSpPr>
          <p:spPr>
            <a:xfrm flipH="1" flipV="1">
              <a:off x="7239000" y="5105401"/>
              <a:ext cx="182880" cy="118872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5" name="TextBox 114"/>
          <p:cNvSpPr txBox="1"/>
          <p:nvPr/>
        </p:nvSpPr>
        <p:spPr>
          <a:xfrm>
            <a:off x="381000" y="37338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Carrier confined volume</a:t>
            </a:r>
            <a:endParaRPr lang="en-US" sz="2400" dirty="0"/>
          </a:p>
        </p:txBody>
      </p:sp>
      <p:sp>
        <p:nvSpPr>
          <p:cNvPr id="116" name="TextBox 115"/>
          <p:cNvSpPr txBox="1"/>
          <p:nvPr/>
        </p:nvSpPr>
        <p:spPr>
          <a:xfrm>
            <a:off x="457200" y="5177135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Optical mode volume</a:t>
            </a:r>
            <a:endParaRPr lang="en-US" sz="2400" dirty="0"/>
          </a:p>
        </p:txBody>
      </p:sp>
      <p:sp>
        <p:nvSpPr>
          <p:cNvPr id="117" name="Oval 116"/>
          <p:cNvSpPr/>
          <p:nvPr/>
        </p:nvSpPr>
        <p:spPr>
          <a:xfrm>
            <a:off x="8229600" y="2057400"/>
            <a:ext cx="533400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8" name="Picture 117" descr="long cavity MLL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105400" y="960120"/>
            <a:ext cx="3358738" cy="1103509"/>
          </a:xfrm>
          <a:prstGeom prst="rect">
            <a:avLst/>
          </a:prstGeom>
        </p:spPr>
      </p:pic>
      <p:sp>
        <p:nvSpPr>
          <p:cNvPr id="96" name="Date Placeholder 9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JD 2457094.208333</a:t>
            </a:r>
            <a:endParaRPr lang="en-US"/>
          </a:p>
        </p:txBody>
      </p:sp>
      <p:sp>
        <p:nvSpPr>
          <p:cNvPr id="107" name="Slide Number Placeholder 10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EB4F-4406-4338-B7DA-91F07C72938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 Laser Cavity</a:t>
            </a:r>
            <a:endParaRPr lang="en-US" dirty="0"/>
          </a:p>
        </p:txBody>
      </p:sp>
      <p:pic>
        <p:nvPicPr>
          <p:cNvPr id="4" name="Picture 3" descr="C:\Users\Sudharsanan\Desktop\DATA_Alois\Pics for paper\MLL3_ppt_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1600200"/>
            <a:ext cx="3762375" cy="866775"/>
          </a:xfrm>
          <a:prstGeom prst="rect">
            <a:avLst/>
          </a:prstGeom>
          <a:noFill/>
        </p:spPr>
      </p:pic>
      <p:pic>
        <p:nvPicPr>
          <p:cNvPr id="5" name="Picture 4" descr="C:\Users\Sudharsanan\Desktop\PhD work\conferences\OFC2014\Pics for paper\pics with fig numbers as in paper\fig2a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ED"/>
              </a:clrFrom>
              <a:clrTo>
                <a:srgbClr val="FFFFE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8200" y="1533639"/>
            <a:ext cx="3657600" cy="1057161"/>
          </a:xfrm>
          <a:prstGeom prst="rect">
            <a:avLst/>
          </a:prstGeom>
          <a:noFill/>
        </p:spPr>
      </p:pic>
      <p:sp>
        <p:nvSpPr>
          <p:cNvPr id="6" name="TextBox 19"/>
          <p:cNvSpPr txBox="1"/>
          <p:nvPr/>
        </p:nvSpPr>
        <p:spPr>
          <a:xfrm>
            <a:off x="1447800" y="1230868"/>
            <a:ext cx="2414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Fundamental cavity</a:t>
            </a:r>
            <a:endParaRPr lang="en-US" dirty="0"/>
          </a:p>
        </p:txBody>
      </p:sp>
      <p:sp>
        <p:nvSpPr>
          <p:cNvPr id="7" name="TextBox 21"/>
          <p:cNvSpPr txBox="1"/>
          <p:nvPr/>
        </p:nvSpPr>
        <p:spPr>
          <a:xfrm>
            <a:off x="5562600" y="1154668"/>
            <a:ext cx="2414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Harmonic cavity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838200" y="2819400"/>
            <a:ext cx="7162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</a:pPr>
            <a:r>
              <a:rPr lang="en-US" sz="2400" dirty="0" smtClean="0">
                <a:latin typeface="+mj-lt"/>
                <a:ea typeface="+mj-ea"/>
                <a:cs typeface="+mj-cs"/>
              </a:rPr>
              <a:t>Linewidth reduction is inversely proportional to the square of the cavity length.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22"/>
          <p:cNvSpPr txBox="1"/>
          <p:nvPr/>
        </p:nvSpPr>
        <p:spPr>
          <a:xfrm>
            <a:off x="5410200" y="5334000"/>
            <a:ext cx="2414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&gt; </a:t>
            </a:r>
            <a:r>
              <a:rPr lang="en-US" dirty="0" smtClean="0">
                <a:latin typeface="+mj-lt"/>
                <a:cs typeface="Times New Roman" pitchFamily="18" charset="0"/>
                <a:sym typeface="Wingdings" pitchFamily="2" charset="2"/>
              </a:rPr>
              <a:t> internal loss</a:t>
            </a:r>
            <a:endParaRPr lang="en-US" dirty="0">
              <a:latin typeface="+mj-lt"/>
              <a:cs typeface="Times New Roman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219200" y="4572000"/>
            <a:ext cx="2438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2"/>
          <p:cNvSpPr/>
          <p:nvPr/>
        </p:nvSpPr>
        <p:spPr>
          <a:xfrm>
            <a:off x="1524000" y="3810000"/>
            <a:ext cx="2057400" cy="857251"/>
          </a:xfrm>
          <a:custGeom>
            <a:avLst/>
            <a:gdLst>
              <a:gd name="connsiteX0" fmla="*/ 1371600 w 1371600"/>
              <a:gd name="connsiteY0" fmla="*/ 561975 h 561975"/>
              <a:gd name="connsiteX1" fmla="*/ 982980 w 1371600"/>
              <a:gd name="connsiteY1" fmla="*/ 70485 h 561975"/>
              <a:gd name="connsiteX2" fmla="*/ 571500 w 1371600"/>
              <a:gd name="connsiteY2" fmla="*/ 139065 h 561975"/>
              <a:gd name="connsiteX3" fmla="*/ 0 w 1371600"/>
              <a:gd name="connsiteY3" fmla="*/ 516255 h 561975"/>
              <a:gd name="connsiteX4" fmla="*/ 0 w 1371600"/>
              <a:gd name="connsiteY4" fmla="*/ 516255 h 56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561975">
                <a:moveTo>
                  <a:pt x="1371600" y="561975"/>
                </a:moveTo>
                <a:cubicBezTo>
                  <a:pt x="1243965" y="351472"/>
                  <a:pt x="1116330" y="140970"/>
                  <a:pt x="982980" y="70485"/>
                </a:cubicBezTo>
                <a:cubicBezTo>
                  <a:pt x="849630" y="0"/>
                  <a:pt x="735330" y="64770"/>
                  <a:pt x="571500" y="139065"/>
                </a:cubicBezTo>
                <a:cubicBezTo>
                  <a:pt x="407670" y="213360"/>
                  <a:pt x="0" y="516255"/>
                  <a:pt x="0" y="516255"/>
                </a:cubicBezTo>
                <a:lnTo>
                  <a:pt x="0" y="516255"/>
                </a:ln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Arrow Connector 80"/>
          <p:cNvCxnSpPr/>
          <p:nvPr/>
        </p:nvCxnSpPr>
        <p:spPr>
          <a:xfrm flipV="1">
            <a:off x="2819400" y="3810000"/>
            <a:ext cx="0" cy="762000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V="1">
            <a:off x="3048000" y="3810000"/>
            <a:ext cx="0" cy="762000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V="1">
            <a:off x="3276600" y="3810000"/>
            <a:ext cx="0" cy="762000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V="1">
            <a:off x="2590800" y="3810000"/>
            <a:ext cx="0" cy="762000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flipV="1">
            <a:off x="2362200" y="3810000"/>
            <a:ext cx="0" cy="762000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flipV="1">
            <a:off x="2133600" y="3810000"/>
            <a:ext cx="0" cy="762000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flipV="1">
            <a:off x="1905000" y="3810000"/>
            <a:ext cx="0" cy="762000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flipV="1">
            <a:off x="1676400" y="3810000"/>
            <a:ext cx="0" cy="762000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V="1">
            <a:off x="3505200" y="3810000"/>
            <a:ext cx="0" cy="762000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304800" y="39624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Short cavity</a:t>
            </a:r>
            <a:endParaRPr lang="en-US" dirty="0"/>
          </a:p>
        </p:txBody>
      </p:sp>
      <p:sp>
        <p:nvSpPr>
          <p:cNvPr id="92" name="TextBox 91"/>
          <p:cNvSpPr txBox="1"/>
          <p:nvPr/>
        </p:nvSpPr>
        <p:spPr>
          <a:xfrm>
            <a:off x="304800" y="51054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Long cavity</a:t>
            </a:r>
            <a:endParaRPr lang="en-US" dirty="0"/>
          </a:p>
        </p:txBody>
      </p:sp>
      <p:grpSp>
        <p:nvGrpSpPr>
          <p:cNvPr id="105" name="Group 104"/>
          <p:cNvGrpSpPr/>
          <p:nvPr/>
        </p:nvGrpSpPr>
        <p:grpSpPr>
          <a:xfrm>
            <a:off x="1219200" y="5170170"/>
            <a:ext cx="2438400" cy="864870"/>
            <a:chOff x="1219200" y="5170170"/>
            <a:chExt cx="2438400" cy="864870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1219200" y="5939789"/>
              <a:ext cx="2438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Freeform 14"/>
            <p:cNvSpPr/>
            <p:nvPr/>
          </p:nvSpPr>
          <p:spPr>
            <a:xfrm>
              <a:off x="1524000" y="5196840"/>
              <a:ext cx="2057400" cy="838200"/>
            </a:xfrm>
            <a:custGeom>
              <a:avLst/>
              <a:gdLst>
                <a:gd name="connsiteX0" fmla="*/ 1371600 w 1371600"/>
                <a:gd name="connsiteY0" fmla="*/ 561975 h 561975"/>
                <a:gd name="connsiteX1" fmla="*/ 982980 w 1371600"/>
                <a:gd name="connsiteY1" fmla="*/ 70485 h 561975"/>
                <a:gd name="connsiteX2" fmla="*/ 571500 w 1371600"/>
                <a:gd name="connsiteY2" fmla="*/ 139065 h 561975"/>
                <a:gd name="connsiteX3" fmla="*/ 0 w 1371600"/>
                <a:gd name="connsiteY3" fmla="*/ 516255 h 561975"/>
                <a:gd name="connsiteX4" fmla="*/ 0 w 1371600"/>
                <a:gd name="connsiteY4" fmla="*/ 51625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1600" h="561975">
                  <a:moveTo>
                    <a:pt x="1371600" y="561975"/>
                  </a:moveTo>
                  <a:cubicBezTo>
                    <a:pt x="1243965" y="351472"/>
                    <a:pt x="1116330" y="140970"/>
                    <a:pt x="982980" y="70485"/>
                  </a:cubicBezTo>
                  <a:cubicBezTo>
                    <a:pt x="849630" y="0"/>
                    <a:pt x="735330" y="64770"/>
                    <a:pt x="571500" y="139065"/>
                  </a:cubicBezTo>
                  <a:cubicBezTo>
                    <a:pt x="407670" y="213360"/>
                    <a:pt x="0" y="516255"/>
                    <a:pt x="0" y="516255"/>
                  </a:cubicBezTo>
                  <a:lnTo>
                    <a:pt x="0" y="516255"/>
                  </a:ln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V="1">
              <a:off x="2743200" y="5173980"/>
              <a:ext cx="0" cy="762000"/>
            </a:xfrm>
            <a:prstGeom prst="straightConnector1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V="1">
              <a:off x="2785110" y="5173980"/>
              <a:ext cx="0" cy="762000"/>
            </a:xfrm>
            <a:prstGeom prst="straightConnector1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2838450" y="5173980"/>
              <a:ext cx="0" cy="762000"/>
            </a:xfrm>
            <a:prstGeom prst="straightConnector1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2880360" y="5173980"/>
              <a:ext cx="0" cy="762000"/>
            </a:xfrm>
            <a:prstGeom prst="straightConnector1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V="1">
              <a:off x="2560320" y="5177790"/>
              <a:ext cx="0" cy="762000"/>
            </a:xfrm>
            <a:prstGeom prst="straightConnector1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2602230" y="5177790"/>
              <a:ext cx="0" cy="762000"/>
            </a:xfrm>
            <a:prstGeom prst="straightConnector1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V="1">
              <a:off x="2655570" y="5177790"/>
              <a:ext cx="0" cy="762000"/>
            </a:xfrm>
            <a:prstGeom prst="straightConnector1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V="1">
              <a:off x="2697480" y="5177790"/>
              <a:ext cx="0" cy="762000"/>
            </a:xfrm>
            <a:prstGeom prst="straightConnector1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2377440" y="5173980"/>
              <a:ext cx="0" cy="762000"/>
            </a:xfrm>
            <a:prstGeom prst="straightConnector1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V="1">
              <a:off x="2419350" y="5173980"/>
              <a:ext cx="0" cy="762000"/>
            </a:xfrm>
            <a:prstGeom prst="straightConnector1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V="1">
              <a:off x="2472690" y="5173980"/>
              <a:ext cx="0" cy="762000"/>
            </a:xfrm>
            <a:prstGeom prst="straightConnector1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V="1">
              <a:off x="2514600" y="5173980"/>
              <a:ext cx="0" cy="762000"/>
            </a:xfrm>
            <a:prstGeom prst="straightConnector1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V="1">
              <a:off x="2194560" y="5177790"/>
              <a:ext cx="0" cy="762000"/>
            </a:xfrm>
            <a:prstGeom prst="straightConnector1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V="1">
              <a:off x="2236470" y="5177790"/>
              <a:ext cx="0" cy="762000"/>
            </a:xfrm>
            <a:prstGeom prst="straightConnector1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V="1">
              <a:off x="2289810" y="5177790"/>
              <a:ext cx="0" cy="762000"/>
            </a:xfrm>
            <a:prstGeom prst="straightConnector1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V="1">
              <a:off x="2331720" y="5177790"/>
              <a:ext cx="0" cy="762000"/>
            </a:xfrm>
            <a:prstGeom prst="straightConnector1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V="1">
              <a:off x="2145030" y="5177790"/>
              <a:ext cx="0" cy="762000"/>
            </a:xfrm>
            <a:prstGeom prst="straightConnector1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flipV="1">
              <a:off x="3474720" y="5170170"/>
              <a:ext cx="0" cy="762000"/>
            </a:xfrm>
            <a:prstGeom prst="straightConnector1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 flipV="1">
              <a:off x="3516630" y="5170170"/>
              <a:ext cx="0" cy="762000"/>
            </a:xfrm>
            <a:prstGeom prst="straightConnector1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flipV="1">
              <a:off x="3569970" y="5170170"/>
              <a:ext cx="0" cy="762000"/>
            </a:xfrm>
            <a:prstGeom prst="straightConnector1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flipV="1">
              <a:off x="3611880" y="5170170"/>
              <a:ext cx="0" cy="762000"/>
            </a:xfrm>
            <a:prstGeom prst="straightConnector1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flipV="1">
              <a:off x="3291840" y="5173980"/>
              <a:ext cx="0" cy="762000"/>
            </a:xfrm>
            <a:prstGeom prst="straightConnector1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 flipV="1">
              <a:off x="3333750" y="5173980"/>
              <a:ext cx="0" cy="762000"/>
            </a:xfrm>
            <a:prstGeom prst="straightConnector1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flipV="1">
              <a:off x="3387090" y="5173980"/>
              <a:ext cx="0" cy="762000"/>
            </a:xfrm>
            <a:prstGeom prst="straightConnector1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flipV="1">
              <a:off x="3429000" y="5173980"/>
              <a:ext cx="0" cy="762000"/>
            </a:xfrm>
            <a:prstGeom prst="straightConnector1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 flipV="1">
              <a:off x="3108960" y="5170170"/>
              <a:ext cx="0" cy="762000"/>
            </a:xfrm>
            <a:prstGeom prst="straightConnector1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 flipV="1">
              <a:off x="3150870" y="5170170"/>
              <a:ext cx="0" cy="762000"/>
            </a:xfrm>
            <a:prstGeom prst="straightConnector1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 flipV="1">
              <a:off x="3204210" y="5170170"/>
              <a:ext cx="0" cy="762000"/>
            </a:xfrm>
            <a:prstGeom prst="straightConnector1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flipV="1">
              <a:off x="3246120" y="5170170"/>
              <a:ext cx="0" cy="762000"/>
            </a:xfrm>
            <a:prstGeom prst="straightConnector1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 flipV="1">
              <a:off x="2926080" y="5173980"/>
              <a:ext cx="0" cy="762000"/>
            </a:xfrm>
            <a:prstGeom prst="straightConnector1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flipV="1">
              <a:off x="2967990" y="5173980"/>
              <a:ext cx="0" cy="762000"/>
            </a:xfrm>
            <a:prstGeom prst="straightConnector1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 flipV="1">
              <a:off x="3021330" y="5173980"/>
              <a:ext cx="0" cy="762000"/>
            </a:xfrm>
            <a:prstGeom prst="straightConnector1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 flipV="1">
              <a:off x="3063240" y="5173980"/>
              <a:ext cx="0" cy="762000"/>
            </a:xfrm>
            <a:prstGeom prst="straightConnector1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flipV="1">
              <a:off x="2103120" y="5177790"/>
              <a:ext cx="0" cy="762000"/>
            </a:xfrm>
            <a:prstGeom prst="straightConnector1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 flipV="1">
              <a:off x="1920240" y="5170170"/>
              <a:ext cx="0" cy="762000"/>
            </a:xfrm>
            <a:prstGeom prst="straightConnector1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 flipV="1">
              <a:off x="1962150" y="5170170"/>
              <a:ext cx="0" cy="762000"/>
            </a:xfrm>
            <a:prstGeom prst="straightConnector1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 flipV="1">
              <a:off x="2015490" y="5170170"/>
              <a:ext cx="0" cy="762000"/>
            </a:xfrm>
            <a:prstGeom prst="straightConnector1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 flipV="1">
              <a:off x="2057400" y="5170170"/>
              <a:ext cx="0" cy="762000"/>
            </a:xfrm>
            <a:prstGeom prst="straightConnector1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 flipV="1">
              <a:off x="1737360" y="5177790"/>
              <a:ext cx="0" cy="762000"/>
            </a:xfrm>
            <a:prstGeom prst="straightConnector1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 flipV="1">
              <a:off x="1779270" y="5177790"/>
              <a:ext cx="0" cy="762000"/>
            </a:xfrm>
            <a:prstGeom prst="straightConnector1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 flipV="1">
              <a:off x="1832610" y="5177790"/>
              <a:ext cx="0" cy="762000"/>
            </a:xfrm>
            <a:prstGeom prst="straightConnector1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 flipV="1">
              <a:off x="1874520" y="5177790"/>
              <a:ext cx="0" cy="762000"/>
            </a:xfrm>
            <a:prstGeom prst="straightConnector1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 flipV="1">
              <a:off x="1554480" y="5170170"/>
              <a:ext cx="0" cy="762000"/>
            </a:xfrm>
            <a:prstGeom prst="straightConnector1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 flipV="1">
              <a:off x="1596390" y="5170170"/>
              <a:ext cx="0" cy="762000"/>
            </a:xfrm>
            <a:prstGeom prst="straightConnector1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 flipV="1">
              <a:off x="1649730" y="5170170"/>
              <a:ext cx="0" cy="762000"/>
            </a:xfrm>
            <a:prstGeom prst="straightConnector1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 flipV="1">
              <a:off x="1691640" y="5170170"/>
              <a:ext cx="0" cy="762000"/>
            </a:xfrm>
            <a:prstGeom prst="straightConnector1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 flipV="1">
              <a:off x="1504950" y="5170170"/>
              <a:ext cx="0" cy="762000"/>
            </a:xfrm>
            <a:prstGeom prst="straightConnector1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3" name="Group 102"/>
          <p:cNvGrpSpPr/>
          <p:nvPr/>
        </p:nvGrpSpPr>
        <p:grpSpPr>
          <a:xfrm>
            <a:off x="1512570" y="4857750"/>
            <a:ext cx="2076449" cy="476250"/>
            <a:chOff x="1546861" y="3810000"/>
            <a:chExt cx="2076449" cy="847725"/>
          </a:xfrm>
        </p:grpSpPr>
        <p:grpSp>
          <p:nvGrpSpPr>
            <p:cNvPr id="101" name="Group 100"/>
            <p:cNvGrpSpPr/>
            <p:nvPr/>
          </p:nvGrpSpPr>
          <p:grpSpPr>
            <a:xfrm>
              <a:off x="1546861" y="3821430"/>
              <a:ext cx="1847849" cy="836295"/>
              <a:chOff x="4038600" y="4091940"/>
              <a:chExt cx="2945469" cy="836295"/>
            </a:xfrm>
          </p:grpSpPr>
          <p:sp>
            <p:nvSpPr>
              <p:cNvPr id="93" name="Freeform 92"/>
              <p:cNvSpPr/>
              <p:nvPr/>
            </p:nvSpPr>
            <p:spPr>
              <a:xfrm>
                <a:off x="4038600" y="4114800"/>
                <a:ext cx="400050" cy="813435"/>
              </a:xfrm>
              <a:custGeom>
                <a:avLst/>
                <a:gdLst>
                  <a:gd name="connsiteX0" fmla="*/ 0 w 400050"/>
                  <a:gd name="connsiteY0" fmla="*/ 17145 h 813435"/>
                  <a:gd name="connsiteX1" fmla="*/ 148590 w 400050"/>
                  <a:gd name="connsiteY1" fmla="*/ 51435 h 813435"/>
                  <a:gd name="connsiteX2" fmla="*/ 205740 w 400050"/>
                  <a:gd name="connsiteY2" fmla="*/ 291465 h 813435"/>
                  <a:gd name="connsiteX3" fmla="*/ 217170 w 400050"/>
                  <a:gd name="connsiteY3" fmla="*/ 805815 h 813435"/>
                  <a:gd name="connsiteX4" fmla="*/ 262890 w 400050"/>
                  <a:gd name="connsiteY4" fmla="*/ 245745 h 813435"/>
                  <a:gd name="connsiteX5" fmla="*/ 308610 w 400050"/>
                  <a:gd name="connsiteY5" fmla="*/ 40005 h 813435"/>
                  <a:gd name="connsiteX6" fmla="*/ 400050 w 400050"/>
                  <a:gd name="connsiteY6" fmla="*/ 5715 h 813435"/>
                  <a:gd name="connsiteX7" fmla="*/ 400050 w 400050"/>
                  <a:gd name="connsiteY7" fmla="*/ 5715 h 813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0050" h="813435">
                    <a:moveTo>
                      <a:pt x="0" y="17145"/>
                    </a:moveTo>
                    <a:cubicBezTo>
                      <a:pt x="57150" y="11430"/>
                      <a:pt x="114300" y="5715"/>
                      <a:pt x="148590" y="51435"/>
                    </a:cubicBezTo>
                    <a:cubicBezTo>
                      <a:pt x="182880" y="97155"/>
                      <a:pt x="194310" y="165735"/>
                      <a:pt x="205740" y="291465"/>
                    </a:cubicBezTo>
                    <a:cubicBezTo>
                      <a:pt x="217170" y="417195"/>
                      <a:pt x="207645" y="813435"/>
                      <a:pt x="217170" y="805815"/>
                    </a:cubicBezTo>
                    <a:cubicBezTo>
                      <a:pt x="226695" y="798195"/>
                      <a:pt x="247650" y="373380"/>
                      <a:pt x="262890" y="245745"/>
                    </a:cubicBezTo>
                    <a:cubicBezTo>
                      <a:pt x="278130" y="118110"/>
                      <a:pt x="285750" y="80010"/>
                      <a:pt x="308610" y="40005"/>
                    </a:cubicBezTo>
                    <a:cubicBezTo>
                      <a:pt x="331470" y="0"/>
                      <a:pt x="400050" y="5715"/>
                      <a:pt x="400050" y="5715"/>
                    </a:cubicBezTo>
                    <a:lnTo>
                      <a:pt x="400050" y="5715"/>
                    </a:lnTo>
                  </a:path>
                </a:pathLst>
              </a:cu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Freeform 93"/>
              <p:cNvSpPr/>
              <p:nvPr/>
            </p:nvSpPr>
            <p:spPr>
              <a:xfrm>
                <a:off x="4400550" y="4114800"/>
                <a:ext cx="400050" cy="813435"/>
              </a:xfrm>
              <a:custGeom>
                <a:avLst/>
                <a:gdLst>
                  <a:gd name="connsiteX0" fmla="*/ 0 w 400050"/>
                  <a:gd name="connsiteY0" fmla="*/ 17145 h 813435"/>
                  <a:gd name="connsiteX1" fmla="*/ 148590 w 400050"/>
                  <a:gd name="connsiteY1" fmla="*/ 51435 h 813435"/>
                  <a:gd name="connsiteX2" fmla="*/ 205740 w 400050"/>
                  <a:gd name="connsiteY2" fmla="*/ 291465 h 813435"/>
                  <a:gd name="connsiteX3" fmla="*/ 217170 w 400050"/>
                  <a:gd name="connsiteY3" fmla="*/ 805815 h 813435"/>
                  <a:gd name="connsiteX4" fmla="*/ 262890 w 400050"/>
                  <a:gd name="connsiteY4" fmla="*/ 245745 h 813435"/>
                  <a:gd name="connsiteX5" fmla="*/ 308610 w 400050"/>
                  <a:gd name="connsiteY5" fmla="*/ 40005 h 813435"/>
                  <a:gd name="connsiteX6" fmla="*/ 400050 w 400050"/>
                  <a:gd name="connsiteY6" fmla="*/ 5715 h 813435"/>
                  <a:gd name="connsiteX7" fmla="*/ 400050 w 400050"/>
                  <a:gd name="connsiteY7" fmla="*/ 5715 h 813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0050" h="813435">
                    <a:moveTo>
                      <a:pt x="0" y="17145"/>
                    </a:moveTo>
                    <a:cubicBezTo>
                      <a:pt x="57150" y="11430"/>
                      <a:pt x="114300" y="5715"/>
                      <a:pt x="148590" y="51435"/>
                    </a:cubicBezTo>
                    <a:cubicBezTo>
                      <a:pt x="182880" y="97155"/>
                      <a:pt x="194310" y="165735"/>
                      <a:pt x="205740" y="291465"/>
                    </a:cubicBezTo>
                    <a:cubicBezTo>
                      <a:pt x="217170" y="417195"/>
                      <a:pt x="207645" y="813435"/>
                      <a:pt x="217170" y="805815"/>
                    </a:cubicBezTo>
                    <a:cubicBezTo>
                      <a:pt x="226695" y="798195"/>
                      <a:pt x="247650" y="373380"/>
                      <a:pt x="262890" y="245745"/>
                    </a:cubicBezTo>
                    <a:cubicBezTo>
                      <a:pt x="278130" y="118110"/>
                      <a:pt x="285750" y="80010"/>
                      <a:pt x="308610" y="40005"/>
                    </a:cubicBezTo>
                    <a:cubicBezTo>
                      <a:pt x="331470" y="0"/>
                      <a:pt x="400050" y="5715"/>
                      <a:pt x="400050" y="5715"/>
                    </a:cubicBezTo>
                    <a:lnTo>
                      <a:pt x="400050" y="5715"/>
                    </a:lnTo>
                  </a:path>
                </a:pathLst>
              </a:cu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Freeform 94"/>
              <p:cNvSpPr/>
              <p:nvPr/>
            </p:nvSpPr>
            <p:spPr>
              <a:xfrm>
                <a:off x="4764162" y="4103370"/>
                <a:ext cx="400049" cy="813435"/>
              </a:xfrm>
              <a:custGeom>
                <a:avLst/>
                <a:gdLst>
                  <a:gd name="connsiteX0" fmla="*/ 0 w 400050"/>
                  <a:gd name="connsiteY0" fmla="*/ 17145 h 813435"/>
                  <a:gd name="connsiteX1" fmla="*/ 148590 w 400050"/>
                  <a:gd name="connsiteY1" fmla="*/ 51435 h 813435"/>
                  <a:gd name="connsiteX2" fmla="*/ 205740 w 400050"/>
                  <a:gd name="connsiteY2" fmla="*/ 291465 h 813435"/>
                  <a:gd name="connsiteX3" fmla="*/ 217170 w 400050"/>
                  <a:gd name="connsiteY3" fmla="*/ 805815 h 813435"/>
                  <a:gd name="connsiteX4" fmla="*/ 262890 w 400050"/>
                  <a:gd name="connsiteY4" fmla="*/ 245745 h 813435"/>
                  <a:gd name="connsiteX5" fmla="*/ 308610 w 400050"/>
                  <a:gd name="connsiteY5" fmla="*/ 40005 h 813435"/>
                  <a:gd name="connsiteX6" fmla="*/ 400050 w 400050"/>
                  <a:gd name="connsiteY6" fmla="*/ 5715 h 813435"/>
                  <a:gd name="connsiteX7" fmla="*/ 400050 w 400050"/>
                  <a:gd name="connsiteY7" fmla="*/ 5715 h 813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0050" h="813435">
                    <a:moveTo>
                      <a:pt x="0" y="17145"/>
                    </a:moveTo>
                    <a:cubicBezTo>
                      <a:pt x="57150" y="11430"/>
                      <a:pt x="114300" y="5715"/>
                      <a:pt x="148590" y="51435"/>
                    </a:cubicBezTo>
                    <a:cubicBezTo>
                      <a:pt x="182880" y="97155"/>
                      <a:pt x="194310" y="165735"/>
                      <a:pt x="205740" y="291465"/>
                    </a:cubicBezTo>
                    <a:cubicBezTo>
                      <a:pt x="217170" y="417195"/>
                      <a:pt x="207645" y="813435"/>
                      <a:pt x="217170" y="805815"/>
                    </a:cubicBezTo>
                    <a:cubicBezTo>
                      <a:pt x="226695" y="798195"/>
                      <a:pt x="247650" y="373380"/>
                      <a:pt x="262890" y="245745"/>
                    </a:cubicBezTo>
                    <a:cubicBezTo>
                      <a:pt x="278130" y="118110"/>
                      <a:pt x="285750" y="80010"/>
                      <a:pt x="308610" y="40005"/>
                    </a:cubicBezTo>
                    <a:cubicBezTo>
                      <a:pt x="331470" y="0"/>
                      <a:pt x="400050" y="5715"/>
                      <a:pt x="400050" y="5715"/>
                    </a:cubicBezTo>
                    <a:lnTo>
                      <a:pt x="400050" y="5715"/>
                    </a:lnTo>
                  </a:path>
                </a:pathLst>
              </a:cu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Freeform 95"/>
              <p:cNvSpPr/>
              <p:nvPr/>
            </p:nvSpPr>
            <p:spPr>
              <a:xfrm>
                <a:off x="5126111" y="4103370"/>
                <a:ext cx="400049" cy="813435"/>
              </a:xfrm>
              <a:custGeom>
                <a:avLst/>
                <a:gdLst>
                  <a:gd name="connsiteX0" fmla="*/ 0 w 400050"/>
                  <a:gd name="connsiteY0" fmla="*/ 17145 h 813435"/>
                  <a:gd name="connsiteX1" fmla="*/ 148590 w 400050"/>
                  <a:gd name="connsiteY1" fmla="*/ 51435 h 813435"/>
                  <a:gd name="connsiteX2" fmla="*/ 205740 w 400050"/>
                  <a:gd name="connsiteY2" fmla="*/ 291465 h 813435"/>
                  <a:gd name="connsiteX3" fmla="*/ 217170 w 400050"/>
                  <a:gd name="connsiteY3" fmla="*/ 805815 h 813435"/>
                  <a:gd name="connsiteX4" fmla="*/ 262890 w 400050"/>
                  <a:gd name="connsiteY4" fmla="*/ 245745 h 813435"/>
                  <a:gd name="connsiteX5" fmla="*/ 308610 w 400050"/>
                  <a:gd name="connsiteY5" fmla="*/ 40005 h 813435"/>
                  <a:gd name="connsiteX6" fmla="*/ 400050 w 400050"/>
                  <a:gd name="connsiteY6" fmla="*/ 5715 h 813435"/>
                  <a:gd name="connsiteX7" fmla="*/ 400050 w 400050"/>
                  <a:gd name="connsiteY7" fmla="*/ 5715 h 813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0050" h="813435">
                    <a:moveTo>
                      <a:pt x="0" y="17145"/>
                    </a:moveTo>
                    <a:cubicBezTo>
                      <a:pt x="57150" y="11430"/>
                      <a:pt x="114300" y="5715"/>
                      <a:pt x="148590" y="51435"/>
                    </a:cubicBezTo>
                    <a:cubicBezTo>
                      <a:pt x="182880" y="97155"/>
                      <a:pt x="194310" y="165735"/>
                      <a:pt x="205740" y="291465"/>
                    </a:cubicBezTo>
                    <a:cubicBezTo>
                      <a:pt x="217170" y="417195"/>
                      <a:pt x="207645" y="813435"/>
                      <a:pt x="217170" y="805815"/>
                    </a:cubicBezTo>
                    <a:cubicBezTo>
                      <a:pt x="226695" y="798195"/>
                      <a:pt x="247650" y="373380"/>
                      <a:pt x="262890" y="245745"/>
                    </a:cubicBezTo>
                    <a:cubicBezTo>
                      <a:pt x="278130" y="118110"/>
                      <a:pt x="285750" y="80010"/>
                      <a:pt x="308610" y="40005"/>
                    </a:cubicBezTo>
                    <a:cubicBezTo>
                      <a:pt x="331470" y="0"/>
                      <a:pt x="400050" y="5715"/>
                      <a:pt x="400050" y="5715"/>
                    </a:cubicBezTo>
                    <a:lnTo>
                      <a:pt x="400050" y="5715"/>
                    </a:lnTo>
                  </a:path>
                </a:pathLst>
              </a:cu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Freeform 96"/>
              <p:cNvSpPr/>
              <p:nvPr/>
            </p:nvSpPr>
            <p:spPr>
              <a:xfrm>
                <a:off x="5496512" y="4091940"/>
                <a:ext cx="400049" cy="813435"/>
              </a:xfrm>
              <a:custGeom>
                <a:avLst/>
                <a:gdLst>
                  <a:gd name="connsiteX0" fmla="*/ 0 w 400050"/>
                  <a:gd name="connsiteY0" fmla="*/ 17145 h 813435"/>
                  <a:gd name="connsiteX1" fmla="*/ 148590 w 400050"/>
                  <a:gd name="connsiteY1" fmla="*/ 51435 h 813435"/>
                  <a:gd name="connsiteX2" fmla="*/ 205740 w 400050"/>
                  <a:gd name="connsiteY2" fmla="*/ 291465 h 813435"/>
                  <a:gd name="connsiteX3" fmla="*/ 217170 w 400050"/>
                  <a:gd name="connsiteY3" fmla="*/ 805815 h 813435"/>
                  <a:gd name="connsiteX4" fmla="*/ 262890 w 400050"/>
                  <a:gd name="connsiteY4" fmla="*/ 245745 h 813435"/>
                  <a:gd name="connsiteX5" fmla="*/ 308610 w 400050"/>
                  <a:gd name="connsiteY5" fmla="*/ 40005 h 813435"/>
                  <a:gd name="connsiteX6" fmla="*/ 400050 w 400050"/>
                  <a:gd name="connsiteY6" fmla="*/ 5715 h 813435"/>
                  <a:gd name="connsiteX7" fmla="*/ 400050 w 400050"/>
                  <a:gd name="connsiteY7" fmla="*/ 5715 h 813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0050" h="813435">
                    <a:moveTo>
                      <a:pt x="0" y="17145"/>
                    </a:moveTo>
                    <a:cubicBezTo>
                      <a:pt x="57150" y="11430"/>
                      <a:pt x="114300" y="5715"/>
                      <a:pt x="148590" y="51435"/>
                    </a:cubicBezTo>
                    <a:cubicBezTo>
                      <a:pt x="182880" y="97155"/>
                      <a:pt x="194310" y="165735"/>
                      <a:pt x="205740" y="291465"/>
                    </a:cubicBezTo>
                    <a:cubicBezTo>
                      <a:pt x="217170" y="417195"/>
                      <a:pt x="207645" y="813435"/>
                      <a:pt x="217170" y="805815"/>
                    </a:cubicBezTo>
                    <a:cubicBezTo>
                      <a:pt x="226695" y="798195"/>
                      <a:pt x="247650" y="373380"/>
                      <a:pt x="262890" y="245745"/>
                    </a:cubicBezTo>
                    <a:cubicBezTo>
                      <a:pt x="278130" y="118110"/>
                      <a:pt x="285750" y="80010"/>
                      <a:pt x="308610" y="40005"/>
                    </a:cubicBezTo>
                    <a:cubicBezTo>
                      <a:pt x="331470" y="0"/>
                      <a:pt x="400050" y="5715"/>
                      <a:pt x="400050" y="5715"/>
                    </a:cubicBezTo>
                    <a:lnTo>
                      <a:pt x="400050" y="5715"/>
                    </a:lnTo>
                  </a:path>
                </a:pathLst>
              </a:cu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Freeform 97"/>
              <p:cNvSpPr/>
              <p:nvPr/>
            </p:nvSpPr>
            <p:spPr>
              <a:xfrm>
                <a:off x="5858462" y="4091940"/>
                <a:ext cx="400049" cy="813435"/>
              </a:xfrm>
              <a:custGeom>
                <a:avLst/>
                <a:gdLst>
                  <a:gd name="connsiteX0" fmla="*/ 0 w 400050"/>
                  <a:gd name="connsiteY0" fmla="*/ 17145 h 813435"/>
                  <a:gd name="connsiteX1" fmla="*/ 148590 w 400050"/>
                  <a:gd name="connsiteY1" fmla="*/ 51435 h 813435"/>
                  <a:gd name="connsiteX2" fmla="*/ 205740 w 400050"/>
                  <a:gd name="connsiteY2" fmla="*/ 291465 h 813435"/>
                  <a:gd name="connsiteX3" fmla="*/ 217170 w 400050"/>
                  <a:gd name="connsiteY3" fmla="*/ 805815 h 813435"/>
                  <a:gd name="connsiteX4" fmla="*/ 262890 w 400050"/>
                  <a:gd name="connsiteY4" fmla="*/ 245745 h 813435"/>
                  <a:gd name="connsiteX5" fmla="*/ 308610 w 400050"/>
                  <a:gd name="connsiteY5" fmla="*/ 40005 h 813435"/>
                  <a:gd name="connsiteX6" fmla="*/ 400050 w 400050"/>
                  <a:gd name="connsiteY6" fmla="*/ 5715 h 813435"/>
                  <a:gd name="connsiteX7" fmla="*/ 400050 w 400050"/>
                  <a:gd name="connsiteY7" fmla="*/ 5715 h 813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0050" h="813435">
                    <a:moveTo>
                      <a:pt x="0" y="17145"/>
                    </a:moveTo>
                    <a:cubicBezTo>
                      <a:pt x="57150" y="11430"/>
                      <a:pt x="114300" y="5715"/>
                      <a:pt x="148590" y="51435"/>
                    </a:cubicBezTo>
                    <a:cubicBezTo>
                      <a:pt x="182880" y="97155"/>
                      <a:pt x="194310" y="165735"/>
                      <a:pt x="205740" y="291465"/>
                    </a:cubicBezTo>
                    <a:cubicBezTo>
                      <a:pt x="217170" y="417195"/>
                      <a:pt x="207645" y="813435"/>
                      <a:pt x="217170" y="805815"/>
                    </a:cubicBezTo>
                    <a:cubicBezTo>
                      <a:pt x="226695" y="798195"/>
                      <a:pt x="247650" y="373380"/>
                      <a:pt x="262890" y="245745"/>
                    </a:cubicBezTo>
                    <a:cubicBezTo>
                      <a:pt x="278130" y="118110"/>
                      <a:pt x="285750" y="80010"/>
                      <a:pt x="308610" y="40005"/>
                    </a:cubicBezTo>
                    <a:cubicBezTo>
                      <a:pt x="331470" y="0"/>
                      <a:pt x="400050" y="5715"/>
                      <a:pt x="400050" y="5715"/>
                    </a:cubicBezTo>
                    <a:lnTo>
                      <a:pt x="400050" y="5715"/>
                    </a:lnTo>
                  </a:path>
                </a:pathLst>
              </a:cu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Freeform 98"/>
              <p:cNvSpPr/>
              <p:nvPr/>
            </p:nvSpPr>
            <p:spPr>
              <a:xfrm>
                <a:off x="6222069" y="4091940"/>
                <a:ext cx="400049" cy="813435"/>
              </a:xfrm>
              <a:custGeom>
                <a:avLst/>
                <a:gdLst>
                  <a:gd name="connsiteX0" fmla="*/ 0 w 400050"/>
                  <a:gd name="connsiteY0" fmla="*/ 17145 h 813435"/>
                  <a:gd name="connsiteX1" fmla="*/ 148590 w 400050"/>
                  <a:gd name="connsiteY1" fmla="*/ 51435 h 813435"/>
                  <a:gd name="connsiteX2" fmla="*/ 205740 w 400050"/>
                  <a:gd name="connsiteY2" fmla="*/ 291465 h 813435"/>
                  <a:gd name="connsiteX3" fmla="*/ 217170 w 400050"/>
                  <a:gd name="connsiteY3" fmla="*/ 805815 h 813435"/>
                  <a:gd name="connsiteX4" fmla="*/ 262890 w 400050"/>
                  <a:gd name="connsiteY4" fmla="*/ 245745 h 813435"/>
                  <a:gd name="connsiteX5" fmla="*/ 308610 w 400050"/>
                  <a:gd name="connsiteY5" fmla="*/ 40005 h 813435"/>
                  <a:gd name="connsiteX6" fmla="*/ 400050 w 400050"/>
                  <a:gd name="connsiteY6" fmla="*/ 5715 h 813435"/>
                  <a:gd name="connsiteX7" fmla="*/ 400050 w 400050"/>
                  <a:gd name="connsiteY7" fmla="*/ 5715 h 813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0050" h="813435">
                    <a:moveTo>
                      <a:pt x="0" y="17145"/>
                    </a:moveTo>
                    <a:cubicBezTo>
                      <a:pt x="57150" y="11430"/>
                      <a:pt x="114300" y="5715"/>
                      <a:pt x="148590" y="51435"/>
                    </a:cubicBezTo>
                    <a:cubicBezTo>
                      <a:pt x="182880" y="97155"/>
                      <a:pt x="194310" y="165735"/>
                      <a:pt x="205740" y="291465"/>
                    </a:cubicBezTo>
                    <a:cubicBezTo>
                      <a:pt x="217170" y="417195"/>
                      <a:pt x="207645" y="813435"/>
                      <a:pt x="217170" y="805815"/>
                    </a:cubicBezTo>
                    <a:cubicBezTo>
                      <a:pt x="226695" y="798195"/>
                      <a:pt x="247650" y="373380"/>
                      <a:pt x="262890" y="245745"/>
                    </a:cubicBezTo>
                    <a:cubicBezTo>
                      <a:pt x="278130" y="118110"/>
                      <a:pt x="285750" y="80010"/>
                      <a:pt x="308610" y="40005"/>
                    </a:cubicBezTo>
                    <a:cubicBezTo>
                      <a:pt x="331470" y="0"/>
                      <a:pt x="400050" y="5715"/>
                      <a:pt x="400050" y="5715"/>
                    </a:cubicBezTo>
                    <a:lnTo>
                      <a:pt x="400050" y="5715"/>
                    </a:lnTo>
                  </a:path>
                </a:pathLst>
              </a:cu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Freeform 99"/>
              <p:cNvSpPr/>
              <p:nvPr/>
            </p:nvSpPr>
            <p:spPr>
              <a:xfrm>
                <a:off x="6584020" y="4091940"/>
                <a:ext cx="400049" cy="813435"/>
              </a:xfrm>
              <a:custGeom>
                <a:avLst/>
                <a:gdLst>
                  <a:gd name="connsiteX0" fmla="*/ 0 w 400050"/>
                  <a:gd name="connsiteY0" fmla="*/ 17145 h 813435"/>
                  <a:gd name="connsiteX1" fmla="*/ 148590 w 400050"/>
                  <a:gd name="connsiteY1" fmla="*/ 51435 h 813435"/>
                  <a:gd name="connsiteX2" fmla="*/ 205740 w 400050"/>
                  <a:gd name="connsiteY2" fmla="*/ 291465 h 813435"/>
                  <a:gd name="connsiteX3" fmla="*/ 217170 w 400050"/>
                  <a:gd name="connsiteY3" fmla="*/ 805815 h 813435"/>
                  <a:gd name="connsiteX4" fmla="*/ 262890 w 400050"/>
                  <a:gd name="connsiteY4" fmla="*/ 245745 h 813435"/>
                  <a:gd name="connsiteX5" fmla="*/ 308610 w 400050"/>
                  <a:gd name="connsiteY5" fmla="*/ 40005 h 813435"/>
                  <a:gd name="connsiteX6" fmla="*/ 400050 w 400050"/>
                  <a:gd name="connsiteY6" fmla="*/ 5715 h 813435"/>
                  <a:gd name="connsiteX7" fmla="*/ 400050 w 400050"/>
                  <a:gd name="connsiteY7" fmla="*/ 5715 h 813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0050" h="813435">
                    <a:moveTo>
                      <a:pt x="0" y="17145"/>
                    </a:moveTo>
                    <a:cubicBezTo>
                      <a:pt x="57150" y="11430"/>
                      <a:pt x="114300" y="5715"/>
                      <a:pt x="148590" y="51435"/>
                    </a:cubicBezTo>
                    <a:cubicBezTo>
                      <a:pt x="182880" y="97155"/>
                      <a:pt x="194310" y="165735"/>
                      <a:pt x="205740" y="291465"/>
                    </a:cubicBezTo>
                    <a:cubicBezTo>
                      <a:pt x="217170" y="417195"/>
                      <a:pt x="207645" y="813435"/>
                      <a:pt x="217170" y="805815"/>
                    </a:cubicBezTo>
                    <a:cubicBezTo>
                      <a:pt x="226695" y="798195"/>
                      <a:pt x="247650" y="373380"/>
                      <a:pt x="262890" y="245745"/>
                    </a:cubicBezTo>
                    <a:cubicBezTo>
                      <a:pt x="278130" y="118110"/>
                      <a:pt x="285750" y="80010"/>
                      <a:pt x="308610" y="40005"/>
                    </a:cubicBezTo>
                    <a:cubicBezTo>
                      <a:pt x="331470" y="0"/>
                      <a:pt x="400050" y="5715"/>
                      <a:pt x="400050" y="5715"/>
                    </a:cubicBezTo>
                    <a:lnTo>
                      <a:pt x="400050" y="5715"/>
                    </a:lnTo>
                  </a:path>
                </a:pathLst>
              </a:cu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2" name="Freeform 101"/>
            <p:cNvSpPr/>
            <p:nvPr/>
          </p:nvSpPr>
          <p:spPr>
            <a:xfrm>
              <a:off x="3372338" y="3810000"/>
              <a:ext cx="250972" cy="813435"/>
            </a:xfrm>
            <a:custGeom>
              <a:avLst/>
              <a:gdLst>
                <a:gd name="connsiteX0" fmla="*/ 0 w 400050"/>
                <a:gd name="connsiteY0" fmla="*/ 17145 h 813435"/>
                <a:gd name="connsiteX1" fmla="*/ 148590 w 400050"/>
                <a:gd name="connsiteY1" fmla="*/ 51435 h 813435"/>
                <a:gd name="connsiteX2" fmla="*/ 205740 w 400050"/>
                <a:gd name="connsiteY2" fmla="*/ 291465 h 813435"/>
                <a:gd name="connsiteX3" fmla="*/ 217170 w 400050"/>
                <a:gd name="connsiteY3" fmla="*/ 805815 h 813435"/>
                <a:gd name="connsiteX4" fmla="*/ 262890 w 400050"/>
                <a:gd name="connsiteY4" fmla="*/ 245745 h 813435"/>
                <a:gd name="connsiteX5" fmla="*/ 308610 w 400050"/>
                <a:gd name="connsiteY5" fmla="*/ 40005 h 813435"/>
                <a:gd name="connsiteX6" fmla="*/ 400050 w 400050"/>
                <a:gd name="connsiteY6" fmla="*/ 5715 h 813435"/>
                <a:gd name="connsiteX7" fmla="*/ 400050 w 400050"/>
                <a:gd name="connsiteY7" fmla="*/ 5715 h 81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0050" h="813435">
                  <a:moveTo>
                    <a:pt x="0" y="17145"/>
                  </a:moveTo>
                  <a:cubicBezTo>
                    <a:pt x="57150" y="11430"/>
                    <a:pt x="114300" y="5715"/>
                    <a:pt x="148590" y="51435"/>
                  </a:cubicBezTo>
                  <a:cubicBezTo>
                    <a:pt x="182880" y="97155"/>
                    <a:pt x="194310" y="165735"/>
                    <a:pt x="205740" y="291465"/>
                  </a:cubicBezTo>
                  <a:cubicBezTo>
                    <a:pt x="217170" y="417195"/>
                    <a:pt x="207645" y="813435"/>
                    <a:pt x="217170" y="805815"/>
                  </a:cubicBezTo>
                  <a:cubicBezTo>
                    <a:pt x="226695" y="798195"/>
                    <a:pt x="247650" y="373380"/>
                    <a:pt x="262890" y="245745"/>
                  </a:cubicBezTo>
                  <a:cubicBezTo>
                    <a:pt x="278130" y="118110"/>
                    <a:pt x="285750" y="80010"/>
                    <a:pt x="308610" y="40005"/>
                  </a:cubicBezTo>
                  <a:cubicBezTo>
                    <a:pt x="331470" y="0"/>
                    <a:pt x="400050" y="5715"/>
                    <a:pt x="400050" y="5715"/>
                  </a:cubicBezTo>
                  <a:lnTo>
                    <a:pt x="400050" y="5715"/>
                  </a:ln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6" name="TextBox 105"/>
          <p:cNvSpPr txBox="1"/>
          <p:nvPr/>
        </p:nvSpPr>
        <p:spPr>
          <a:xfrm>
            <a:off x="3810000" y="4766846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Cavity loss</a:t>
            </a:r>
            <a:endParaRPr lang="en-US" sz="1600" i="1" dirty="0"/>
          </a:p>
        </p:txBody>
      </p:sp>
      <p:cxnSp>
        <p:nvCxnSpPr>
          <p:cNvPr id="108" name="Straight Arrow Connector 107"/>
          <p:cNvCxnSpPr>
            <a:stCxn id="106" idx="1"/>
          </p:cNvCxnSpPr>
          <p:nvPr/>
        </p:nvCxnSpPr>
        <p:spPr>
          <a:xfrm flipH="1">
            <a:off x="3581400" y="4936123"/>
            <a:ext cx="228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09" name="Object 108"/>
          <p:cNvGraphicFramePr>
            <a:graphicFrameLocks noChangeAspect="1"/>
          </p:cNvGraphicFramePr>
          <p:nvPr/>
        </p:nvGraphicFramePr>
        <p:xfrm>
          <a:off x="5257800" y="3733800"/>
          <a:ext cx="2784114" cy="164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9" name="Equation" r:id="rId6" imgW="1612800" imgH="952200" progId="Equation.DSMT4">
                  <p:embed/>
                </p:oleObj>
              </mc:Choice>
              <mc:Fallback>
                <p:oleObj name="Equation" r:id="rId6" imgW="1612800" imgH="9522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733800"/>
                        <a:ext cx="2784114" cy="1644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" name="Date Placeholder 8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JD 2457094.208333</a:t>
            </a:r>
            <a:endParaRPr lang="en-US"/>
          </a:p>
        </p:txBody>
      </p:sp>
      <p:sp>
        <p:nvSpPr>
          <p:cNvPr id="104" name="Slide Number Placeholder 10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EB4F-4406-4338-B7DA-91F07C72938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Harmonic Cavity Mode-Locking</a:t>
            </a:r>
            <a:endParaRPr lang="en-US" dirty="0"/>
          </a:p>
        </p:txBody>
      </p:sp>
      <p:sp>
        <p:nvSpPr>
          <p:cNvPr id="4" name="TextBox 6"/>
          <p:cNvSpPr txBox="1"/>
          <p:nvPr/>
        </p:nvSpPr>
        <p:spPr>
          <a:xfrm>
            <a:off x="4038600" y="3348307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50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m absorber</a:t>
            </a:r>
            <a:endParaRPr lang="en-US" dirty="0"/>
          </a:p>
        </p:txBody>
      </p:sp>
      <p:pic>
        <p:nvPicPr>
          <p:cNvPr id="5" name="Picture 4" descr="C:\Users\Sudharsanan\Desktop\PhD work\conferences\OFC2014\Pics for paper\pics with fig numbers as in paper\fig2a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ED"/>
              </a:clrFrom>
              <a:clrTo>
                <a:srgbClr val="FFFFE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1519507"/>
            <a:ext cx="6400800" cy="185003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105400" y="1175238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i="1" dirty="0" smtClean="0"/>
              <a:t>Directional coupler</a:t>
            </a:r>
            <a:endParaRPr lang="en-US" sz="1400" i="1" dirty="0"/>
          </a:p>
        </p:txBody>
      </p:sp>
      <p:sp>
        <p:nvSpPr>
          <p:cNvPr id="7" name="TextBox 8"/>
          <p:cNvSpPr txBox="1"/>
          <p:nvPr/>
        </p:nvSpPr>
        <p:spPr>
          <a:xfrm>
            <a:off x="7162800" y="2623038"/>
            <a:ext cx="1371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i="1" dirty="0" smtClean="0"/>
              <a:t>Multi-Mode</a:t>
            </a:r>
          </a:p>
          <a:p>
            <a:r>
              <a:rPr lang="en-US" sz="1400" i="1" dirty="0" smtClean="0"/>
              <a:t>Interference</a:t>
            </a:r>
          </a:p>
          <a:p>
            <a:r>
              <a:rPr lang="en-US" sz="1400" i="1" dirty="0" smtClean="0"/>
              <a:t>Coupler – 50:50</a:t>
            </a:r>
            <a:endParaRPr lang="en-US" sz="1400" i="1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7162800" y="2394438"/>
            <a:ext cx="2286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7162800" y="1861038"/>
            <a:ext cx="2286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12"/>
          <p:cNvSpPr txBox="1"/>
          <p:nvPr/>
        </p:nvSpPr>
        <p:spPr>
          <a:xfrm>
            <a:off x="609600" y="2177506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4cm cavity length</a:t>
            </a:r>
            <a:endParaRPr lang="en-US" dirty="0"/>
          </a:p>
        </p:txBody>
      </p:sp>
      <p:pic>
        <p:nvPicPr>
          <p:cNvPr id="11" name="Picture 10" descr="C:\Users\Sudharsanan\Desktop\DATA_Alois\chip pic\seperate\20G_filter_2G_cavity_7.png"/>
          <p:cNvPicPr>
            <a:picLocks noChangeAspect="1" noChangeArrowheads="1"/>
          </p:cNvPicPr>
          <p:nvPr/>
        </p:nvPicPr>
        <p:blipFill>
          <a:blip r:embed="rId4" cstate="print"/>
          <a:srcRect t="25197" b="2362"/>
          <a:stretch>
            <a:fillRect/>
          </a:stretch>
        </p:blipFill>
        <p:spPr bwMode="auto">
          <a:xfrm>
            <a:off x="1524000" y="3994638"/>
            <a:ext cx="6858000" cy="1688124"/>
          </a:xfrm>
          <a:prstGeom prst="rect">
            <a:avLst/>
          </a:prstGeom>
          <a:noFill/>
        </p:spPr>
      </p:pic>
      <p:cxnSp>
        <p:nvCxnSpPr>
          <p:cNvPr id="13" name="Straight Arrow Connector 12"/>
          <p:cNvCxnSpPr/>
          <p:nvPr/>
        </p:nvCxnSpPr>
        <p:spPr>
          <a:xfrm>
            <a:off x="1524000" y="5791200"/>
            <a:ext cx="685800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1371600" y="3962400"/>
            <a:ext cx="0" cy="167640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2"/>
          <p:cNvSpPr txBox="1"/>
          <p:nvPr/>
        </p:nvSpPr>
        <p:spPr>
          <a:xfrm>
            <a:off x="533400" y="450746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1.5mm</a:t>
            </a:r>
            <a:endParaRPr lang="en-US" dirty="0"/>
          </a:p>
        </p:txBody>
      </p:sp>
      <p:sp>
        <p:nvSpPr>
          <p:cNvPr id="18" name="TextBox 12"/>
          <p:cNvSpPr txBox="1"/>
          <p:nvPr/>
        </p:nvSpPr>
        <p:spPr>
          <a:xfrm>
            <a:off x="4495800" y="57912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7mm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JD 2457094.208333</a:t>
            </a:r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EB4F-4406-4338-B7DA-91F07C729387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562600" y="17526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90:10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Characterization</a:t>
            </a:r>
            <a:endParaRPr lang="en-US" dirty="0"/>
          </a:p>
        </p:txBody>
      </p:sp>
      <p:pic>
        <p:nvPicPr>
          <p:cNvPr id="4" name="Picture 3" descr="C:\Users\Sudharsanan\Desktop\DATA_Alois\Pics for paper\20G_filter\peak_po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0"/>
            <a:ext cx="3200400" cy="2404203"/>
          </a:xfrm>
          <a:prstGeom prst="rect">
            <a:avLst/>
          </a:prstGeom>
          <a:noFill/>
        </p:spPr>
      </p:pic>
      <p:pic>
        <p:nvPicPr>
          <p:cNvPr id="5" name="Picture 4" descr="C:\Users\Sudharsanan\Desktop\DATA_Alois\Pics for paper\20G_filter\smsr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3771900"/>
            <a:ext cx="3200400" cy="2400300"/>
          </a:xfrm>
          <a:prstGeom prst="rect">
            <a:avLst/>
          </a:prstGeom>
          <a:noFill/>
        </p:spPr>
      </p:pic>
      <p:sp>
        <p:nvSpPr>
          <p:cNvPr id="6" name="TextBox 4"/>
          <p:cNvSpPr txBox="1"/>
          <p:nvPr/>
        </p:nvSpPr>
        <p:spPr>
          <a:xfrm>
            <a:off x="533400" y="3505200"/>
            <a:ext cx="2209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RF Peak Power</a:t>
            </a:r>
            <a:endParaRPr lang="en-US" dirty="0"/>
          </a:p>
        </p:txBody>
      </p:sp>
      <p:sp>
        <p:nvSpPr>
          <p:cNvPr id="7" name="TextBox 5"/>
          <p:cNvSpPr txBox="1"/>
          <p:nvPr/>
        </p:nvSpPr>
        <p:spPr>
          <a:xfrm>
            <a:off x="3657600" y="3581400"/>
            <a:ext cx="2209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SMSR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010400" y="46482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SOA current: 220mA</a:t>
            </a:r>
          </a:p>
          <a:p>
            <a:r>
              <a:rPr lang="en-US" sz="1600" dirty="0" smtClean="0"/>
              <a:t>SA voltage: -0.5V</a:t>
            </a:r>
            <a:endParaRPr lang="en-US" sz="1600" dirty="0"/>
          </a:p>
        </p:txBody>
      </p:sp>
      <p:pic>
        <p:nvPicPr>
          <p:cNvPr id="10" name="Picture 9" descr="zoo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00800" y="1066800"/>
            <a:ext cx="2540349" cy="3595966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3225800" y="914400"/>
            <a:ext cx="3251200" cy="2438400"/>
            <a:chOff x="2692400" y="914400"/>
            <a:chExt cx="3251200" cy="2438400"/>
          </a:xfrm>
        </p:grpSpPr>
        <p:pic>
          <p:nvPicPr>
            <p:cNvPr id="8" name="Picture 7" descr="C:\Users\Sudharsanan\Desktop\DATA_Alois\Pics for paper\20G_filter\20g_intracavity_osa2.pn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692400" y="914400"/>
              <a:ext cx="3251200" cy="2438400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3124200" y="1066800"/>
              <a:ext cx="1371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Optical </a:t>
              </a:r>
            </a:p>
            <a:p>
              <a:r>
                <a:rPr lang="en-US" sz="1600" dirty="0" smtClean="0"/>
                <a:t>spectrum</a:t>
              </a:r>
              <a:endParaRPr lang="en-US" sz="1600" dirty="0"/>
            </a:p>
          </p:txBody>
        </p:sp>
      </p:grpSp>
      <p:pic>
        <p:nvPicPr>
          <p:cNvPr id="14" name="Picture 13" descr="C:\Users\Sudharsanan\Desktop\DATA_Alois\Pics for paper\20G_filter\20g_intracavity_esa_full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914400"/>
            <a:ext cx="3200400" cy="2400300"/>
          </a:xfrm>
          <a:prstGeom prst="rect">
            <a:avLst/>
          </a:prstGeom>
          <a:noFill/>
        </p:spPr>
      </p:pic>
      <p:sp>
        <p:nvSpPr>
          <p:cNvPr id="15" name="TextBox 7"/>
          <p:cNvSpPr txBox="1"/>
          <p:nvPr/>
        </p:nvSpPr>
        <p:spPr>
          <a:xfrm>
            <a:off x="1828800" y="1140023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RBW-3MHz</a:t>
            </a:r>
            <a:endParaRPr lang="en-US" sz="1400" dirty="0"/>
          </a:p>
        </p:txBody>
      </p:sp>
      <p:sp>
        <p:nvSpPr>
          <p:cNvPr id="16" name="TextBox 11"/>
          <p:cNvSpPr txBox="1"/>
          <p:nvPr/>
        </p:nvSpPr>
        <p:spPr>
          <a:xfrm>
            <a:off x="457200" y="106680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Electrical</a:t>
            </a:r>
          </a:p>
          <a:p>
            <a:r>
              <a:rPr lang="en-US" sz="1600" dirty="0" smtClean="0"/>
              <a:t>spectrum</a:t>
            </a:r>
            <a:endParaRPr lang="en-US" sz="1600" dirty="0"/>
          </a:p>
        </p:txBody>
      </p:sp>
      <p:sp>
        <p:nvSpPr>
          <p:cNvPr id="17" name="TextBox 7"/>
          <p:cNvSpPr txBox="1"/>
          <p:nvPr/>
        </p:nvSpPr>
        <p:spPr>
          <a:xfrm>
            <a:off x="5486400" y="11430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RBW-20MHz</a:t>
            </a:r>
            <a:endParaRPr lang="en-US" sz="1400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JD 2457094.208333</a:t>
            </a:r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EB4F-4406-4338-B7DA-91F07C729387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Preview</a:t>
            </a:r>
          </a:p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Lowering phase noise of:</a:t>
            </a:r>
          </a:p>
          <a:p>
            <a:pPr lvl="1"/>
            <a:r>
              <a:rPr lang="en-US" dirty="0" smtClean="0"/>
              <a:t>Mode locked lasers</a:t>
            </a:r>
          </a:p>
          <a:p>
            <a:pPr lvl="1"/>
            <a:r>
              <a:rPr lang="en-US" dirty="0" smtClean="0"/>
              <a:t>Tunable lasers</a:t>
            </a:r>
          </a:p>
          <a:p>
            <a:r>
              <a:rPr lang="en-US" dirty="0" smtClean="0"/>
              <a:t>Reliability of hybrid silicon DFB lasers</a:t>
            </a:r>
          </a:p>
          <a:p>
            <a:r>
              <a:rPr lang="en-US" dirty="0" smtClean="0"/>
              <a:t>Conclusion and Future Work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JD 2457094.208333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EB4F-4406-4338-B7DA-91F07C72938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Optical Linewidth</a:t>
            </a:r>
            <a:endParaRPr lang="en-US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4724400" y="2819400"/>
          <a:ext cx="3781425" cy="3152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Straight Arrow Connector 5"/>
          <p:cNvCxnSpPr/>
          <p:nvPr/>
        </p:nvCxnSpPr>
        <p:spPr>
          <a:xfrm>
            <a:off x="6719887" y="4061460"/>
            <a:ext cx="0" cy="9144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5"/>
          <p:cNvSpPr txBox="1"/>
          <p:nvPr/>
        </p:nvSpPr>
        <p:spPr>
          <a:xfrm>
            <a:off x="6796087" y="447017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10x</a:t>
            </a:r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251461" y="3270381"/>
            <a:ext cx="4320540" cy="996819"/>
            <a:chOff x="651476" y="1089569"/>
            <a:chExt cx="5306411" cy="1556785"/>
          </a:xfrm>
        </p:grpSpPr>
        <p:sp>
          <p:nvSpPr>
            <p:cNvPr id="8" name="Rectangle 7"/>
            <p:cNvSpPr/>
            <p:nvPr/>
          </p:nvSpPr>
          <p:spPr>
            <a:xfrm>
              <a:off x="713882" y="1981201"/>
              <a:ext cx="1211316" cy="52832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51476" y="1951237"/>
              <a:ext cx="1379481" cy="6951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 smtClean="0"/>
                <a:t>Fiber Laser</a:t>
              </a:r>
              <a:endParaRPr lang="en-US" sz="16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 flipV="1">
              <a:off x="4357687" y="1447800"/>
              <a:ext cx="0" cy="18288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700087" y="1143000"/>
              <a:ext cx="1066800" cy="4572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87303" y="1099283"/>
              <a:ext cx="765558" cy="695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 smtClean="0"/>
                <a:t>DUT</a:t>
              </a:r>
              <a:endParaRPr lang="en-US" sz="1600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1766887" y="1377412"/>
              <a:ext cx="9906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8" idx="3"/>
            </p:cNvCxnSpPr>
            <p:nvPr/>
          </p:nvCxnSpPr>
          <p:spPr>
            <a:xfrm flipV="1">
              <a:off x="1925198" y="2209800"/>
              <a:ext cx="84608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>
              <a:off x="2147887" y="1143000"/>
              <a:ext cx="228600" cy="2286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404197" y="1143000"/>
              <a:ext cx="228600" cy="2286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286432" y="1371600"/>
              <a:ext cx="228600" cy="2286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2743632" y="1378527"/>
              <a:ext cx="762000" cy="404092"/>
            </a:xfrm>
            <a:custGeom>
              <a:avLst/>
              <a:gdLst>
                <a:gd name="connsiteX0" fmla="*/ 0 w 762000"/>
                <a:gd name="connsiteY0" fmla="*/ 0 h 404092"/>
                <a:gd name="connsiteX1" fmla="*/ 249382 w 762000"/>
                <a:gd name="connsiteY1" fmla="*/ 55418 h 404092"/>
                <a:gd name="connsiteX2" fmla="*/ 429491 w 762000"/>
                <a:gd name="connsiteY2" fmla="*/ 304800 h 404092"/>
                <a:gd name="connsiteX3" fmla="*/ 540328 w 762000"/>
                <a:gd name="connsiteY3" fmla="*/ 387928 h 404092"/>
                <a:gd name="connsiteX4" fmla="*/ 762000 w 762000"/>
                <a:gd name="connsiteY4" fmla="*/ 401782 h 404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0" h="404092">
                  <a:moveTo>
                    <a:pt x="0" y="0"/>
                  </a:moveTo>
                  <a:cubicBezTo>
                    <a:pt x="88900" y="2309"/>
                    <a:pt x="177800" y="4618"/>
                    <a:pt x="249382" y="55418"/>
                  </a:cubicBezTo>
                  <a:cubicBezTo>
                    <a:pt x="320964" y="106218"/>
                    <a:pt x="381000" y="249382"/>
                    <a:pt x="429491" y="304800"/>
                  </a:cubicBezTo>
                  <a:cubicBezTo>
                    <a:pt x="477982" y="360218"/>
                    <a:pt x="484910" y="371764"/>
                    <a:pt x="540328" y="387928"/>
                  </a:cubicBezTo>
                  <a:cubicBezTo>
                    <a:pt x="595746" y="404092"/>
                    <a:pt x="678873" y="402937"/>
                    <a:pt x="762000" y="401782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 flipV="1">
              <a:off x="2757487" y="1805708"/>
              <a:ext cx="762000" cy="404092"/>
            </a:xfrm>
            <a:custGeom>
              <a:avLst/>
              <a:gdLst>
                <a:gd name="connsiteX0" fmla="*/ 0 w 762000"/>
                <a:gd name="connsiteY0" fmla="*/ 0 h 404092"/>
                <a:gd name="connsiteX1" fmla="*/ 249382 w 762000"/>
                <a:gd name="connsiteY1" fmla="*/ 55418 h 404092"/>
                <a:gd name="connsiteX2" fmla="*/ 429491 w 762000"/>
                <a:gd name="connsiteY2" fmla="*/ 304800 h 404092"/>
                <a:gd name="connsiteX3" fmla="*/ 540328 w 762000"/>
                <a:gd name="connsiteY3" fmla="*/ 387928 h 404092"/>
                <a:gd name="connsiteX4" fmla="*/ 762000 w 762000"/>
                <a:gd name="connsiteY4" fmla="*/ 401782 h 404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0" h="404092">
                  <a:moveTo>
                    <a:pt x="0" y="0"/>
                  </a:moveTo>
                  <a:cubicBezTo>
                    <a:pt x="88900" y="2309"/>
                    <a:pt x="177800" y="4618"/>
                    <a:pt x="249382" y="55418"/>
                  </a:cubicBezTo>
                  <a:cubicBezTo>
                    <a:pt x="320964" y="106218"/>
                    <a:pt x="381000" y="249382"/>
                    <a:pt x="429491" y="304800"/>
                  </a:cubicBezTo>
                  <a:cubicBezTo>
                    <a:pt x="477982" y="360218"/>
                    <a:pt x="484910" y="371764"/>
                    <a:pt x="540328" y="387928"/>
                  </a:cubicBezTo>
                  <a:cubicBezTo>
                    <a:pt x="595746" y="404092"/>
                    <a:pt x="678873" y="402937"/>
                    <a:pt x="762000" y="401782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 flipH="1">
              <a:off x="3443287" y="1383030"/>
              <a:ext cx="762000" cy="404092"/>
            </a:xfrm>
            <a:custGeom>
              <a:avLst/>
              <a:gdLst>
                <a:gd name="connsiteX0" fmla="*/ 0 w 762000"/>
                <a:gd name="connsiteY0" fmla="*/ 0 h 404092"/>
                <a:gd name="connsiteX1" fmla="*/ 249382 w 762000"/>
                <a:gd name="connsiteY1" fmla="*/ 55418 h 404092"/>
                <a:gd name="connsiteX2" fmla="*/ 429491 w 762000"/>
                <a:gd name="connsiteY2" fmla="*/ 304800 h 404092"/>
                <a:gd name="connsiteX3" fmla="*/ 540328 w 762000"/>
                <a:gd name="connsiteY3" fmla="*/ 387928 h 404092"/>
                <a:gd name="connsiteX4" fmla="*/ 762000 w 762000"/>
                <a:gd name="connsiteY4" fmla="*/ 401782 h 404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0" h="404092">
                  <a:moveTo>
                    <a:pt x="0" y="0"/>
                  </a:moveTo>
                  <a:cubicBezTo>
                    <a:pt x="88900" y="2309"/>
                    <a:pt x="177800" y="4618"/>
                    <a:pt x="249382" y="55418"/>
                  </a:cubicBezTo>
                  <a:cubicBezTo>
                    <a:pt x="320964" y="106218"/>
                    <a:pt x="381000" y="249382"/>
                    <a:pt x="429491" y="304800"/>
                  </a:cubicBezTo>
                  <a:cubicBezTo>
                    <a:pt x="477982" y="360218"/>
                    <a:pt x="484910" y="371764"/>
                    <a:pt x="540328" y="387928"/>
                  </a:cubicBezTo>
                  <a:cubicBezTo>
                    <a:pt x="595746" y="404092"/>
                    <a:pt x="678873" y="402937"/>
                    <a:pt x="762000" y="401782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3443287" y="1805708"/>
              <a:ext cx="762000" cy="404092"/>
            </a:xfrm>
            <a:custGeom>
              <a:avLst/>
              <a:gdLst>
                <a:gd name="connsiteX0" fmla="*/ 0 w 762000"/>
                <a:gd name="connsiteY0" fmla="*/ 0 h 404092"/>
                <a:gd name="connsiteX1" fmla="*/ 249382 w 762000"/>
                <a:gd name="connsiteY1" fmla="*/ 55418 h 404092"/>
                <a:gd name="connsiteX2" fmla="*/ 429491 w 762000"/>
                <a:gd name="connsiteY2" fmla="*/ 304800 h 404092"/>
                <a:gd name="connsiteX3" fmla="*/ 540328 w 762000"/>
                <a:gd name="connsiteY3" fmla="*/ 387928 h 404092"/>
                <a:gd name="connsiteX4" fmla="*/ 762000 w 762000"/>
                <a:gd name="connsiteY4" fmla="*/ 401782 h 404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0" h="404092">
                  <a:moveTo>
                    <a:pt x="0" y="0"/>
                  </a:moveTo>
                  <a:cubicBezTo>
                    <a:pt x="88900" y="2309"/>
                    <a:pt x="177800" y="4618"/>
                    <a:pt x="249382" y="55418"/>
                  </a:cubicBezTo>
                  <a:cubicBezTo>
                    <a:pt x="320964" y="106218"/>
                    <a:pt x="381000" y="249382"/>
                    <a:pt x="429491" y="304800"/>
                  </a:cubicBezTo>
                  <a:cubicBezTo>
                    <a:pt x="477982" y="360218"/>
                    <a:pt x="484910" y="371764"/>
                    <a:pt x="540328" y="387928"/>
                  </a:cubicBezTo>
                  <a:cubicBezTo>
                    <a:pt x="595746" y="404092"/>
                    <a:pt x="678873" y="402937"/>
                    <a:pt x="762000" y="401782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Isosceles Triangle 20"/>
            <p:cNvSpPr/>
            <p:nvPr/>
          </p:nvSpPr>
          <p:spPr>
            <a:xfrm>
              <a:off x="4281487" y="1323110"/>
              <a:ext cx="152400" cy="1524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4253777" y="1295400"/>
              <a:ext cx="2286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4357687" y="1101440"/>
              <a:ext cx="0" cy="18288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4891087" y="1981200"/>
              <a:ext cx="1066800" cy="4572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TextBox 29"/>
            <p:cNvSpPr txBox="1"/>
            <p:nvPr/>
          </p:nvSpPr>
          <p:spPr>
            <a:xfrm>
              <a:off x="4994997" y="1951237"/>
              <a:ext cx="838200" cy="6951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dirty="0" smtClean="0"/>
                <a:t>OSA</a:t>
              </a:r>
              <a:endParaRPr lang="en-US" sz="1600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891087" y="1143000"/>
              <a:ext cx="10668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7" name="TextBox 31"/>
            <p:cNvSpPr txBox="1"/>
            <p:nvPr/>
          </p:nvSpPr>
          <p:spPr>
            <a:xfrm>
              <a:off x="5105833" y="1089569"/>
              <a:ext cx="658090" cy="695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dirty="0" smtClean="0"/>
                <a:t>ESA</a:t>
              </a:r>
              <a:endParaRPr lang="en-US" sz="1600" dirty="0"/>
            </a:p>
          </p:txBody>
        </p:sp>
        <p:cxnSp>
          <p:nvCxnSpPr>
            <p:cNvPr id="28" name="Straight Connector 27"/>
            <p:cNvCxnSpPr>
              <a:endCxn id="24" idx="1"/>
            </p:cNvCxnSpPr>
            <p:nvPr/>
          </p:nvCxnSpPr>
          <p:spPr>
            <a:xfrm>
              <a:off x="4205287" y="2209800"/>
              <a:ext cx="685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endCxn id="26" idx="1"/>
            </p:cNvCxnSpPr>
            <p:nvPr/>
          </p:nvCxnSpPr>
          <p:spPr>
            <a:xfrm>
              <a:off x="4510087" y="1371600"/>
              <a:ext cx="3810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6" name="Picture 35" descr="C:\Users\Sudharsanan\Desktop\DATA_Alois\Pics for paper\MLL3_ppt_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0" y="1512332"/>
            <a:ext cx="3762375" cy="866775"/>
          </a:xfrm>
          <a:prstGeom prst="rect">
            <a:avLst/>
          </a:prstGeom>
          <a:noFill/>
        </p:spPr>
      </p:pic>
      <p:pic>
        <p:nvPicPr>
          <p:cNvPr id="37" name="Picture 36" descr="C:\Users\Sudharsanan\Desktop\PhD work\conferences\OFC2014\Pics for paper\pics with fig numbers as in paper\fig2a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ED"/>
              </a:clrFrom>
              <a:clrTo>
                <a:srgbClr val="FFFFE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6300" y="1445771"/>
            <a:ext cx="3657600" cy="1057161"/>
          </a:xfrm>
          <a:prstGeom prst="rect">
            <a:avLst/>
          </a:prstGeom>
          <a:noFill/>
        </p:spPr>
      </p:pic>
      <p:sp>
        <p:nvSpPr>
          <p:cNvPr id="38" name="TextBox 19"/>
          <p:cNvSpPr txBox="1"/>
          <p:nvPr/>
        </p:nvSpPr>
        <p:spPr>
          <a:xfrm>
            <a:off x="1485900" y="1143000"/>
            <a:ext cx="2414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Fundamental cavity</a:t>
            </a:r>
            <a:endParaRPr lang="en-US" dirty="0"/>
          </a:p>
        </p:txBody>
      </p:sp>
      <p:sp>
        <p:nvSpPr>
          <p:cNvPr id="39" name="TextBox 21"/>
          <p:cNvSpPr txBox="1"/>
          <p:nvPr/>
        </p:nvSpPr>
        <p:spPr>
          <a:xfrm>
            <a:off x="5600700" y="1066800"/>
            <a:ext cx="2414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Harmonic cavity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533400" y="4724400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Linewidth improvement  10MHz </a:t>
            </a:r>
            <a:r>
              <a:rPr lang="en-US" sz="2400" dirty="0" smtClean="0">
                <a:sym typeface="Wingdings" pitchFamily="2" charset="2"/>
              </a:rPr>
              <a:t> 1MHz (10x)</a:t>
            </a:r>
            <a:endParaRPr lang="en-US" sz="2400" dirty="0"/>
          </a:p>
        </p:txBody>
      </p:sp>
      <p:sp>
        <p:nvSpPr>
          <p:cNvPr id="41" name="Date Placeholder 4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JD 2457094.208333</a:t>
            </a:r>
            <a:endParaRPr lang="en-US"/>
          </a:p>
        </p:txBody>
      </p:sp>
      <p:sp>
        <p:nvSpPr>
          <p:cNvPr id="42" name="Slide Number Placeholder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EB4F-4406-4338-B7DA-91F07C729387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Microwave Linewidth</a:t>
            </a:r>
            <a:endParaRPr lang="en-US" dirty="0"/>
          </a:p>
        </p:txBody>
      </p:sp>
      <p:pic>
        <p:nvPicPr>
          <p:cNvPr id="4" name="Picture 4" descr="C:\Users\Sudharsanan\Desktop\DATA_Alois\Pics for paper\20G_filter\20g_intracavity_esa_zoom_52kHz_linewidt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381338"/>
            <a:ext cx="2743200" cy="2057400"/>
          </a:xfrm>
          <a:prstGeom prst="rect">
            <a:avLst/>
          </a:prstGeom>
          <a:noFill/>
        </p:spPr>
      </p:pic>
      <p:pic>
        <p:nvPicPr>
          <p:cNvPr id="5" name="Picture 2" descr="C:\Users\Sudharsanan\Desktop\DATA_Alois\Pics for paper\20GHz_sudha_linewidth_passive_1p4MHz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286" r="8571"/>
          <a:stretch>
            <a:fillRect/>
          </a:stretch>
        </p:blipFill>
        <p:spPr bwMode="auto">
          <a:xfrm>
            <a:off x="1524000" y="3352800"/>
            <a:ext cx="2743200" cy="215383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95400" y="5558135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Linewidth improvement – 1.5MHz </a:t>
            </a:r>
            <a:r>
              <a:rPr lang="en-US" sz="2400" dirty="0" smtClean="0">
                <a:sym typeface="Wingdings" pitchFamily="2" charset="2"/>
              </a:rPr>
              <a:t> 52kHz (30x)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467600" y="38100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2G cavity with filter -220mA, -0.5V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76200" y="38100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20G cavity – </a:t>
            </a:r>
          </a:p>
          <a:p>
            <a:pPr algn="ctr"/>
            <a:r>
              <a:rPr lang="en-US" sz="1400" dirty="0" smtClean="0"/>
              <a:t>188mA, 0 V</a:t>
            </a:r>
            <a:endParaRPr lang="en-US" sz="1400" dirty="0"/>
          </a:p>
        </p:txBody>
      </p:sp>
      <p:pic>
        <p:nvPicPr>
          <p:cNvPr id="13" name="Picture 12" descr="C:\Users\Sudharsanan\Desktop\DATA_Alois\Pics for paper\MLL3_ppt_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0" y="1512332"/>
            <a:ext cx="3762375" cy="866775"/>
          </a:xfrm>
          <a:prstGeom prst="rect">
            <a:avLst/>
          </a:prstGeom>
          <a:noFill/>
        </p:spPr>
      </p:pic>
      <p:pic>
        <p:nvPicPr>
          <p:cNvPr id="14" name="Picture 13" descr="C:\Users\Sudharsanan\Desktop\PhD work\conferences\OFC2014\Pics for paper\pics with fig numbers as in paper\fig2a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ED"/>
              </a:clrFrom>
              <a:clrTo>
                <a:srgbClr val="FFFFE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6300" y="1445771"/>
            <a:ext cx="3657600" cy="1057161"/>
          </a:xfrm>
          <a:prstGeom prst="rect">
            <a:avLst/>
          </a:prstGeom>
          <a:noFill/>
        </p:spPr>
      </p:pic>
      <p:sp>
        <p:nvSpPr>
          <p:cNvPr id="15" name="TextBox 19"/>
          <p:cNvSpPr txBox="1"/>
          <p:nvPr/>
        </p:nvSpPr>
        <p:spPr>
          <a:xfrm>
            <a:off x="1485900" y="1143000"/>
            <a:ext cx="2414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Fundamental cavity</a:t>
            </a:r>
            <a:endParaRPr lang="en-US" dirty="0"/>
          </a:p>
        </p:txBody>
      </p:sp>
      <p:sp>
        <p:nvSpPr>
          <p:cNvPr id="16" name="TextBox 21"/>
          <p:cNvSpPr txBox="1"/>
          <p:nvPr/>
        </p:nvSpPr>
        <p:spPr>
          <a:xfrm>
            <a:off x="5600700" y="1066800"/>
            <a:ext cx="2414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Harmonic cavity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362200" y="2743200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SOA lengths 900</a:t>
            </a:r>
            <a:r>
              <a:rPr lang="en-US" sz="1600" dirty="0" smtClean="0">
                <a:latin typeface="Symbol" pitchFamily="18" charset="2"/>
              </a:rPr>
              <a:t>m</a:t>
            </a:r>
            <a:r>
              <a:rPr lang="en-US" sz="1600" dirty="0" smtClean="0"/>
              <a:t>m and 1.4mm respectively.</a:t>
            </a:r>
          </a:p>
          <a:p>
            <a:pPr algn="ctr"/>
            <a:r>
              <a:rPr lang="en-US" sz="1600" dirty="0" smtClean="0"/>
              <a:t>Absorber length 50</a:t>
            </a:r>
            <a:r>
              <a:rPr lang="en-US" sz="1600" dirty="0" smtClean="0">
                <a:latin typeface="Symbol" pitchFamily="18" charset="2"/>
              </a:rPr>
              <a:t>m</a:t>
            </a:r>
            <a:r>
              <a:rPr lang="en-US" sz="1600" dirty="0" smtClean="0"/>
              <a:t>m in both cases</a:t>
            </a:r>
            <a:endParaRPr lang="en-US" sz="1600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JD 2457094.208333</a:t>
            </a:r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EB4F-4406-4338-B7DA-91F07C729387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Microwave Phase Noise</a:t>
            </a:r>
            <a:endParaRPr lang="en-US" dirty="0"/>
          </a:p>
        </p:txBody>
      </p:sp>
      <p:pic>
        <p:nvPicPr>
          <p:cNvPr id="4" name="Picture 3" descr="C:\Users\Sudharsanan\Dropbox\20g_no_heater_intracavity_esa\PN\20G_intracavity_PN\Aurrion_2G_20G_comp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2693432"/>
            <a:ext cx="5029200" cy="3543300"/>
          </a:xfrm>
          <a:prstGeom prst="rect">
            <a:avLst/>
          </a:prstGeom>
          <a:noFill/>
        </p:spPr>
      </p:pic>
      <p:sp>
        <p:nvSpPr>
          <p:cNvPr id="5" name="TextBox 7"/>
          <p:cNvSpPr txBox="1"/>
          <p:nvPr/>
        </p:nvSpPr>
        <p:spPr>
          <a:xfrm>
            <a:off x="2325189" y="2617232"/>
            <a:ext cx="1652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Passive locking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474720" y="5325598"/>
            <a:ext cx="790303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16"/>
          <p:cNvSpPr txBox="1"/>
          <p:nvPr/>
        </p:nvSpPr>
        <p:spPr>
          <a:xfrm>
            <a:off x="3690257" y="5055632"/>
            <a:ext cx="431074" cy="327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5x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750423" y="3503329"/>
            <a:ext cx="0" cy="47244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20"/>
          <p:cNvSpPr txBox="1"/>
          <p:nvPr/>
        </p:nvSpPr>
        <p:spPr>
          <a:xfrm>
            <a:off x="1247503" y="3975769"/>
            <a:ext cx="790303" cy="327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14dB</a:t>
            </a:r>
            <a:endParaRPr lang="en-US" dirty="0"/>
          </a:p>
        </p:txBody>
      </p:sp>
      <p:pic>
        <p:nvPicPr>
          <p:cNvPr id="10" name="Picture 9" descr="C:\Users\Sudharsanan\Desktop\DATA_Alois\Pics for paper\MLL3_ppt_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0" y="1512332"/>
            <a:ext cx="3762375" cy="866775"/>
          </a:xfrm>
          <a:prstGeom prst="rect">
            <a:avLst/>
          </a:prstGeom>
          <a:noFill/>
        </p:spPr>
      </p:pic>
      <p:pic>
        <p:nvPicPr>
          <p:cNvPr id="11" name="Picture 10" descr="C:\Users\Sudharsanan\Desktop\PhD work\conferences\OFC2014\Pics for paper\pics with fig numbers as in paper\fig2a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ED"/>
              </a:clrFrom>
              <a:clrTo>
                <a:srgbClr val="FFFFE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6300" y="1445771"/>
            <a:ext cx="3657600" cy="1057161"/>
          </a:xfrm>
          <a:prstGeom prst="rect">
            <a:avLst/>
          </a:prstGeom>
          <a:noFill/>
        </p:spPr>
      </p:pic>
      <p:sp>
        <p:nvSpPr>
          <p:cNvPr id="12" name="TextBox 19"/>
          <p:cNvSpPr txBox="1"/>
          <p:nvPr/>
        </p:nvSpPr>
        <p:spPr>
          <a:xfrm>
            <a:off x="1485900" y="1143000"/>
            <a:ext cx="2414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Fundamental cavity</a:t>
            </a:r>
            <a:endParaRPr lang="en-US" dirty="0"/>
          </a:p>
        </p:txBody>
      </p:sp>
      <p:sp>
        <p:nvSpPr>
          <p:cNvPr id="13" name="TextBox 21"/>
          <p:cNvSpPr txBox="1"/>
          <p:nvPr/>
        </p:nvSpPr>
        <p:spPr>
          <a:xfrm>
            <a:off x="5600700" y="1066800"/>
            <a:ext cx="2414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Harmonic cavity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105400" y="3429000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Integrated jitter (100kHz</a:t>
            </a:r>
            <a:r>
              <a:rPr lang="en-US" sz="2000" dirty="0" smtClean="0">
                <a:sym typeface="Wingdings" pitchFamily="2" charset="2"/>
              </a:rPr>
              <a:t>100MHz)</a:t>
            </a:r>
          </a:p>
          <a:p>
            <a:pPr algn="ctr"/>
            <a:r>
              <a:rPr lang="en-US" sz="2000" dirty="0" smtClean="0">
                <a:sym typeface="Wingdings" pitchFamily="2" charset="2"/>
              </a:rPr>
              <a:t>reduced from 4.3ps to 1.3ps</a:t>
            </a:r>
            <a:endParaRPr lang="en-US" sz="2000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JD 2457094.208333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EB4F-4406-4338-B7DA-91F07C729387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Coupled Cavity Mode-Locking</a:t>
            </a:r>
            <a:endParaRPr lang="en-US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1295400"/>
            <a:ext cx="4284663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mll_ext_cavty_schemati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90600" y="3048000"/>
            <a:ext cx="3262564" cy="7198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62600" y="1600200"/>
            <a:ext cx="3352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Advantages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Lower threshold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Better slope efficiency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Laser acts as the filter</a:t>
            </a:r>
          </a:p>
        </p:txBody>
      </p:sp>
      <p:graphicFrame>
        <p:nvGraphicFramePr>
          <p:cNvPr id="45060" name="Object 4"/>
          <p:cNvGraphicFramePr>
            <a:graphicFrameLocks noChangeAspect="1"/>
          </p:cNvGraphicFramePr>
          <p:nvPr/>
        </p:nvGraphicFramePr>
        <p:xfrm>
          <a:off x="4491038" y="3124200"/>
          <a:ext cx="4370564" cy="1150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4" name="Equation" r:id="rId6" imgW="2412720" imgH="634680" progId="Equation.DSMT4">
                  <p:embed/>
                </p:oleObj>
              </mc:Choice>
              <mc:Fallback>
                <p:oleObj name="Equation" r:id="rId6" imgW="2412720" imgH="6346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1038" y="3124200"/>
                        <a:ext cx="4370564" cy="1150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own Arrow 8"/>
          <p:cNvSpPr/>
          <p:nvPr/>
        </p:nvSpPr>
        <p:spPr>
          <a:xfrm>
            <a:off x="6477000" y="4267200"/>
            <a:ext cx="2286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5061" name="Object 5"/>
          <p:cNvGraphicFramePr>
            <a:graphicFrameLocks noChangeAspect="1"/>
          </p:cNvGraphicFramePr>
          <p:nvPr/>
        </p:nvGraphicFramePr>
        <p:xfrm>
          <a:off x="4745038" y="4648201"/>
          <a:ext cx="3922932" cy="1227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5" name="Equation" r:id="rId8" imgW="2031840" imgH="634680" progId="Equation.DSMT4">
                  <p:embed/>
                </p:oleObj>
              </mc:Choice>
              <mc:Fallback>
                <p:oleObj name="Equation" r:id="rId8" imgW="2031840" imgH="6346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5038" y="4648201"/>
                        <a:ext cx="3922932" cy="1227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Arrow Connector 11"/>
          <p:cNvCxnSpPr/>
          <p:nvPr/>
        </p:nvCxnSpPr>
        <p:spPr>
          <a:xfrm flipV="1">
            <a:off x="1066800" y="4191000"/>
            <a:ext cx="0" cy="1676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38200" y="4648200"/>
            <a:ext cx="24384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90600" y="5791200"/>
            <a:ext cx="2438400" cy="0"/>
          </a:xfrm>
          <a:prstGeom prst="line">
            <a:avLst/>
          </a:prstGeom>
          <a:ln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15"/>
          <p:cNvSpPr/>
          <p:nvPr/>
        </p:nvSpPr>
        <p:spPr>
          <a:xfrm>
            <a:off x="1074420" y="4652010"/>
            <a:ext cx="1908810" cy="781050"/>
          </a:xfrm>
          <a:custGeom>
            <a:avLst/>
            <a:gdLst>
              <a:gd name="connsiteX0" fmla="*/ 0 w 1908810"/>
              <a:gd name="connsiteY0" fmla="*/ 0 h 781050"/>
              <a:gd name="connsiteX1" fmla="*/ 354330 w 1908810"/>
              <a:gd name="connsiteY1" fmla="*/ 662940 h 781050"/>
              <a:gd name="connsiteX2" fmla="*/ 571500 w 1908810"/>
              <a:gd name="connsiteY2" fmla="*/ 708660 h 781050"/>
              <a:gd name="connsiteX3" fmla="*/ 834390 w 1908810"/>
              <a:gd name="connsiteY3" fmla="*/ 274320 h 781050"/>
              <a:gd name="connsiteX4" fmla="*/ 1268730 w 1908810"/>
              <a:gd name="connsiteY4" fmla="*/ 80010 h 781050"/>
              <a:gd name="connsiteX5" fmla="*/ 1737360 w 1908810"/>
              <a:gd name="connsiteY5" fmla="*/ 45720 h 781050"/>
              <a:gd name="connsiteX6" fmla="*/ 1908810 w 1908810"/>
              <a:gd name="connsiteY6" fmla="*/ 34290 h 78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8810" h="781050">
                <a:moveTo>
                  <a:pt x="0" y="0"/>
                </a:moveTo>
                <a:cubicBezTo>
                  <a:pt x="129540" y="272415"/>
                  <a:pt x="259080" y="544830"/>
                  <a:pt x="354330" y="662940"/>
                </a:cubicBezTo>
                <a:cubicBezTo>
                  <a:pt x="449580" y="781050"/>
                  <a:pt x="491490" y="773430"/>
                  <a:pt x="571500" y="708660"/>
                </a:cubicBezTo>
                <a:cubicBezTo>
                  <a:pt x="651510" y="643890"/>
                  <a:pt x="718185" y="379095"/>
                  <a:pt x="834390" y="274320"/>
                </a:cubicBezTo>
                <a:cubicBezTo>
                  <a:pt x="950595" y="169545"/>
                  <a:pt x="1118235" y="118110"/>
                  <a:pt x="1268730" y="80010"/>
                </a:cubicBezTo>
                <a:cubicBezTo>
                  <a:pt x="1419225" y="41910"/>
                  <a:pt x="1737360" y="45720"/>
                  <a:pt x="1737360" y="45720"/>
                </a:cubicBezTo>
                <a:lnTo>
                  <a:pt x="1908810" y="34290"/>
                </a:ln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200400" y="53340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</a:t>
            </a:r>
            <a:r>
              <a:rPr lang="en-US" sz="2400" baseline="-25000" dirty="0" smtClean="0"/>
              <a:t>e</a:t>
            </a:r>
            <a:endParaRPr lang="en-US" sz="2400" baseline="-25000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554480" y="5425440"/>
            <a:ext cx="0" cy="36576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295400" y="577209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1/2</a:t>
            </a:r>
            <a:r>
              <a:rPr lang="el-GR" sz="2000" dirty="0" smtClean="0">
                <a:latin typeface="Times New Roman"/>
                <a:cs typeface="Times New Roman"/>
              </a:rPr>
              <a:t>α</a:t>
            </a:r>
            <a:endParaRPr lang="en-US" sz="2000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609600" y="403860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Times New Roman"/>
                <a:cs typeface="Times New Roman"/>
              </a:rPr>
              <a:t>Δν</a:t>
            </a:r>
            <a:endParaRPr lang="en-US" sz="2000" baseline="-25000" dirty="0"/>
          </a:p>
        </p:txBody>
      </p:sp>
      <p:sp>
        <p:nvSpPr>
          <p:cNvPr id="22" name="TextBox 21"/>
          <p:cNvSpPr txBox="1"/>
          <p:nvPr/>
        </p:nvSpPr>
        <p:spPr>
          <a:xfrm>
            <a:off x="914400" y="577209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0</a:t>
            </a:r>
            <a:endParaRPr lang="en-US" sz="2000" baseline="-25000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JD 2457094.208333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EB4F-4406-4338-B7DA-91F07C729387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Transverse Confinement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28800" y="1542871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Laser confinement factor</a:t>
            </a:r>
            <a:endParaRPr lang="en-US" sz="2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657600" y="1682750"/>
          <a:ext cx="3600450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3" name="Equation" r:id="rId4" imgW="1625400" imgH="444240" progId="Equation.DSMT4">
                  <p:embed/>
                </p:oleObj>
              </mc:Choice>
              <mc:Fallback>
                <p:oleObj name="Equation" r:id="rId4" imgW="1625400" imgH="4442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1682750"/>
                        <a:ext cx="3600450" cy="984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9600" y="29718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Reduce number of MQW to reduce transverse confinement</a:t>
            </a:r>
            <a:endParaRPr lang="en-US" sz="2400" dirty="0"/>
          </a:p>
        </p:txBody>
      </p:sp>
      <p:sp>
        <p:nvSpPr>
          <p:cNvPr id="7" name="Oval 6"/>
          <p:cNvSpPr/>
          <p:nvPr/>
        </p:nvSpPr>
        <p:spPr>
          <a:xfrm>
            <a:off x="6118860" y="1770380"/>
            <a:ext cx="2286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3657600"/>
            <a:ext cx="3358787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334000" y="3886200"/>
            <a:ext cx="152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Five QW</a:t>
            </a:r>
            <a:endParaRPr lang="en-US" dirty="0"/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90600" y="3657600"/>
            <a:ext cx="3355848" cy="2480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1600200" y="3886200"/>
            <a:ext cx="152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Three QW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JD 2457094.208333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EB4F-4406-4338-B7DA-91F07C729387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Characterization</a:t>
            </a:r>
            <a:endParaRPr lang="en-US" dirty="0"/>
          </a:p>
        </p:txBody>
      </p:sp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 cstate="print"/>
          <a:srcRect l="4110" t="4706" r="5479"/>
          <a:stretch>
            <a:fillRect/>
          </a:stretch>
        </p:blipFill>
        <p:spPr bwMode="auto">
          <a:xfrm>
            <a:off x="762000" y="1165860"/>
            <a:ext cx="4035644" cy="2476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4" cstate="print"/>
          <a:srcRect l="3884" t="5184" r="5806"/>
          <a:stretch>
            <a:fillRect/>
          </a:stretch>
        </p:blipFill>
        <p:spPr bwMode="auto">
          <a:xfrm>
            <a:off x="762000" y="3810000"/>
            <a:ext cx="4032504" cy="2379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219200" y="131826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Three QW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19200" y="39740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Five QW</a:t>
            </a:r>
            <a:endParaRPr lang="en-US" dirty="0"/>
          </a:p>
        </p:txBody>
      </p:sp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494" r="7173"/>
          <a:stretch>
            <a:fillRect/>
          </a:stretch>
        </p:blipFill>
        <p:spPr bwMode="auto">
          <a:xfrm>
            <a:off x="5410200" y="3834245"/>
            <a:ext cx="3124200" cy="2414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8" name="Picture 6"/>
          <p:cNvPicPr>
            <a:picLocks noChangeAspect="1" noChangeArrowheads="1"/>
          </p:cNvPicPr>
          <p:nvPr/>
        </p:nvPicPr>
        <p:blipFill>
          <a:blip r:embed="rId6" cstate="print"/>
          <a:srcRect t="3810" r="8571"/>
          <a:stretch>
            <a:fillRect/>
          </a:stretch>
        </p:blipFill>
        <p:spPr bwMode="auto">
          <a:xfrm>
            <a:off x="5509260" y="1165860"/>
            <a:ext cx="2974848" cy="2467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5943600" y="131826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Three QW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943600" y="39740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Five QW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858000" y="937260"/>
            <a:ext cx="190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7.7ps </a:t>
            </a:r>
            <a:r>
              <a:rPr lang="en-US" sz="1600" i="1" dirty="0" err="1" smtClean="0"/>
              <a:t>pulsewidth</a:t>
            </a:r>
            <a:endParaRPr lang="en-US" sz="160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7010400" y="3581400"/>
            <a:ext cx="190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4ps </a:t>
            </a:r>
            <a:r>
              <a:rPr lang="en-US" sz="1600" i="1" dirty="0" err="1" smtClean="0"/>
              <a:t>pulsewidth</a:t>
            </a:r>
            <a:endParaRPr lang="en-US" sz="1600" i="1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JD 2457094.208333</a:t>
            </a:r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EB4F-4406-4338-B7DA-91F07C729387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Characterization</a:t>
            </a:r>
            <a:endParaRPr lang="en-US" dirty="0"/>
          </a:p>
        </p:txBody>
      </p:sp>
      <p:pic>
        <p:nvPicPr>
          <p:cNvPr id="48129" name="Picture 1"/>
          <p:cNvPicPr>
            <a:picLocks noChangeAspect="1" noChangeArrowheads="1"/>
          </p:cNvPicPr>
          <p:nvPr/>
        </p:nvPicPr>
        <p:blipFill>
          <a:blip r:embed="rId3" cstate="print"/>
          <a:srcRect t="3810" r="7143"/>
          <a:stretch>
            <a:fillRect/>
          </a:stretch>
        </p:blipFill>
        <p:spPr bwMode="auto">
          <a:xfrm>
            <a:off x="990600" y="1143000"/>
            <a:ext cx="3291840" cy="2557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810" r="7143"/>
          <a:stretch>
            <a:fillRect/>
          </a:stretch>
        </p:blipFill>
        <p:spPr bwMode="auto">
          <a:xfrm>
            <a:off x="990600" y="3690896"/>
            <a:ext cx="3291840" cy="2557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905000"/>
            <a:ext cx="4343400" cy="3211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124200" y="119634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Three QW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76600" y="372260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Five QW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953000" y="533400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8dB reduction in phase noise</a:t>
            </a:r>
            <a:endParaRPr lang="en-US" sz="2400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JD 2457094.208333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EB4F-4406-4338-B7DA-91F07C729387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JD 2457094.208333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EB4F-4406-4338-B7DA-91F07C729387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Longitudinal Confinement</a:t>
            </a:r>
            <a:endParaRPr lang="en-US" dirty="0"/>
          </a:p>
        </p:txBody>
      </p:sp>
      <p:pic>
        <p:nvPicPr>
          <p:cNvPr id="5" name="Picture 4" descr="mll_ext_cavty_schemati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5600" y="1143000"/>
            <a:ext cx="3262564" cy="7198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76400" y="2057400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Laser confinement factor</a:t>
            </a:r>
            <a:endParaRPr lang="en-US" sz="24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505200" y="2197279"/>
          <a:ext cx="3600450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545" name="Equation" r:id="rId4" imgW="1625400" imgH="444240" progId="Equation.DSMT4">
                  <p:embed/>
                </p:oleObj>
              </mc:Choice>
              <mc:Fallback>
                <p:oleObj name="Equation" r:id="rId4" imgW="1625400" imgH="4442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197279"/>
                        <a:ext cx="3600450" cy="984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Oval 7"/>
          <p:cNvSpPr/>
          <p:nvPr/>
        </p:nvSpPr>
        <p:spPr>
          <a:xfrm>
            <a:off x="6629400" y="2273479"/>
            <a:ext cx="2286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657600" y="50292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62200" y="3581400"/>
            <a:ext cx="4284663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Arrow Connector 11"/>
          <p:cNvCxnSpPr/>
          <p:nvPr/>
        </p:nvCxnSpPr>
        <p:spPr>
          <a:xfrm flipV="1">
            <a:off x="4572000" y="50292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124200" y="542038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Amplitude control</a:t>
            </a:r>
            <a:endParaRPr lang="en-US" sz="14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4038600" y="54102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Phase</a:t>
            </a:r>
          </a:p>
          <a:p>
            <a:pPr algn="ctr"/>
            <a:r>
              <a:rPr lang="en-US" sz="1400" i="1" dirty="0" smtClean="0"/>
              <a:t>control</a:t>
            </a:r>
            <a:endParaRPr lang="en-US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71600" y="69850"/>
            <a:ext cx="7162800" cy="838200"/>
          </a:xfrm>
        </p:spPr>
        <p:txBody>
          <a:bodyPr/>
          <a:lstStyle/>
          <a:p>
            <a:r>
              <a:rPr lang="en-US" dirty="0" smtClean="0"/>
              <a:t>Feedback Cavity</a:t>
            </a:r>
            <a:endParaRPr lang="en-US" dirty="0"/>
          </a:p>
        </p:txBody>
      </p:sp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261110"/>
            <a:ext cx="3038475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3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3851910"/>
            <a:ext cx="3190875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1270635"/>
            <a:ext cx="309562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7" name="Picture 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0600" y="3863340"/>
            <a:ext cx="3200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752600" y="6324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Three QW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791200" y="6324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Five QW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2396490" y="1295400"/>
            <a:ext cx="1261110" cy="118491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4648200" y="1295400"/>
            <a:ext cx="685800" cy="18288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581400" y="990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Optimum bias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2286000" y="2362200"/>
            <a:ext cx="228600" cy="2286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246370" y="2994660"/>
            <a:ext cx="228600" cy="2286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JD 2457094.208333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EB4F-4406-4338-B7DA-91F07C729387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90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865" r="5714"/>
          <a:stretch>
            <a:fillRect/>
          </a:stretch>
        </p:blipFill>
        <p:spPr bwMode="auto">
          <a:xfrm>
            <a:off x="5029200" y="1010066"/>
            <a:ext cx="3310128" cy="2495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Longitudinal Confinement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343400" y="4114800"/>
          <a:ext cx="4438651" cy="1958340"/>
        </p:xfrm>
        <a:graphic>
          <a:graphicData uri="http://schemas.openxmlformats.org/drawingml/2006/table">
            <a:tbl>
              <a:tblPr/>
              <a:tblGrid>
                <a:gridCol w="1561747"/>
                <a:gridCol w="1561748"/>
                <a:gridCol w="1315156"/>
              </a:tblGrid>
              <a:tr h="212527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RF </a:t>
                      </a:r>
                      <a:r>
                        <a:rPr lang="en-US" sz="1400" dirty="0" err="1">
                          <a:latin typeface="Times New Roman"/>
                          <a:ea typeface="Times New Roman"/>
                          <a:cs typeface="Times New Roman"/>
                        </a:rPr>
                        <a:t>linewidth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 (kHz) measured @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Without feedback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With feedback</a:t>
                      </a:r>
                    </a:p>
                    <a:p>
                      <a:endParaRPr lang="en-US" sz="14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9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Three QW device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16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3dB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44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29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16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10dB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103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16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20dB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292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159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52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Five QW device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216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3dB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200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136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16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10dB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607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409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16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20dB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2010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1356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066800"/>
            <a:ext cx="332422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3657600"/>
            <a:ext cx="32766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590800" y="12192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Three QW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743200" y="38216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Five QW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781800" y="1752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Three QW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48200" y="3429000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Integrated jitter (100kHz</a:t>
            </a:r>
            <a:r>
              <a:rPr lang="en-US" sz="2000" dirty="0" smtClean="0">
                <a:sym typeface="Wingdings" pitchFamily="2" charset="2"/>
              </a:rPr>
              <a:t>100MHz)</a:t>
            </a:r>
          </a:p>
          <a:p>
            <a:pPr algn="ctr"/>
            <a:r>
              <a:rPr lang="en-US" sz="2000" dirty="0" smtClean="0">
                <a:sym typeface="Wingdings" pitchFamily="2" charset="2"/>
              </a:rPr>
              <a:t>reduced from 2.7ps to 1.2ps</a:t>
            </a:r>
            <a:endParaRPr lang="en-US" sz="2000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6096000" y="1447800"/>
            <a:ext cx="0" cy="3048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6096000" y="1981200"/>
            <a:ext cx="0" cy="3048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715000" y="2209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6dB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JD 2457094.208333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EB4F-4406-4338-B7DA-91F07C729387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Preview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Introduction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Lowering phase noise of: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Mode locked lasers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Tunable lasers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Reliability of hybrid silicon DFB lasers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Conclusion and Future Work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JD 2457094.208333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EB4F-4406-4338-B7DA-91F07C72938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Preview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Introduction</a:t>
            </a:r>
          </a:p>
          <a:p>
            <a:r>
              <a:rPr lang="en-US" dirty="0" smtClean="0"/>
              <a:t>Lowering phase noise of: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Mode locked lasers</a:t>
            </a:r>
          </a:p>
          <a:p>
            <a:pPr lvl="1"/>
            <a:r>
              <a:rPr lang="en-US" dirty="0" smtClean="0"/>
              <a:t>Tunable lasers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Reliability of hybrid silicon DFB lasers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Conclusion and Future Work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JD 2457094.208333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EB4F-4406-4338-B7DA-91F07C729387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Coupled Cavity Tunable Laser</a:t>
            </a:r>
            <a:endParaRPr lang="en-US" dirty="0"/>
          </a:p>
        </p:txBody>
      </p:sp>
      <p:pic>
        <p:nvPicPr>
          <p:cNvPr id="4" name="Picture 3" descr="ext_cavty_schemati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914400"/>
            <a:ext cx="3200400" cy="995679"/>
          </a:xfrm>
          <a:prstGeom prst="rect">
            <a:avLst/>
          </a:prstGeom>
        </p:spPr>
      </p:pic>
      <p:pic>
        <p:nvPicPr>
          <p:cNvPr id="6451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708" y="990600"/>
            <a:ext cx="4791292" cy="255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JD 2457094.208333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EB4F-4406-4338-B7DA-91F07C729387}" type="slidenum">
              <a:rPr lang="en-US" smtClean="0"/>
              <a:pPr/>
              <a:t>31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3819321" y="3124200"/>
            <a:ext cx="5324679" cy="3138487"/>
            <a:chOff x="3819321" y="3124200"/>
            <a:chExt cx="5324679" cy="3138487"/>
          </a:xfrm>
        </p:grpSpPr>
        <p:pic>
          <p:nvPicPr>
            <p:cNvPr id="75777" name="Picture 1" descr="C:\Users\general\Desktop\Phd_thesis_material\figures_ch4\1310\Picture2a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19321" y="3124200"/>
              <a:ext cx="5324679" cy="3138487"/>
            </a:xfrm>
            <a:prstGeom prst="rect">
              <a:avLst/>
            </a:prstGeom>
            <a:noFill/>
          </p:spPr>
        </p:pic>
        <p:sp>
          <p:nvSpPr>
            <p:cNvPr id="16" name="TextBox 15"/>
            <p:cNvSpPr txBox="1"/>
            <p:nvPr/>
          </p:nvSpPr>
          <p:spPr>
            <a:xfrm>
              <a:off x="6191955" y="3177822"/>
              <a:ext cx="137160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i="1" dirty="0" smtClean="0"/>
                <a:t>Filter response</a:t>
              </a:r>
              <a:endParaRPr lang="en-US" sz="1400" i="1" dirty="0"/>
            </a:p>
          </p:txBody>
        </p:sp>
      </p:grpSp>
      <p:sp>
        <p:nvSpPr>
          <p:cNvPr id="18" name="TextBox 5"/>
          <p:cNvSpPr txBox="1"/>
          <p:nvPr/>
        </p:nvSpPr>
        <p:spPr>
          <a:xfrm>
            <a:off x="152400" y="3705761"/>
            <a:ext cx="3581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sz="2000" dirty="0" smtClean="0"/>
              <a:t> Front mirror – 10%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Rear mirror – 60%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Laser SOA Length – 1.2mm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Feedback SOA Length - 560</a:t>
            </a:r>
            <a:r>
              <a:rPr lang="el-GR" sz="2000" dirty="0" smtClean="0">
                <a:latin typeface="Times New Roman"/>
                <a:cs typeface="Times New Roman"/>
              </a:rPr>
              <a:t>μ</a:t>
            </a:r>
            <a:r>
              <a:rPr lang="en-US" sz="2000" dirty="0" smtClean="0">
                <a:latin typeface="+mj-lt"/>
                <a:cs typeface="Times New Roman"/>
              </a:rPr>
              <a:t>m</a:t>
            </a:r>
            <a:endParaRPr lang="en-US" sz="20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Coupled Cavity Tunable Laser</a:t>
            </a:r>
            <a:endParaRPr lang="en-US" dirty="0"/>
          </a:p>
        </p:txBody>
      </p:sp>
      <p:pic>
        <p:nvPicPr>
          <p:cNvPr id="4" name="Picture 3" descr="ext_cavty_schemati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914400"/>
            <a:ext cx="3200400" cy="995679"/>
          </a:xfrm>
          <a:prstGeom prst="rect">
            <a:avLst/>
          </a:prstGeom>
        </p:spPr>
      </p:pic>
      <p:pic>
        <p:nvPicPr>
          <p:cNvPr id="6" name="Picture 5" descr="54nmTuning_bw_v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429000"/>
            <a:ext cx="4293704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Chart 6"/>
          <p:cNvGraphicFramePr/>
          <p:nvPr/>
        </p:nvGraphicFramePr>
        <p:xfrm>
          <a:off x="457200" y="3657600"/>
          <a:ext cx="38100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Box 5"/>
          <p:cNvSpPr txBox="1"/>
          <p:nvPr/>
        </p:nvSpPr>
        <p:spPr>
          <a:xfrm>
            <a:off x="5486400" y="2057400"/>
            <a:ext cx="304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sz="2000" dirty="0" smtClean="0"/>
              <a:t> 54+ nm tuning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&gt;45 dB SMSR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~30 </a:t>
            </a:r>
            <a:r>
              <a:rPr lang="en-US" sz="2000" dirty="0" err="1" smtClean="0"/>
              <a:t>mA</a:t>
            </a:r>
            <a:r>
              <a:rPr lang="en-US" sz="2000" dirty="0" smtClean="0"/>
              <a:t> threshold current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10+ </a:t>
            </a:r>
            <a:r>
              <a:rPr lang="en-US" sz="2000" dirty="0" err="1" smtClean="0"/>
              <a:t>mW</a:t>
            </a:r>
            <a:r>
              <a:rPr lang="en-US" sz="2000" dirty="0" smtClean="0"/>
              <a:t> output power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3429000" y="4160520"/>
            <a:ext cx="3048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937260" y="4171950"/>
            <a:ext cx="2438400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669030" y="393829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Without coupled cavity</a:t>
            </a:r>
            <a:endParaRPr lang="en-US" sz="1400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JD 2457094.208333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EB4F-4406-4338-B7DA-91F07C729387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708" y="990600"/>
            <a:ext cx="4791292" cy="255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Relative Intensity Noise</a:t>
            </a:r>
            <a:endParaRPr lang="en-US" dirty="0"/>
          </a:p>
        </p:txBody>
      </p:sp>
      <p:pic>
        <p:nvPicPr>
          <p:cNvPr id="4" name="Picture 3" descr="with_wo_fdbk_rin"/>
          <p:cNvPicPr>
            <a:picLocks noChangeAspect="1" noChangeArrowheads="1"/>
          </p:cNvPicPr>
          <p:nvPr/>
        </p:nvPicPr>
        <p:blipFill>
          <a:blip r:embed="rId4" cstate="print"/>
          <a:srcRect t="3134" r="6760"/>
          <a:stretch>
            <a:fillRect/>
          </a:stretch>
        </p:blipFill>
        <p:spPr bwMode="auto">
          <a:xfrm>
            <a:off x="609600" y="1066800"/>
            <a:ext cx="345794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08" r="7143"/>
          <a:stretch>
            <a:fillRect/>
          </a:stretch>
        </p:blipFill>
        <p:spPr bwMode="auto">
          <a:xfrm>
            <a:off x="4572000" y="1066800"/>
            <a:ext cx="3352800" cy="2680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3492" name="Object 4"/>
          <p:cNvGraphicFramePr>
            <a:graphicFrameLocks noChangeAspect="1"/>
          </p:cNvGraphicFramePr>
          <p:nvPr/>
        </p:nvGraphicFramePr>
        <p:xfrm>
          <a:off x="2438400" y="4114800"/>
          <a:ext cx="42672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9" name="Equation" r:id="rId6" imgW="2400300" imgH="431800" progId="Equation.DSMT4">
                  <p:embed/>
                </p:oleObj>
              </mc:Choice>
              <mc:Fallback>
                <p:oleObj name="Equation" r:id="rId6" imgW="2400300" imgH="431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114800"/>
                        <a:ext cx="426720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5"/>
          <p:cNvSpPr txBox="1"/>
          <p:nvPr/>
        </p:nvSpPr>
        <p:spPr>
          <a:xfrm>
            <a:off x="1143000" y="5257800"/>
            <a:ext cx="693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RIN &lt;-150dBc/Hz from 10MHz</a:t>
            </a:r>
            <a:r>
              <a:rPr lang="en-US" sz="2000" dirty="0" smtClean="0">
                <a:sym typeface="Wingdings" pitchFamily="2" charset="2"/>
              </a:rPr>
              <a:t>18GHz except from 1GHz3GHz </a:t>
            </a:r>
            <a:endParaRPr lang="en-US" sz="2000" dirty="0" smtClean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JD 2457094.208333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EB4F-4406-4338-B7DA-91F07C729387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Modulation Response</a:t>
            </a:r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1219200"/>
            <a:ext cx="32004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1219200"/>
            <a:ext cx="3200400" cy="2396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2465" name="Object 1"/>
          <p:cNvGraphicFramePr>
            <a:graphicFrameLocks noChangeAspect="1"/>
          </p:cNvGraphicFramePr>
          <p:nvPr/>
        </p:nvGraphicFramePr>
        <p:xfrm>
          <a:off x="914400" y="4343400"/>
          <a:ext cx="4343400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9" name="Equation" r:id="rId6" imgW="2666880" imgH="533160" progId="Equation.DSMT4">
                  <p:embed/>
                </p:oleObj>
              </mc:Choice>
              <mc:Fallback>
                <p:oleObj name="Equation" r:id="rId6" imgW="2666880" imgH="53316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343400"/>
                        <a:ext cx="4343400" cy="868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715000" y="3810000"/>
          <a:ext cx="2209800" cy="237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80" name="Equation" r:id="rId8" imgW="1396800" imgH="1498320" progId="Equation.DSMT4">
                  <p:embed/>
                </p:oleObj>
              </mc:Choice>
              <mc:Fallback>
                <p:oleObj name="Equation" r:id="rId8" imgW="1396800" imgH="14983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810000"/>
                        <a:ext cx="2209800" cy="2370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H="1">
            <a:off x="3352800" y="1295400"/>
            <a:ext cx="304800" cy="68580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590800" y="990600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Photon-photon resonance</a:t>
            </a:r>
            <a:endParaRPr lang="en-US" sz="1400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JD 2457094.208333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EB4F-4406-4338-B7DA-91F07C729387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Coupled Ring Resonator Mirrors</a:t>
            </a:r>
            <a:endParaRPr lang="en-US" dirty="0"/>
          </a:p>
        </p:txBody>
      </p:sp>
      <p:pic>
        <p:nvPicPr>
          <p:cNvPr id="61442" name="Picture 2" descr="C:\Users\sudharsanan\Desktop\CRR_laser paper\Fig1a.png"/>
          <p:cNvPicPr>
            <a:picLocks noChangeAspect="1" noChangeArrowheads="1"/>
          </p:cNvPicPr>
          <p:nvPr/>
        </p:nvPicPr>
        <p:blipFill>
          <a:blip r:embed="rId3" cstate="print"/>
          <a:srcRect l="5008" b="27547"/>
          <a:stretch>
            <a:fillRect/>
          </a:stretch>
        </p:blipFill>
        <p:spPr bwMode="auto">
          <a:xfrm>
            <a:off x="914400" y="1066800"/>
            <a:ext cx="7226223" cy="914400"/>
          </a:xfrm>
          <a:prstGeom prst="rect">
            <a:avLst/>
          </a:prstGeom>
          <a:noFill/>
        </p:spPr>
      </p:pic>
      <p:grpSp>
        <p:nvGrpSpPr>
          <p:cNvPr id="17" name="Group 16"/>
          <p:cNvGrpSpPr/>
          <p:nvPr/>
        </p:nvGrpSpPr>
        <p:grpSpPr>
          <a:xfrm>
            <a:off x="5334000" y="2362203"/>
            <a:ext cx="3810000" cy="1219197"/>
            <a:chOff x="2133600" y="2723054"/>
            <a:chExt cx="5125831" cy="1504458"/>
          </a:xfrm>
        </p:grpSpPr>
        <p:pic>
          <p:nvPicPr>
            <p:cNvPr id="61441" name="Picture 1" descr="C:\Users\sudharsanan\Desktop\CRR_laser paper\Fig1b.png"/>
            <p:cNvPicPr>
              <a:picLocks noChangeAspect="1" noChangeArrowheads="1"/>
            </p:cNvPicPr>
            <p:nvPr/>
          </p:nvPicPr>
          <p:blipFill>
            <a:blip r:embed="rId4" cstate="print"/>
            <a:srcRect l="11800"/>
            <a:stretch>
              <a:fillRect/>
            </a:stretch>
          </p:blipFill>
          <p:spPr bwMode="auto">
            <a:xfrm>
              <a:off x="2133600" y="3124200"/>
              <a:ext cx="5125831" cy="1103312"/>
            </a:xfrm>
            <a:prstGeom prst="rect">
              <a:avLst/>
            </a:prstGeom>
            <a:noFill/>
          </p:spPr>
        </p:pic>
        <p:sp>
          <p:nvSpPr>
            <p:cNvPr id="6" name="TextBox 5"/>
            <p:cNvSpPr txBox="1"/>
            <p:nvPr/>
          </p:nvSpPr>
          <p:spPr>
            <a:xfrm>
              <a:off x="4317082" y="3339603"/>
              <a:ext cx="892016" cy="417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SOA</a:t>
              </a:r>
              <a:endParaRPr lang="en-US" sz="16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876381" y="2723054"/>
              <a:ext cx="2195664" cy="417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Thermal tuners</a:t>
              </a:r>
              <a:endParaRPr lang="en-US" sz="1600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>
              <a:off x="4038600" y="3048000"/>
              <a:ext cx="304800" cy="30480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5334000" y="3048000"/>
              <a:ext cx="457200" cy="15240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5029200" y="3048000"/>
              <a:ext cx="381000" cy="60960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2133600"/>
            <a:ext cx="5303520" cy="1764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962400"/>
            <a:ext cx="5303520" cy="1836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Straight Connector 22"/>
          <p:cNvCxnSpPr/>
          <p:nvPr/>
        </p:nvCxnSpPr>
        <p:spPr>
          <a:xfrm>
            <a:off x="3429000" y="4507230"/>
            <a:ext cx="1066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4" name="Picture 23" descr="C:\Users\sudharsanan\Desktop\CRR_laser paper\Fig5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62600" y="3657600"/>
            <a:ext cx="3216076" cy="2462213"/>
          </a:xfrm>
          <a:prstGeom prst="rect">
            <a:avLst/>
          </a:prstGeom>
          <a:noFill/>
        </p:spPr>
      </p:pic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JD 2457094.208333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EB4F-4406-4338-B7DA-91F07C729387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Cavity Length Enhancement</a:t>
            </a:r>
            <a:endParaRPr lang="en-US" dirty="0"/>
          </a:p>
        </p:txBody>
      </p:sp>
      <p:pic>
        <p:nvPicPr>
          <p:cNvPr id="65538" name="Picture 2" descr="C:\Users\sudharsanan\Desktop\CRR_laser paper\Fig3a.png"/>
          <p:cNvPicPr>
            <a:picLocks noChangeAspect="1" noChangeArrowheads="1"/>
          </p:cNvPicPr>
          <p:nvPr/>
        </p:nvPicPr>
        <p:blipFill>
          <a:blip r:embed="rId3" cstate="print"/>
          <a:srcRect l="16225"/>
          <a:stretch>
            <a:fillRect/>
          </a:stretch>
        </p:blipFill>
        <p:spPr bwMode="auto">
          <a:xfrm>
            <a:off x="2133600" y="1295400"/>
            <a:ext cx="2360742" cy="1143000"/>
          </a:xfrm>
          <a:prstGeom prst="rect">
            <a:avLst/>
          </a:prstGeom>
          <a:noFill/>
        </p:spPr>
      </p:pic>
      <p:pic>
        <p:nvPicPr>
          <p:cNvPr id="65539" name="Picture 3" descr="C:\Users\sudharsanan\Desktop\CRR_laser paper\Fig8a.png"/>
          <p:cNvPicPr>
            <a:picLocks noChangeAspect="1" noChangeArrowheads="1"/>
          </p:cNvPicPr>
          <p:nvPr/>
        </p:nvPicPr>
        <p:blipFill>
          <a:blip r:embed="rId4" cstate="print"/>
          <a:srcRect l="7843"/>
          <a:stretch>
            <a:fillRect/>
          </a:stretch>
        </p:blipFill>
        <p:spPr bwMode="auto">
          <a:xfrm>
            <a:off x="838200" y="2743200"/>
            <a:ext cx="3657600" cy="3035685"/>
          </a:xfrm>
          <a:prstGeom prst="rect">
            <a:avLst/>
          </a:prstGeom>
          <a:noFill/>
        </p:spPr>
      </p:pic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2819400"/>
            <a:ext cx="404812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953000" y="1447800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Cavity appears longer as we tune into resonance</a:t>
            </a:r>
            <a:endParaRPr lang="en-US" sz="24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JD 2457094.208333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EB4F-4406-4338-B7DA-91F07C729387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Characterization</a:t>
            </a:r>
            <a:endParaRPr lang="en-US" dirty="0"/>
          </a:p>
        </p:txBody>
      </p:sp>
      <p:pic>
        <p:nvPicPr>
          <p:cNvPr id="60417" name="Picture 1" descr="C:\Users\sudharsanan\Desktop\CRR_laser paper\Fig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143000"/>
            <a:ext cx="3657600" cy="2794086"/>
          </a:xfrm>
          <a:prstGeom prst="rect">
            <a:avLst/>
          </a:prstGeom>
          <a:noFill/>
        </p:spPr>
      </p:pic>
      <p:pic>
        <p:nvPicPr>
          <p:cNvPr id="60418" name="Picture 2" descr="C:\Users\sudharsanan\Desktop\CRR_laser paper\Li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066800"/>
            <a:ext cx="3657600" cy="2743200"/>
          </a:xfrm>
          <a:prstGeom prst="rect">
            <a:avLst/>
          </a:prstGeom>
          <a:noFill/>
        </p:spPr>
      </p:pic>
      <p:sp>
        <p:nvSpPr>
          <p:cNvPr id="7" name="TextBox 5"/>
          <p:cNvSpPr txBox="1"/>
          <p:nvPr/>
        </p:nvSpPr>
        <p:spPr>
          <a:xfrm>
            <a:off x="3124200" y="4343400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sz="2400" dirty="0" smtClean="0"/>
              <a:t> 29 nm tuning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&gt;40 dB SMSR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160kHz </a:t>
            </a:r>
            <a:r>
              <a:rPr lang="en-US" sz="2400" dirty="0" err="1" smtClean="0"/>
              <a:t>linewidth</a:t>
            </a:r>
            <a:endParaRPr lang="en-US" sz="2400" dirty="0" smtClean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715000" y="5257800"/>
            <a:ext cx="8382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781800" y="4648200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50-60</a:t>
            </a:r>
            <a:r>
              <a:rPr lang="en-US" dirty="0" smtClean="0">
                <a:latin typeface="Times New Roman"/>
                <a:cs typeface="Times New Roman"/>
              </a:rPr>
              <a:t>× </a:t>
            </a:r>
            <a:r>
              <a:rPr lang="en-US" dirty="0" smtClean="0">
                <a:latin typeface="+mj-lt"/>
                <a:cs typeface="Times New Roman"/>
              </a:rPr>
              <a:t>lower than natural </a:t>
            </a:r>
            <a:r>
              <a:rPr lang="en-US" dirty="0" err="1" smtClean="0">
                <a:latin typeface="+mj-lt"/>
                <a:cs typeface="Times New Roman"/>
              </a:rPr>
              <a:t>linewidth</a:t>
            </a:r>
            <a:endParaRPr lang="en-US" dirty="0" smtClean="0">
              <a:latin typeface="+mj-lt"/>
              <a:cs typeface="Times New Roman"/>
            </a:endParaRPr>
          </a:p>
          <a:p>
            <a:r>
              <a:rPr lang="en-US" dirty="0" smtClean="0">
                <a:latin typeface="+mj-lt"/>
                <a:cs typeface="Times New Roman"/>
              </a:rPr>
              <a:t>We only predict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JD 2457094.208333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EB4F-4406-4338-B7DA-91F07C729387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897806" y="5578354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~(1+3)</a:t>
            </a:r>
            <a:r>
              <a:rPr lang="en-US" baseline="30000" dirty="0" smtClean="0"/>
              <a:t>2</a:t>
            </a:r>
            <a:r>
              <a:rPr lang="en-US" dirty="0" smtClean="0"/>
              <a:t>=16×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Negative Optical Feedback</a:t>
            </a:r>
            <a:endParaRPr lang="en-US" dirty="0"/>
          </a:p>
        </p:txBody>
      </p:sp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66800"/>
            <a:ext cx="283845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1219200"/>
            <a:ext cx="301942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sudharsanan\Desktop\CRR_laser paper\Fig5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3733800"/>
            <a:ext cx="3216076" cy="2462213"/>
          </a:xfrm>
          <a:prstGeom prst="rect">
            <a:avLst/>
          </a:prstGeom>
          <a:noFill/>
        </p:spPr>
      </p:pic>
      <p:cxnSp>
        <p:nvCxnSpPr>
          <p:cNvPr id="10" name="Straight Arrow Connector 9"/>
          <p:cNvCxnSpPr/>
          <p:nvPr/>
        </p:nvCxnSpPr>
        <p:spPr>
          <a:xfrm flipV="1">
            <a:off x="2133600" y="3581400"/>
            <a:ext cx="1066800" cy="121920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124200" y="32766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Linewidth is narrowest before mode-hop</a:t>
            </a:r>
            <a:endParaRPr lang="en-US" sz="1600" dirty="0"/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9397" name="Object 5"/>
          <p:cNvGraphicFramePr>
            <a:graphicFrameLocks noChangeAspect="1"/>
          </p:cNvGraphicFramePr>
          <p:nvPr/>
        </p:nvGraphicFramePr>
        <p:xfrm>
          <a:off x="5638800" y="3733800"/>
          <a:ext cx="230124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28" name="Equation" r:id="rId7" imgW="1435100" imgH="381000" progId="Equation.DSMT4">
                  <p:embed/>
                </p:oleObj>
              </mc:Choice>
              <mc:Fallback>
                <p:oleObj name="Equation" r:id="rId7" imgW="1435100" imgH="3810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733800"/>
                        <a:ext cx="230124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0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9399" name="Object 7"/>
          <p:cNvGraphicFramePr>
            <a:graphicFrameLocks noChangeAspect="1"/>
          </p:cNvGraphicFramePr>
          <p:nvPr/>
        </p:nvGraphicFramePr>
        <p:xfrm>
          <a:off x="5638800" y="4419600"/>
          <a:ext cx="233172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29" name="Equation" r:id="rId9" imgW="1459866" imgH="380835" progId="Equation.DSMT4">
                  <p:embed/>
                </p:oleObj>
              </mc:Choice>
              <mc:Fallback>
                <p:oleObj name="Equation" r:id="rId9" imgW="1459866" imgH="380835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4419600"/>
                        <a:ext cx="233172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0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9401" name="Object 9"/>
          <p:cNvGraphicFramePr>
            <a:graphicFrameLocks noChangeAspect="1"/>
          </p:cNvGraphicFramePr>
          <p:nvPr/>
        </p:nvGraphicFramePr>
        <p:xfrm>
          <a:off x="6019800" y="5181600"/>
          <a:ext cx="1219200" cy="243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30" name="Equation" r:id="rId11" imgW="710891" imgH="139639" progId="Equation.DSMT4">
                  <p:embed/>
                </p:oleObj>
              </mc:Choice>
              <mc:Fallback>
                <p:oleObj name="Equation" r:id="rId11" imgW="710891" imgH="139639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5181600"/>
                        <a:ext cx="1219200" cy="2438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0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9403" name="Object 11"/>
          <p:cNvGraphicFramePr>
            <a:graphicFrameLocks noChangeAspect="1"/>
          </p:cNvGraphicFramePr>
          <p:nvPr/>
        </p:nvGraphicFramePr>
        <p:xfrm>
          <a:off x="6172200" y="5562600"/>
          <a:ext cx="1016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31" name="Equation" r:id="rId13" imgW="571252" imgH="342751" progId="Equation.DSMT4">
                  <p:embed/>
                </p:oleObj>
              </mc:Choice>
              <mc:Fallback>
                <p:oleObj name="Equation" r:id="rId13" imgW="571252" imgH="342751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5562600"/>
                        <a:ext cx="10160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2438400" y="1295400"/>
            <a:ext cx="2514600" cy="1219200"/>
            <a:chOff x="6013307" y="2438400"/>
            <a:chExt cx="2514600" cy="1219200"/>
          </a:xfrm>
        </p:grpSpPr>
        <p:sp>
          <p:nvSpPr>
            <p:cNvPr id="22" name="Oval 21"/>
            <p:cNvSpPr/>
            <p:nvPr/>
          </p:nvSpPr>
          <p:spPr>
            <a:xfrm>
              <a:off x="6851507" y="2743200"/>
              <a:ext cx="152400" cy="152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Arrow Connector 22"/>
            <p:cNvCxnSpPr>
              <a:endCxn id="22" idx="2"/>
            </p:cNvCxnSpPr>
            <p:nvPr/>
          </p:nvCxnSpPr>
          <p:spPr>
            <a:xfrm>
              <a:off x="6318107" y="2819400"/>
              <a:ext cx="5334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7003907" y="2819400"/>
              <a:ext cx="1143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Isosceles Triangle 24"/>
            <p:cNvSpPr/>
            <p:nvPr/>
          </p:nvSpPr>
          <p:spPr>
            <a:xfrm rot="16200000">
              <a:off x="7232507" y="3200400"/>
              <a:ext cx="457200" cy="457200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hape 25"/>
            <p:cNvCxnSpPr>
              <a:stCxn id="25" idx="0"/>
              <a:endCxn id="22" idx="4"/>
            </p:cNvCxnSpPr>
            <p:nvPr/>
          </p:nvCxnSpPr>
          <p:spPr>
            <a:xfrm rot="10800000">
              <a:off x="6927707" y="2895600"/>
              <a:ext cx="304800" cy="533400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hape 26"/>
            <p:cNvCxnSpPr>
              <a:endCxn id="25" idx="3"/>
            </p:cNvCxnSpPr>
            <p:nvPr/>
          </p:nvCxnSpPr>
          <p:spPr>
            <a:xfrm rot="5400000">
              <a:off x="7461107" y="3048000"/>
              <a:ext cx="609600" cy="152400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53"/>
            <p:cNvGrpSpPr/>
            <p:nvPr/>
          </p:nvGrpSpPr>
          <p:grpSpPr>
            <a:xfrm>
              <a:off x="6698188" y="2514600"/>
              <a:ext cx="152400" cy="152400"/>
              <a:chOff x="6552281" y="1828800"/>
              <a:chExt cx="152400" cy="152400"/>
            </a:xfrm>
          </p:grpSpPr>
          <p:cxnSp>
            <p:nvCxnSpPr>
              <p:cNvPr id="34" name="Straight Connector 33"/>
              <p:cNvCxnSpPr/>
              <p:nvPr/>
            </p:nvCxnSpPr>
            <p:spPr>
              <a:xfrm>
                <a:off x="6629400" y="1828800"/>
                <a:ext cx="0" cy="152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rot="5400000">
                <a:off x="6628481" y="1827881"/>
                <a:ext cx="0" cy="152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9" name="Straight Connector 28"/>
            <p:cNvCxnSpPr/>
            <p:nvPr/>
          </p:nvCxnSpPr>
          <p:spPr>
            <a:xfrm rot="5400000">
              <a:off x="6775307" y="2971800"/>
              <a:ext cx="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6013307" y="24384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/>
                <a:t>Δ</a:t>
              </a:r>
              <a:r>
                <a:rPr lang="el-GR" dirty="0" smtClean="0">
                  <a:latin typeface="Times New Roman"/>
                  <a:cs typeface="Times New Roman"/>
                </a:rPr>
                <a:t>ν</a:t>
              </a:r>
              <a:r>
                <a:rPr lang="en-US" baseline="-25000" dirty="0" smtClean="0">
                  <a:latin typeface="Times New Roman"/>
                  <a:cs typeface="Times New Roman"/>
                </a:rPr>
                <a:t>FR</a:t>
              </a:r>
              <a:endParaRPr lang="en-US" baseline="-250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918307" y="24384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/>
                <a:t>Δ</a:t>
              </a:r>
              <a:r>
                <a:rPr lang="el-GR" dirty="0" smtClean="0">
                  <a:latin typeface="Times New Roman"/>
                  <a:cs typeface="Times New Roman"/>
                </a:rPr>
                <a:t>ν</a:t>
              </a:r>
              <a:r>
                <a:rPr lang="en-US" baseline="-25000" dirty="0" smtClean="0">
                  <a:latin typeface="Times New Roman"/>
                  <a:cs typeface="Times New Roman"/>
                </a:rPr>
                <a:t>o</a:t>
              </a:r>
              <a:endParaRPr lang="en-US" baseline="-250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395924" y="3232532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latin typeface="Times New Roman"/>
                  <a:cs typeface="Times New Roman"/>
                </a:rPr>
                <a:t>β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400800" y="30480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/>
                <a:t>Δ</a:t>
              </a:r>
              <a:r>
                <a:rPr lang="el-GR" dirty="0" smtClean="0">
                  <a:latin typeface="Times New Roman"/>
                  <a:cs typeface="Times New Roman"/>
                </a:rPr>
                <a:t>ν</a:t>
              </a:r>
              <a:r>
                <a:rPr lang="en-US" baseline="-25000" dirty="0" smtClean="0">
                  <a:latin typeface="Times New Roman"/>
                  <a:cs typeface="Times New Roman"/>
                </a:rPr>
                <a:t>FB</a:t>
              </a:r>
              <a:endParaRPr lang="en-US" baseline="-25000" dirty="0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057400" y="990600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Free-running</a:t>
            </a:r>
            <a:endParaRPr lang="en-US" sz="1600" dirty="0"/>
          </a:p>
        </p:txBody>
      </p:sp>
      <p:sp>
        <p:nvSpPr>
          <p:cNvPr id="37" name="TextBox 36"/>
          <p:cNvSpPr txBox="1"/>
          <p:nvPr/>
        </p:nvSpPr>
        <p:spPr>
          <a:xfrm>
            <a:off x="4191000" y="990600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Output</a:t>
            </a:r>
            <a:endParaRPr lang="en-US" sz="1600" dirty="0"/>
          </a:p>
        </p:txBody>
      </p:sp>
      <p:sp>
        <p:nvSpPr>
          <p:cNvPr id="38" name="Date Placeholder 3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JD 2457094.208333</a:t>
            </a:r>
            <a:endParaRPr lang="en-US"/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EB4F-4406-4338-B7DA-91F07C729387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8001000" y="37338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Noise dilution</a:t>
            </a:r>
            <a:endParaRPr lang="en-US" sz="1600" i="1" dirty="0"/>
          </a:p>
        </p:txBody>
      </p:sp>
      <p:sp>
        <p:nvSpPr>
          <p:cNvPr id="41" name="TextBox 40"/>
          <p:cNvSpPr txBox="1"/>
          <p:nvPr/>
        </p:nvSpPr>
        <p:spPr>
          <a:xfrm>
            <a:off x="7924800" y="44196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Negative feedback</a:t>
            </a:r>
            <a:endParaRPr lang="en-US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Preview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Introduction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Lowering phase noise of: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Mode locked lasers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Tunable lasers</a:t>
            </a:r>
          </a:p>
          <a:p>
            <a:r>
              <a:rPr lang="en-US" dirty="0" smtClean="0"/>
              <a:t>Reliability of hybrid silicon DFB lasers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Conclusion and Future Work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JD 2457094.208333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EB4F-4406-4338-B7DA-91F07C729387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hmll_intra_cavity_filt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457201"/>
            <a:ext cx="2729726" cy="803940"/>
          </a:xfrm>
          <a:prstGeom prst="rect">
            <a:avLst/>
          </a:prstGeom>
        </p:spPr>
      </p:pic>
      <p:pic>
        <p:nvPicPr>
          <p:cNvPr id="15" name="Picture 14" descr="Fig3a.png"/>
          <p:cNvPicPr>
            <a:picLocks noChangeAspect="1"/>
          </p:cNvPicPr>
          <p:nvPr/>
        </p:nvPicPr>
        <p:blipFill>
          <a:blip r:embed="rId4" cstate="print"/>
          <a:srcRect l="17469"/>
          <a:stretch>
            <a:fillRect/>
          </a:stretch>
        </p:blipFill>
        <p:spPr>
          <a:xfrm>
            <a:off x="6096000" y="533400"/>
            <a:ext cx="1353244" cy="664409"/>
          </a:xfrm>
          <a:prstGeom prst="rect">
            <a:avLst/>
          </a:prstGeom>
        </p:spPr>
      </p:pic>
      <p:pic>
        <p:nvPicPr>
          <p:cNvPr id="11" name="Picture 10" descr="Lin.png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86400" y="1219199"/>
            <a:ext cx="2590800" cy="1964267"/>
          </a:xfrm>
          <a:prstGeom prst="rect">
            <a:avLst/>
          </a:prstGeom>
        </p:spPr>
      </p:pic>
      <p:pic>
        <p:nvPicPr>
          <p:cNvPr id="18437" name="Picture 5"/>
          <p:cNvPicPr>
            <a:picLocks noChangeArrowheads="1"/>
          </p:cNvPicPr>
          <p:nvPr/>
        </p:nvPicPr>
        <p:blipFill>
          <a:blip r:embed="rId6" cstate="print"/>
          <a:srcRect t="3865" r="5714"/>
          <a:stretch>
            <a:fillRect/>
          </a:stretch>
        </p:blipFill>
        <p:spPr bwMode="auto">
          <a:xfrm>
            <a:off x="806668" y="4343400"/>
            <a:ext cx="285093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" name="Picture 35" descr="Aurrion_2G_20G_comp.png"/>
          <p:cNvPicPr>
            <a:picLocks/>
          </p:cNvPicPr>
          <p:nvPr/>
        </p:nvPicPr>
        <p:blipFill>
          <a:blip r:embed="rId7" cstate="print"/>
          <a:srcRect t="4280" r="5709"/>
          <a:stretch>
            <a:fillRect/>
          </a:stretch>
        </p:blipFill>
        <p:spPr>
          <a:xfrm>
            <a:off x="838200" y="1219200"/>
            <a:ext cx="2819400" cy="20574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06680" y="54166"/>
            <a:ext cx="4312920" cy="6766560"/>
          </a:xfrm>
          <a:prstGeom prst="roundRect">
            <a:avLst/>
          </a:prstGeom>
          <a:solidFill>
            <a:schemeClr val="accent1">
              <a:alpha val="1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4419600" y="54166"/>
            <a:ext cx="4617720" cy="6766560"/>
          </a:xfrm>
          <a:prstGeom prst="roundRect">
            <a:avLst/>
          </a:prstGeom>
          <a:solidFill>
            <a:schemeClr val="accent1">
              <a:alpha val="1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715000" y="3200400"/>
            <a:ext cx="220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Linewidth </a:t>
            </a:r>
            <a:r>
              <a:rPr lang="en-US" sz="1600" dirty="0" smtClean="0">
                <a:sym typeface="Wingdings" pitchFamily="2" charset="2"/>
              </a:rPr>
              <a:t></a:t>
            </a:r>
            <a:r>
              <a:rPr lang="en-US" sz="1600" dirty="0" smtClean="0"/>
              <a:t> 160kHz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5791200" y="762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Tunable Lasers</a:t>
            </a:r>
            <a:endParaRPr lang="en-US" sz="2400" dirty="0"/>
          </a:p>
        </p:txBody>
      </p:sp>
      <p:pic>
        <p:nvPicPr>
          <p:cNvPr id="29" name="Picture 28" descr="ext_cavty_schematic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562600" y="3657600"/>
            <a:ext cx="2453482" cy="763305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990600" y="762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Mode-locked Lasers</a:t>
            </a:r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5638800" y="6324600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Linewidth </a:t>
            </a:r>
            <a:r>
              <a:rPr lang="en-US" sz="1600" dirty="0" smtClean="0">
                <a:sym typeface="Wingdings" pitchFamily="2" charset="2"/>
              </a:rPr>
              <a:t></a:t>
            </a:r>
            <a:r>
              <a:rPr lang="en-US" sz="1600" dirty="0" smtClean="0"/>
              <a:t> &lt;100kHz</a:t>
            </a:r>
            <a:endParaRPr lang="en-US" sz="1600" dirty="0"/>
          </a:p>
        </p:txBody>
      </p:sp>
      <p:pic>
        <p:nvPicPr>
          <p:cNvPr id="35" name="Picture 34" descr="mll_ext_cavty_schematic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66801" y="3775965"/>
            <a:ext cx="2286000" cy="504371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609600" y="3225225"/>
            <a:ext cx="358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14dB phase noise reduction</a:t>
            </a:r>
            <a:endParaRPr lang="en-US" sz="1600" dirty="0"/>
          </a:p>
        </p:txBody>
      </p:sp>
      <p:sp>
        <p:nvSpPr>
          <p:cNvPr id="40" name="TextBox 39"/>
          <p:cNvSpPr txBox="1"/>
          <p:nvPr/>
        </p:nvSpPr>
        <p:spPr>
          <a:xfrm>
            <a:off x="959068" y="6443246"/>
            <a:ext cx="28509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8dB phase noise reduction</a:t>
            </a:r>
            <a:endParaRPr lang="en-US" sz="1600" dirty="0"/>
          </a:p>
        </p:txBody>
      </p:sp>
      <p:graphicFrame>
        <p:nvGraphicFramePr>
          <p:cNvPr id="34" name="Chart 33"/>
          <p:cNvGraphicFramePr/>
          <p:nvPr/>
        </p:nvGraphicFramePr>
        <p:xfrm>
          <a:off x="5181600" y="4191000"/>
          <a:ext cx="3352800" cy="2143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1919F-28F2-478E-A97E-BFE6326ED24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Bonding Defect Propagation</a:t>
            </a:r>
            <a:endParaRPr lang="en-US" dirty="0"/>
          </a:p>
        </p:txBody>
      </p:sp>
      <p:pic>
        <p:nvPicPr>
          <p:cNvPr id="4" name="Picture 3" descr="C:\Users\Sudharsanan\Desktop\PhD work\IEEE micro\hybrid_cross_sect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828800"/>
            <a:ext cx="5078608" cy="220980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3962400" y="2895600"/>
            <a:ext cx="1219200" cy="152400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defect_bondi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1828800"/>
            <a:ext cx="3597498" cy="3657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400800"/>
            <a:ext cx="868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D. Liang, S. </a:t>
            </a:r>
            <a:r>
              <a:rPr lang="en-US" sz="1400" dirty="0" err="1" smtClean="0"/>
              <a:t>Srinivasan</a:t>
            </a:r>
            <a:r>
              <a:rPr lang="en-US" sz="1400" dirty="0" smtClean="0"/>
              <a:t>, J. Peters, A. Fang and J. Bowers, ECS Trans. volume 33,issue 4, 421-426 (2010)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4495800" y="480060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Test integrity of MQW with aging</a:t>
            </a:r>
            <a:endParaRPr lang="en-US" sz="24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EB4F-4406-4338-B7DA-91F07C729387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Sudharsanan\Desktop\capture_07062010_20023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7267"/>
          <a:stretch>
            <a:fillRect/>
          </a:stretch>
        </p:blipFill>
        <p:spPr bwMode="auto">
          <a:xfrm>
            <a:off x="6029325" y="1066800"/>
            <a:ext cx="3114675" cy="2103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Users\Sudharsanan\Desktop\capture_07062010_20023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4835" b="32733"/>
          <a:stretch>
            <a:fillRect/>
          </a:stretch>
        </p:blipFill>
        <p:spPr bwMode="auto">
          <a:xfrm>
            <a:off x="2971800" y="1108710"/>
            <a:ext cx="31146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C:\Users\Sudharsanan\Desktop\capture_07062010_20023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5165"/>
          <a:stretch>
            <a:fillRect/>
          </a:stretch>
        </p:blipFill>
        <p:spPr bwMode="auto">
          <a:xfrm>
            <a:off x="0" y="990600"/>
            <a:ext cx="311467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Reliability Experiment</a:t>
            </a:r>
            <a:endParaRPr lang="en-US" dirty="0"/>
          </a:p>
        </p:txBody>
      </p:sp>
      <p:pic>
        <p:nvPicPr>
          <p:cNvPr id="4" name="Picture 2" descr="C:\Users\Sudharsanan\Desktop\PhD work\reliability all files\pics for paper\BD_NS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4" y="3424532"/>
            <a:ext cx="3161429" cy="2081916"/>
          </a:xfrm>
          <a:prstGeom prst="rect">
            <a:avLst/>
          </a:prstGeom>
          <a:noFill/>
        </p:spPr>
      </p:pic>
      <p:pic>
        <p:nvPicPr>
          <p:cNvPr id="5" name="Picture 3" descr="C:\Users\Sudharsanan\Desktop\PhD work\reliability all files\pics for paper\BD_SS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9961" y="3424532"/>
            <a:ext cx="3168439" cy="2081916"/>
          </a:xfrm>
          <a:prstGeom prst="rect">
            <a:avLst/>
          </a:prstGeom>
          <a:noFill/>
        </p:spPr>
      </p:pic>
      <p:pic>
        <p:nvPicPr>
          <p:cNvPr id="6" name="Picture 4" descr="C:\Users\Sudharsanan\Desktop\PhD work\reliability all files\pics for paper\BD_US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195931"/>
            <a:ext cx="3266576" cy="257260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762000" y="57150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Strategy for pinning defects </a:t>
            </a:r>
            <a:r>
              <a:rPr lang="en-US" sz="2400" dirty="0" smtClean="0">
                <a:sym typeface="Wingdings" pitchFamily="2" charset="2"/>
              </a:rPr>
              <a:t> strained super-lattice layers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6400800"/>
            <a:ext cx="868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D. Liang, S. </a:t>
            </a:r>
            <a:r>
              <a:rPr lang="en-US" sz="1400" dirty="0" err="1" smtClean="0"/>
              <a:t>Srinivasan</a:t>
            </a:r>
            <a:r>
              <a:rPr lang="en-US" sz="1400" dirty="0" smtClean="0"/>
              <a:t>, J. Peters, A. Fang and J. Bowers, ECS Trans. volume 33,issue 4, 421-426 (2010)</a:t>
            </a:r>
            <a:endParaRPr lang="en-US" sz="1400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EB4F-4406-4338-B7DA-91F07C729387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Laser Characterization</a:t>
            </a:r>
            <a:endParaRPr lang="en-US" dirty="0"/>
          </a:p>
        </p:txBody>
      </p:sp>
      <p:pic>
        <p:nvPicPr>
          <p:cNvPr id="4" name="Picture 1" descr="1006101416-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219200"/>
            <a:ext cx="1981200" cy="1838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7200" y="3124200"/>
            <a:ext cx="2362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300 DFB Lasers + 300 monitor photodiodes</a:t>
            </a:r>
          </a:p>
          <a:p>
            <a:pPr algn="ctr"/>
            <a:r>
              <a:rPr lang="en-US" dirty="0" smtClean="0">
                <a:latin typeface="Times New Roman"/>
                <a:cs typeface="Times New Roman"/>
              </a:rPr>
              <a:t>×</a:t>
            </a:r>
          </a:p>
          <a:p>
            <a:r>
              <a:rPr lang="en-US" dirty="0" smtClean="0">
                <a:latin typeface="+mj-lt"/>
                <a:cs typeface="Times New Roman"/>
              </a:rPr>
              <a:t>10 dies with different interface super-lattice structures</a:t>
            </a:r>
            <a:endParaRPr lang="en-US" dirty="0">
              <a:latin typeface="+mj-lt"/>
            </a:endParaRPr>
          </a:p>
        </p:txBody>
      </p:sp>
      <p:pic>
        <p:nvPicPr>
          <p:cNvPr id="6" name="Picture 21" descr="C:\Users\Sudharsanan\Desktop\PhD work\reliability all files\pics for paper\threshold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990600"/>
            <a:ext cx="4419600" cy="2657575"/>
          </a:xfrm>
          <a:prstGeom prst="rect">
            <a:avLst/>
          </a:prstGeom>
          <a:noFill/>
        </p:spPr>
      </p:pic>
      <p:pic>
        <p:nvPicPr>
          <p:cNvPr id="7" name="Picture 6" descr="LIs_together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8200" y="3657600"/>
            <a:ext cx="3276600" cy="25045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09800" y="5181600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Wafer level tested L-I curves</a:t>
            </a:r>
            <a:endParaRPr lang="en-US" sz="24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JD 2457094.208333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EB4F-4406-4338-B7DA-91F07C729387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Laser Packaging</a:t>
            </a:r>
            <a:endParaRPr lang="en-US" dirty="0"/>
          </a:p>
        </p:txBody>
      </p:sp>
      <p:pic>
        <p:nvPicPr>
          <p:cNvPr id="4" name="Picture 18" descr="C:\Users\Sudharsanan\Desktop\PhD work\reliability all files\pics for paper\sem_pi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600200"/>
            <a:ext cx="4130400" cy="3352800"/>
          </a:xfrm>
          <a:prstGeom prst="rect">
            <a:avLst/>
          </a:prstGeom>
          <a:noFill/>
        </p:spPr>
      </p:pic>
      <p:graphicFrame>
        <p:nvGraphicFramePr>
          <p:cNvPr id="5" name="Chart 4"/>
          <p:cNvGraphicFramePr/>
          <p:nvPr/>
        </p:nvGraphicFramePr>
        <p:xfrm>
          <a:off x="4572000" y="1295400"/>
          <a:ext cx="4572000" cy="4076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6934200" y="2743200"/>
            <a:ext cx="228600" cy="1828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821680" y="21336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+mj-lt"/>
              </a:rPr>
              <a:t>15</a:t>
            </a:r>
            <a:r>
              <a:rPr lang="en-US" i="1" dirty="0" smtClean="0">
                <a:latin typeface="+mj-lt"/>
                <a:cs typeface="Times New Roman"/>
              </a:rPr>
              <a:t>°C to 65°C in steps of 5°C</a:t>
            </a:r>
            <a:endParaRPr lang="en-US" i="1" dirty="0">
              <a:latin typeface="+mj-lt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JD 2457094.208333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EB4F-4406-4338-B7DA-91F07C729387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4" name="Picture 12" descr="C:\Users\Sudharsanan\Desktop\PhD work\reliability all files\pics for paper\rel2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58049"/>
            <a:ext cx="3017520" cy="2265520"/>
          </a:xfrm>
          <a:prstGeom prst="rect">
            <a:avLst/>
          </a:prstGeom>
          <a:noFill/>
        </p:spPr>
      </p:pic>
      <p:pic>
        <p:nvPicPr>
          <p:cNvPr id="5" name="Picture 13" descr="C:\Users\Sudharsanan\Desktop\PhD work\reliability all files\pics for paper\rel50_8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1658049"/>
            <a:ext cx="3017520" cy="2265520"/>
          </a:xfrm>
          <a:prstGeom prst="rect">
            <a:avLst/>
          </a:prstGeom>
          <a:noFill/>
        </p:spPr>
      </p:pic>
      <p:pic>
        <p:nvPicPr>
          <p:cNvPr id="6" name="Picture 14" descr="C:\Users\Sudharsanan\Desktop\PhD work\reliability all files\pics for paper\rel50_10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26480" y="1658049"/>
            <a:ext cx="3017520" cy="2265520"/>
          </a:xfrm>
          <a:prstGeom prst="rect">
            <a:avLst/>
          </a:prstGeom>
          <a:noFill/>
        </p:spPr>
      </p:pic>
      <p:pic>
        <p:nvPicPr>
          <p:cNvPr id="7" name="Picture 15" descr="C:\Users\Sudharsanan\Desktop\PhD work\reliability all files\pics for paper\rel6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944049"/>
            <a:ext cx="3017520" cy="2265520"/>
          </a:xfrm>
          <a:prstGeom prst="rect">
            <a:avLst/>
          </a:prstGeom>
          <a:noFill/>
        </p:spPr>
      </p:pic>
      <p:pic>
        <p:nvPicPr>
          <p:cNvPr id="8" name="Picture 16" descr="C:\Users\Sudharsanan\Desktop\PhD work\reliability all files\pics for paper\rel7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24200" y="3953193"/>
            <a:ext cx="3017520" cy="2265520"/>
          </a:xfrm>
          <a:prstGeom prst="rect">
            <a:avLst/>
          </a:prstGeom>
          <a:noFill/>
        </p:spPr>
      </p:pic>
      <p:pic>
        <p:nvPicPr>
          <p:cNvPr id="9" name="Picture 17" descr="C:\Users\Sudharsanan\Desktop\PhD work\reliability all files\pics for paper\rel85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72200" y="3944049"/>
            <a:ext cx="2834640" cy="230435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10668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Green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No super-lattice, </a:t>
            </a: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Red</a:t>
            </a:r>
            <a:r>
              <a:rPr lang="en-US" dirty="0" smtClean="0">
                <a:sym typeface="Wingdings" pitchFamily="2" charset="2"/>
              </a:rPr>
              <a:t>  Strained super-lattice, </a:t>
            </a:r>
            <a:r>
              <a:rPr lang="en-US" b="1" dirty="0" smtClean="0">
                <a:solidFill>
                  <a:srgbClr val="0070C0"/>
                </a:solidFill>
                <a:sym typeface="Wingdings" pitchFamily="2" charset="2"/>
              </a:rPr>
              <a:t>Blue</a:t>
            </a:r>
            <a:r>
              <a:rPr lang="en-US" dirty="0" smtClean="0">
                <a:sym typeface="Wingdings" pitchFamily="2" charset="2"/>
              </a:rPr>
              <a:t>  Unstrained super-lattice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JD 2457094.208333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EB4F-4406-4338-B7DA-91F07C729387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4" name="Picture 6" descr="C:\Users\Sudharsanan\Desktop\PhD work\reliability all files\pics for paper\deg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1179762"/>
            <a:ext cx="3840480" cy="2505988"/>
          </a:xfrm>
          <a:prstGeom prst="rect">
            <a:avLst/>
          </a:prstGeom>
          <a:noFill/>
        </p:spPr>
      </p:pic>
      <p:pic>
        <p:nvPicPr>
          <p:cNvPr id="5" name="Picture 7" descr="C:\Users\Sudharsanan\Desktop\PhD work\reliability all files\pics for paper\deg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06396" y="1179762"/>
            <a:ext cx="3840480" cy="25059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00200" y="4953000"/>
            <a:ext cx="594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Time to reach 50% degradation in threshold current at 70°C is ~40,000hrs</a:t>
            </a:r>
            <a:endParaRPr lang="en-US" sz="2400" baseline="30000" dirty="0"/>
          </a:p>
        </p:txBody>
      </p:sp>
      <p:graphicFrame>
        <p:nvGraphicFramePr>
          <p:cNvPr id="7" name="Object 1"/>
          <p:cNvGraphicFramePr>
            <a:graphicFrameLocks noChangeAspect="1"/>
          </p:cNvGraphicFramePr>
          <p:nvPr/>
        </p:nvGraphicFramePr>
        <p:xfrm>
          <a:off x="3493911" y="4343400"/>
          <a:ext cx="2449689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57" name="Equation" r:id="rId6" imgW="1180588" imgH="253890" progId="Equation.DSMT4">
                  <p:embed/>
                </p:oleObj>
              </mc:Choice>
              <mc:Fallback>
                <p:oleObj name="Equation" r:id="rId6" imgW="1180588" imgH="25389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3911" y="4343400"/>
                        <a:ext cx="2449689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JD 2457094.208333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EB4F-4406-4338-B7DA-91F07C729387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Cross-sectional TEM</a:t>
            </a:r>
            <a:endParaRPr lang="en-US" dirty="0"/>
          </a:p>
        </p:txBody>
      </p:sp>
      <p:pic>
        <p:nvPicPr>
          <p:cNvPr id="4" name="Picture 19" descr="C:\Users\Sudharsanan\Desktop\PhD work\reliability all files\pics for paper\te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987675"/>
            <a:ext cx="6046787" cy="3260725"/>
          </a:xfrm>
          <a:prstGeom prst="rect">
            <a:avLst/>
          </a:prstGeom>
          <a:noFill/>
        </p:spPr>
      </p:pic>
      <p:pic>
        <p:nvPicPr>
          <p:cNvPr id="5" name="Picture 10" descr="C:\Users\Sudharsanan\Desktop\PhD work\reliability all files\pics for paper\long sho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1113" y="990600"/>
            <a:ext cx="9155113" cy="16160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324600" y="3276600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Defects &lt; 10</a:t>
            </a:r>
            <a:r>
              <a:rPr lang="en-US" sz="2400" baseline="30000" dirty="0" smtClean="0"/>
              <a:t>7</a:t>
            </a:r>
            <a:r>
              <a:rPr lang="en-US" sz="2400" dirty="0" smtClean="0"/>
              <a:t> cm</a:t>
            </a:r>
            <a:r>
              <a:rPr lang="en-US" sz="2400" baseline="30000" dirty="0" smtClean="0"/>
              <a:t>-2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No visible signs of MQW degradation</a:t>
            </a:r>
            <a:endParaRPr lang="en-US" sz="24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JD 2457094.208333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EB4F-4406-4338-B7DA-91F07C729387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On-chip Photodiode Dark Current</a:t>
            </a:r>
            <a:endParaRPr lang="en-US" dirty="0"/>
          </a:p>
        </p:txBody>
      </p:sp>
      <p:pic>
        <p:nvPicPr>
          <p:cNvPr id="4" name="Picture 9" descr="C:\Users\Sudharsanan\Desktop\PhD work\reliability all files\pics for paper\dk_curr_rel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33600"/>
            <a:ext cx="4572000" cy="3429000"/>
          </a:xfrm>
          <a:prstGeom prst="rect">
            <a:avLst/>
          </a:prstGeom>
          <a:noFill/>
        </p:spPr>
      </p:pic>
      <p:pic>
        <p:nvPicPr>
          <p:cNvPr id="5" name="Picture 8" descr="C:\Users\Sudharsanan\Desktop\PhD work\reliability all files\pics for paper\dk_curr_re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133600"/>
            <a:ext cx="4572000" cy="3429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47800" y="16764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Before aging</a:t>
            </a:r>
            <a:endParaRPr lang="en-US" sz="2400" baseline="30000" dirty="0"/>
          </a:p>
        </p:txBody>
      </p:sp>
      <p:sp>
        <p:nvSpPr>
          <p:cNvPr id="7" name="TextBox 6"/>
          <p:cNvSpPr txBox="1"/>
          <p:nvPr/>
        </p:nvSpPr>
        <p:spPr>
          <a:xfrm>
            <a:off x="6096000" y="16764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After aging</a:t>
            </a:r>
            <a:endParaRPr lang="en-US" sz="2400" baseline="300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JD 2457094.208333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EB4F-4406-4338-B7DA-91F07C729387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Preview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Introduction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Lowering phase noise of: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Mode locked lasers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Tunable lasers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Reliability of hybrid silicon DFB lasers</a:t>
            </a:r>
            <a:endParaRPr lang="en-US" dirty="0" smtClean="0"/>
          </a:p>
          <a:p>
            <a:r>
              <a:rPr lang="en-US" dirty="0" smtClean="0"/>
              <a:t>Conclusion and Future Work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JD 2457094.208333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EB4F-4406-4338-B7DA-91F07C729387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4876800"/>
          </a:xfrm>
          <a:noFill/>
        </p:spPr>
        <p:txBody>
          <a:bodyPr/>
          <a:lstStyle/>
          <a:p>
            <a:r>
              <a:rPr lang="en-US" sz="2600" dirty="0"/>
              <a:t>14dB microwave phase noise reduction at 20GHz using 10</a:t>
            </a:r>
            <a:r>
              <a:rPr lang="en-US" sz="2600" dirty="0">
                <a:latin typeface="Times New Roman"/>
                <a:cs typeface="Times New Roman"/>
              </a:rPr>
              <a:t>×</a:t>
            </a:r>
            <a:r>
              <a:rPr lang="en-US" sz="2600" dirty="0">
                <a:cs typeface="Times New Roman"/>
              </a:rPr>
              <a:t> mode-locked-laser cavity length and an intra-cavity filter.</a:t>
            </a:r>
          </a:p>
          <a:p>
            <a:r>
              <a:rPr lang="en-US" sz="2600" dirty="0">
                <a:cs typeface="Times New Roman"/>
              </a:rPr>
              <a:t>8dB reduction in microwave phase at 17.36GHz with reduced number of quantum wells</a:t>
            </a:r>
          </a:p>
          <a:p>
            <a:r>
              <a:rPr lang="en-US" sz="2600" dirty="0">
                <a:cs typeface="Times New Roman"/>
              </a:rPr>
              <a:t>&lt;100kHz optical linewidth on a widely tunable o-band laser using coupled cavity tunable laser.</a:t>
            </a:r>
          </a:p>
          <a:p>
            <a:r>
              <a:rPr lang="en-US" sz="2600" dirty="0">
                <a:cs typeface="Times New Roman"/>
              </a:rPr>
              <a:t>160kHz optical linewidth on a coupled ring resonator mirror based tunable laser using negative optical feedback.</a:t>
            </a:r>
            <a:endParaRPr lang="en-US" sz="2600" dirty="0"/>
          </a:p>
          <a:p>
            <a:r>
              <a:rPr lang="en-US" sz="2600" dirty="0" smtClean="0"/>
              <a:t>No degradation seen in threshold current of DFB lasers after aging for 5000hrs at 70</a:t>
            </a:r>
            <a:r>
              <a:rPr lang="en-US" sz="2600" dirty="0" smtClean="0">
                <a:latin typeface="Times New Roman"/>
                <a:cs typeface="Times New Roman"/>
              </a:rPr>
              <a:t>°</a:t>
            </a:r>
            <a:r>
              <a:rPr lang="en-US" sz="2600" dirty="0" smtClean="0"/>
              <a:t>C and 100mA.</a:t>
            </a:r>
          </a:p>
          <a:p>
            <a:r>
              <a:rPr lang="en-US" sz="2600" dirty="0" err="1" smtClean="0"/>
              <a:t>MTTF</a:t>
            </a:r>
            <a:r>
              <a:rPr lang="en-US" sz="2600" baseline="-25000" dirty="0" err="1" smtClean="0"/>
              <a:t>estimate</a:t>
            </a:r>
            <a:r>
              <a:rPr lang="en-US" sz="2600" dirty="0" smtClean="0"/>
              <a:t> for hybrid silicon DFB lasers &gt;40000hrs.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JD 2457094.208333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EB4F-4406-4338-B7DA-91F07C729387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udharsanan\Desktop\PhD work\IEEE micro\hybrid_cross_sect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005703"/>
            <a:ext cx="4343400" cy="1889897"/>
          </a:xfrm>
          <a:prstGeom prst="rect">
            <a:avLst/>
          </a:prstGeom>
          <a:noFill/>
        </p:spPr>
      </p:pic>
      <p:pic>
        <p:nvPicPr>
          <p:cNvPr id="53" name="Picture 52" descr="DFB_slic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52548" y="627925"/>
            <a:ext cx="4645152" cy="2463814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648200" y="54166"/>
            <a:ext cx="4389120" cy="3200400"/>
          </a:xfrm>
          <a:prstGeom prst="roundRect">
            <a:avLst/>
          </a:prstGeom>
          <a:solidFill>
            <a:schemeClr val="accent1">
              <a:alpha val="1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733800"/>
            <a:ext cx="3810000" cy="2951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>
          <a:xfrm>
            <a:off x="152400" y="3330766"/>
            <a:ext cx="8839200" cy="3474720"/>
          </a:xfrm>
          <a:prstGeom prst="roundRect">
            <a:avLst/>
          </a:prstGeom>
          <a:solidFill>
            <a:schemeClr val="accent1">
              <a:alpha val="1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" y="206566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Evanescent coupling for gain/loss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105400" y="202101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Transition to silicon guides</a:t>
            </a:r>
            <a:endParaRPr lang="en-US" sz="2400" dirty="0"/>
          </a:p>
        </p:txBody>
      </p:sp>
      <p:pic>
        <p:nvPicPr>
          <p:cNvPr id="10" name="Picture 1" descr="1006101416-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" y="3877733"/>
            <a:ext cx="3048000" cy="2827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876800" y="33528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MTTF &gt;40000 hrs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" y="335280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Processed die of 300 DFB lasers</a:t>
            </a:r>
            <a:endParaRPr lang="en-US" sz="2400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1919F-28F2-478E-A97E-BFE6326ED24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06680" y="54166"/>
            <a:ext cx="4389120" cy="3200400"/>
          </a:xfrm>
          <a:prstGeom prst="roundRect">
            <a:avLst/>
          </a:prstGeom>
          <a:solidFill>
            <a:schemeClr val="accent1">
              <a:alpha val="1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304800" y="1143000"/>
            <a:ext cx="8534400" cy="4876800"/>
          </a:xfrm>
          <a:prstGeom prst="rect">
            <a:avLst/>
          </a:prstGeom>
          <a:noFill/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Coupled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cavity laser limitations from waveguide loss and filter bandwidth. Low loss high aspect ratio silicon nitride waveguides can be used for longer delays and sharp filters.</a:t>
            </a:r>
            <a:r>
              <a:rPr lang="en-US" sz="2600" dirty="0" smtClean="0"/>
              <a:t> However, “Do not design for more Q than you can chew.”</a:t>
            </a:r>
            <a:endParaRPr kumimoji="0" lang="en-US" sz="26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600" baseline="0" dirty="0" smtClean="0"/>
              <a:t>Exploit on-chip negative feedback from</a:t>
            </a:r>
            <a:r>
              <a:rPr lang="en-US" sz="2600" dirty="0" smtClean="0"/>
              <a:t> ring resonator structures both within the cavity and external to the main laser cavity.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Remove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optical amplifier in the feedback cavity to remove spontaneous emission noise. Passive solutions are quieter. 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JD 2457094.208333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EB4F-4406-4338-B7DA-91F07C729387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990600"/>
            <a:ext cx="8229600" cy="56323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Adviser: </a:t>
            </a:r>
            <a:r>
              <a:rPr lang="en-US" b="1" dirty="0" smtClean="0"/>
              <a:t>John Bowers </a:t>
            </a:r>
            <a:r>
              <a:rPr lang="en-US" dirty="0" smtClean="0"/>
              <a:t>(Doc) PILL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(P)</a:t>
            </a:r>
            <a:r>
              <a:rPr lang="en-US" dirty="0" err="1" smtClean="0"/>
              <a:t>assion</a:t>
            </a:r>
            <a:r>
              <a:rPr lang="en-US" dirty="0" smtClean="0"/>
              <a:t> to cure (I)</a:t>
            </a:r>
            <a:r>
              <a:rPr lang="en-US" dirty="0" err="1" smtClean="0"/>
              <a:t>gnorance</a:t>
            </a:r>
            <a:r>
              <a:rPr lang="en-US" dirty="0" smtClean="0"/>
              <a:t> (L)</a:t>
            </a:r>
            <a:r>
              <a:rPr lang="en-US" dirty="0" err="1" smtClean="0"/>
              <a:t>ethargy</a:t>
            </a:r>
            <a:r>
              <a:rPr lang="en-US" dirty="0" smtClean="0"/>
              <a:t> (L)</a:t>
            </a:r>
            <a:r>
              <a:rPr lang="en-US" dirty="0" err="1" smtClean="0"/>
              <a:t>assitude</a:t>
            </a:r>
            <a:r>
              <a:rPr lang="en-US" dirty="0" smtClean="0"/>
              <a:t> </a:t>
            </a:r>
          </a:p>
          <a:p>
            <a:r>
              <a:rPr lang="en-US" dirty="0" smtClean="0"/>
              <a:t>Committee: Luke </a:t>
            </a:r>
            <a:r>
              <a:rPr lang="en-US" dirty="0" err="1" smtClean="0"/>
              <a:t>Theogarajan</a:t>
            </a:r>
            <a:r>
              <a:rPr lang="en-US" dirty="0" smtClean="0"/>
              <a:t>, Larry </a:t>
            </a:r>
            <a:r>
              <a:rPr lang="en-US" dirty="0" err="1" smtClean="0"/>
              <a:t>Coldren</a:t>
            </a:r>
            <a:r>
              <a:rPr lang="en-US" dirty="0" smtClean="0"/>
              <a:t>, Rod </a:t>
            </a:r>
            <a:r>
              <a:rPr lang="en-US" dirty="0" err="1" smtClean="0"/>
              <a:t>Alferness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Faculty: Nadir </a:t>
            </a:r>
            <a:r>
              <a:rPr lang="en-US" dirty="0" err="1" smtClean="0"/>
              <a:t>Dagli</a:t>
            </a:r>
            <a:r>
              <a:rPr lang="en-US" dirty="0" smtClean="0"/>
              <a:t>, Dan Blumenthal, Dan Cohen, Milan, </a:t>
            </a:r>
            <a:r>
              <a:rPr lang="en-US" dirty="0" err="1" smtClean="0"/>
              <a:t>Petroff</a:t>
            </a:r>
            <a:r>
              <a:rPr lang="en-US" dirty="0" smtClean="0"/>
              <a:t>, </a:t>
            </a:r>
            <a:r>
              <a:rPr lang="en-US" dirty="0" err="1" smtClean="0"/>
              <a:t>Palmstrom</a:t>
            </a:r>
            <a:r>
              <a:rPr lang="en-US" dirty="0" smtClean="0"/>
              <a:t>, Van-de-</a:t>
            </a:r>
            <a:r>
              <a:rPr lang="en-US" dirty="0" err="1" smtClean="0"/>
              <a:t>Walle</a:t>
            </a:r>
            <a:r>
              <a:rPr lang="en-US" dirty="0" smtClean="0"/>
              <a:t>, Mark </a:t>
            </a:r>
            <a:r>
              <a:rPr lang="en-US" dirty="0" err="1" smtClean="0"/>
              <a:t>Rodwell</a:t>
            </a:r>
            <a:r>
              <a:rPr lang="en-US" dirty="0" smtClean="0"/>
              <a:t>.</a:t>
            </a:r>
          </a:p>
          <a:p>
            <a:r>
              <a:rPr lang="en-US" dirty="0" smtClean="0"/>
              <a:t>Staff: </a:t>
            </a:r>
            <a:r>
              <a:rPr lang="en-US" dirty="0" err="1" smtClean="0"/>
              <a:t>Ceanna</a:t>
            </a:r>
            <a:r>
              <a:rPr lang="en-US" dirty="0" smtClean="0"/>
              <a:t>, Alyssa, Christine, Shannon, Val, Jon </a:t>
            </a:r>
            <a:r>
              <a:rPr lang="en-US" dirty="0" err="1" smtClean="0"/>
              <a:t>Magnani</a:t>
            </a:r>
            <a:r>
              <a:rPr lang="en-US" dirty="0" smtClean="0"/>
              <a:t>, Paul </a:t>
            </a:r>
            <a:r>
              <a:rPr lang="en-US" dirty="0" err="1" smtClean="0"/>
              <a:t>Gritt</a:t>
            </a:r>
            <a:r>
              <a:rPr lang="en-US" dirty="0" smtClean="0"/>
              <a:t> and many other lovely people in the ECE and Grad. Division who work magic with paperwork.</a:t>
            </a:r>
          </a:p>
          <a:p>
            <a:r>
              <a:rPr lang="en-US" dirty="0" err="1" smtClean="0"/>
              <a:t>Aurrion</a:t>
            </a:r>
            <a:r>
              <a:rPr lang="en-US" dirty="0" smtClean="0"/>
              <a:t> friends: </a:t>
            </a:r>
            <a:r>
              <a:rPr lang="en-US" b="1" dirty="0" smtClean="0"/>
              <a:t>Alex</a:t>
            </a:r>
            <a:r>
              <a:rPr lang="en-US" dirty="0" smtClean="0"/>
              <a:t>, </a:t>
            </a:r>
            <a:r>
              <a:rPr lang="en-US" b="1" dirty="0" err="1" smtClean="0"/>
              <a:t>Byungchae</a:t>
            </a:r>
            <a:r>
              <a:rPr lang="en-US" dirty="0" smtClean="0"/>
              <a:t>,  Jeff Wise, John Hutchinson, Eric Hall, Greg Fish, Erik </a:t>
            </a:r>
            <a:r>
              <a:rPr lang="en-US" dirty="0" err="1" smtClean="0"/>
              <a:t>Norberg</a:t>
            </a:r>
            <a:r>
              <a:rPr lang="en-US" dirty="0" smtClean="0"/>
              <a:t>, Alfredo.</a:t>
            </a:r>
          </a:p>
          <a:p>
            <a:r>
              <a:rPr lang="en-US" dirty="0" smtClean="0"/>
              <a:t>Bowers Alumni: </a:t>
            </a:r>
            <a:r>
              <a:rPr lang="en-US" b="1" dirty="0" err="1" smtClean="0"/>
              <a:t>Anand</a:t>
            </a:r>
            <a:r>
              <a:rPr lang="en-US" dirty="0" smtClean="0"/>
              <a:t>, Andy, </a:t>
            </a:r>
            <a:r>
              <a:rPr lang="en-US" b="1" dirty="0" smtClean="0"/>
              <a:t>Sid</a:t>
            </a:r>
            <a:r>
              <a:rPr lang="en-US" dirty="0" smtClean="0"/>
              <a:t>, </a:t>
            </a:r>
            <a:r>
              <a:rPr lang="en-US" b="1" dirty="0" smtClean="0"/>
              <a:t>Di Liang</a:t>
            </a:r>
            <a:r>
              <a:rPr lang="en-US" dirty="0" smtClean="0"/>
              <a:t>, </a:t>
            </a:r>
            <a:r>
              <a:rPr lang="en-US" dirty="0" err="1" smtClean="0"/>
              <a:t>Geza</a:t>
            </a:r>
            <a:r>
              <a:rPr lang="en-US" dirty="0" smtClean="0"/>
              <a:t>, Molly, Ben, Jared B, </a:t>
            </a:r>
            <a:r>
              <a:rPr lang="en-US" dirty="0" err="1" smtClean="0"/>
              <a:t>Martijn</a:t>
            </a:r>
            <a:r>
              <a:rPr lang="en-US" dirty="0" smtClean="0"/>
              <a:t>, </a:t>
            </a:r>
            <a:r>
              <a:rPr lang="en-US" dirty="0" err="1" smtClean="0"/>
              <a:t>Daoxin</a:t>
            </a:r>
            <a:r>
              <a:rPr lang="en-US" dirty="0" smtClean="0"/>
              <a:t>, </a:t>
            </a:r>
            <a:r>
              <a:rPr lang="en-US" dirty="0" err="1" smtClean="0"/>
              <a:t>Yongbo</a:t>
            </a:r>
            <a:r>
              <a:rPr lang="en-US" dirty="0" smtClean="0"/>
              <a:t>, </a:t>
            </a:r>
            <a:r>
              <a:rPr lang="en-US" dirty="0" err="1" smtClean="0"/>
              <a:t>Hui-Wen</a:t>
            </a:r>
            <a:r>
              <a:rPr lang="en-US" dirty="0" smtClean="0"/>
              <a:t>, Tony (</a:t>
            </a:r>
            <a:r>
              <a:rPr lang="en-US" dirty="0" err="1" smtClean="0"/>
              <a:t>Chieh</a:t>
            </a:r>
            <a:r>
              <a:rPr lang="en-US" dirty="0" smtClean="0"/>
              <a:t>-Ting),  Jon </a:t>
            </a:r>
            <a:r>
              <a:rPr lang="en-US" dirty="0" err="1" smtClean="0"/>
              <a:t>Doylend</a:t>
            </a:r>
            <a:r>
              <a:rPr lang="en-US" dirty="0" smtClean="0"/>
              <a:t>, Jock, </a:t>
            </a:r>
            <a:r>
              <a:rPr lang="en-US" b="1" dirty="0" smtClean="0"/>
              <a:t>Nick J</a:t>
            </a:r>
            <a:r>
              <a:rPr lang="en-US" dirty="0" smtClean="0"/>
              <a:t>.</a:t>
            </a:r>
          </a:p>
          <a:p>
            <a:r>
              <a:rPr lang="en-US" dirty="0" smtClean="0"/>
              <a:t>Bowers group: </a:t>
            </a:r>
            <a:r>
              <a:rPr lang="en-US" b="1" dirty="0" smtClean="0"/>
              <a:t>Michael Davenport</a:t>
            </a:r>
            <a:r>
              <a:rPr lang="en-US" dirty="0" smtClean="0"/>
              <a:t>, </a:t>
            </a:r>
            <a:r>
              <a:rPr lang="en-US" b="1" dirty="0" smtClean="0"/>
              <a:t>Daryl</a:t>
            </a:r>
            <a:r>
              <a:rPr lang="en-US" dirty="0" smtClean="0"/>
              <a:t>, Chong, Jared H, </a:t>
            </a:r>
            <a:r>
              <a:rPr lang="en-US" b="1" dirty="0" smtClean="0"/>
              <a:t>Tin K</a:t>
            </a:r>
            <a:r>
              <a:rPr lang="en-US" dirty="0" smtClean="0"/>
              <a:t>, Eric, Alex S, Emmett, Minh, Lin, Tony H, </a:t>
            </a:r>
            <a:r>
              <a:rPr lang="en-US" dirty="0" err="1" smtClean="0"/>
              <a:t>Yichen</a:t>
            </a:r>
            <a:r>
              <a:rPr lang="en-US" dirty="0" smtClean="0"/>
              <a:t>, Alan, Justin.</a:t>
            </a:r>
          </a:p>
          <a:p>
            <a:r>
              <a:rPr lang="en-US" dirty="0" smtClean="0"/>
              <a:t>Luke’s group: Aaron, </a:t>
            </a:r>
            <a:r>
              <a:rPr lang="en-US" dirty="0" err="1" smtClean="0"/>
              <a:t>Avantika</a:t>
            </a:r>
            <a:r>
              <a:rPr lang="en-US" dirty="0" smtClean="0"/>
              <a:t>.</a:t>
            </a:r>
          </a:p>
          <a:p>
            <a:r>
              <a:rPr lang="en-US" dirty="0" smtClean="0"/>
              <a:t>Dan Blumenthal’s group: Kim, John Garcia, Erica, </a:t>
            </a:r>
            <a:r>
              <a:rPr lang="en-US" dirty="0" err="1" smtClean="0"/>
              <a:t>Wenzao</a:t>
            </a:r>
            <a:r>
              <a:rPr lang="en-US" dirty="0" smtClean="0"/>
              <a:t>, </a:t>
            </a:r>
            <a:r>
              <a:rPr lang="en-US" dirty="0" err="1" smtClean="0"/>
              <a:t>Henrik</a:t>
            </a:r>
            <a:r>
              <a:rPr lang="en-US" dirty="0" smtClean="0"/>
              <a:t>, </a:t>
            </a:r>
            <a:r>
              <a:rPr lang="en-US" dirty="0" err="1" smtClean="0"/>
              <a:t>Demis</a:t>
            </a:r>
            <a:r>
              <a:rPr lang="en-US" dirty="0" smtClean="0"/>
              <a:t>, Michael Belt, Renan.</a:t>
            </a:r>
          </a:p>
          <a:p>
            <a:r>
              <a:rPr lang="en-US" dirty="0" err="1" smtClean="0"/>
              <a:t>Dagli’s</a:t>
            </a:r>
            <a:r>
              <a:rPr lang="en-US" dirty="0" smtClean="0"/>
              <a:t> group: </a:t>
            </a:r>
            <a:r>
              <a:rPr lang="en-US" dirty="0" err="1" smtClean="0"/>
              <a:t>Selim</a:t>
            </a:r>
            <a:r>
              <a:rPr lang="en-US" dirty="0" smtClean="0"/>
              <a:t>.</a:t>
            </a:r>
          </a:p>
          <a:p>
            <a:r>
              <a:rPr lang="en-US" dirty="0" smtClean="0"/>
              <a:t>Larry </a:t>
            </a:r>
            <a:r>
              <a:rPr lang="en-US" dirty="0" err="1" smtClean="0"/>
              <a:t>Coldren’s</a:t>
            </a:r>
            <a:r>
              <a:rPr lang="en-US" dirty="0" smtClean="0"/>
              <a:t> group: John Parker, Rob </a:t>
            </a:r>
            <a:r>
              <a:rPr lang="en-US" dirty="0" err="1" smtClean="0"/>
              <a:t>Guzzon</a:t>
            </a:r>
            <a:r>
              <a:rPr lang="en-US" dirty="0" smtClean="0"/>
              <a:t>, </a:t>
            </a:r>
            <a:r>
              <a:rPr lang="en-US" dirty="0" err="1" smtClean="0"/>
              <a:t>Abi</a:t>
            </a:r>
            <a:r>
              <a:rPr lang="en-US" dirty="0" smtClean="0"/>
              <a:t>, </a:t>
            </a:r>
            <a:r>
              <a:rPr lang="en-US" dirty="0" err="1" smtClean="0"/>
              <a:t>Chinhan</a:t>
            </a:r>
            <a:r>
              <a:rPr lang="en-US" dirty="0" smtClean="0"/>
              <a:t>.</a:t>
            </a:r>
          </a:p>
          <a:p>
            <a:r>
              <a:rPr lang="en-US" dirty="0" smtClean="0"/>
              <a:t>Engineers: </a:t>
            </a:r>
            <a:r>
              <a:rPr lang="en-US" b="1" dirty="0" smtClean="0"/>
              <a:t>Jon Peters</a:t>
            </a:r>
            <a:r>
              <a:rPr lang="en-US" dirty="0" smtClean="0"/>
              <a:t>, Andy.</a:t>
            </a:r>
          </a:p>
          <a:p>
            <a:r>
              <a:rPr lang="en-US" dirty="0" err="1" smtClean="0"/>
              <a:t>Cleanroom</a:t>
            </a:r>
            <a:r>
              <a:rPr lang="en-US" dirty="0" smtClean="0"/>
              <a:t> Staff: Jack, Tom, Tony, Don, Mike, Adam, Aidan, Bill. </a:t>
            </a:r>
          </a:p>
          <a:p>
            <a:r>
              <a:rPr lang="en-US" dirty="0" smtClean="0"/>
              <a:t>Interns: </a:t>
            </a:r>
            <a:r>
              <a:rPr lang="en-US" b="1" dirty="0" err="1" smtClean="0"/>
              <a:t>Alois</a:t>
            </a:r>
            <a:r>
              <a:rPr lang="en-US" b="1" dirty="0" smtClean="0"/>
              <a:t>, </a:t>
            </a:r>
            <a:r>
              <a:rPr lang="en-US" dirty="0" err="1" smtClean="0"/>
              <a:t>Bassem</a:t>
            </a:r>
            <a:r>
              <a:rPr lang="en-US" dirty="0" smtClean="0"/>
              <a:t>, </a:t>
            </a:r>
            <a:r>
              <a:rPr lang="en-US" dirty="0" err="1" smtClean="0"/>
              <a:t>Ardit</a:t>
            </a:r>
            <a:r>
              <a:rPr lang="en-US" dirty="0" smtClean="0"/>
              <a:t>, Sylvia, </a:t>
            </a:r>
            <a:r>
              <a:rPr lang="en-US" dirty="0" err="1" smtClean="0"/>
              <a:t>Rui</a:t>
            </a:r>
            <a:r>
              <a:rPr lang="en-US" dirty="0" smtClean="0"/>
              <a:t>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r>
              <a:rPr lang="en-US" dirty="0" smtClean="0"/>
              <a:t>JD 2457094.208333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EB4F-4406-4338-B7DA-91F07C729387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1143000"/>
            <a:ext cx="8077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Collaborator at U Surrey: Prof. Sweeney, Graham Read, Nadir </a:t>
            </a:r>
            <a:r>
              <a:rPr lang="en-US" dirty="0" err="1" smtClean="0"/>
              <a:t>Hossain</a:t>
            </a:r>
            <a:endParaRPr lang="en-US" dirty="0" smtClean="0"/>
          </a:p>
          <a:p>
            <a:r>
              <a:rPr lang="en-US" dirty="0" smtClean="0"/>
              <a:t>Screening study group: Matt L, Joe </a:t>
            </a:r>
            <a:r>
              <a:rPr lang="en-US" dirty="0" err="1" smtClean="0"/>
              <a:t>Nedy</a:t>
            </a:r>
            <a:r>
              <a:rPr lang="en-US" dirty="0" smtClean="0"/>
              <a:t>, </a:t>
            </a:r>
            <a:r>
              <a:rPr lang="en-US" dirty="0" err="1" smtClean="0"/>
              <a:t>Jeong</a:t>
            </a:r>
            <a:r>
              <a:rPr lang="en-US" dirty="0" smtClean="0"/>
              <a:t>, Han-Wei.</a:t>
            </a:r>
          </a:p>
          <a:p>
            <a:r>
              <a:rPr lang="en-US" dirty="0" smtClean="0"/>
              <a:t>Room-mates: Scott </a:t>
            </a:r>
            <a:r>
              <a:rPr lang="en-US" dirty="0" err="1" smtClean="0"/>
              <a:t>Dirkse</a:t>
            </a:r>
            <a:r>
              <a:rPr lang="en-US" dirty="0" smtClean="0"/>
              <a:t>, John Smith Mac-Donald, Shawn Owens, </a:t>
            </a:r>
            <a:r>
              <a:rPr lang="en-US" dirty="0" err="1" smtClean="0"/>
              <a:t>Dinesh</a:t>
            </a:r>
            <a:r>
              <a:rPr lang="en-US" dirty="0" smtClean="0"/>
              <a:t>, </a:t>
            </a:r>
            <a:r>
              <a:rPr lang="en-US" dirty="0" err="1" smtClean="0"/>
              <a:t>Aseem</a:t>
            </a:r>
            <a:r>
              <a:rPr lang="en-US" dirty="0" smtClean="0"/>
              <a:t>.</a:t>
            </a:r>
          </a:p>
          <a:p>
            <a:r>
              <a:rPr lang="en-US" dirty="0" smtClean="0"/>
              <a:t>Volleyball crew: Keith, Hannah, </a:t>
            </a:r>
            <a:r>
              <a:rPr lang="en-US" dirty="0" err="1" smtClean="0"/>
              <a:t>Saiph</a:t>
            </a:r>
            <a:r>
              <a:rPr lang="en-US" dirty="0" smtClean="0"/>
              <a:t>, D Morales, Jacob Adams.</a:t>
            </a:r>
          </a:p>
          <a:p>
            <a:r>
              <a:rPr lang="en-US" dirty="0" smtClean="0"/>
              <a:t>Indian friends through </a:t>
            </a:r>
            <a:r>
              <a:rPr lang="en-US" dirty="0" err="1" smtClean="0"/>
              <a:t>Raagmala</a:t>
            </a:r>
            <a:r>
              <a:rPr lang="en-US" dirty="0" smtClean="0"/>
              <a:t> and IASB: </a:t>
            </a:r>
            <a:r>
              <a:rPr lang="en-US" dirty="0" err="1" smtClean="0"/>
              <a:t>Karthick</a:t>
            </a:r>
            <a:r>
              <a:rPr lang="en-US" dirty="0" smtClean="0"/>
              <a:t> </a:t>
            </a:r>
            <a:r>
              <a:rPr lang="en-US" dirty="0" err="1" smtClean="0"/>
              <a:t>Santhanam</a:t>
            </a:r>
            <a:r>
              <a:rPr lang="en-US" dirty="0" smtClean="0"/>
              <a:t>, </a:t>
            </a:r>
            <a:r>
              <a:rPr lang="en-US" dirty="0" err="1" smtClean="0"/>
              <a:t>Karthikeyan</a:t>
            </a:r>
            <a:r>
              <a:rPr lang="en-US" dirty="0" smtClean="0"/>
              <a:t>, </a:t>
            </a:r>
            <a:r>
              <a:rPr lang="en-US" dirty="0" err="1" smtClean="0"/>
              <a:t>Tejaswi</a:t>
            </a:r>
            <a:r>
              <a:rPr lang="en-US" dirty="0" smtClean="0"/>
              <a:t>, </a:t>
            </a:r>
            <a:r>
              <a:rPr lang="en-US" dirty="0" err="1" smtClean="0"/>
              <a:t>Madhukar</a:t>
            </a:r>
            <a:r>
              <a:rPr lang="en-US" dirty="0" smtClean="0"/>
              <a:t>, </a:t>
            </a:r>
            <a:r>
              <a:rPr lang="en-US" dirty="0" err="1" smtClean="0"/>
              <a:t>Vineeth</a:t>
            </a:r>
            <a:r>
              <a:rPr lang="en-US" dirty="0" smtClean="0"/>
              <a:t>, </a:t>
            </a:r>
            <a:r>
              <a:rPr lang="en-US" dirty="0" err="1" smtClean="0"/>
              <a:t>Karthik</a:t>
            </a:r>
            <a:r>
              <a:rPr lang="en-US" dirty="0" smtClean="0"/>
              <a:t> </a:t>
            </a:r>
            <a:r>
              <a:rPr lang="en-US" dirty="0" err="1" smtClean="0"/>
              <a:t>Malasani</a:t>
            </a:r>
            <a:r>
              <a:rPr lang="en-US" dirty="0" smtClean="0"/>
              <a:t>, Kumar </a:t>
            </a:r>
            <a:r>
              <a:rPr lang="en-US" dirty="0" err="1" smtClean="0"/>
              <a:t>Bhargav</a:t>
            </a:r>
            <a:r>
              <a:rPr lang="en-US" dirty="0" smtClean="0"/>
              <a:t>, </a:t>
            </a:r>
            <a:r>
              <a:rPr lang="en-US" dirty="0" err="1" smtClean="0"/>
              <a:t>Sandeep</a:t>
            </a:r>
            <a:r>
              <a:rPr lang="en-US" dirty="0" smtClean="0"/>
              <a:t> &amp; </a:t>
            </a:r>
            <a:r>
              <a:rPr lang="en-US" dirty="0" err="1" smtClean="0"/>
              <a:t>Malavika</a:t>
            </a:r>
            <a:r>
              <a:rPr lang="en-US" dirty="0" smtClean="0"/>
              <a:t>, </a:t>
            </a:r>
            <a:r>
              <a:rPr lang="en-US" dirty="0" err="1" smtClean="0"/>
              <a:t>Ramya</a:t>
            </a:r>
            <a:r>
              <a:rPr lang="en-US" dirty="0" smtClean="0"/>
              <a:t>, </a:t>
            </a:r>
            <a:r>
              <a:rPr lang="en-US" dirty="0" err="1" smtClean="0"/>
              <a:t>Dilip</a:t>
            </a:r>
            <a:r>
              <a:rPr lang="en-US" dirty="0" smtClean="0"/>
              <a:t>.</a:t>
            </a:r>
          </a:p>
          <a:p>
            <a:r>
              <a:rPr lang="en-US" dirty="0" smtClean="0"/>
              <a:t>Last but not the least </a:t>
            </a:r>
            <a:r>
              <a:rPr lang="en-US" dirty="0" smtClean="0">
                <a:sym typeface="Wingdings" pitchFamily="2" charset="2"/>
              </a:rPr>
              <a:t> My Parents.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048000" y="4114800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THANK YOU ALL!</a:t>
            </a:r>
            <a:endParaRPr lang="en-US" sz="32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r>
              <a:rPr lang="en-US" dirty="0" smtClean="0"/>
              <a:t>JD 2457094.208333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EB4F-4406-4338-B7DA-91F07C729387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JD 2457094.208333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EB4F-4406-4338-B7DA-91F07C729387}" type="slidenum">
              <a:rPr lang="en-US" smtClean="0"/>
              <a:pPr/>
              <a:t>53</a:t>
            </a:fld>
            <a:endParaRPr lang="en-US"/>
          </a:p>
        </p:txBody>
      </p:sp>
      <p:pic>
        <p:nvPicPr>
          <p:cNvPr id="22323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1047750"/>
            <a:ext cx="7162800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1524000" y="69850"/>
            <a:ext cx="7162800" cy="838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Phase Noise is Important!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0" y="3429000"/>
            <a:ext cx="175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Original Image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00" y="3429000"/>
            <a:ext cx="175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Phase Switched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562600" y="3429000"/>
            <a:ext cx="2286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Amplitude Switched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Back-up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JD 2457094.208333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EB4F-4406-4338-B7DA-91F07C729387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Locking</a:t>
            </a:r>
            <a:endParaRPr lang="en-US" dirty="0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048000"/>
            <a:ext cx="32004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3048000"/>
            <a:ext cx="32004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981200" y="1143000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Hybrid locking with RF signal generator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257800" y="31623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SOA current: 206mA</a:t>
            </a:r>
          </a:p>
          <a:p>
            <a:r>
              <a:rPr lang="en-US" sz="1400" dirty="0" smtClean="0"/>
              <a:t>SA voltage: -1.4V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7086600" y="31623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OSA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581400" y="315783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ESA</a:t>
            </a:r>
            <a:endParaRPr lang="en-US" sz="2400" dirty="0"/>
          </a:p>
        </p:txBody>
      </p:sp>
      <p:pic>
        <p:nvPicPr>
          <p:cNvPr id="11" name="Picture 10" descr="C:\Users\Sudharsanan\Desktop\PhD work\conferences\OFC2014\Pics for paper\pics with fig numbers as in paper\fig2b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ED"/>
              </a:clrFrom>
              <a:clrTo>
                <a:srgbClr val="FFFFE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0800" y="1752600"/>
            <a:ext cx="4221607" cy="12192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JD 2457094.208333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EB4F-4406-4338-B7DA-91F07C729387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Characterization</a:t>
            </a:r>
            <a:endParaRPr lang="en-US" dirty="0"/>
          </a:p>
        </p:txBody>
      </p:sp>
      <p:pic>
        <p:nvPicPr>
          <p:cNvPr id="4" name="Picture 3" descr="C:\Users\Sudharsanan\Desktop\DATA_Alois\Pics for paper\20G_filter\peak_po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0"/>
            <a:ext cx="3200400" cy="2404203"/>
          </a:xfrm>
          <a:prstGeom prst="rect">
            <a:avLst/>
          </a:prstGeom>
          <a:noFill/>
        </p:spPr>
      </p:pic>
      <p:pic>
        <p:nvPicPr>
          <p:cNvPr id="5" name="Picture 4" descr="C:\Users\Sudharsanan\Desktop\DATA_Alois\Pics for paper\20G_filter\smsr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3771900"/>
            <a:ext cx="3200400" cy="2400300"/>
          </a:xfrm>
          <a:prstGeom prst="rect">
            <a:avLst/>
          </a:prstGeom>
          <a:noFill/>
        </p:spPr>
      </p:pic>
      <p:sp>
        <p:nvSpPr>
          <p:cNvPr id="6" name="TextBox 4"/>
          <p:cNvSpPr txBox="1"/>
          <p:nvPr/>
        </p:nvSpPr>
        <p:spPr>
          <a:xfrm>
            <a:off x="533400" y="3505200"/>
            <a:ext cx="2209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RF Peak Power</a:t>
            </a:r>
            <a:endParaRPr lang="en-US" dirty="0"/>
          </a:p>
        </p:txBody>
      </p:sp>
      <p:sp>
        <p:nvSpPr>
          <p:cNvPr id="7" name="TextBox 5"/>
          <p:cNvSpPr txBox="1"/>
          <p:nvPr/>
        </p:nvSpPr>
        <p:spPr>
          <a:xfrm>
            <a:off x="3657600" y="3581400"/>
            <a:ext cx="2209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SMSR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010400" y="46482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SOA current: 220mA</a:t>
            </a:r>
          </a:p>
          <a:p>
            <a:r>
              <a:rPr lang="en-US" sz="1600" dirty="0" smtClean="0"/>
              <a:t>SA voltage: -0.5V</a:t>
            </a:r>
            <a:endParaRPr lang="en-US" sz="1600" dirty="0"/>
          </a:p>
        </p:txBody>
      </p:sp>
      <p:pic>
        <p:nvPicPr>
          <p:cNvPr id="10" name="Picture 9" descr="zoo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00800" y="1066800"/>
            <a:ext cx="2540349" cy="3595966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3225800" y="914400"/>
            <a:ext cx="3251200" cy="2438400"/>
            <a:chOff x="2692400" y="914400"/>
            <a:chExt cx="3251200" cy="2438400"/>
          </a:xfrm>
        </p:grpSpPr>
        <p:pic>
          <p:nvPicPr>
            <p:cNvPr id="8" name="Picture 7" descr="C:\Users\Sudharsanan\Desktop\DATA_Alois\Pics for paper\20G_filter\20g_intracavity_osa2.pn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692400" y="914400"/>
              <a:ext cx="3251200" cy="2438400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3124200" y="1066800"/>
              <a:ext cx="1371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Optical </a:t>
              </a:r>
            </a:p>
            <a:p>
              <a:r>
                <a:rPr lang="en-US" sz="1600" dirty="0" smtClean="0"/>
                <a:t>spectrum</a:t>
              </a:r>
              <a:endParaRPr lang="en-US" sz="1600" dirty="0"/>
            </a:p>
          </p:txBody>
        </p:sp>
      </p:grpSp>
      <p:pic>
        <p:nvPicPr>
          <p:cNvPr id="14" name="Picture 13" descr="C:\Users\Sudharsanan\Desktop\DATA_Alois\Pics for paper\20G_filter\20g_intracavity_esa_full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914400"/>
            <a:ext cx="3200400" cy="2400300"/>
          </a:xfrm>
          <a:prstGeom prst="rect">
            <a:avLst/>
          </a:prstGeom>
          <a:noFill/>
        </p:spPr>
      </p:pic>
      <p:sp>
        <p:nvSpPr>
          <p:cNvPr id="15" name="TextBox 7"/>
          <p:cNvSpPr txBox="1"/>
          <p:nvPr/>
        </p:nvSpPr>
        <p:spPr>
          <a:xfrm>
            <a:off x="1828800" y="1140023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RBW-3MHz</a:t>
            </a:r>
            <a:endParaRPr lang="en-US" sz="1400" dirty="0"/>
          </a:p>
        </p:txBody>
      </p:sp>
      <p:sp>
        <p:nvSpPr>
          <p:cNvPr id="16" name="TextBox 11"/>
          <p:cNvSpPr txBox="1"/>
          <p:nvPr/>
        </p:nvSpPr>
        <p:spPr>
          <a:xfrm>
            <a:off x="457200" y="106680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Electrical</a:t>
            </a:r>
          </a:p>
          <a:p>
            <a:r>
              <a:rPr lang="en-US" sz="1600" dirty="0" smtClean="0"/>
              <a:t>spectrum</a:t>
            </a:r>
            <a:endParaRPr lang="en-US" sz="1600" dirty="0"/>
          </a:p>
        </p:txBody>
      </p:sp>
      <p:sp>
        <p:nvSpPr>
          <p:cNvPr id="17" name="TextBox 7"/>
          <p:cNvSpPr txBox="1"/>
          <p:nvPr/>
        </p:nvSpPr>
        <p:spPr>
          <a:xfrm>
            <a:off x="5486400" y="11430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RBW-20MHz</a:t>
            </a:r>
            <a:endParaRPr lang="en-US" sz="1400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JD 2457094.208333</a:t>
            </a:r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EB4F-4406-4338-B7DA-91F07C729387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Coupled </a:t>
            </a:r>
            <a:r>
              <a:rPr lang="en-US" dirty="0" err="1" smtClean="0"/>
              <a:t>Opto</a:t>
            </a:r>
            <a:r>
              <a:rPr lang="en-US" dirty="0" smtClean="0"/>
              <a:t>-Electronic Oscillator</a:t>
            </a:r>
            <a:endParaRPr lang="en-US" dirty="0"/>
          </a:p>
        </p:txBody>
      </p:sp>
      <p:pic>
        <p:nvPicPr>
          <p:cNvPr id="4" name="Picture 3" descr="setu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219200"/>
            <a:ext cx="5036574" cy="2133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 t="3809" r="5714"/>
          <a:stretch>
            <a:fillRect/>
          </a:stretch>
        </p:blipFill>
        <p:spPr bwMode="auto">
          <a:xfrm>
            <a:off x="5105400" y="3352800"/>
            <a:ext cx="3733800" cy="2856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181600" y="17526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Electro-Optic Feedback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143000" y="3962400"/>
            <a:ext cx="2971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~20m feedback fiber delay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419600" y="2438400"/>
            <a:ext cx="1143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40dB gain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JD 2457094.208333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EB4F-4406-4338-B7DA-91F07C729387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JD 2457094.208333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EB4F-4406-4338-B7DA-91F07C729387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Coupled-Cavity Tunable Laser</a:t>
            </a:r>
            <a:endParaRPr lang="en-US" dirty="0"/>
          </a:p>
        </p:txBody>
      </p:sp>
      <p:pic>
        <p:nvPicPr>
          <p:cNvPr id="179203" name="Picture 3" descr="C:\Users\general\Desktop\Phd_thesis_material\figures_ch4\1310\FigA3_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505200"/>
            <a:ext cx="3638550" cy="2609850"/>
          </a:xfrm>
          <a:prstGeom prst="rect">
            <a:avLst/>
          </a:prstGeom>
          <a:noFill/>
        </p:spPr>
      </p:pic>
      <p:pic>
        <p:nvPicPr>
          <p:cNvPr id="179204" name="Picture 4" descr="C:\Users\general\Desktop\Phd_thesis_material\figures_ch4\1310\Linewidth_vs_tun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3426869"/>
            <a:ext cx="3657600" cy="2745331"/>
          </a:xfrm>
          <a:prstGeom prst="rect">
            <a:avLst/>
          </a:prstGeom>
          <a:noFill/>
        </p:spPr>
      </p:pic>
      <p:pic>
        <p:nvPicPr>
          <p:cNvPr id="179205" name="Picture 5" descr="C:\Users\general\Desktop\Phd_thesis_material\figures_ch4\1310\FigA3_1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76800" y="914400"/>
            <a:ext cx="3657600" cy="2623514"/>
          </a:xfrm>
          <a:prstGeom prst="rect">
            <a:avLst/>
          </a:prstGeom>
          <a:noFill/>
        </p:spPr>
      </p:pic>
      <p:pic>
        <p:nvPicPr>
          <p:cNvPr id="179202" name="Picture 2" descr="C:\Users\general\Desktop\Phd_thesis_material\figures_ch4\1310\FigA3_2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914400"/>
            <a:ext cx="3638550" cy="2609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 Cavity Multi-</a:t>
            </a:r>
            <a:r>
              <a:rPr lang="en-US" dirty="0" err="1" smtClean="0"/>
              <a:t>Moding</a:t>
            </a:r>
            <a:endParaRPr lang="en-US" dirty="0"/>
          </a:p>
        </p:txBody>
      </p:sp>
      <p:pic>
        <p:nvPicPr>
          <p:cNvPr id="73730" name="Picture 2" descr="Slide13"/>
          <p:cNvPicPr>
            <a:picLocks noChangeAspect="1" noChangeArrowheads="1"/>
          </p:cNvPicPr>
          <p:nvPr/>
        </p:nvPicPr>
        <p:blipFill>
          <a:blip r:embed="rId4" cstate="print"/>
          <a:srcRect l="3195" t="2165" r="5469" b="21875"/>
          <a:stretch>
            <a:fillRect/>
          </a:stretch>
        </p:blipFill>
        <p:spPr bwMode="auto">
          <a:xfrm>
            <a:off x="5181600" y="1371600"/>
            <a:ext cx="3181704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6042660" y="3733800"/>
            <a:ext cx="0" cy="228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648200" y="4876800"/>
            <a:ext cx="2743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934200" y="373380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Complex Plane</a:t>
            </a:r>
            <a:endParaRPr lang="en-US" sz="1400" i="1" dirty="0"/>
          </a:p>
        </p:txBody>
      </p:sp>
      <p:sp>
        <p:nvSpPr>
          <p:cNvPr id="11" name="Arc 10"/>
          <p:cNvSpPr>
            <a:spLocks noChangeAspect="1"/>
          </p:cNvSpPr>
          <p:nvPr/>
        </p:nvSpPr>
        <p:spPr>
          <a:xfrm>
            <a:off x="3581400" y="3657600"/>
            <a:ext cx="2468880" cy="2468880"/>
          </a:xfrm>
          <a:prstGeom prst="arc">
            <a:avLst>
              <a:gd name="adj1" fmla="val 18609365"/>
              <a:gd name="adj2" fmla="val 2887328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791200" y="4724400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629400" y="43434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Decreasing loss in ext. cavity</a:t>
            </a:r>
            <a:endParaRPr lang="en-US" sz="16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5966460" y="4804410"/>
            <a:ext cx="182880" cy="182880"/>
            <a:chOff x="3810000" y="4648200"/>
            <a:chExt cx="182880" cy="18288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3810000" y="4648200"/>
              <a:ext cx="182880" cy="18288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3810000" y="4648200"/>
              <a:ext cx="182880" cy="18288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5562600" y="5151120"/>
            <a:ext cx="544830" cy="750570"/>
            <a:chOff x="5562600" y="5151120"/>
            <a:chExt cx="544830" cy="750570"/>
          </a:xfrm>
        </p:grpSpPr>
        <p:grpSp>
          <p:nvGrpSpPr>
            <p:cNvPr id="19" name="Group 18"/>
            <p:cNvGrpSpPr/>
            <p:nvPr/>
          </p:nvGrpSpPr>
          <p:grpSpPr>
            <a:xfrm>
              <a:off x="5924550" y="5151120"/>
              <a:ext cx="182880" cy="182880"/>
              <a:chOff x="3810000" y="4648200"/>
              <a:chExt cx="182880" cy="182880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>
                <a:off x="3810000" y="4648200"/>
                <a:ext cx="182880" cy="18288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H="1">
                <a:off x="3810000" y="4648200"/>
                <a:ext cx="182880" cy="18288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21"/>
            <p:cNvGrpSpPr/>
            <p:nvPr/>
          </p:nvGrpSpPr>
          <p:grpSpPr>
            <a:xfrm>
              <a:off x="5768340" y="5455920"/>
              <a:ext cx="182880" cy="182880"/>
              <a:chOff x="3810000" y="4648200"/>
              <a:chExt cx="182880" cy="182880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>
                <a:off x="3810000" y="4648200"/>
                <a:ext cx="182880" cy="18288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H="1">
                <a:off x="3810000" y="4648200"/>
                <a:ext cx="182880" cy="18288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/>
          </p:nvGrpSpPr>
          <p:grpSpPr>
            <a:xfrm>
              <a:off x="5562600" y="5718810"/>
              <a:ext cx="182880" cy="182880"/>
              <a:chOff x="3810000" y="4648200"/>
              <a:chExt cx="182880" cy="182880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>
                <a:off x="3810000" y="4648200"/>
                <a:ext cx="182880" cy="18288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H="1">
                <a:off x="3810000" y="4648200"/>
                <a:ext cx="182880" cy="18288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9" name="Group 28"/>
          <p:cNvGrpSpPr/>
          <p:nvPr/>
        </p:nvGrpSpPr>
        <p:grpSpPr>
          <a:xfrm flipV="1">
            <a:off x="5562600" y="3886200"/>
            <a:ext cx="544830" cy="750570"/>
            <a:chOff x="5562600" y="5151120"/>
            <a:chExt cx="544830" cy="750570"/>
          </a:xfrm>
        </p:grpSpPr>
        <p:grpSp>
          <p:nvGrpSpPr>
            <p:cNvPr id="30" name="Group 18"/>
            <p:cNvGrpSpPr/>
            <p:nvPr/>
          </p:nvGrpSpPr>
          <p:grpSpPr>
            <a:xfrm>
              <a:off x="5924550" y="5151120"/>
              <a:ext cx="182880" cy="182880"/>
              <a:chOff x="3810000" y="4648200"/>
              <a:chExt cx="182880" cy="182880"/>
            </a:xfrm>
          </p:grpSpPr>
          <p:cxnSp>
            <p:nvCxnSpPr>
              <p:cNvPr id="37" name="Straight Connector 36"/>
              <p:cNvCxnSpPr/>
              <p:nvPr/>
            </p:nvCxnSpPr>
            <p:spPr>
              <a:xfrm>
                <a:off x="3810000" y="4648200"/>
                <a:ext cx="182880" cy="18288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H="1">
                <a:off x="3810000" y="4648200"/>
                <a:ext cx="182880" cy="18288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21"/>
            <p:cNvGrpSpPr/>
            <p:nvPr/>
          </p:nvGrpSpPr>
          <p:grpSpPr>
            <a:xfrm>
              <a:off x="5768340" y="5455920"/>
              <a:ext cx="182880" cy="182880"/>
              <a:chOff x="3810000" y="4648200"/>
              <a:chExt cx="182880" cy="182880"/>
            </a:xfrm>
          </p:grpSpPr>
          <p:cxnSp>
            <p:nvCxnSpPr>
              <p:cNvPr id="35" name="Straight Connector 34"/>
              <p:cNvCxnSpPr/>
              <p:nvPr/>
            </p:nvCxnSpPr>
            <p:spPr>
              <a:xfrm>
                <a:off x="3810000" y="4648200"/>
                <a:ext cx="182880" cy="18288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flipH="1">
                <a:off x="3810000" y="4648200"/>
                <a:ext cx="182880" cy="18288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24"/>
            <p:cNvGrpSpPr/>
            <p:nvPr/>
          </p:nvGrpSpPr>
          <p:grpSpPr>
            <a:xfrm>
              <a:off x="5562600" y="5718810"/>
              <a:ext cx="182880" cy="182880"/>
              <a:chOff x="3810000" y="4648200"/>
              <a:chExt cx="182880" cy="182880"/>
            </a:xfrm>
          </p:grpSpPr>
          <p:cxnSp>
            <p:nvCxnSpPr>
              <p:cNvPr id="33" name="Straight Connector 32"/>
              <p:cNvCxnSpPr/>
              <p:nvPr/>
            </p:nvCxnSpPr>
            <p:spPr>
              <a:xfrm>
                <a:off x="3810000" y="4648200"/>
                <a:ext cx="182880" cy="18288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flipH="1">
                <a:off x="3810000" y="4648200"/>
                <a:ext cx="182880" cy="18288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39" name="Object 38"/>
          <p:cNvGraphicFramePr>
            <a:graphicFrameLocks noChangeAspect="1"/>
          </p:cNvGraphicFramePr>
          <p:nvPr/>
        </p:nvGraphicFramePr>
        <p:xfrm>
          <a:off x="3886200" y="5029200"/>
          <a:ext cx="1363149" cy="74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8" name="Equation" r:id="rId5" imgW="723600" imgH="393480" progId="Equation.DSMT4">
                  <p:embed/>
                </p:oleObj>
              </mc:Choice>
              <mc:Fallback>
                <p:oleObj name="Equation" r:id="rId5" imgW="723600" imgH="3934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5029200"/>
                        <a:ext cx="1363149" cy="741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762000" y="403860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higher SOA bias currents the coupled cavity starts to multi-mode</a:t>
            </a:r>
            <a:endParaRPr lang="en-US" dirty="0"/>
          </a:p>
        </p:txBody>
      </p:sp>
      <p:sp>
        <p:nvSpPr>
          <p:cNvPr id="41" name="Date Placeholder 4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JD 2457094.208333</a:t>
            </a:r>
            <a:endParaRPr lang="en-US"/>
          </a:p>
        </p:txBody>
      </p:sp>
      <p:sp>
        <p:nvSpPr>
          <p:cNvPr id="42" name="Slide Number Placeholder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EB4F-4406-4338-B7DA-91F07C729387}" type="slidenum">
              <a:rPr lang="en-US" smtClean="0"/>
              <a:pPr/>
              <a:t>59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52" y="1138695"/>
            <a:ext cx="3562969" cy="26674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Preview</a:t>
            </a:r>
          </a:p>
          <a:p>
            <a:r>
              <a:rPr lang="en-US" dirty="0" smtClean="0"/>
              <a:t>Introduction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Lowering phase noise of: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Mode locked lasers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Tunable lasers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Reliability of hybrid silicon DFB lasers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Conclusion and Future Work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JD 2457094.208333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EB4F-4406-4338-B7DA-91F07C72938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JD 2457094.208333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EB4F-4406-4338-B7DA-91F07C729387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Cavity Mode Locations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8729"/>
            <a:ext cx="9144000" cy="4560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78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Heater Cross-Talk</a:t>
            </a:r>
            <a:endParaRPr lang="en-US" dirty="0"/>
          </a:p>
        </p:txBody>
      </p:sp>
      <p:pic>
        <p:nvPicPr>
          <p:cNvPr id="73730" name="Picture 2" descr="C:\Users\sudharsanan\Desktop\CRR_laser paper\Fig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43138" y="2405063"/>
            <a:ext cx="4657725" cy="2047875"/>
          </a:xfrm>
          <a:prstGeom prst="rect">
            <a:avLst/>
          </a:prstGeom>
          <a:noFill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JD 2457094.208333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EB4F-4406-4338-B7DA-91F07C729387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914400" y="1143000"/>
            <a:ext cx="6629400" cy="4929664"/>
            <a:chOff x="-533400" y="1295400"/>
            <a:chExt cx="6629400" cy="4929664"/>
          </a:xfrm>
        </p:grpSpPr>
        <p:grpSp>
          <p:nvGrpSpPr>
            <p:cNvPr id="14" name="Group 13"/>
            <p:cNvGrpSpPr/>
            <p:nvPr/>
          </p:nvGrpSpPr>
          <p:grpSpPr>
            <a:xfrm>
              <a:off x="0" y="1524000"/>
              <a:ext cx="6096000" cy="4064000"/>
              <a:chOff x="0" y="1524000"/>
              <a:chExt cx="6096000" cy="4064000"/>
            </a:xfrm>
          </p:grpSpPr>
          <p:graphicFrame>
            <p:nvGraphicFramePr>
              <p:cNvPr id="8" name="Diagram 7"/>
              <p:cNvGraphicFramePr/>
              <p:nvPr/>
            </p:nvGraphicFramePr>
            <p:xfrm>
              <a:off x="0" y="1524000"/>
              <a:ext cx="6096000" cy="40640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  <p:pic>
            <p:nvPicPr>
              <p:cNvPr id="19458" name="Picture 2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743200" y="3463290"/>
                <a:ext cx="638175" cy="590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5" name="TextBox 14"/>
            <p:cNvSpPr txBox="1"/>
            <p:nvPr/>
          </p:nvSpPr>
          <p:spPr>
            <a:xfrm>
              <a:off x="152400" y="1295400"/>
              <a:ext cx="2667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sz="1400" i="1" dirty="0" smtClean="0">
                  <a:solidFill>
                    <a:srgbClr val="FF0000"/>
                  </a:solidFill>
                </a:rPr>
                <a:t>High speed &amp; high ENOB ADC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1400" i="1" dirty="0" smtClean="0">
                  <a:solidFill>
                    <a:srgbClr val="FF0000"/>
                  </a:solidFill>
                </a:rPr>
                <a:t>Spectral efficiency in telecom</a:t>
              </a:r>
              <a:endParaRPr lang="en-US" sz="1400" i="1" dirty="0">
                <a:solidFill>
                  <a:srgbClr val="FF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971800" y="5486400"/>
              <a:ext cx="17526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sz="1400" i="1" dirty="0" smtClean="0">
                  <a:solidFill>
                    <a:srgbClr val="FF0000"/>
                  </a:solidFill>
                </a:rPr>
                <a:t>Wind LIDAR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1400" i="1" dirty="0" smtClean="0">
                  <a:solidFill>
                    <a:srgbClr val="FF0000"/>
                  </a:solidFill>
                </a:rPr>
                <a:t>Oil &amp; Gas Sensing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1400" i="1" dirty="0" smtClean="0">
                  <a:solidFill>
                    <a:srgbClr val="FF0000"/>
                  </a:solidFill>
                </a:rPr>
                <a:t>Pipeline Monitoring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-533400" y="4724400"/>
              <a:ext cx="1752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sz="1400" i="1" dirty="0" smtClean="0">
                  <a:solidFill>
                    <a:srgbClr val="FF0000"/>
                  </a:solidFill>
                </a:rPr>
                <a:t>Spectroscopy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1400" i="1" dirty="0" smtClean="0">
                  <a:solidFill>
                    <a:srgbClr val="FF0000"/>
                  </a:solidFill>
                </a:rPr>
                <a:t>Frequency standards</a:t>
              </a: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4495800" y="1905000"/>
            <a:ext cx="1676400" cy="1676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486400" y="1066800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Low phase noise </a:t>
            </a:r>
          </a:p>
          <a:p>
            <a:r>
              <a:rPr lang="en-US" b="1" i="1" dirty="0" smtClean="0"/>
              <a:t>microwave and laser sources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JD 2457094.208333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EB4F-4406-4338-B7DA-91F07C729387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22882" name="Picture 2" descr="http://vignette3.wikia.nocookie.net/cybernations/images/7/79/Windmill-farm.jpg/revision/latest?cb=2013071109414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00800" y="2162628"/>
            <a:ext cx="2743200" cy="1306286"/>
          </a:xfrm>
          <a:prstGeom prst="rect">
            <a:avLst/>
          </a:prstGeom>
          <a:noFill/>
        </p:spPr>
      </p:pic>
      <p:pic>
        <p:nvPicPr>
          <p:cNvPr id="122884" name="Picture 4" descr="http://www.bac.edu.my/images/industry-oil-and-gas.jpg"/>
          <p:cNvPicPr>
            <a:picLocks noChangeAspect="1" noChangeArrowheads="1"/>
          </p:cNvPicPr>
          <p:nvPr/>
        </p:nvPicPr>
        <p:blipFill>
          <a:blip r:embed="rId10" cstate="print"/>
          <a:srcRect l="32704" r="6080"/>
          <a:stretch>
            <a:fillRect/>
          </a:stretch>
        </p:blipFill>
        <p:spPr bwMode="auto">
          <a:xfrm>
            <a:off x="6596359" y="3503294"/>
            <a:ext cx="2547641" cy="1609726"/>
          </a:xfrm>
          <a:prstGeom prst="rect">
            <a:avLst/>
          </a:prstGeom>
          <a:noFill/>
        </p:spPr>
      </p:pic>
      <p:pic>
        <p:nvPicPr>
          <p:cNvPr id="122886" name="Picture 6" descr="http://micronoptics.com/blog/wp-content/uploads/2013/10/pipe.png"/>
          <p:cNvPicPr>
            <a:picLocks noChangeAspect="1" noChangeArrowheads="1"/>
          </p:cNvPicPr>
          <p:nvPr/>
        </p:nvPicPr>
        <p:blipFill>
          <a:blip r:embed="rId11" cstate="print"/>
          <a:srcRect r="25161" b="14504"/>
          <a:stretch>
            <a:fillRect/>
          </a:stretch>
        </p:blipFill>
        <p:spPr bwMode="auto">
          <a:xfrm>
            <a:off x="6324600" y="5151120"/>
            <a:ext cx="2819400" cy="1361090"/>
          </a:xfrm>
          <a:prstGeom prst="rect">
            <a:avLst/>
          </a:prstGeom>
          <a:noFill/>
        </p:spPr>
      </p:pic>
      <p:pic>
        <p:nvPicPr>
          <p:cNvPr id="122888" name="Picture 8" descr="http://www.redorbit.com/media/gallery/national-science-foundation-gallery/pf3213_freq_h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5103876"/>
            <a:ext cx="2743200" cy="1754124"/>
          </a:xfrm>
          <a:prstGeom prst="rect">
            <a:avLst/>
          </a:prstGeom>
          <a:noFill/>
        </p:spPr>
      </p:pic>
      <p:pic>
        <p:nvPicPr>
          <p:cNvPr id="25" name="Picture 24" descr="http://www.robertbernhardt.com/img/internet-01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447800" y="1648019"/>
            <a:ext cx="1828800" cy="1323781"/>
          </a:xfrm>
          <a:prstGeom prst="rect">
            <a:avLst/>
          </a:prstGeom>
          <a:noFill/>
        </p:spPr>
      </p:pic>
      <p:pic>
        <p:nvPicPr>
          <p:cNvPr id="24" name="Picture 23" descr="http://www.electronicproducts.com/images2/hlrc01_sep2007.gi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2667000"/>
            <a:ext cx="1905000" cy="1714500"/>
          </a:xfrm>
          <a:prstGeom prst="rect">
            <a:avLst/>
          </a:prstGeom>
          <a:noFill/>
        </p:spPr>
      </p:pic>
      <p:grpSp>
        <p:nvGrpSpPr>
          <p:cNvPr id="38" name="Group 37"/>
          <p:cNvGrpSpPr/>
          <p:nvPr/>
        </p:nvGrpSpPr>
        <p:grpSpPr>
          <a:xfrm>
            <a:off x="7772400" y="1066800"/>
            <a:ext cx="1371600" cy="914400"/>
            <a:chOff x="7772400" y="1066800"/>
            <a:chExt cx="1371600" cy="914400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7772400" y="1981200"/>
              <a:ext cx="1371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8458200" y="1066800"/>
              <a:ext cx="0" cy="91440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8077200" y="1360170"/>
              <a:ext cx="381000" cy="609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8458200" y="1371600"/>
              <a:ext cx="381000" cy="609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8458200" y="1752600"/>
              <a:ext cx="1524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8305800" y="1741170"/>
              <a:ext cx="1524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V="1">
              <a:off x="8557260" y="1524000"/>
              <a:ext cx="0" cy="4572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029200" y="1619071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Low phase noise microwave and laser sources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486400" y="2590800"/>
            <a:ext cx="3276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Requirements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Low cost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Small Size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Mechanically stable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Low power consumption</a:t>
            </a:r>
          </a:p>
        </p:txBody>
      </p:sp>
      <p:sp>
        <p:nvSpPr>
          <p:cNvPr id="22" name="Cloud 21"/>
          <p:cNvSpPr/>
          <p:nvPr/>
        </p:nvSpPr>
        <p:spPr>
          <a:xfrm>
            <a:off x="5105400" y="4495800"/>
            <a:ext cx="3429000" cy="1524000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562600" y="4800600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Enabled by INTEGRATION!</a:t>
            </a:r>
            <a:endParaRPr lang="en-US" sz="240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EB4F-4406-4338-B7DA-91F07C729387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91489" name="Picture 1" descr="C:\Users\sudharsanan\Desktop\Phd_thesis_material\slide pics\IMG_20150310_151419.jpg"/>
          <p:cNvPicPr>
            <a:picLocks noChangeAspect="1" noChangeArrowheads="1"/>
          </p:cNvPicPr>
          <p:nvPr/>
        </p:nvPicPr>
        <p:blipFill>
          <a:blip r:embed="rId3" cstate="print"/>
          <a:srcRect t="6897"/>
          <a:stretch>
            <a:fillRect/>
          </a:stretch>
        </p:blipFill>
        <p:spPr bwMode="auto">
          <a:xfrm>
            <a:off x="3581400" y="3886200"/>
            <a:ext cx="1344509" cy="2057400"/>
          </a:xfrm>
          <a:prstGeom prst="rect">
            <a:avLst/>
          </a:prstGeom>
          <a:noFill/>
        </p:spPr>
      </p:pic>
      <p:pic>
        <p:nvPicPr>
          <p:cNvPr id="191490" name="Picture 2" descr="C:\Users\sudharsanan\Desktop\Phd_thesis_material\slide pics\IMG_20150310_1519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219200"/>
            <a:ext cx="2743200" cy="3029849"/>
          </a:xfrm>
          <a:prstGeom prst="rect">
            <a:avLst/>
          </a:prstGeom>
          <a:noFill/>
        </p:spPr>
      </p:pic>
      <p:sp>
        <p:nvSpPr>
          <p:cNvPr id="20" name="Freeform 19"/>
          <p:cNvSpPr/>
          <p:nvPr/>
        </p:nvSpPr>
        <p:spPr>
          <a:xfrm>
            <a:off x="3048000" y="2209800"/>
            <a:ext cx="1143000" cy="1447800"/>
          </a:xfrm>
          <a:custGeom>
            <a:avLst/>
            <a:gdLst>
              <a:gd name="connsiteX0" fmla="*/ 952224 w 1792986"/>
              <a:gd name="connsiteY0" fmla="*/ 89655 h 2006065"/>
              <a:gd name="connsiteX1" fmla="*/ 1683565 w 1792986"/>
              <a:gd name="connsiteY1" fmla="*/ 791254 h 2006065"/>
              <a:gd name="connsiteX2" fmla="*/ 1768683 w 1792986"/>
              <a:gd name="connsiteY2" fmla="*/ 792266 h 2006065"/>
              <a:gd name="connsiteX3" fmla="*/ 1616374 w 1792986"/>
              <a:gd name="connsiteY3" fmla="*/ 1011616 h 2006065"/>
              <a:gd name="connsiteX4" fmla="*/ 1415562 w 1792986"/>
              <a:gd name="connsiteY4" fmla="*/ 788056 h 2006065"/>
              <a:gd name="connsiteX5" fmla="*/ 1500176 w 1792986"/>
              <a:gd name="connsiteY5" fmla="*/ 789065 h 2006065"/>
              <a:gd name="connsiteX6" fmla="*/ 941370 w 1792986"/>
              <a:gd name="connsiteY6" fmla="*/ 267534 h 2006065"/>
              <a:gd name="connsiteX7" fmla="*/ 952224 w 1792986"/>
              <a:gd name="connsiteY7" fmla="*/ 89655 h 2006065"/>
              <a:gd name="connsiteX0" fmla="*/ 49230 w 827313"/>
              <a:gd name="connsiteY0" fmla="*/ 0 h 1316416"/>
              <a:gd name="connsiteX1" fmla="*/ 742195 w 827313"/>
              <a:gd name="connsiteY1" fmla="*/ 1096054 h 1316416"/>
              <a:gd name="connsiteX2" fmla="*/ 827313 w 827313"/>
              <a:gd name="connsiteY2" fmla="*/ 1097066 h 1316416"/>
              <a:gd name="connsiteX3" fmla="*/ 675004 w 827313"/>
              <a:gd name="connsiteY3" fmla="*/ 1316416 h 1316416"/>
              <a:gd name="connsiteX4" fmla="*/ 474192 w 827313"/>
              <a:gd name="connsiteY4" fmla="*/ 1092856 h 1316416"/>
              <a:gd name="connsiteX5" fmla="*/ 558806 w 827313"/>
              <a:gd name="connsiteY5" fmla="*/ 1093865 h 1316416"/>
              <a:gd name="connsiteX6" fmla="*/ 0 w 827313"/>
              <a:gd name="connsiteY6" fmla="*/ 572334 h 1316416"/>
              <a:gd name="connsiteX7" fmla="*/ 49230 w 827313"/>
              <a:gd name="connsiteY7" fmla="*/ 0 h 1316416"/>
              <a:gd name="connsiteX0" fmla="*/ 76199 w 854282"/>
              <a:gd name="connsiteY0" fmla="*/ 0 h 1316416"/>
              <a:gd name="connsiteX1" fmla="*/ 769164 w 854282"/>
              <a:gd name="connsiteY1" fmla="*/ 1096054 h 1316416"/>
              <a:gd name="connsiteX2" fmla="*/ 854282 w 854282"/>
              <a:gd name="connsiteY2" fmla="*/ 1097066 h 1316416"/>
              <a:gd name="connsiteX3" fmla="*/ 701973 w 854282"/>
              <a:gd name="connsiteY3" fmla="*/ 1316416 h 1316416"/>
              <a:gd name="connsiteX4" fmla="*/ 501161 w 854282"/>
              <a:gd name="connsiteY4" fmla="*/ 1092856 h 1316416"/>
              <a:gd name="connsiteX5" fmla="*/ 585775 w 854282"/>
              <a:gd name="connsiteY5" fmla="*/ 1093865 h 1316416"/>
              <a:gd name="connsiteX6" fmla="*/ 0 w 854282"/>
              <a:gd name="connsiteY6" fmla="*/ 762000 h 1316416"/>
              <a:gd name="connsiteX7" fmla="*/ 76199 w 854282"/>
              <a:gd name="connsiteY7" fmla="*/ 0 h 1316416"/>
              <a:gd name="connsiteX0" fmla="*/ 76199 w 854282"/>
              <a:gd name="connsiteY0" fmla="*/ 0 h 1316416"/>
              <a:gd name="connsiteX1" fmla="*/ 769164 w 854282"/>
              <a:gd name="connsiteY1" fmla="*/ 1096054 h 1316416"/>
              <a:gd name="connsiteX2" fmla="*/ 854282 w 854282"/>
              <a:gd name="connsiteY2" fmla="*/ 1097066 h 1316416"/>
              <a:gd name="connsiteX3" fmla="*/ 701973 w 854282"/>
              <a:gd name="connsiteY3" fmla="*/ 1316416 h 1316416"/>
              <a:gd name="connsiteX4" fmla="*/ 501161 w 854282"/>
              <a:gd name="connsiteY4" fmla="*/ 1092856 h 1316416"/>
              <a:gd name="connsiteX5" fmla="*/ 609600 w 854282"/>
              <a:gd name="connsiteY5" fmla="*/ 1066800 h 1316416"/>
              <a:gd name="connsiteX6" fmla="*/ 0 w 854282"/>
              <a:gd name="connsiteY6" fmla="*/ 762000 h 1316416"/>
              <a:gd name="connsiteX7" fmla="*/ 76199 w 854282"/>
              <a:gd name="connsiteY7" fmla="*/ 0 h 1316416"/>
              <a:gd name="connsiteX0" fmla="*/ 76199 w 854282"/>
              <a:gd name="connsiteY0" fmla="*/ 0 h 1316416"/>
              <a:gd name="connsiteX1" fmla="*/ 769164 w 854282"/>
              <a:gd name="connsiteY1" fmla="*/ 1096054 h 1316416"/>
              <a:gd name="connsiteX2" fmla="*/ 854282 w 854282"/>
              <a:gd name="connsiteY2" fmla="*/ 1097066 h 1316416"/>
              <a:gd name="connsiteX3" fmla="*/ 701973 w 854282"/>
              <a:gd name="connsiteY3" fmla="*/ 1316416 h 1316416"/>
              <a:gd name="connsiteX4" fmla="*/ 501161 w 854282"/>
              <a:gd name="connsiteY4" fmla="*/ 1092856 h 1316416"/>
              <a:gd name="connsiteX5" fmla="*/ 676307 w 854282"/>
              <a:gd name="connsiteY5" fmla="*/ 1075384 h 1316416"/>
              <a:gd name="connsiteX6" fmla="*/ 0 w 854282"/>
              <a:gd name="connsiteY6" fmla="*/ 762000 h 1316416"/>
              <a:gd name="connsiteX7" fmla="*/ 76199 w 854282"/>
              <a:gd name="connsiteY7" fmla="*/ 0 h 1316416"/>
              <a:gd name="connsiteX0" fmla="*/ 76199 w 854282"/>
              <a:gd name="connsiteY0" fmla="*/ 0 h 1316416"/>
              <a:gd name="connsiteX1" fmla="*/ 769164 w 854282"/>
              <a:gd name="connsiteY1" fmla="*/ 1096054 h 1316416"/>
              <a:gd name="connsiteX2" fmla="*/ 854282 w 854282"/>
              <a:gd name="connsiteY2" fmla="*/ 1097066 h 1316416"/>
              <a:gd name="connsiteX3" fmla="*/ 701973 w 854282"/>
              <a:gd name="connsiteY3" fmla="*/ 1316416 h 1316416"/>
              <a:gd name="connsiteX4" fmla="*/ 605116 w 854282"/>
              <a:gd name="connsiteY4" fmla="*/ 1113791 h 1316416"/>
              <a:gd name="connsiteX5" fmla="*/ 676307 w 854282"/>
              <a:gd name="connsiteY5" fmla="*/ 1075384 h 1316416"/>
              <a:gd name="connsiteX6" fmla="*/ 0 w 854282"/>
              <a:gd name="connsiteY6" fmla="*/ 762000 h 1316416"/>
              <a:gd name="connsiteX7" fmla="*/ 76199 w 854282"/>
              <a:gd name="connsiteY7" fmla="*/ 0 h 1316416"/>
              <a:gd name="connsiteX0" fmla="*/ 76199 w 854282"/>
              <a:gd name="connsiteY0" fmla="*/ 0 h 1316416"/>
              <a:gd name="connsiteX1" fmla="*/ 747497 w 854282"/>
              <a:gd name="connsiteY1" fmla="*/ 1075384 h 1316416"/>
              <a:gd name="connsiteX2" fmla="*/ 854282 w 854282"/>
              <a:gd name="connsiteY2" fmla="*/ 1097066 h 1316416"/>
              <a:gd name="connsiteX3" fmla="*/ 701973 w 854282"/>
              <a:gd name="connsiteY3" fmla="*/ 1316416 h 1316416"/>
              <a:gd name="connsiteX4" fmla="*/ 605116 w 854282"/>
              <a:gd name="connsiteY4" fmla="*/ 1113791 h 1316416"/>
              <a:gd name="connsiteX5" fmla="*/ 676307 w 854282"/>
              <a:gd name="connsiteY5" fmla="*/ 1075384 h 1316416"/>
              <a:gd name="connsiteX6" fmla="*/ 0 w 854282"/>
              <a:gd name="connsiteY6" fmla="*/ 762000 h 1316416"/>
              <a:gd name="connsiteX7" fmla="*/ 76199 w 854282"/>
              <a:gd name="connsiteY7" fmla="*/ 0 h 1316416"/>
              <a:gd name="connsiteX0" fmla="*/ 76199 w 818687"/>
              <a:gd name="connsiteY0" fmla="*/ 0 h 1316416"/>
              <a:gd name="connsiteX1" fmla="*/ 747497 w 818687"/>
              <a:gd name="connsiteY1" fmla="*/ 1075384 h 1316416"/>
              <a:gd name="connsiteX2" fmla="*/ 818687 w 818687"/>
              <a:gd name="connsiteY2" fmla="*/ 1113791 h 1316416"/>
              <a:gd name="connsiteX3" fmla="*/ 701973 w 818687"/>
              <a:gd name="connsiteY3" fmla="*/ 1316416 h 1316416"/>
              <a:gd name="connsiteX4" fmla="*/ 605116 w 818687"/>
              <a:gd name="connsiteY4" fmla="*/ 1113791 h 1316416"/>
              <a:gd name="connsiteX5" fmla="*/ 676307 w 818687"/>
              <a:gd name="connsiteY5" fmla="*/ 1075384 h 1316416"/>
              <a:gd name="connsiteX6" fmla="*/ 0 w 818687"/>
              <a:gd name="connsiteY6" fmla="*/ 762000 h 1316416"/>
              <a:gd name="connsiteX7" fmla="*/ 76199 w 818687"/>
              <a:gd name="connsiteY7" fmla="*/ 0 h 1316416"/>
              <a:gd name="connsiteX0" fmla="*/ 76199 w 818687"/>
              <a:gd name="connsiteY0" fmla="*/ 0 h 1190604"/>
              <a:gd name="connsiteX1" fmla="*/ 747497 w 818687"/>
              <a:gd name="connsiteY1" fmla="*/ 1075384 h 1190604"/>
              <a:gd name="connsiteX2" fmla="*/ 818687 w 818687"/>
              <a:gd name="connsiteY2" fmla="*/ 1113791 h 1190604"/>
              <a:gd name="connsiteX3" fmla="*/ 711902 w 818687"/>
              <a:gd name="connsiteY3" fmla="*/ 1190604 h 1190604"/>
              <a:gd name="connsiteX4" fmla="*/ 605116 w 818687"/>
              <a:gd name="connsiteY4" fmla="*/ 1113791 h 1190604"/>
              <a:gd name="connsiteX5" fmla="*/ 676307 w 818687"/>
              <a:gd name="connsiteY5" fmla="*/ 1075384 h 1190604"/>
              <a:gd name="connsiteX6" fmla="*/ 0 w 818687"/>
              <a:gd name="connsiteY6" fmla="*/ 762000 h 1190604"/>
              <a:gd name="connsiteX7" fmla="*/ 76199 w 818687"/>
              <a:gd name="connsiteY7" fmla="*/ 0 h 1190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8687" h="1190604">
                <a:moveTo>
                  <a:pt x="76199" y="0"/>
                </a:moveTo>
                <a:cubicBezTo>
                  <a:pt x="429362" y="27598"/>
                  <a:pt x="665611" y="685625"/>
                  <a:pt x="747497" y="1075384"/>
                </a:cubicBezTo>
                <a:lnTo>
                  <a:pt x="818687" y="1113791"/>
                </a:lnTo>
                <a:lnTo>
                  <a:pt x="711902" y="1190604"/>
                </a:lnTo>
                <a:lnTo>
                  <a:pt x="605116" y="1113791"/>
                </a:lnTo>
                <a:lnTo>
                  <a:pt x="676307" y="1075384"/>
                </a:lnTo>
                <a:cubicBezTo>
                  <a:pt x="600461" y="783008"/>
                  <a:pt x="260716" y="783735"/>
                  <a:pt x="0" y="762000"/>
                </a:cubicBezTo>
                <a:lnTo>
                  <a:pt x="7619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Silicon Photonics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828801"/>
            <a:ext cx="4040188" cy="1828800"/>
          </a:xfrm>
        </p:spPr>
        <p:txBody>
          <a:bodyPr/>
          <a:lstStyle/>
          <a:p>
            <a:r>
              <a:rPr lang="en-US" dirty="0" smtClean="0"/>
              <a:t>Ultra-small size</a:t>
            </a:r>
          </a:p>
          <a:p>
            <a:r>
              <a:rPr lang="en-US" dirty="0" smtClean="0"/>
              <a:t>Low cost</a:t>
            </a:r>
          </a:p>
          <a:p>
            <a:r>
              <a:rPr lang="en-US" dirty="0" smtClean="0"/>
              <a:t>Convergence with electronic devices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chemeClr val="accent2"/>
                </a:solidFill>
              </a:rPr>
              <a:t>InP</a:t>
            </a:r>
            <a:r>
              <a:rPr lang="en-US" dirty="0" smtClean="0">
                <a:solidFill>
                  <a:schemeClr val="accent2"/>
                </a:solidFill>
              </a:rPr>
              <a:t> Photonics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4645025" y="1828801"/>
            <a:ext cx="4041775" cy="1600200"/>
          </a:xfrm>
        </p:spPr>
        <p:txBody>
          <a:bodyPr/>
          <a:lstStyle/>
          <a:p>
            <a:r>
              <a:rPr lang="en-US" dirty="0" smtClean="0"/>
              <a:t>Lasers, optical amplifiers</a:t>
            </a:r>
          </a:p>
          <a:p>
            <a:r>
              <a:rPr lang="en-US" dirty="0" smtClean="0"/>
              <a:t>Wavelength conversion</a:t>
            </a:r>
          </a:p>
          <a:p>
            <a:r>
              <a:rPr lang="en-US" dirty="0" smtClean="0"/>
              <a:t>Ultra-fast modulators and switches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 rot="2700000">
            <a:off x="3123406" y="3544094"/>
            <a:ext cx="7620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8900000" flipH="1">
            <a:off x="5409406" y="3544094"/>
            <a:ext cx="7620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1"/>
          <p:cNvSpPr txBox="1">
            <a:spLocks/>
          </p:cNvSpPr>
          <p:nvPr/>
        </p:nvSpPr>
        <p:spPr bwMode="auto">
          <a:xfrm>
            <a:off x="2590800" y="3932238"/>
            <a:ext cx="4040188" cy="63976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Hybrid Silicon Platform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0" descr="C:\Users\siddharth\Desktop\pendrive back up\Lab docs for trip\Gen 1\Device pics\Laser array 100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1135957" y="3740843"/>
            <a:ext cx="1157087" cy="2819400"/>
          </a:xfrm>
          <a:prstGeom prst="rect">
            <a:avLst/>
          </a:prstGeom>
          <a:noFill/>
        </p:spPr>
      </p:pic>
      <p:sp>
        <p:nvSpPr>
          <p:cNvPr id="12" name="TextBox 9"/>
          <p:cNvSpPr txBox="1"/>
          <p:nvPr/>
        </p:nvSpPr>
        <p:spPr>
          <a:xfrm>
            <a:off x="914400" y="5788223"/>
            <a:ext cx="17505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DFB/EAM/PD Array</a:t>
            </a:r>
            <a:endParaRPr lang="en-US" sz="1400" dirty="0"/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1" y="4549140"/>
            <a:ext cx="2592375" cy="1198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6"/>
          <p:cNvSpPr txBox="1"/>
          <p:nvPr/>
        </p:nvSpPr>
        <p:spPr>
          <a:xfrm>
            <a:off x="3429000" y="5788223"/>
            <a:ext cx="24833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Optical preamplifier PD array</a:t>
            </a:r>
            <a:endParaRPr lang="en-US" sz="1400" dirty="0"/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 rotWithShape="1">
          <a:blip r:embed="rId5" cstate="print"/>
          <a:srcRect b="52239"/>
          <a:stretch/>
        </p:blipFill>
        <p:spPr bwMode="auto">
          <a:xfrm>
            <a:off x="6019800" y="4495800"/>
            <a:ext cx="2822575" cy="1354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1"/>
          <p:cNvSpPr txBox="1"/>
          <p:nvPr/>
        </p:nvSpPr>
        <p:spPr>
          <a:xfrm>
            <a:off x="7007225" y="5867400"/>
            <a:ext cx="1245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Optical buffer</a:t>
            </a:r>
            <a:endParaRPr lang="en-US" sz="1400" dirty="0"/>
          </a:p>
        </p:txBody>
      </p:sp>
      <p:sp>
        <p:nvSpPr>
          <p:cNvPr id="17" name="Rectangle 16"/>
          <p:cNvSpPr/>
          <p:nvPr/>
        </p:nvSpPr>
        <p:spPr>
          <a:xfrm>
            <a:off x="152400" y="6334780"/>
            <a:ext cx="845820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i="1" dirty="0" smtClean="0"/>
              <a:t>Hybrid Silicon Photonic Integrated Circuit Technology</a:t>
            </a:r>
          </a:p>
          <a:p>
            <a:r>
              <a:rPr lang="en-US" sz="1400" dirty="0" smtClean="0"/>
              <a:t>M. J. R. Heck et al. </a:t>
            </a:r>
            <a:r>
              <a:rPr lang="en-US" sz="1400" i="1" dirty="0" smtClean="0"/>
              <a:t>JOURNAL OF SELECTED TOPICS IN QUATUM ELECTRONICS</a:t>
            </a:r>
            <a:r>
              <a:rPr lang="en-US" sz="1400" dirty="0" smtClean="0"/>
              <a:t>, vol. 19(4), 2013.</a:t>
            </a:r>
            <a:endParaRPr lang="en-US" sz="1400" i="1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EB4F-4406-4338-B7DA-91F07C729387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8" name="Picture 17" descr="Martijn_growth_plo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62200" y="1981200"/>
            <a:ext cx="4572000" cy="33783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3" grpId="0" uiExpand="1" build="p" animBg="1"/>
      <p:bldP spid="4" grpId="0" uiExpand="1" build="p" animBg="1"/>
      <p:bldP spid="5" grpId="0" uiExpand="1" build="p" animBg="1"/>
      <p:bldP spid="8" grpId="0" animBg="1"/>
      <p:bldP spid="9" grpId="0" animBg="1"/>
      <p:bldP spid="10" grpId="0"/>
      <p:bldP spid="12" grpId="0"/>
      <p:bldP spid="12" grpId="1"/>
      <p:bldP spid="14" grpId="0"/>
      <p:bldP spid="14" grpId="1"/>
      <p:bldP spid="16" grpId="0"/>
      <p:bldP spid="16" grpId="1"/>
    </p:bldLst>
  </p:timing>
</p:sld>
</file>

<file path=ppt/theme/theme1.xml><?xml version="1.0" encoding="utf-8"?>
<a:theme xmlns:a="http://schemas.openxmlformats.org/drawingml/2006/main" name="UCSB_Master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2014_1104_Spencer_JournalClub_OE Waves Self Injection Locking</Template>
  <TotalTime>4119</TotalTime>
  <Words>2051</Words>
  <Application>Microsoft Office PowerPoint</Application>
  <PresentationFormat>On-screen Show (4:3)</PresentationFormat>
  <Paragraphs>598</Paragraphs>
  <Slides>61</Slides>
  <Notes>58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9" baseType="lpstr">
      <vt:lpstr>Arial</vt:lpstr>
      <vt:lpstr>Calibri</vt:lpstr>
      <vt:lpstr>Symbol</vt:lpstr>
      <vt:lpstr>Times New Roman</vt:lpstr>
      <vt:lpstr>Wingdings</vt:lpstr>
      <vt:lpstr>UCSB_Master2</vt:lpstr>
      <vt:lpstr>Custom Design</vt:lpstr>
      <vt:lpstr>Equation</vt:lpstr>
      <vt:lpstr>Heterogeneous Integration for Reduced Phase Noise and Improved Reliability of Semiconductor Lasers</vt:lpstr>
      <vt:lpstr>Outline</vt:lpstr>
      <vt:lpstr>Outline</vt:lpstr>
      <vt:lpstr>PowerPoint Presentation</vt:lpstr>
      <vt:lpstr>PowerPoint Presentation</vt:lpstr>
      <vt:lpstr>Outline</vt:lpstr>
      <vt:lpstr>Introduction</vt:lpstr>
      <vt:lpstr>Introduction</vt:lpstr>
      <vt:lpstr>Introduction</vt:lpstr>
      <vt:lpstr>Introduction</vt:lpstr>
      <vt:lpstr>Outline</vt:lpstr>
      <vt:lpstr>Phase Noise of an Oscillator</vt:lpstr>
      <vt:lpstr>Noise Dilution - Analogy</vt:lpstr>
      <vt:lpstr>Current Injection Semiconductor Laser</vt:lpstr>
      <vt:lpstr>Negative Optical Feedback</vt:lpstr>
      <vt:lpstr>ASE Noise Dilution</vt:lpstr>
      <vt:lpstr>Long Laser Cavity</vt:lpstr>
      <vt:lpstr>Harmonic Cavity Mode-Locking</vt:lpstr>
      <vt:lpstr>Characterization</vt:lpstr>
      <vt:lpstr>Optical Linewidth</vt:lpstr>
      <vt:lpstr>Microwave Linewidth</vt:lpstr>
      <vt:lpstr>Microwave Phase Noise</vt:lpstr>
      <vt:lpstr>Coupled Cavity Mode-Locking</vt:lpstr>
      <vt:lpstr>Transverse Confinement</vt:lpstr>
      <vt:lpstr>Characterization</vt:lpstr>
      <vt:lpstr>Characterization</vt:lpstr>
      <vt:lpstr>Longitudinal Confinement</vt:lpstr>
      <vt:lpstr>Feedback Cavity</vt:lpstr>
      <vt:lpstr>Longitudinal Confinement</vt:lpstr>
      <vt:lpstr>Outline</vt:lpstr>
      <vt:lpstr>Coupled Cavity Tunable Laser</vt:lpstr>
      <vt:lpstr>Coupled Cavity Tunable Laser</vt:lpstr>
      <vt:lpstr>Relative Intensity Noise</vt:lpstr>
      <vt:lpstr>Modulation Response</vt:lpstr>
      <vt:lpstr>Coupled Ring Resonator Mirrors</vt:lpstr>
      <vt:lpstr>Cavity Length Enhancement</vt:lpstr>
      <vt:lpstr>Characterization</vt:lpstr>
      <vt:lpstr>Negative Optical Feedback</vt:lpstr>
      <vt:lpstr>Outline</vt:lpstr>
      <vt:lpstr>Bonding Defect Propagation</vt:lpstr>
      <vt:lpstr>Reliability Experiment</vt:lpstr>
      <vt:lpstr>Laser Characterization</vt:lpstr>
      <vt:lpstr>Laser Packaging</vt:lpstr>
      <vt:lpstr>Results</vt:lpstr>
      <vt:lpstr>Results</vt:lpstr>
      <vt:lpstr>Cross-sectional TEM</vt:lpstr>
      <vt:lpstr>On-chip Photodiode Dark Current</vt:lpstr>
      <vt:lpstr>Outline</vt:lpstr>
      <vt:lpstr>Conclusions</vt:lpstr>
      <vt:lpstr>Future Work</vt:lpstr>
      <vt:lpstr>Acknowledgement</vt:lpstr>
      <vt:lpstr>Acknowledgments</vt:lpstr>
      <vt:lpstr>PowerPoint Presentation</vt:lpstr>
      <vt:lpstr>Back-up</vt:lpstr>
      <vt:lpstr>Hybrid Locking</vt:lpstr>
      <vt:lpstr>Characterization</vt:lpstr>
      <vt:lpstr>Coupled Opto-Electronic Oscillator</vt:lpstr>
      <vt:lpstr>Coupled-Cavity Tunable Laser</vt:lpstr>
      <vt:lpstr>External Cavity Multi-Moding</vt:lpstr>
      <vt:lpstr>Cavity Mode Locations</vt:lpstr>
      <vt:lpstr>Heater Cross-Talk</vt:lpstr>
    </vt:vector>
  </TitlesOfParts>
  <Company>Florida Institute of Technology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sudharsanan srinivasan</dc:creator>
  <cp:lastModifiedBy>optolab</cp:lastModifiedBy>
  <cp:revision>126</cp:revision>
  <dcterms:created xsi:type="dcterms:W3CDTF">2015-01-07T14:37:28Z</dcterms:created>
  <dcterms:modified xsi:type="dcterms:W3CDTF">2015-03-12T16:47:45Z</dcterms:modified>
</cp:coreProperties>
</file>