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7"/>
  </p:notesMasterIdLst>
  <p:handoutMasterIdLst>
    <p:handoutMasterId r:id="rId58"/>
  </p:handoutMasterIdLst>
  <p:sldIdLst>
    <p:sldId id="256" r:id="rId2"/>
    <p:sldId id="257" r:id="rId3"/>
    <p:sldId id="273" r:id="rId4"/>
    <p:sldId id="258" r:id="rId5"/>
    <p:sldId id="259" r:id="rId6"/>
    <p:sldId id="272" r:id="rId7"/>
    <p:sldId id="260" r:id="rId8"/>
    <p:sldId id="261" r:id="rId9"/>
    <p:sldId id="271" r:id="rId10"/>
    <p:sldId id="263" r:id="rId11"/>
    <p:sldId id="307" r:id="rId12"/>
    <p:sldId id="308" r:id="rId13"/>
    <p:sldId id="309" r:id="rId14"/>
    <p:sldId id="317" r:id="rId15"/>
    <p:sldId id="284" r:id="rId16"/>
    <p:sldId id="297" r:id="rId17"/>
    <p:sldId id="299" r:id="rId18"/>
    <p:sldId id="300" r:id="rId19"/>
    <p:sldId id="313" r:id="rId20"/>
    <p:sldId id="358" r:id="rId21"/>
    <p:sldId id="359" r:id="rId22"/>
    <p:sldId id="360" r:id="rId23"/>
    <p:sldId id="361" r:id="rId24"/>
    <p:sldId id="362" r:id="rId25"/>
    <p:sldId id="264" r:id="rId26"/>
    <p:sldId id="304" r:id="rId27"/>
    <p:sldId id="305" r:id="rId28"/>
    <p:sldId id="318" r:id="rId29"/>
    <p:sldId id="315" r:id="rId30"/>
    <p:sldId id="306" r:id="rId31"/>
    <p:sldId id="265" r:id="rId32"/>
    <p:sldId id="310" r:id="rId33"/>
    <p:sldId id="311" r:id="rId34"/>
    <p:sldId id="312" r:id="rId35"/>
    <p:sldId id="316" r:id="rId36"/>
    <p:sldId id="274" r:id="rId37"/>
    <p:sldId id="275" r:id="rId38"/>
    <p:sldId id="319" r:id="rId39"/>
    <p:sldId id="357" r:id="rId40"/>
    <p:sldId id="320" r:id="rId41"/>
    <p:sldId id="321" r:id="rId42"/>
    <p:sldId id="322" r:id="rId43"/>
    <p:sldId id="323" r:id="rId44"/>
    <p:sldId id="324" r:id="rId45"/>
    <p:sldId id="325" r:id="rId46"/>
    <p:sldId id="326" r:id="rId47"/>
    <p:sldId id="327" r:id="rId48"/>
    <p:sldId id="333" r:id="rId49"/>
    <p:sldId id="338" r:id="rId50"/>
    <p:sldId id="363" r:id="rId51"/>
    <p:sldId id="343" r:id="rId52"/>
    <p:sldId id="349" r:id="rId53"/>
    <p:sldId id="354" r:id="rId54"/>
    <p:sldId id="355" r:id="rId55"/>
    <p:sldId id="356" r:id="rId56"/>
  </p:sldIdLst>
  <p:sldSz cx="9144000" cy="6858000" type="screen4x3"/>
  <p:notesSz cx="9236075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5D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188" autoAdjust="0"/>
  </p:normalViewPr>
  <p:slideViewPr>
    <p:cSldViewPr>
      <p:cViewPr varScale="1">
        <p:scale>
          <a:sx n="70" d="100"/>
          <a:sy n="70" d="100"/>
        </p:scale>
        <p:origin x="-107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02299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31639" y="0"/>
            <a:ext cx="4002299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181AB16-6939-45AA-BD0D-92A9D1A13A76}" type="datetimeFigureOut">
              <a:rPr lang="en-US" smtClean="0"/>
              <a:pPr/>
              <a:t>8/7/2012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02299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31639" y="6658664"/>
            <a:ext cx="4002299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A266F92-D85A-45FD-8701-4E3C259EFB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1996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002930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31570" y="0"/>
            <a:ext cx="4002930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CAC2D-9CCC-47DB-A768-39725CB37FAE}" type="datetimeFigureOut">
              <a:rPr lang="en-US" smtClean="0"/>
              <a:pPr/>
              <a:t>8/7/2012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65438" y="525463"/>
            <a:ext cx="35052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4239" y="3330576"/>
            <a:ext cx="7387598" cy="3154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6657975"/>
            <a:ext cx="4002930" cy="3508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31570" y="6657975"/>
            <a:ext cx="4002930" cy="3508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234244-8219-450E-9FF0-C7101E6FB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842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34244-8219-450E-9FF0-C7101E6FB925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34244-8219-450E-9FF0-C7101E6FB925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34244-8219-450E-9FF0-C7101E6FB925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34244-8219-450E-9FF0-C7101E6FB925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F9E96-2E00-44F8-8B83-0F3DE52D7FC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8/7/2012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BA4D9-8B3F-45FF-BE4E-42E0CEDA8E0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054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40427-62FB-4632-88EA-45693C07B96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8/7/2012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7E9A1-3FE2-4EB6-A283-2EDFF70733B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51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E19A0B-17FC-4E9D-887F-F08D67371FB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8/7/2012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08C764-4B61-4C38-BA7E-9D1EA4A3744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8454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76200"/>
            <a:ext cx="71628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457200" y="1295400"/>
            <a:ext cx="4038600" cy="48307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295400"/>
            <a:ext cx="4038600" cy="4830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288F9-CA2E-4160-9530-1DDD41823DB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8/7/2012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72395-DB14-4EF7-84C8-2BE241925B0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4712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76200"/>
            <a:ext cx="71628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95400"/>
            <a:ext cx="4038600" cy="4830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830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DA0DA-2837-4231-ADDC-4D65916AF19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8/7/2012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C59D0-0D59-4F45-8274-11EA0840F23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864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87E0B3-39DE-443F-9801-76C2B950ADB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8/7/2012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10FB5B-A7A1-4640-8535-82616311C68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203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27647-54DB-4AAA-BFF9-C74487E1A01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8/7/2012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3C5165-1366-47AD-95A1-4923BD572F2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55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0DB51-9312-41D2-8095-03E1B8D0E3F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8/7/2012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2C65F-C862-4A02-BCA8-14F9BDC44B9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04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7E6DA-60A4-4D79-8B3A-90DE16F2AAE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8/7/2012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C650C8-AE37-4CEE-B59D-90257878B3E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403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89E42-7ADD-46AB-861E-CF4953428CE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8/7/2012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0185FD-06C2-4D2F-A336-89CBEF7717D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802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CEFCB9-25D9-4360-BCB4-FAF37E24594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8/7/2012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700CF1-5F38-4843-A9E3-928BBCC2584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549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65EC3-6734-468C-9162-E503ADF08A4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8/7/2012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911F8-FF9B-4613-AFD8-F3814B84F45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486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D9C79-8BD0-4BBB-B33D-6549A715662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8/7/2012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B72926-E199-40B4-813A-58674C15E43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042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0" y="76200"/>
            <a:ext cx="7162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95400"/>
            <a:ext cx="8229600" cy="483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FF469D4-6C5E-4ED3-8B29-8A52699DFBB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8/7/2012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2B8885C-A18C-46FB-9A51-2B0835F0A33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auto">
          <a:xfrm>
            <a:off x="452438" y="914400"/>
            <a:ext cx="8226425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13"/>
          <p:cNvPicPr>
            <a:picLocks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6200" y="268288"/>
            <a:ext cx="1219200" cy="5254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01518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>
          <a:solidFill>
            <a:srgbClr val="000066"/>
          </a:solidFill>
          <a:latin typeface="Arial" pitchFamily="34" charset="0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600" kern="1200">
          <a:solidFill>
            <a:schemeClr val="tx1"/>
          </a:solidFill>
          <a:latin typeface="Arial" pitchFamily="34" charset="0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Arial" pitchFamily="34" charset="0"/>
          <a:ea typeface="ＭＳ Ｐゴシック" charset="-128"/>
          <a:cs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 kern="1200">
          <a:solidFill>
            <a:schemeClr val="tx1"/>
          </a:solidFill>
          <a:latin typeface="Arial" pitchFamily="34" charset="0"/>
          <a:ea typeface="ＭＳ Ｐゴシック" charset="-128"/>
          <a:cs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ＭＳ Ｐゴシック" charset="-128"/>
          <a:cs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ＭＳ Ｐゴシック" charset="-128"/>
          <a:cs typeface="ＭＳ Ｐゴシック" charset="-128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tiff"/><Relationship Id="rId4" Type="http://schemas.openxmlformats.org/officeDocument/2006/relationships/image" Target="../media/image29.tif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tiff"/><Relationship Id="rId4" Type="http://schemas.openxmlformats.org/officeDocument/2006/relationships/image" Target="../media/image36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tiff"/><Relationship Id="rId4" Type="http://schemas.openxmlformats.org/officeDocument/2006/relationships/image" Target="../media/image40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tiff"/><Relationship Id="rId4" Type="http://schemas.openxmlformats.org/officeDocument/2006/relationships/image" Target="../media/image44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tiff"/><Relationship Id="rId4" Type="http://schemas.openxmlformats.org/officeDocument/2006/relationships/image" Target="../media/image51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tiff"/><Relationship Id="rId4" Type="http://schemas.openxmlformats.org/officeDocument/2006/relationships/image" Target="../media/image60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tiff"/><Relationship Id="rId4" Type="http://schemas.openxmlformats.org/officeDocument/2006/relationships/image" Target="../media/image66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iff"/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2" Type="http://schemas.openxmlformats.org/officeDocument/2006/relationships/image" Target="../media/image7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tiff"/><Relationship Id="rId4" Type="http://schemas.openxmlformats.org/officeDocument/2006/relationships/image" Target="../media/image73.tif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DUV Stepper </a:t>
            </a:r>
            <a:r>
              <a:rPr lang="en-US" dirty="0" smtClean="0"/>
              <a:t>Waveguides</a:t>
            </a:r>
            <a:br>
              <a:rPr lang="en-US" dirty="0" smtClean="0"/>
            </a:br>
            <a:r>
              <a:rPr lang="en-US" dirty="0" smtClean="0"/>
              <a:t>Si Dummy Run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Jock</a:t>
            </a:r>
            <a:r>
              <a:rPr lang="en-US" dirty="0"/>
              <a:t> </a:t>
            </a:r>
            <a:r>
              <a:rPr lang="en-US" dirty="0" smtClean="0"/>
              <a:t>Bovington</a:t>
            </a:r>
          </a:p>
          <a:p>
            <a:r>
              <a:rPr lang="en-US" dirty="0" smtClean="0"/>
              <a:t>&amp;</a:t>
            </a:r>
          </a:p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71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Coupler gaps</a:t>
            </a:r>
          </a:p>
          <a:p>
            <a:pPr lvl="1"/>
            <a:r>
              <a:rPr lang="en-US" b="1" dirty="0" smtClean="0"/>
              <a:t>300nm period gratings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Star Coupler points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2" name="Straight Connector 21"/>
          <p:cNvCxnSpPr/>
          <p:nvPr/>
        </p:nvCxnSpPr>
        <p:spPr>
          <a:xfrm>
            <a:off x="4800600" y="6553200"/>
            <a:ext cx="295751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7751764" y="6134100"/>
            <a:ext cx="0" cy="433388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634766" y="4207855"/>
            <a:ext cx="4165834" cy="2345345"/>
            <a:chOff x="634766" y="4665055"/>
            <a:chExt cx="4165834" cy="2345345"/>
          </a:xfrm>
        </p:grpSpPr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21429" t="57619" r="28095" b="5048"/>
            <a:stretch>
              <a:fillRect/>
            </a:stretch>
          </p:blipFill>
          <p:spPr bwMode="auto">
            <a:xfrm>
              <a:off x="634766" y="4724399"/>
              <a:ext cx="3873494" cy="914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5" name="Straight Arrow Connector 24"/>
            <p:cNvCxnSpPr/>
            <p:nvPr/>
          </p:nvCxnSpPr>
          <p:spPr>
            <a:xfrm>
              <a:off x="683489" y="5029200"/>
              <a:ext cx="375777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634766" y="5638800"/>
              <a:ext cx="1461696" cy="3697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3010022" y="5638800"/>
              <a:ext cx="1790578" cy="3697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10000" t="10667" r="15714" b="4762"/>
            <a:stretch>
              <a:fillRect/>
            </a:stretch>
          </p:blipFill>
          <p:spPr bwMode="auto">
            <a:xfrm>
              <a:off x="634766" y="6008531"/>
              <a:ext cx="4165834" cy="10018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0" name="Straight Arrow Connector 29"/>
            <p:cNvCxnSpPr/>
            <p:nvPr/>
          </p:nvCxnSpPr>
          <p:spPr>
            <a:xfrm>
              <a:off x="2321000" y="6493807"/>
              <a:ext cx="22217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1886812" y="6229917"/>
              <a:ext cx="442967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1019192" y="6075148"/>
              <a:ext cx="368493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6"/>
            <p:cNvSpPr txBox="1"/>
            <p:nvPr/>
          </p:nvSpPr>
          <p:spPr>
            <a:xfrm>
              <a:off x="1613929" y="6324600"/>
              <a:ext cx="910847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.</a:t>
              </a:r>
              <a:r>
                <a:rPr lang="en-US" b="1" dirty="0" smtClean="0"/>
                <a:t>15um</a:t>
              </a:r>
              <a:endParaRPr lang="en-US" b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285874" y="6019800"/>
              <a:ext cx="899848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.3um</a:t>
              </a:r>
              <a:endParaRPr lang="en-US" b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04240" y="4665055"/>
              <a:ext cx="974090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12um</a:t>
              </a:r>
              <a:endParaRPr lang="en-US" b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028190" y="5730272"/>
              <a:ext cx="1198880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2.55um</a:t>
              </a:r>
              <a:endParaRPr lang="en-US" b="1" dirty="0"/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>
              <a:off x="2540634" y="6798607"/>
              <a:ext cx="22217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6"/>
            <p:cNvSpPr txBox="1"/>
            <p:nvPr/>
          </p:nvSpPr>
          <p:spPr>
            <a:xfrm>
              <a:off x="1828800" y="6629400"/>
              <a:ext cx="910847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.</a:t>
              </a:r>
              <a:r>
                <a:rPr lang="en-US" b="1" dirty="0" smtClean="0"/>
                <a:t>15um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94575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160C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</a:t>
            </a:r>
            <a:endParaRPr lang="en-US" dirty="0"/>
          </a:p>
        </p:txBody>
      </p:sp>
      <p:pic>
        <p:nvPicPr>
          <p:cNvPr id="6146" name="Picture 2" descr="C:\Users\Geza\Desktop\Jared\Bowers Group\DUV characterization\Pictures\8_6\160c\VGRT26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1247" y="1295401"/>
            <a:ext cx="3252275" cy="2438400"/>
          </a:xfrm>
          <a:prstGeom prst="rect">
            <a:avLst/>
          </a:prstGeom>
          <a:noFill/>
        </p:spPr>
      </p:pic>
      <p:pic>
        <p:nvPicPr>
          <p:cNvPr id="6147" name="Picture 3" descr="C:\Users\Geza\Desktop\Jared\Bowers Group\DUV characterization\Pictures\8_6\160c\VGRT29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962400"/>
            <a:ext cx="3276600" cy="2456637"/>
          </a:xfrm>
          <a:prstGeom prst="rect">
            <a:avLst/>
          </a:prstGeom>
          <a:noFill/>
        </p:spPr>
      </p:pic>
      <p:pic>
        <p:nvPicPr>
          <p:cNvPr id="6148" name="Picture 4" descr="C:\Users\Geza\Desktop\Jared\Bowers Group\DUV characterization\Pictures\8_6\160c\VGRT27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295400"/>
            <a:ext cx="3252275" cy="2438400"/>
          </a:xfrm>
          <a:prstGeom prst="rect">
            <a:avLst/>
          </a:prstGeom>
          <a:noFill/>
        </p:spPr>
      </p:pic>
      <p:pic>
        <p:nvPicPr>
          <p:cNvPr id="6149" name="Picture 5" descr="C:\Users\Geza\Desktop\Jared\Bowers Group\DUV characterization\Pictures\8_6\160c\VGRT28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3962400"/>
            <a:ext cx="3248118" cy="24352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170C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24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pic>
        <p:nvPicPr>
          <p:cNvPr id="21506" name="Picture 2" descr="C:\Users\Geza\Desktop\Jared\Bowers Group\DUV characterization\Pictures\8_4\170c\VGRT24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52275" cy="2438400"/>
          </a:xfrm>
          <a:prstGeom prst="rect">
            <a:avLst/>
          </a:prstGeom>
          <a:noFill/>
        </p:spPr>
      </p:pic>
      <p:pic>
        <p:nvPicPr>
          <p:cNvPr id="21507" name="Picture 3" descr="C:\Users\Geza\Desktop\Jared\Bowers Group\DUV characterization\Pictures\8_4\170c\VGRT25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52275" cy="2438400"/>
          </a:xfrm>
          <a:prstGeom prst="rect">
            <a:avLst/>
          </a:prstGeom>
          <a:noFill/>
        </p:spPr>
      </p:pic>
      <p:pic>
        <p:nvPicPr>
          <p:cNvPr id="21508" name="Picture 4" descr="C:\Users\Geza\Desktop\Jared\Bowers Group\DUV characterization\Pictures\8_4\170c\VGRT26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3962400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180C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pic>
        <p:nvPicPr>
          <p:cNvPr id="15362" name="Picture 2" descr="C:\Users\Geza\Desktop\Jared\Bowers Group\DUV characterization\Pictures\8_6\180c\VGRT25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199" y="1295400"/>
            <a:ext cx="3252275" cy="2438400"/>
          </a:xfrm>
          <a:prstGeom prst="rect">
            <a:avLst/>
          </a:prstGeom>
          <a:noFill/>
        </p:spPr>
      </p:pic>
      <p:pic>
        <p:nvPicPr>
          <p:cNvPr id="15363" name="Picture 3" descr="C:\Users\Geza\Desktop\Jared\Bowers Group\DUV characterization\Pictures\8_6\180c\VGRT26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76600" cy="2456638"/>
          </a:xfrm>
          <a:prstGeom prst="rect">
            <a:avLst/>
          </a:prstGeom>
          <a:noFill/>
        </p:spPr>
      </p:pic>
      <p:pic>
        <p:nvPicPr>
          <p:cNvPr id="15364" name="Picture 4" descr="C:\Users\Geza\Desktop\Jared\Bowers Group\DUV characterization\Pictures\8_6\180c\VGRT27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199" y="3962400"/>
            <a:ext cx="3277711" cy="2457470"/>
          </a:xfrm>
          <a:prstGeom prst="rect">
            <a:avLst/>
          </a:prstGeom>
          <a:noFill/>
        </p:spPr>
      </p:pic>
      <p:pic>
        <p:nvPicPr>
          <p:cNvPr id="15365" name="Picture 5" descr="C:\Users\Geza\Desktop\Jared\Bowers Group\DUV characterization\Pictures\8_6\180c\VGRT28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3962400"/>
            <a:ext cx="3273552" cy="24543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180C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</a:t>
            </a:r>
            <a:endParaRPr lang="en-US" dirty="0"/>
          </a:p>
        </p:txBody>
      </p:sp>
      <p:pic>
        <p:nvPicPr>
          <p:cNvPr id="16386" name="Picture 2" descr="C:\Users\Geza\Desktop\Jared\Bowers Group\DUV characterization\Pictures\8_6\180c\VGRT29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199" y="1295400"/>
            <a:ext cx="3252275" cy="2438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Coupler gaps</a:t>
            </a:r>
          </a:p>
          <a:p>
            <a:pPr lvl="1"/>
            <a:r>
              <a:rPr lang="en-US" b="1" dirty="0" smtClean="0"/>
              <a:t>300nm period gratings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Star Coupler points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0" t="22222" r="64300" b="33910"/>
          <a:stretch/>
        </p:blipFill>
        <p:spPr bwMode="auto">
          <a:xfrm>
            <a:off x="2819400" y="3581400"/>
            <a:ext cx="211836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4800600" y="6400800"/>
            <a:ext cx="236855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7162800" y="6126956"/>
            <a:ext cx="0" cy="288131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5" cstate="print"/>
          <a:srcRect l="14286" t="12952" r="13333" b="77358"/>
          <a:stretch>
            <a:fillRect/>
          </a:stretch>
        </p:blipFill>
        <p:spPr bwMode="auto">
          <a:xfrm>
            <a:off x="533400" y="5208345"/>
            <a:ext cx="4343400" cy="1421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0" name="Straight Arrow Connector 29"/>
          <p:cNvCxnSpPr/>
          <p:nvPr/>
        </p:nvCxnSpPr>
        <p:spPr>
          <a:xfrm>
            <a:off x="2819400" y="3581400"/>
            <a:ext cx="2133600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077653" y="3516868"/>
            <a:ext cx="951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12um</a:t>
            </a:r>
            <a:endParaRPr lang="en-US" b="1" dirty="0"/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2143353" y="5251450"/>
            <a:ext cx="1069924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925829" y="5040868"/>
            <a:ext cx="1283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3um</a:t>
            </a:r>
            <a:endParaRPr lang="en-US" b="1" dirty="0"/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2146611" y="5454650"/>
            <a:ext cx="515055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57142" y="5257800"/>
            <a:ext cx="1452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1.425um</a:t>
            </a:r>
            <a:endParaRPr lang="en-US" b="1" dirty="0"/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2651939" y="5867400"/>
            <a:ext cx="54293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900142" y="5678408"/>
            <a:ext cx="1300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.15um</a:t>
            </a:r>
            <a:endParaRPr lang="en-US" b="1" dirty="0"/>
          </a:p>
        </p:txBody>
      </p:sp>
      <p:cxnSp>
        <p:nvCxnSpPr>
          <p:cNvPr id="38" name="Straight Connector 37"/>
          <p:cNvCxnSpPr/>
          <p:nvPr/>
        </p:nvCxnSpPr>
        <p:spPr>
          <a:xfrm flipH="1">
            <a:off x="2152650" y="4648200"/>
            <a:ext cx="1504950" cy="5476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3205163" y="4648200"/>
            <a:ext cx="833437" cy="5619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3276600" y="5560219"/>
            <a:ext cx="0" cy="221456"/>
          </a:xfrm>
          <a:prstGeom prst="straightConnector1">
            <a:avLst/>
          </a:prstGeom>
          <a:ln w="95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3276600" y="5780881"/>
            <a:ext cx="0" cy="200819"/>
          </a:xfrm>
          <a:prstGeom prst="straightConnector1">
            <a:avLst/>
          </a:prstGeom>
          <a:ln w="95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3276600" y="5486400"/>
            <a:ext cx="1300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.15um</a:t>
            </a:r>
            <a:endParaRPr lang="en-US" b="1" dirty="0"/>
          </a:p>
        </p:txBody>
      </p:sp>
      <p:sp>
        <p:nvSpPr>
          <p:cNvPr id="56" name="TextBox 55"/>
          <p:cNvSpPr txBox="1"/>
          <p:nvPr/>
        </p:nvSpPr>
        <p:spPr>
          <a:xfrm>
            <a:off x="3276600" y="5688568"/>
            <a:ext cx="1300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.15um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4575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160C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</a:t>
            </a:r>
            <a:endParaRPr lang="en-US" dirty="0"/>
          </a:p>
        </p:txBody>
      </p:sp>
      <p:pic>
        <p:nvPicPr>
          <p:cNvPr id="1026" name="Picture 2" descr="C:\Users\Geza\Desktop\Jared\Bowers Group\DUV characterization\Pictures\8_6\160c\HGRT26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52275" cy="2438400"/>
          </a:xfrm>
          <a:prstGeom prst="rect">
            <a:avLst/>
          </a:prstGeom>
          <a:noFill/>
        </p:spPr>
      </p:pic>
      <p:pic>
        <p:nvPicPr>
          <p:cNvPr id="1027" name="Picture 3" descr="C:\Users\Geza\Desktop\Jared\Bowers Group\DUV characterization\Pictures\8_6\160c\HGRT27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399"/>
            <a:ext cx="3276600" cy="2456637"/>
          </a:xfrm>
          <a:prstGeom prst="rect">
            <a:avLst/>
          </a:prstGeom>
          <a:noFill/>
        </p:spPr>
      </p:pic>
      <p:pic>
        <p:nvPicPr>
          <p:cNvPr id="2050" name="Picture 2" descr="C:\Users\Geza\Desktop\Jared\Bowers Group\DUV characterization\Pictures\8_6\160c\HGRT28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3962400"/>
            <a:ext cx="3252275" cy="2438400"/>
          </a:xfrm>
          <a:prstGeom prst="rect">
            <a:avLst/>
          </a:prstGeom>
          <a:noFill/>
        </p:spPr>
      </p:pic>
      <p:pic>
        <p:nvPicPr>
          <p:cNvPr id="2051" name="Picture 3" descr="C:\Users\Geza\Desktop\Jared\Bowers Group\DUV characterization\Pictures\8_6\160c\HGRT29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3962400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170C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24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pic>
        <p:nvPicPr>
          <p:cNvPr id="17410" name="Picture 2" descr="C:\Users\Geza\Desktop\Jared\Bowers Group\DUV characterization\Pictures\8_4\170c\HGRT24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76600" cy="2456638"/>
          </a:xfrm>
          <a:prstGeom prst="rect">
            <a:avLst/>
          </a:prstGeom>
          <a:noFill/>
        </p:spPr>
      </p:pic>
      <p:pic>
        <p:nvPicPr>
          <p:cNvPr id="17411" name="Picture 3" descr="C:\Users\Geza\Desktop\Jared\Bowers Group\DUV characterization\Pictures\8_4\170c\HGRT25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76600" cy="2456637"/>
          </a:xfrm>
          <a:prstGeom prst="rect">
            <a:avLst/>
          </a:prstGeom>
          <a:noFill/>
        </p:spPr>
      </p:pic>
      <p:pic>
        <p:nvPicPr>
          <p:cNvPr id="17412" name="Picture 4" descr="C:\Users\Geza\Desktop\Jared\Bowers Group\DUV characterization\Pictures\8_4\170c\HGRT26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3962400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180C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pic>
        <p:nvPicPr>
          <p:cNvPr id="7170" name="Picture 2" descr="C:\Users\Geza\Desktop\Jared\Bowers Group\DUV characterization\Pictures\8_6\180c\HGRT25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76600" cy="2456638"/>
          </a:xfrm>
          <a:prstGeom prst="rect">
            <a:avLst/>
          </a:prstGeom>
          <a:noFill/>
        </p:spPr>
      </p:pic>
      <p:pic>
        <p:nvPicPr>
          <p:cNvPr id="7171" name="Picture 3" descr="C:\Users\Geza\Desktop\Jared\Bowers Group\DUV characterization\Pictures\8_6\180c\HGRT26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52275" cy="2438400"/>
          </a:xfrm>
          <a:prstGeom prst="rect">
            <a:avLst/>
          </a:prstGeom>
          <a:noFill/>
        </p:spPr>
      </p:pic>
      <p:pic>
        <p:nvPicPr>
          <p:cNvPr id="7172" name="Picture 4" descr="C:\Users\Geza\Desktop\Jared\Bowers Group\DUV characterization\Pictures\8_6\180c\HGRT27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038600"/>
            <a:ext cx="3276600" cy="2456638"/>
          </a:xfrm>
          <a:prstGeom prst="rect">
            <a:avLst/>
          </a:prstGeom>
          <a:noFill/>
        </p:spPr>
      </p:pic>
      <p:pic>
        <p:nvPicPr>
          <p:cNvPr id="7173" name="Picture 5" descr="C:\Users\Geza\Desktop\Jared\Bowers Group\DUV characterization\Pictures\8_6\180c\HGRT28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4038600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180C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</a:t>
            </a:r>
            <a:endParaRPr lang="en-US" dirty="0"/>
          </a:p>
        </p:txBody>
      </p:sp>
      <p:pic>
        <p:nvPicPr>
          <p:cNvPr id="8194" name="Picture 2" descr="C:\Users\Geza\Desktop\Jared\Bowers Group\DUV characterization\Pictures\8_6\180c\HGRT29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Design of Experiment</a:t>
            </a:r>
          </a:p>
          <a:p>
            <a:r>
              <a:rPr lang="en-US" dirty="0" smtClean="0"/>
              <a:t>Device Layout</a:t>
            </a:r>
          </a:p>
          <a:p>
            <a:r>
              <a:rPr lang="en-US" dirty="0" smtClean="0"/>
              <a:t>SEM Results</a:t>
            </a:r>
          </a:p>
          <a:p>
            <a:r>
              <a:rPr lang="en-US" dirty="0" smtClean="0"/>
              <a:t>Conclusions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74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b="1" dirty="0" smtClean="0"/>
              <a:t>Coupler gaps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300nm period gratings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Star Coupler points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9" t="17778" r="70375" b="8444"/>
          <a:stretch/>
        </p:blipFill>
        <p:spPr bwMode="auto">
          <a:xfrm flipH="1">
            <a:off x="3246120" y="3924300"/>
            <a:ext cx="1676400" cy="2736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4343400" y="4605342"/>
            <a:ext cx="204946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6386514" y="4331498"/>
            <a:ext cx="0" cy="288131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26190" t="10667" r="23333" b="8571"/>
          <a:stretch>
            <a:fillRect/>
          </a:stretch>
        </p:blipFill>
        <p:spPr bwMode="auto">
          <a:xfrm>
            <a:off x="1066800" y="4343400"/>
            <a:ext cx="2057400" cy="20574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cxnSp>
        <p:nvCxnSpPr>
          <p:cNvPr id="13" name="Straight Arrow Connector 12"/>
          <p:cNvCxnSpPr/>
          <p:nvPr/>
        </p:nvCxnSpPr>
        <p:spPr>
          <a:xfrm flipV="1">
            <a:off x="1340644" y="5486399"/>
            <a:ext cx="592931" cy="1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295400" y="5100636"/>
            <a:ext cx="682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.6um</a:t>
            </a:r>
            <a:endParaRPr lang="en-US" b="1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2203802" y="5486399"/>
            <a:ext cx="592931" cy="1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158558" y="5100636"/>
            <a:ext cx="682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.6um</a:t>
            </a:r>
            <a:endParaRPr lang="en-US" b="1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919288" y="4805365"/>
            <a:ext cx="300037" cy="1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676400" y="4419600"/>
            <a:ext cx="815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.28um</a:t>
            </a:r>
            <a:endParaRPr lang="en-US" b="1" dirty="0"/>
          </a:p>
        </p:txBody>
      </p:sp>
      <p:cxnSp>
        <p:nvCxnSpPr>
          <p:cNvPr id="27" name="Straight Connector 26"/>
          <p:cNvCxnSpPr/>
          <p:nvPr/>
        </p:nvCxnSpPr>
        <p:spPr>
          <a:xfrm>
            <a:off x="3124200" y="4343400"/>
            <a:ext cx="917575" cy="889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124200" y="5334000"/>
            <a:ext cx="914400" cy="1066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393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160C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</a:t>
            </a:r>
            <a:endParaRPr lang="en-US" dirty="0"/>
          </a:p>
        </p:txBody>
      </p:sp>
      <p:pic>
        <p:nvPicPr>
          <p:cNvPr id="3075" name="Picture 3" descr="C:\Users\Geza\Desktop\Jared\Bowers Group\DUV characterization\Pictures\8_6\160c\RING26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295400"/>
            <a:ext cx="3276600" cy="2456638"/>
          </a:xfrm>
          <a:prstGeom prst="rect">
            <a:avLst/>
          </a:prstGeom>
          <a:noFill/>
        </p:spPr>
      </p:pic>
      <p:pic>
        <p:nvPicPr>
          <p:cNvPr id="3076" name="Picture 4" descr="C:\Users\Geza\Desktop\Jared\Bowers Group\DUV characterization\Pictures\8_6\160c\RING27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295400"/>
            <a:ext cx="3276600" cy="2456638"/>
          </a:xfrm>
          <a:prstGeom prst="rect">
            <a:avLst/>
          </a:prstGeom>
          <a:noFill/>
        </p:spPr>
      </p:pic>
      <p:pic>
        <p:nvPicPr>
          <p:cNvPr id="3077" name="Picture 5" descr="C:\Users\Geza\Desktop\Jared\Bowers Group\DUV characterization\Pictures\8_6\160c\RING28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3962401"/>
            <a:ext cx="3276600" cy="2456638"/>
          </a:xfrm>
          <a:prstGeom prst="rect">
            <a:avLst/>
          </a:prstGeom>
          <a:noFill/>
        </p:spPr>
      </p:pic>
      <p:pic>
        <p:nvPicPr>
          <p:cNvPr id="3078" name="Picture 6" descr="C:\Users\Geza\Desktop\Jared\Bowers Group\DUV characterization\Pictures\8_6\160c\RING29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3962400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99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170C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24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pic>
        <p:nvPicPr>
          <p:cNvPr id="18434" name="Picture 2" descr="C:\Users\Geza\Desktop\Jared\Bowers Group\DUV characterization\Pictures\8_4\170c\RING24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" y="1277163"/>
            <a:ext cx="3276599" cy="2456637"/>
          </a:xfrm>
          <a:prstGeom prst="rect">
            <a:avLst/>
          </a:prstGeom>
          <a:noFill/>
        </p:spPr>
      </p:pic>
      <p:pic>
        <p:nvPicPr>
          <p:cNvPr id="18435" name="Picture 3" descr="C:\Users\Geza\Desktop\Jared\Bowers Group\DUV characterization\Pictures\8_4\170c\RING25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295400"/>
            <a:ext cx="3276600" cy="2456638"/>
          </a:xfrm>
          <a:prstGeom prst="rect">
            <a:avLst/>
          </a:prstGeom>
          <a:noFill/>
        </p:spPr>
      </p:pic>
      <p:pic>
        <p:nvPicPr>
          <p:cNvPr id="18436" name="Picture 4" descr="C:\Users\Geza\Desktop\Jared\Bowers Group\DUV characterization\Pictures\8_4\170c\RING26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1" y="3962400"/>
            <a:ext cx="3276599" cy="2456637"/>
          </a:xfrm>
          <a:prstGeom prst="rect">
            <a:avLst/>
          </a:prstGeom>
          <a:noFill/>
        </p:spPr>
      </p:pic>
      <p:pic>
        <p:nvPicPr>
          <p:cNvPr id="18437" name="Picture 5" descr="C:\Users\Geza\Desktop\Jared\Bowers Group\DUV characterization\Pictures\8_4\170c\RING27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3962400"/>
            <a:ext cx="3276599" cy="24566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0814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180C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pic>
        <p:nvPicPr>
          <p:cNvPr id="9218" name="Picture 2" descr="C:\Users\Geza\Desktop\Jared\Bowers Group\DUV characterization\Pictures\8_6\180c\RING25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22382" cy="2415988"/>
          </a:xfrm>
          <a:prstGeom prst="rect">
            <a:avLst/>
          </a:prstGeom>
          <a:noFill/>
        </p:spPr>
      </p:pic>
      <p:pic>
        <p:nvPicPr>
          <p:cNvPr id="9219" name="Picture 3" descr="C:\Users\Geza\Desktop\Jared\Bowers Group\DUV characterization\Pictures\8_6\180c\RING28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962400"/>
            <a:ext cx="3276600" cy="2456638"/>
          </a:xfrm>
          <a:prstGeom prst="rect">
            <a:avLst/>
          </a:prstGeom>
          <a:noFill/>
        </p:spPr>
      </p:pic>
      <p:pic>
        <p:nvPicPr>
          <p:cNvPr id="9220" name="Picture 4" descr="C:\Users\Geza\Desktop\Jared\Bowers Group\DUV characterization\Pictures\8_6\180c\RING26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277162"/>
            <a:ext cx="3276600" cy="2456638"/>
          </a:xfrm>
          <a:prstGeom prst="rect">
            <a:avLst/>
          </a:prstGeom>
          <a:noFill/>
        </p:spPr>
      </p:pic>
      <p:pic>
        <p:nvPicPr>
          <p:cNvPr id="9221" name="Picture 5" descr="C:\Users\Geza\Desktop\Jared\Bowers Group\DUV characterization\Pictures\8_6\180c\RING27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3962401"/>
            <a:ext cx="3200400" cy="23995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3766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180C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29a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29b</a:t>
            </a:r>
            <a:endParaRPr lang="en-US" dirty="0"/>
          </a:p>
        </p:txBody>
      </p:sp>
      <p:pic>
        <p:nvPicPr>
          <p:cNvPr id="10242" name="Picture 2" descr="C:\Users\Geza\Desktop\Jared\Bowers Group\DUV characterization\Pictures\8_6\180c\RING29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52274" cy="2438400"/>
          </a:xfrm>
          <a:prstGeom prst="rect">
            <a:avLst/>
          </a:prstGeom>
          <a:noFill/>
        </p:spPr>
      </p:pic>
      <p:pic>
        <p:nvPicPr>
          <p:cNvPr id="10243" name="Picture 3" descr="C:\Users\Geza\Desktop\Jared\Bowers Group\DUV characterization\Pictures\8_6\180c\RING29_2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77162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6682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Coupler gaps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300nm period gratings</a:t>
            </a:r>
          </a:p>
          <a:p>
            <a:pPr lvl="1"/>
            <a:r>
              <a:rPr lang="en-US" b="1" dirty="0" smtClean="0"/>
              <a:t>Star Coupler points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0" t="18149" r="73625" b="5555"/>
          <a:stretch/>
        </p:blipFill>
        <p:spPr bwMode="auto">
          <a:xfrm>
            <a:off x="2895600" y="3733800"/>
            <a:ext cx="1828800" cy="2790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/>
          <p:cNvSpPr/>
          <p:nvPr/>
        </p:nvSpPr>
        <p:spPr>
          <a:xfrm>
            <a:off x="6016173" y="5272192"/>
            <a:ext cx="647700" cy="519007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75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160C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</a:t>
            </a:r>
            <a:endParaRPr lang="en-US" dirty="0"/>
          </a:p>
        </p:txBody>
      </p:sp>
      <p:pic>
        <p:nvPicPr>
          <p:cNvPr id="4098" name="Picture 2" descr="C:\Users\Geza\Desktop\Jared\Bowers Group\DUV characterization\Pictures\8_6\160c\STAR26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199" y="1295400"/>
            <a:ext cx="3252275" cy="2438400"/>
          </a:xfrm>
          <a:prstGeom prst="rect">
            <a:avLst/>
          </a:prstGeom>
          <a:noFill/>
        </p:spPr>
      </p:pic>
      <p:pic>
        <p:nvPicPr>
          <p:cNvPr id="4099" name="Picture 3" descr="C:\Users\Geza\Desktop\Jared\Bowers Group\DUV characterization\Pictures\8_6\160c\STAR27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52276" cy="2438400"/>
          </a:xfrm>
          <a:prstGeom prst="rect">
            <a:avLst/>
          </a:prstGeom>
          <a:noFill/>
        </p:spPr>
      </p:pic>
      <p:pic>
        <p:nvPicPr>
          <p:cNvPr id="4100" name="Picture 4" descr="C:\Users\Geza\Desktop\Jared\Bowers Group\DUV characterization\Pictures\8_6\160c\STAR28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038600"/>
            <a:ext cx="3252275" cy="2438400"/>
          </a:xfrm>
          <a:prstGeom prst="rect">
            <a:avLst/>
          </a:prstGeom>
          <a:noFill/>
        </p:spPr>
      </p:pic>
      <p:pic>
        <p:nvPicPr>
          <p:cNvPr id="4101" name="Picture 5" descr="C:\Users\Geza\Desktop\Jared\Bowers Group\DUV characterization\Pictures\8_6\160c\STAR29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799" y="4038600"/>
            <a:ext cx="3277709" cy="24574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170C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24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pic>
        <p:nvPicPr>
          <p:cNvPr id="11270" name="Picture 6" descr="C:\Users\Geza\Desktop\Jared\Bowers Group\DUV characterization\Pictures\8_4\170c\STAR24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52274" cy="2438400"/>
          </a:xfrm>
          <a:prstGeom prst="rect">
            <a:avLst/>
          </a:prstGeom>
          <a:noFill/>
        </p:spPr>
      </p:pic>
      <p:pic>
        <p:nvPicPr>
          <p:cNvPr id="11271" name="Picture 7" descr="C:\Users\Geza\Desktop\Jared\Bowers Group\DUV characterization\Pictures\8_4\170c\STAR25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799" y="1295400"/>
            <a:ext cx="3252275" cy="2438400"/>
          </a:xfrm>
          <a:prstGeom prst="rect">
            <a:avLst/>
          </a:prstGeom>
          <a:noFill/>
        </p:spPr>
      </p:pic>
      <p:pic>
        <p:nvPicPr>
          <p:cNvPr id="11272" name="Picture 8" descr="C:\Users\Geza\Desktop\Jared\Bowers Group\DUV characterization\Pictures\8_4\170c\STAR26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038600"/>
            <a:ext cx="3273552" cy="24543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170C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27a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27b</a:t>
            </a:r>
            <a:endParaRPr lang="en-US" dirty="0"/>
          </a:p>
        </p:txBody>
      </p:sp>
      <p:pic>
        <p:nvPicPr>
          <p:cNvPr id="19458" name="Picture 2" descr="C:\Users\Geza\Desktop\Jared\Bowers Group\DUV characterization\Pictures\8_4\170c\STAR27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76600" cy="2456638"/>
          </a:xfrm>
          <a:prstGeom prst="rect">
            <a:avLst/>
          </a:prstGeom>
          <a:noFill/>
        </p:spPr>
      </p:pic>
      <p:pic>
        <p:nvPicPr>
          <p:cNvPr id="19459" name="Picture 3" descr="C:\Users\Geza\Desktop\Jared\Bowers Group\DUV characterization\Pictures\8_4\170c\STAR27_2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76600" cy="24566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180C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pic>
        <p:nvPicPr>
          <p:cNvPr id="11266" name="Picture 2" descr="C:\Users\Geza\Desktop\Jared\Bowers Group\DUV characterization\Pictures\8_6\180c\STAR25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52275" cy="2438400"/>
          </a:xfrm>
          <a:prstGeom prst="rect">
            <a:avLst/>
          </a:prstGeom>
          <a:noFill/>
        </p:spPr>
      </p:pic>
      <p:pic>
        <p:nvPicPr>
          <p:cNvPr id="11267" name="Picture 3" descr="C:\Users\Geza\Desktop\Jared\Bowers Group\DUV characterization\Pictures\8_6\180c\STAR26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76600" cy="2456638"/>
          </a:xfrm>
          <a:prstGeom prst="rect">
            <a:avLst/>
          </a:prstGeom>
          <a:noFill/>
        </p:spPr>
      </p:pic>
      <p:pic>
        <p:nvPicPr>
          <p:cNvPr id="11268" name="Picture 4" descr="C:\Users\Geza\Desktop\Jared\Bowers Group\DUV characterization\Pictures\8_6\180c\STAR27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038600"/>
            <a:ext cx="3273552" cy="2454352"/>
          </a:xfrm>
          <a:prstGeom prst="rect">
            <a:avLst/>
          </a:prstGeom>
          <a:noFill/>
        </p:spPr>
      </p:pic>
      <p:pic>
        <p:nvPicPr>
          <p:cNvPr id="11269" name="Picture 5" descr="C:\Users\Geza\Desktop\Jared\Bowers Group\DUV characterization\Pictures\8_6\180c\STAR28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4038600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of Experiment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Jock Bovington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42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180C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</a:t>
            </a:r>
            <a:endParaRPr lang="en-US" dirty="0"/>
          </a:p>
        </p:txBody>
      </p:sp>
      <p:pic>
        <p:nvPicPr>
          <p:cNvPr id="12291" name="Picture 3" descr="C:\Users\Geza\Desktop\Jared\Bowers Group\DUV characterization\Pictures\8_6\180c\STAR29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77163"/>
            <a:ext cx="3276600" cy="24566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Coupler gaps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300nm period gratings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Star Coupler points</a:t>
            </a:r>
          </a:p>
          <a:p>
            <a:pPr lvl="1"/>
            <a:r>
              <a:rPr lang="en-US" b="1" dirty="0" smtClean="0"/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" t="19555" r="64000" b="6666"/>
          <a:stretch/>
        </p:blipFill>
        <p:spPr bwMode="auto">
          <a:xfrm>
            <a:off x="1223974" y="4267200"/>
            <a:ext cx="3073706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7924800" y="5272192"/>
            <a:ext cx="647700" cy="519007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75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160C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</a:t>
            </a:r>
            <a:endParaRPr lang="en-US" dirty="0"/>
          </a:p>
        </p:txBody>
      </p:sp>
      <p:pic>
        <p:nvPicPr>
          <p:cNvPr id="13" name="Picture 2" descr="C:\Users\Geza\Desktop\Jared\Bowers Group\DUV characterization\Pictures\8_6\160c\TPR26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1" y="1295400"/>
            <a:ext cx="3276600" cy="2456638"/>
          </a:xfrm>
          <a:prstGeom prst="rect">
            <a:avLst/>
          </a:prstGeom>
          <a:noFill/>
        </p:spPr>
      </p:pic>
      <p:pic>
        <p:nvPicPr>
          <p:cNvPr id="5123" name="Picture 3" descr="C:\Users\Geza\Desktop\Jared\Bowers Group\DUV characterization\Pictures\8_6\160c\TPR29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4020362"/>
            <a:ext cx="3276600" cy="2456638"/>
          </a:xfrm>
          <a:prstGeom prst="rect">
            <a:avLst/>
          </a:prstGeom>
          <a:noFill/>
        </p:spPr>
      </p:pic>
      <p:pic>
        <p:nvPicPr>
          <p:cNvPr id="5124" name="Picture 4" descr="C:\Users\Geza\Desktop\Jared\Bowers Group\DUV characterization\Pictures\8_6\160c\TPR27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295400"/>
            <a:ext cx="3276600" cy="2456637"/>
          </a:xfrm>
          <a:prstGeom prst="rect">
            <a:avLst/>
          </a:prstGeom>
          <a:noFill/>
        </p:spPr>
      </p:pic>
      <p:pic>
        <p:nvPicPr>
          <p:cNvPr id="5125" name="Picture 5" descr="C:\Users\Geza\Desktop\Jared\Bowers Group\DUV characterization\Pictures\8_6\160c\TPR28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4038601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170C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24a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24b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pic>
        <p:nvPicPr>
          <p:cNvPr id="20482" name="Picture 2" descr="C:\Users\Geza\Desktop\Jared\Bowers Group\DUV characterization\Pictures\8_4\170c\TPR24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77162"/>
            <a:ext cx="3276600" cy="2456638"/>
          </a:xfrm>
          <a:prstGeom prst="rect">
            <a:avLst/>
          </a:prstGeom>
          <a:noFill/>
        </p:spPr>
      </p:pic>
      <p:pic>
        <p:nvPicPr>
          <p:cNvPr id="20483" name="Picture 3" descr="C:\Users\Geza\Desktop\Jared\Bowers Group\DUV characterization\Pictures\8_4\170c\TPR24_2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73552" cy="2454352"/>
          </a:xfrm>
          <a:prstGeom prst="rect">
            <a:avLst/>
          </a:prstGeom>
          <a:noFill/>
        </p:spPr>
      </p:pic>
      <p:pic>
        <p:nvPicPr>
          <p:cNvPr id="20484" name="Picture 4" descr="C:\Users\Geza\Desktop\Jared\Bowers Group\DUV characterization\Pictures\8_4\170c\TPR25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020363"/>
            <a:ext cx="3276600" cy="24566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180C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pic>
        <p:nvPicPr>
          <p:cNvPr id="13314" name="Picture 2" descr="C:\Users\Geza\Desktop\Jared\Bowers Group\DUV characterization\Pictures\8_6\180c\TPR25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76600" cy="2456638"/>
          </a:xfrm>
          <a:prstGeom prst="rect">
            <a:avLst/>
          </a:prstGeom>
          <a:noFill/>
        </p:spPr>
      </p:pic>
      <p:pic>
        <p:nvPicPr>
          <p:cNvPr id="13315" name="Picture 3" descr="C:\Users\Geza\Desktop\Jared\Bowers Group\DUV characterization\Pictures\8_6\180c\TPR26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76600" cy="2456638"/>
          </a:xfrm>
          <a:prstGeom prst="rect">
            <a:avLst/>
          </a:prstGeom>
          <a:noFill/>
        </p:spPr>
      </p:pic>
      <p:pic>
        <p:nvPicPr>
          <p:cNvPr id="13316" name="Picture 4" descr="C:\Users\Geza\Desktop\Jared\Bowers Group\DUV characterization\Pictures\8_6\180c\TPR27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038600"/>
            <a:ext cx="3276600" cy="2456638"/>
          </a:xfrm>
          <a:prstGeom prst="rect">
            <a:avLst/>
          </a:prstGeom>
          <a:noFill/>
        </p:spPr>
      </p:pic>
      <p:pic>
        <p:nvPicPr>
          <p:cNvPr id="13317" name="Picture 5" descr="C:\Users\Geza\Desktop\Jared\Bowers Group\DUV characterization\Pictures\8_6\180c\TPR28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4020362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180C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</a:t>
            </a:r>
            <a:endParaRPr lang="en-US" dirty="0"/>
          </a:p>
        </p:txBody>
      </p:sp>
      <p:pic>
        <p:nvPicPr>
          <p:cNvPr id="14338" name="Picture 2" descr="C:\Users\Geza\Desktop\Jared\Bowers Group\DUV characterization\Pictures\8_6\180c\TPR29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r>
              <a:rPr lang="en-US" dirty="0" smtClean="0"/>
              <a:t> &amp; Jock Bovington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42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 </a:t>
            </a:r>
            <a:r>
              <a:rPr lang="en-US" dirty="0" err="1" smtClean="0"/>
              <a:t>Litho</a:t>
            </a:r>
            <a:r>
              <a:rPr lang="en-US" dirty="0" smtClean="0"/>
              <a:t> Conclusions – Bad News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 appears that at low DBARC bake temp (160C) there is often severe undercut during development which destroys fine features.</a:t>
            </a:r>
          </a:p>
          <a:p>
            <a:r>
              <a:rPr lang="en-US" dirty="0" smtClean="0"/>
              <a:t>For gratings and narrow gaps high DBARC bake temp (180C) leaves webbing which partially masks these area.</a:t>
            </a:r>
          </a:p>
          <a:p>
            <a:r>
              <a:rPr lang="en-US" dirty="0" smtClean="0"/>
              <a:t>All wafers have residue that was not removed after 3x Recipe#7 in </a:t>
            </a:r>
            <a:r>
              <a:rPr lang="en-US" dirty="0" err="1" smtClean="0"/>
              <a:t>Gasonics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Follow-up Experiment</a:t>
            </a:r>
          </a:p>
          <a:p>
            <a:pPr lvl="2"/>
            <a:r>
              <a:rPr lang="en-US" dirty="0" smtClean="0"/>
              <a:t>(1) 30min Piranha 100C</a:t>
            </a:r>
          </a:p>
          <a:p>
            <a:pPr lvl="2"/>
            <a:r>
              <a:rPr lang="en-US" dirty="0" smtClean="0"/>
              <a:t>(1) 30min </a:t>
            </a:r>
            <a:r>
              <a:rPr lang="en-US" dirty="0" err="1" smtClean="0"/>
              <a:t>Nanostrip</a:t>
            </a:r>
            <a:r>
              <a:rPr lang="en-US" dirty="0" smtClean="0"/>
              <a:t> Dip</a:t>
            </a:r>
          </a:p>
          <a:p>
            <a:pPr lvl="2"/>
            <a:r>
              <a:rPr lang="en-US" dirty="0" smtClean="0"/>
              <a:t>(1) HOLD most dissimilar wafer</a:t>
            </a:r>
          </a:p>
          <a:p>
            <a:pPr lvl="2"/>
            <a:r>
              <a:rPr lang="en-US" dirty="0" smtClean="0"/>
              <a:t>SEM both cleaned wafers</a:t>
            </a:r>
          </a:p>
          <a:p>
            <a:pPr lvl="1"/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00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 </a:t>
            </a:r>
            <a:r>
              <a:rPr lang="en-US" dirty="0" err="1" smtClean="0"/>
              <a:t>Litho</a:t>
            </a:r>
            <a:r>
              <a:rPr lang="en-US" dirty="0" smtClean="0"/>
              <a:t> Conclusions – Good News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DUV </a:t>
            </a:r>
            <a:r>
              <a:rPr lang="en-US" dirty="0"/>
              <a:t>Stepper SOI should be set around</a:t>
            </a:r>
          </a:p>
          <a:p>
            <a:pPr lvl="1"/>
            <a:r>
              <a:rPr lang="en-US" dirty="0"/>
              <a:t>25mJ/cm^2</a:t>
            </a:r>
          </a:p>
          <a:p>
            <a:pPr lvl="1"/>
            <a:r>
              <a:rPr lang="en-US" dirty="0"/>
              <a:t>170C DBARC Bake Temp</a:t>
            </a:r>
          </a:p>
          <a:p>
            <a:r>
              <a:rPr lang="en-US" dirty="0" smtClean="0"/>
              <a:t>Run (1) SOI wafer with Focus/Energy array to measure offsets for all patterns</a:t>
            </a:r>
          </a:p>
          <a:p>
            <a:pPr lvl="1"/>
            <a:r>
              <a:rPr lang="en-US" dirty="0" smtClean="0"/>
              <a:t>Energy: 23, 24, </a:t>
            </a:r>
            <a:r>
              <a:rPr lang="en-US" dirty="0" smtClean="0">
                <a:solidFill>
                  <a:srgbClr val="FF0000"/>
                </a:solidFill>
              </a:rPr>
              <a:t>25,</a:t>
            </a:r>
            <a:r>
              <a:rPr lang="en-US" dirty="0" smtClean="0"/>
              <a:t> 26, 27</a:t>
            </a:r>
          </a:p>
          <a:p>
            <a:pPr lvl="1"/>
            <a:r>
              <a:rPr lang="en-US" dirty="0" smtClean="0"/>
              <a:t>Focus: -0.35, -.25, </a:t>
            </a:r>
            <a:r>
              <a:rPr lang="en-US" dirty="0" smtClean="0">
                <a:solidFill>
                  <a:srgbClr val="FF0000"/>
                </a:solidFill>
              </a:rPr>
              <a:t>-0.15</a:t>
            </a:r>
            <a:r>
              <a:rPr lang="en-US" dirty="0" smtClean="0"/>
              <a:t>, -0.05, 0.05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0051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DUV Stepper </a:t>
            </a:r>
            <a:r>
              <a:rPr lang="en-US" dirty="0" smtClean="0"/>
              <a:t>Waveguides</a:t>
            </a:r>
            <a:br>
              <a:rPr lang="en-US" dirty="0" smtClean="0"/>
            </a:br>
            <a:r>
              <a:rPr lang="en-US" dirty="0" smtClean="0"/>
              <a:t>SOI Test Run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Jock</a:t>
            </a:r>
            <a:r>
              <a:rPr lang="en-US" dirty="0"/>
              <a:t> </a:t>
            </a:r>
            <a:r>
              <a:rPr lang="en-US" dirty="0" smtClean="0"/>
              <a:t>Bovington</a:t>
            </a:r>
          </a:p>
          <a:p>
            <a:r>
              <a:rPr lang="en-US" dirty="0" smtClean="0"/>
              <a:t>&amp;</a:t>
            </a:r>
          </a:p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of Experiment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Using </a:t>
            </a:r>
            <a:r>
              <a:rPr lang="en-US" dirty="0" smtClean="0"/>
              <a:t>(3) </a:t>
            </a:r>
            <a:r>
              <a:rPr lang="en-US" dirty="0" smtClean="0"/>
              <a:t>Si wafer (NOT SOI)</a:t>
            </a:r>
          </a:p>
          <a:p>
            <a:pPr lvl="1"/>
            <a:r>
              <a:rPr lang="en-US" dirty="0" smtClean="0"/>
              <a:t>Split DBARC bake temperature (160,170,180C)</a:t>
            </a:r>
          </a:p>
          <a:p>
            <a:pPr lvl="1"/>
            <a:r>
              <a:rPr lang="en-US" dirty="0" smtClean="0"/>
              <a:t>Split dose energy (16,17,18…31mJ/cm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Hold focus (-0.15um)</a:t>
            </a:r>
          </a:p>
          <a:p>
            <a:pPr lvl="1"/>
            <a:r>
              <a:rPr lang="en-US" dirty="0" smtClean="0"/>
              <a:t>Etch </a:t>
            </a:r>
            <a:r>
              <a:rPr lang="en-US" dirty="0" smtClean="0"/>
              <a:t>250s</a:t>
            </a:r>
          </a:p>
          <a:p>
            <a:r>
              <a:rPr lang="en-US" dirty="0" smtClean="0"/>
              <a:t>Run (1)</a:t>
            </a:r>
            <a:r>
              <a:rPr lang="en-US" dirty="0"/>
              <a:t> </a:t>
            </a:r>
            <a:r>
              <a:rPr lang="en-US" dirty="0" smtClean="0"/>
              <a:t>SOI wafer given the results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58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Design of Experiment</a:t>
            </a:r>
          </a:p>
          <a:p>
            <a:r>
              <a:rPr lang="en-US" dirty="0" smtClean="0"/>
              <a:t>Device Layout</a:t>
            </a:r>
          </a:p>
          <a:p>
            <a:r>
              <a:rPr lang="en-US" dirty="0" smtClean="0"/>
              <a:t>SEM Results</a:t>
            </a:r>
          </a:p>
          <a:p>
            <a:r>
              <a:rPr lang="en-US" dirty="0" smtClean="0"/>
              <a:t>Conclusions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56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of Experiment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Jock Bovington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66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of Experiment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Using </a:t>
            </a:r>
            <a:r>
              <a:rPr lang="en-US" dirty="0" smtClean="0"/>
              <a:t>(3) </a:t>
            </a:r>
            <a:r>
              <a:rPr lang="en-US" dirty="0" smtClean="0"/>
              <a:t>Si wafer (NOT SOI)</a:t>
            </a:r>
          </a:p>
          <a:p>
            <a:pPr lvl="1"/>
            <a:r>
              <a:rPr lang="en-US" dirty="0" smtClean="0"/>
              <a:t>Split DBARC bake temperature (160,170,180C)</a:t>
            </a:r>
          </a:p>
          <a:p>
            <a:pPr lvl="1"/>
            <a:r>
              <a:rPr lang="en-US" dirty="0" smtClean="0"/>
              <a:t>Split dose energy (16,17,18…31mJ/cm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Hold focus (-0.15um)</a:t>
            </a:r>
          </a:p>
          <a:p>
            <a:pPr lvl="1"/>
            <a:r>
              <a:rPr lang="en-US" dirty="0" smtClean="0"/>
              <a:t>Etch </a:t>
            </a:r>
            <a:r>
              <a:rPr lang="en-US" dirty="0" smtClean="0"/>
              <a:t>250s</a:t>
            </a:r>
          </a:p>
          <a:p>
            <a:r>
              <a:rPr lang="en-US" dirty="0" smtClean="0"/>
              <a:t>Run (1)</a:t>
            </a:r>
            <a:r>
              <a:rPr lang="en-US" dirty="0"/>
              <a:t> </a:t>
            </a:r>
            <a:r>
              <a:rPr lang="en-US" dirty="0" smtClean="0"/>
              <a:t>SOI wafer given the results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63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 Follower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1800" dirty="0" smtClean="0"/>
                  <a:t>Clean Wafers</a:t>
                </a:r>
              </a:p>
              <a:p>
                <a:pPr lvl="1"/>
                <a:r>
                  <a:rPr lang="en-US" sz="1600" dirty="0" smtClean="0"/>
                  <a:t>Nano Strip, DI rinse, BHF, Di rinse, SRD</a:t>
                </a:r>
              </a:p>
              <a:p>
                <a:r>
                  <a:rPr lang="en-US" sz="1800" dirty="0" smtClean="0"/>
                  <a:t>Dehydration bake (132C, &gt;1min)</a:t>
                </a:r>
              </a:p>
              <a:p>
                <a:r>
                  <a:rPr lang="en-US" sz="1800" dirty="0" smtClean="0"/>
                  <a:t>Spin DBARC (5krpm, 30s) </a:t>
                </a:r>
              </a:p>
              <a:p>
                <a:r>
                  <a:rPr lang="en-US" sz="1800" dirty="0"/>
                  <a:t>H</a:t>
                </a:r>
                <a:r>
                  <a:rPr lang="en-US" sz="1800" dirty="0" smtClean="0"/>
                  <a:t>ot plate bake temp = XC, 60s</a:t>
                </a:r>
              </a:p>
              <a:p>
                <a:r>
                  <a:rPr lang="en-US" sz="1800" dirty="0" smtClean="0"/>
                  <a:t>Spin UV210 (5krpm, 30s)</a:t>
                </a:r>
              </a:p>
              <a:p>
                <a:r>
                  <a:rPr lang="en-US" sz="1800" dirty="0" smtClean="0"/>
                  <a:t>Soft </a:t>
                </a:r>
                <a:r>
                  <a:rPr lang="en-US" sz="1800" dirty="0"/>
                  <a:t>bake temp = </a:t>
                </a:r>
                <a:r>
                  <a:rPr lang="en-US" sz="1800" dirty="0" smtClean="0"/>
                  <a:t>132C</a:t>
                </a:r>
                <a:r>
                  <a:rPr lang="en-US" sz="1800" dirty="0"/>
                  <a:t>, </a:t>
                </a:r>
                <a:r>
                  <a:rPr lang="en-US" sz="1800" dirty="0" smtClean="0"/>
                  <a:t>60s</a:t>
                </a:r>
              </a:p>
              <a:p>
                <a:r>
                  <a:rPr lang="en-US" sz="1800" dirty="0" smtClean="0"/>
                  <a:t>DUV stepper exposure (</a:t>
                </a:r>
                <a:r>
                  <a:rPr lang="en-US" sz="1800" dirty="0" err="1" smtClean="0"/>
                  <a:t>YmJ</a:t>
                </a:r>
                <a:r>
                  <a:rPr lang="en-US" sz="1800" dirty="0" smtClean="0"/>
                  <a:t>/cm</a:t>
                </a:r>
                <a:r>
                  <a:rPr lang="en-US" sz="1800" baseline="30000" dirty="0" smtClean="0"/>
                  <a:t>2</a:t>
                </a:r>
                <a:r>
                  <a:rPr lang="en-US" sz="1800" dirty="0" smtClean="0"/>
                  <a:t>, -0.15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/>
                      </a:rPr>
                      <m:t>µ</m:t>
                    </m:r>
                  </m:oMath>
                </a14:m>
                <a:r>
                  <a:rPr lang="en-US" sz="1800" dirty="0" smtClean="0"/>
                  <a:t>m)</a:t>
                </a:r>
              </a:p>
              <a:p>
                <a:r>
                  <a:rPr lang="en-US" sz="1800" dirty="0" smtClean="0"/>
                  <a:t>Post exposure bake (132C, 90s)</a:t>
                </a:r>
              </a:p>
              <a:p>
                <a:r>
                  <a:rPr lang="en-US" sz="1800" dirty="0" smtClean="0"/>
                  <a:t>Develop 300MIF (120s, minimal agitation)</a:t>
                </a:r>
              </a:p>
              <a:p>
                <a:r>
                  <a:rPr lang="en-US" sz="1800" dirty="0" smtClean="0"/>
                  <a:t>SRD</a:t>
                </a:r>
              </a:p>
              <a:p>
                <a:r>
                  <a:rPr lang="en-US" sz="1800" dirty="0" smtClean="0"/>
                  <a:t>PEII </a:t>
                </a:r>
                <a:r>
                  <a:rPr lang="en-US" sz="1800" dirty="0" smtClean="0"/>
                  <a:t>O2 </a:t>
                </a:r>
                <a:r>
                  <a:rPr lang="en-US" sz="1800" dirty="0" err="1" smtClean="0"/>
                  <a:t>Descum</a:t>
                </a:r>
                <a:r>
                  <a:rPr lang="en-US" sz="1800" dirty="0" smtClean="0"/>
                  <a:t> (100W, 300mT, 30s)</a:t>
                </a:r>
              </a:p>
              <a:p>
                <a:r>
                  <a:rPr lang="en-US" sz="1800" dirty="0" smtClean="0"/>
                  <a:t>Si Deep RIE “Bosch” single step etch BOV_J_01 (250s, ~250nm)</a:t>
                </a:r>
                <a:endParaRPr lang="en-US" sz="1800" dirty="0"/>
              </a:p>
              <a:p>
                <a:r>
                  <a:rPr lang="en-US" sz="1800" dirty="0" err="1" smtClean="0"/>
                  <a:t>Dektak</a:t>
                </a:r>
                <a:r>
                  <a:rPr lang="en-US" sz="1800" dirty="0" smtClean="0"/>
                  <a:t> step height</a:t>
                </a:r>
                <a:endParaRPr lang="en-US" sz="1800" dirty="0" smtClean="0"/>
              </a:p>
              <a:p>
                <a:r>
                  <a:rPr lang="en-US" sz="1800" dirty="0" err="1" smtClean="0"/>
                  <a:t>Gasonics</a:t>
                </a:r>
                <a:r>
                  <a:rPr lang="en-US" sz="1800" dirty="0" smtClean="0"/>
                  <a:t> Strip (recipe #7, 120s, 1-3 repeats)</a:t>
                </a:r>
              </a:p>
              <a:p>
                <a:r>
                  <a:rPr lang="en-US" sz="1800" dirty="0" err="1" smtClean="0"/>
                  <a:t>Dektak</a:t>
                </a:r>
                <a:r>
                  <a:rPr lang="en-US" sz="1800" dirty="0" smtClean="0"/>
                  <a:t> step height</a:t>
                </a:r>
              </a:p>
              <a:p>
                <a:r>
                  <a:rPr lang="en-US" sz="1800" dirty="0" smtClean="0"/>
                  <a:t>SEM</a:t>
                </a:r>
                <a:endParaRPr lang="en-US" sz="18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444" t="-631" b="-178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65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Device Layout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36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Device Layout – Dose Energy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ord 5"/>
          <p:cNvSpPr/>
          <p:nvPr/>
        </p:nvSpPr>
        <p:spPr>
          <a:xfrm>
            <a:off x="1679864" y="1295400"/>
            <a:ext cx="5410200" cy="5181600"/>
          </a:xfrm>
          <a:prstGeom prst="chord">
            <a:avLst>
              <a:gd name="adj1" fmla="val 6710358"/>
              <a:gd name="adj2" fmla="val 41319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9221023"/>
              </p:ext>
            </p:extLst>
          </p:nvPr>
        </p:nvGraphicFramePr>
        <p:xfrm>
          <a:off x="1981200" y="1524000"/>
          <a:ext cx="4191000" cy="419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8500"/>
                <a:gridCol w="698500"/>
                <a:gridCol w="698500"/>
                <a:gridCol w="698500"/>
                <a:gridCol w="698500"/>
                <a:gridCol w="698500"/>
              </a:tblGrid>
              <a:tr h="698500"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23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24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25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26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27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9850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>-.35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6985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>-.25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69850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>-.15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69850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>-.05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69850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>0.5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1554480" y="2819400"/>
            <a:ext cx="152400" cy="2133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1733549" y="3362324"/>
            <a:ext cx="7138" cy="1031083"/>
          </a:xfrm>
          <a:prstGeom prst="line">
            <a:avLst/>
          </a:prstGeom>
          <a:ln w="28575">
            <a:solidFill>
              <a:srgbClr val="385D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941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/>
              <a:t>Coupler gaps</a:t>
            </a:r>
          </a:p>
          <a:p>
            <a:pPr lvl="1"/>
            <a:r>
              <a:rPr lang="en-US" dirty="0" smtClean="0"/>
              <a:t>300nm period gratings</a:t>
            </a:r>
          </a:p>
          <a:p>
            <a:pPr lvl="1"/>
            <a:r>
              <a:rPr lang="en-US" dirty="0" smtClean="0"/>
              <a:t>Star Coupler points</a:t>
            </a:r>
          </a:p>
          <a:p>
            <a:pPr lvl="1"/>
            <a:r>
              <a:rPr lang="en-US" dirty="0" smtClean="0"/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770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 Results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00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Coupler gaps</a:t>
            </a:r>
          </a:p>
          <a:p>
            <a:pPr lvl="1"/>
            <a:r>
              <a:rPr lang="en-US" b="1" dirty="0" smtClean="0"/>
              <a:t>300nm period gratings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Star Coupler points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2" name="Straight Connector 21"/>
          <p:cNvCxnSpPr/>
          <p:nvPr/>
        </p:nvCxnSpPr>
        <p:spPr>
          <a:xfrm>
            <a:off x="4800600" y="6553200"/>
            <a:ext cx="295751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7751764" y="6134100"/>
            <a:ext cx="0" cy="433388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634766" y="4207855"/>
            <a:ext cx="4165834" cy="2345345"/>
            <a:chOff x="634766" y="4665055"/>
            <a:chExt cx="4165834" cy="2345345"/>
          </a:xfrm>
        </p:grpSpPr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21429" t="57619" r="28095" b="5048"/>
            <a:stretch>
              <a:fillRect/>
            </a:stretch>
          </p:blipFill>
          <p:spPr bwMode="auto">
            <a:xfrm>
              <a:off x="634766" y="4724399"/>
              <a:ext cx="3873494" cy="914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5" name="Straight Arrow Connector 24"/>
            <p:cNvCxnSpPr/>
            <p:nvPr/>
          </p:nvCxnSpPr>
          <p:spPr>
            <a:xfrm>
              <a:off x="683489" y="5029200"/>
              <a:ext cx="375777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634766" y="5638800"/>
              <a:ext cx="1461696" cy="3697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3010022" y="5638800"/>
              <a:ext cx="1790578" cy="3697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10000" t="10667" r="15714" b="4762"/>
            <a:stretch>
              <a:fillRect/>
            </a:stretch>
          </p:blipFill>
          <p:spPr bwMode="auto">
            <a:xfrm>
              <a:off x="634766" y="6008531"/>
              <a:ext cx="4165834" cy="10018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0" name="Straight Arrow Connector 29"/>
            <p:cNvCxnSpPr/>
            <p:nvPr/>
          </p:nvCxnSpPr>
          <p:spPr>
            <a:xfrm>
              <a:off x="2321000" y="6493807"/>
              <a:ext cx="22217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1886812" y="6229917"/>
              <a:ext cx="442967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1019192" y="6075148"/>
              <a:ext cx="368493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6"/>
            <p:cNvSpPr txBox="1"/>
            <p:nvPr/>
          </p:nvSpPr>
          <p:spPr>
            <a:xfrm>
              <a:off x="1613929" y="6324600"/>
              <a:ext cx="910847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.</a:t>
              </a:r>
              <a:r>
                <a:rPr lang="en-US" b="1" dirty="0" smtClean="0"/>
                <a:t>15um</a:t>
              </a:r>
              <a:endParaRPr lang="en-US" b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285874" y="6019800"/>
              <a:ext cx="899848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.3um</a:t>
              </a:r>
              <a:endParaRPr lang="en-US" b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04240" y="4665055"/>
              <a:ext cx="974090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12um</a:t>
              </a:r>
              <a:endParaRPr lang="en-US" b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028190" y="5730272"/>
              <a:ext cx="1198880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2.55um</a:t>
              </a:r>
              <a:endParaRPr lang="en-US" b="1" dirty="0"/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>
              <a:off x="2540634" y="6798607"/>
              <a:ext cx="22217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6"/>
            <p:cNvSpPr txBox="1"/>
            <p:nvPr/>
          </p:nvSpPr>
          <p:spPr>
            <a:xfrm>
              <a:off x="1828800" y="6629400"/>
              <a:ext cx="910847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.</a:t>
              </a:r>
              <a:r>
                <a:rPr lang="en-US" b="1" dirty="0" smtClean="0"/>
                <a:t>15um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20814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Coupler gaps</a:t>
            </a:r>
          </a:p>
          <a:p>
            <a:pPr lvl="1"/>
            <a:r>
              <a:rPr lang="en-US" b="1" dirty="0" smtClean="0"/>
              <a:t>300nm period gratings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Star Coupler points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0" t="22222" r="64300" b="33910"/>
          <a:stretch/>
        </p:blipFill>
        <p:spPr bwMode="auto">
          <a:xfrm>
            <a:off x="2819400" y="3581400"/>
            <a:ext cx="211836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4800600" y="6400800"/>
            <a:ext cx="236855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7162800" y="6126956"/>
            <a:ext cx="0" cy="288131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5" cstate="print"/>
          <a:srcRect l="14286" t="12952" r="13333" b="77358"/>
          <a:stretch>
            <a:fillRect/>
          </a:stretch>
        </p:blipFill>
        <p:spPr bwMode="auto">
          <a:xfrm>
            <a:off x="533400" y="5208345"/>
            <a:ext cx="4343400" cy="1421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0" name="Straight Arrow Connector 29"/>
          <p:cNvCxnSpPr/>
          <p:nvPr/>
        </p:nvCxnSpPr>
        <p:spPr>
          <a:xfrm>
            <a:off x="2819400" y="3581400"/>
            <a:ext cx="2133600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077653" y="3516868"/>
            <a:ext cx="951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12um</a:t>
            </a:r>
            <a:endParaRPr lang="en-US" b="1" dirty="0"/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2143353" y="5251450"/>
            <a:ext cx="1069924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925829" y="5040868"/>
            <a:ext cx="1283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3um</a:t>
            </a:r>
            <a:endParaRPr lang="en-US" b="1" dirty="0"/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2146611" y="5454650"/>
            <a:ext cx="515055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57142" y="5257800"/>
            <a:ext cx="1452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1.425um</a:t>
            </a:r>
            <a:endParaRPr lang="en-US" b="1" dirty="0"/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2651939" y="5867400"/>
            <a:ext cx="54293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900142" y="5678408"/>
            <a:ext cx="1300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.15um</a:t>
            </a:r>
            <a:endParaRPr lang="en-US" b="1" dirty="0"/>
          </a:p>
        </p:txBody>
      </p:sp>
      <p:cxnSp>
        <p:nvCxnSpPr>
          <p:cNvPr id="38" name="Straight Connector 37"/>
          <p:cNvCxnSpPr/>
          <p:nvPr/>
        </p:nvCxnSpPr>
        <p:spPr>
          <a:xfrm flipH="1">
            <a:off x="2152650" y="4648200"/>
            <a:ext cx="1504950" cy="5476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3205163" y="4648200"/>
            <a:ext cx="833437" cy="5619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3276600" y="5560219"/>
            <a:ext cx="0" cy="221456"/>
          </a:xfrm>
          <a:prstGeom prst="straightConnector1">
            <a:avLst/>
          </a:prstGeom>
          <a:ln w="95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3276600" y="5780881"/>
            <a:ext cx="0" cy="200819"/>
          </a:xfrm>
          <a:prstGeom prst="straightConnector1">
            <a:avLst/>
          </a:prstGeom>
          <a:ln w="95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3276600" y="5486400"/>
            <a:ext cx="1300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.15um</a:t>
            </a:r>
            <a:endParaRPr lang="en-US" b="1" dirty="0"/>
          </a:p>
        </p:txBody>
      </p:sp>
      <p:sp>
        <p:nvSpPr>
          <p:cNvPr id="56" name="TextBox 55"/>
          <p:cNvSpPr txBox="1"/>
          <p:nvPr/>
        </p:nvSpPr>
        <p:spPr>
          <a:xfrm>
            <a:off x="3276600" y="5688568"/>
            <a:ext cx="1300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.15um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82949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 Follower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1800" dirty="0" smtClean="0"/>
                  <a:t>Clean Wafers</a:t>
                </a:r>
              </a:p>
              <a:p>
                <a:pPr lvl="1"/>
                <a:r>
                  <a:rPr lang="en-US" sz="1600" dirty="0" smtClean="0"/>
                  <a:t>Nano Strip, DI rinse, BHF, Di rinse, SRD</a:t>
                </a:r>
              </a:p>
              <a:p>
                <a:r>
                  <a:rPr lang="en-US" sz="1800" dirty="0" smtClean="0"/>
                  <a:t>Dehydration bake (132C, &gt;1min)</a:t>
                </a:r>
              </a:p>
              <a:p>
                <a:r>
                  <a:rPr lang="en-US" sz="1800" dirty="0" smtClean="0"/>
                  <a:t>Spin DBARC (5krpm, 30s) </a:t>
                </a:r>
              </a:p>
              <a:p>
                <a:r>
                  <a:rPr lang="en-US" sz="1800" dirty="0"/>
                  <a:t>H</a:t>
                </a:r>
                <a:r>
                  <a:rPr lang="en-US" sz="1800" dirty="0" smtClean="0"/>
                  <a:t>ot plate bake temp = XC, 60s</a:t>
                </a:r>
              </a:p>
              <a:p>
                <a:r>
                  <a:rPr lang="en-US" sz="1800" dirty="0" smtClean="0"/>
                  <a:t>Spin UV210 (5krpm, 30s)</a:t>
                </a:r>
              </a:p>
              <a:p>
                <a:r>
                  <a:rPr lang="en-US" sz="1800" dirty="0" smtClean="0"/>
                  <a:t>Soft </a:t>
                </a:r>
                <a:r>
                  <a:rPr lang="en-US" sz="1800" dirty="0"/>
                  <a:t>bake temp = </a:t>
                </a:r>
                <a:r>
                  <a:rPr lang="en-US" sz="1800" dirty="0" smtClean="0"/>
                  <a:t>132C</a:t>
                </a:r>
                <a:r>
                  <a:rPr lang="en-US" sz="1800" dirty="0"/>
                  <a:t>, </a:t>
                </a:r>
                <a:r>
                  <a:rPr lang="en-US" sz="1800" dirty="0" smtClean="0"/>
                  <a:t>60s</a:t>
                </a:r>
              </a:p>
              <a:p>
                <a:r>
                  <a:rPr lang="en-US" sz="1800" dirty="0" smtClean="0"/>
                  <a:t>DUV stepper exposure (</a:t>
                </a:r>
                <a:r>
                  <a:rPr lang="en-US" sz="1800" dirty="0" err="1" smtClean="0"/>
                  <a:t>YmJ</a:t>
                </a:r>
                <a:r>
                  <a:rPr lang="en-US" sz="1800" dirty="0" smtClean="0"/>
                  <a:t>/cm</a:t>
                </a:r>
                <a:r>
                  <a:rPr lang="en-US" sz="1800" baseline="30000" dirty="0" smtClean="0"/>
                  <a:t>2</a:t>
                </a:r>
                <a:r>
                  <a:rPr lang="en-US" sz="1800" dirty="0" smtClean="0"/>
                  <a:t>, -0.15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/>
                      </a:rPr>
                      <m:t>µ</m:t>
                    </m:r>
                  </m:oMath>
                </a14:m>
                <a:r>
                  <a:rPr lang="en-US" sz="1800" dirty="0" smtClean="0"/>
                  <a:t>m)</a:t>
                </a:r>
              </a:p>
              <a:p>
                <a:r>
                  <a:rPr lang="en-US" sz="1800" dirty="0" smtClean="0"/>
                  <a:t>Post exposure bake (132C, 90s)</a:t>
                </a:r>
              </a:p>
              <a:p>
                <a:r>
                  <a:rPr lang="en-US" sz="1800" dirty="0" smtClean="0"/>
                  <a:t>Develop 300MIF (120s, minimal agitation)</a:t>
                </a:r>
              </a:p>
              <a:p>
                <a:r>
                  <a:rPr lang="en-US" sz="1800" dirty="0" smtClean="0"/>
                  <a:t>PEII O2 </a:t>
                </a:r>
                <a:r>
                  <a:rPr lang="en-US" sz="1800" dirty="0" err="1" smtClean="0"/>
                  <a:t>Descum</a:t>
                </a:r>
                <a:r>
                  <a:rPr lang="en-US" sz="1800" dirty="0" smtClean="0"/>
                  <a:t> (100W, 300mT, 30s)</a:t>
                </a:r>
              </a:p>
              <a:p>
                <a:r>
                  <a:rPr lang="en-US" sz="1800" dirty="0" smtClean="0"/>
                  <a:t>Si Deep RIE “Bosch” single step etch BOV_J_01 (250s, ~250nm)</a:t>
                </a:r>
                <a:endParaRPr lang="en-US" sz="1800" dirty="0"/>
              </a:p>
              <a:p>
                <a:r>
                  <a:rPr lang="en-US" sz="1800" dirty="0" err="1" smtClean="0"/>
                  <a:t>Dektak</a:t>
                </a:r>
                <a:r>
                  <a:rPr lang="en-US" sz="1800" dirty="0" smtClean="0"/>
                  <a:t> step height</a:t>
                </a:r>
              </a:p>
              <a:p>
                <a:r>
                  <a:rPr lang="en-US" sz="1800" dirty="0" err="1" smtClean="0"/>
                  <a:t>Gasonics</a:t>
                </a:r>
                <a:r>
                  <a:rPr lang="en-US" sz="1800" dirty="0" smtClean="0"/>
                  <a:t> Strip (recipe #7, 120s, 1-3 repeats)</a:t>
                </a:r>
              </a:p>
              <a:p>
                <a:r>
                  <a:rPr lang="en-US" sz="1800" dirty="0" err="1" smtClean="0"/>
                  <a:t>Dektak</a:t>
                </a:r>
                <a:r>
                  <a:rPr lang="en-US" sz="1800" dirty="0" smtClean="0"/>
                  <a:t> step height</a:t>
                </a:r>
              </a:p>
              <a:p>
                <a:r>
                  <a:rPr lang="en-US" sz="1800" dirty="0" smtClean="0"/>
                  <a:t>SEM</a:t>
                </a:r>
                <a:endParaRPr lang="en-US" sz="1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 cstate="print"/>
                <a:stretch>
                  <a:fillRect l="-444" t="-631" b="-109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69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b="1" dirty="0" smtClean="0"/>
              <a:t>Coupler gaps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300nm period gratings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Star Coupler points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9" t="17778" r="70375" b="8444"/>
          <a:stretch/>
        </p:blipFill>
        <p:spPr bwMode="auto">
          <a:xfrm flipH="1">
            <a:off x="3246120" y="3924300"/>
            <a:ext cx="1676400" cy="2736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4343400" y="4605342"/>
            <a:ext cx="204946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6386514" y="4331498"/>
            <a:ext cx="0" cy="288131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26190" t="10667" r="23333" b="8571"/>
          <a:stretch>
            <a:fillRect/>
          </a:stretch>
        </p:blipFill>
        <p:spPr bwMode="auto">
          <a:xfrm>
            <a:off x="1066800" y="4343400"/>
            <a:ext cx="2057400" cy="20574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cxnSp>
        <p:nvCxnSpPr>
          <p:cNvPr id="13" name="Straight Arrow Connector 12"/>
          <p:cNvCxnSpPr/>
          <p:nvPr/>
        </p:nvCxnSpPr>
        <p:spPr>
          <a:xfrm flipV="1">
            <a:off x="1340644" y="5486399"/>
            <a:ext cx="592931" cy="1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295400" y="5100636"/>
            <a:ext cx="682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.6um</a:t>
            </a:r>
            <a:endParaRPr lang="en-US" b="1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2203802" y="5486399"/>
            <a:ext cx="592931" cy="1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158558" y="5100636"/>
            <a:ext cx="682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.6um</a:t>
            </a:r>
            <a:endParaRPr lang="en-US" b="1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919288" y="4805365"/>
            <a:ext cx="300037" cy="1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676400" y="4419600"/>
            <a:ext cx="815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.28um</a:t>
            </a:r>
            <a:endParaRPr lang="en-US" b="1" dirty="0"/>
          </a:p>
        </p:txBody>
      </p:sp>
      <p:cxnSp>
        <p:nvCxnSpPr>
          <p:cNvPr id="27" name="Straight Connector 26"/>
          <p:cNvCxnSpPr/>
          <p:nvPr/>
        </p:nvCxnSpPr>
        <p:spPr>
          <a:xfrm>
            <a:off x="3124200" y="4343400"/>
            <a:ext cx="917575" cy="889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124200" y="5334000"/>
            <a:ext cx="914400" cy="1066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7069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Coupler gaps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300nm period gratings</a:t>
            </a:r>
          </a:p>
          <a:p>
            <a:pPr lvl="1"/>
            <a:r>
              <a:rPr lang="en-US" b="1" dirty="0" smtClean="0"/>
              <a:t>Star Coupler points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0" t="18149" r="73625" b="5555"/>
          <a:stretch/>
        </p:blipFill>
        <p:spPr bwMode="auto">
          <a:xfrm>
            <a:off x="2895600" y="3733800"/>
            <a:ext cx="1828800" cy="2790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/>
          <p:cNvSpPr/>
          <p:nvPr/>
        </p:nvSpPr>
        <p:spPr>
          <a:xfrm>
            <a:off x="6016173" y="5272192"/>
            <a:ext cx="647700" cy="519007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34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Coupler gaps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300nm period gratings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Star Coupler points</a:t>
            </a:r>
          </a:p>
          <a:p>
            <a:pPr lvl="1"/>
            <a:r>
              <a:rPr lang="en-US" b="1" dirty="0" smtClean="0"/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" t="19555" r="64000" b="6666"/>
          <a:stretch/>
        </p:blipFill>
        <p:spPr bwMode="auto">
          <a:xfrm>
            <a:off x="1223974" y="4267200"/>
            <a:ext cx="3073706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7924800" y="5272192"/>
            <a:ext cx="647700" cy="519007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79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r>
              <a:rPr lang="en-US" dirty="0" smtClean="0"/>
              <a:t> &amp; Jock Bovington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89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 Test Conclusions – Bad News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98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 Conclusions – Good News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7813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Device Layout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42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Device Layout – Dose Energy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ord 5"/>
          <p:cNvSpPr/>
          <p:nvPr/>
        </p:nvSpPr>
        <p:spPr>
          <a:xfrm>
            <a:off x="1679864" y="1295400"/>
            <a:ext cx="5410200" cy="5181600"/>
          </a:xfrm>
          <a:prstGeom prst="chord">
            <a:avLst>
              <a:gd name="adj1" fmla="val 6710358"/>
              <a:gd name="adj2" fmla="val 41319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4624434"/>
              </p:ext>
            </p:extLst>
          </p:nvPr>
        </p:nvGraphicFramePr>
        <p:xfrm>
          <a:off x="2667000" y="2590800"/>
          <a:ext cx="3429000" cy="266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800"/>
                <a:gridCol w="685800"/>
                <a:gridCol w="685800"/>
                <a:gridCol w="685800"/>
                <a:gridCol w="685800"/>
              </a:tblGrid>
              <a:tr h="88900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26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27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28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29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30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88900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25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24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23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22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21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88900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16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17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18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19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1554480" y="2819400"/>
            <a:ext cx="152400" cy="2133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1733549" y="3362324"/>
            <a:ext cx="7138" cy="1031083"/>
          </a:xfrm>
          <a:prstGeom prst="line">
            <a:avLst/>
          </a:prstGeom>
          <a:ln w="28575">
            <a:solidFill>
              <a:srgbClr val="385D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446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/>
              <a:t>Coupler gaps</a:t>
            </a:r>
          </a:p>
          <a:p>
            <a:pPr lvl="1"/>
            <a:r>
              <a:rPr lang="en-US" dirty="0" smtClean="0"/>
              <a:t>300nm period gratings</a:t>
            </a:r>
          </a:p>
          <a:p>
            <a:pPr lvl="1"/>
            <a:r>
              <a:rPr lang="en-US" dirty="0" smtClean="0"/>
              <a:t>Star Coupler points</a:t>
            </a:r>
          </a:p>
          <a:p>
            <a:pPr lvl="1"/>
            <a:r>
              <a:rPr lang="en-US" dirty="0" smtClean="0"/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401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 Results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CSB standar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10666</TotalTime>
  <Words>1150</Words>
  <Application>Microsoft Office PowerPoint</Application>
  <PresentationFormat>On-screen Show (4:3)</PresentationFormat>
  <Paragraphs>380</Paragraphs>
  <Slides>55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UCSB standard</vt:lpstr>
      <vt:lpstr>DUV Stepper Waveguides Si Dummy Run</vt:lpstr>
      <vt:lpstr>Overview</vt:lpstr>
      <vt:lpstr>Design of Experiment</vt:lpstr>
      <vt:lpstr>Design of Experiment</vt:lpstr>
      <vt:lpstr>Process Follower</vt:lpstr>
      <vt:lpstr>Device Layout</vt:lpstr>
      <vt:lpstr>Device Layout – Dose Energy</vt:lpstr>
      <vt:lpstr>Pattern Layout</vt:lpstr>
      <vt:lpstr>SEM Results</vt:lpstr>
      <vt:lpstr>Pattern Layout</vt:lpstr>
      <vt:lpstr>SEMs – 160C Bake time</vt:lpstr>
      <vt:lpstr>SEMs – 170C Bake time</vt:lpstr>
      <vt:lpstr>SEMs – 180C Bake time</vt:lpstr>
      <vt:lpstr>SEMs – 180C Bake time</vt:lpstr>
      <vt:lpstr>Pattern Layout</vt:lpstr>
      <vt:lpstr>SEMs – 160C Bake time</vt:lpstr>
      <vt:lpstr>SEMs – 170C Bake time</vt:lpstr>
      <vt:lpstr>SEMs – 180C Bake time</vt:lpstr>
      <vt:lpstr>SEMs – 180C Bake time</vt:lpstr>
      <vt:lpstr>Pattern Layout</vt:lpstr>
      <vt:lpstr>SEMs – 160C Bake time</vt:lpstr>
      <vt:lpstr>SEMs – 170C Bake time</vt:lpstr>
      <vt:lpstr>SEMs – 180C Bake time</vt:lpstr>
      <vt:lpstr>SEMs – 180C Bake time</vt:lpstr>
      <vt:lpstr>Pattern Layout</vt:lpstr>
      <vt:lpstr>SEMs – 160C Bake time</vt:lpstr>
      <vt:lpstr>SEMs – 170C Bake time</vt:lpstr>
      <vt:lpstr>SEMs – 170C Bake time</vt:lpstr>
      <vt:lpstr>SEMs – 180C Bake time</vt:lpstr>
      <vt:lpstr>SEMs – 180C Bake time</vt:lpstr>
      <vt:lpstr>Pattern Layout</vt:lpstr>
      <vt:lpstr>SEMs – 160C Bake time</vt:lpstr>
      <vt:lpstr>SEMs – 170C Bake time</vt:lpstr>
      <vt:lpstr>SEMs – 180C Bake time</vt:lpstr>
      <vt:lpstr>SEMs – 180C Bake time</vt:lpstr>
      <vt:lpstr>Conclusions</vt:lpstr>
      <vt:lpstr>Si Litho Conclusions – Bad News</vt:lpstr>
      <vt:lpstr>Si Litho Conclusions – Good News</vt:lpstr>
      <vt:lpstr>DUV Stepper Waveguides SOI Test Run</vt:lpstr>
      <vt:lpstr>Overview</vt:lpstr>
      <vt:lpstr>Design of Experiment</vt:lpstr>
      <vt:lpstr>Design of Experiment</vt:lpstr>
      <vt:lpstr>Process Follower</vt:lpstr>
      <vt:lpstr>Device Layout</vt:lpstr>
      <vt:lpstr>Device Layout – Dose Energy</vt:lpstr>
      <vt:lpstr>Pattern Layout</vt:lpstr>
      <vt:lpstr>SEM Results</vt:lpstr>
      <vt:lpstr>Pattern Layout</vt:lpstr>
      <vt:lpstr>Pattern Layout</vt:lpstr>
      <vt:lpstr>Pattern Layout</vt:lpstr>
      <vt:lpstr>Pattern Layout</vt:lpstr>
      <vt:lpstr>Pattern Layout</vt:lpstr>
      <vt:lpstr>Conclusions</vt:lpstr>
      <vt:lpstr>SOI Test Conclusions – Bad News</vt:lpstr>
      <vt:lpstr>SOI Conclusions – Good News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Jock Bovington</dc:creator>
  <cp:lastModifiedBy>Jock Bovington</cp:lastModifiedBy>
  <cp:revision>503</cp:revision>
  <cp:lastPrinted>2012-07-31T18:58:52Z</cp:lastPrinted>
  <dcterms:created xsi:type="dcterms:W3CDTF">2012-07-29T23:57:59Z</dcterms:created>
  <dcterms:modified xsi:type="dcterms:W3CDTF">2012-08-09T07:56:02Z</dcterms:modified>
</cp:coreProperties>
</file>