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1" r:id="rId3"/>
    <p:sldId id="305" r:id="rId4"/>
    <p:sldId id="307" r:id="rId5"/>
    <p:sldId id="295" r:id="rId6"/>
    <p:sldId id="297" r:id="rId7"/>
    <p:sldId id="298" r:id="rId8"/>
    <p:sldId id="304" r:id="rId9"/>
    <p:sldId id="299" r:id="rId10"/>
    <p:sldId id="300" r:id="rId11"/>
    <p:sldId id="303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50021"/>
    <a:srgbClr val="FF99FF"/>
    <a:srgbClr val="FFFFFF"/>
    <a:srgbClr val="FF3399"/>
    <a:srgbClr val="B9CD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700" autoAdjust="0"/>
  </p:normalViewPr>
  <p:slideViewPr>
    <p:cSldViewPr snapToObjects="1"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233E9-BD74-4CD9-994C-ABFF2E78DA9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9DB28-A2A5-41BF-9808-09D5F7584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SWEEPER – process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Martijn Heck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heater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4-um wide Ni-Cr heaters (standard heater?);</a:t>
            </a:r>
          </a:p>
          <a:p>
            <a:r>
              <a:rPr lang="en-US" dirty="0" smtClean="0"/>
              <a:t>check sidewall coverage;</a:t>
            </a:r>
          </a:p>
          <a:p>
            <a:r>
              <a:rPr lang="en-US" dirty="0" smtClean="0"/>
              <a:t>lift-off mask (w/ negative resist), </a:t>
            </a:r>
            <a:r>
              <a:rPr lang="en-US" dirty="0" smtClean="0">
                <a:solidFill>
                  <a:srgbClr val="FF0000"/>
                </a:solidFill>
              </a:rPr>
              <a:t>mask 3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57900" y="4800600"/>
            <a:ext cx="27051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28900" y="4800600"/>
            <a:ext cx="26670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7200" y="5333999"/>
            <a:ext cx="2324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95900" y="5105400"/>
            <a:ext cx="762000" cy="761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57900" y="4724400"/>
            <a:ext cx="27051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86100" y="5333999"/>
            <a:ext cx="3086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76400" y="5257799"/>
            <a:ext cx="838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0" y="5334001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24800" y="5334004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676400" y="5181599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288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812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1336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86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4384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5400000">
            <a:off x="5791201" y="4914901"/>
            <a:ext cx="457200" cy="761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flow – probe pad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thick gold (&gt;&gt; 1 </a:t>
            </a:r>
            <a:r>
              <a:rPr lang="el-GR" dirty="0" smtClean="0"/>
              <a:t>μ</a:t>
            </a:r>
            <a:r>
              <a:rPr lang="en-US" dirty="0" smtClean="0"/>
              <a:t>m) for probe pad metallization;</a:t>
            </a:r>
          </a:p>
          <a:p>
            <a:r>
              <a:rPr lang="en-US" dirty="0" smtClean="0"/>
              <a:t>covers sidewalls;</a:t>
            </a:r>
          </a:p>
          <a:p>
            <a:r>
              <a:rPr lang="en-US" dirty="0" smtClean="0"/>
              <a:t>lift-off mask (w/ negative resist), </a:t>
            </a:r>
            <a:r>
              <a:rPr lang="en-US" dirty="0" smtClean="0">
                <a:solidFill>
                  <a:srgbClr val="FF0000"/>
                </a:solidFill>
              </a:rPr>
              <a:t>mask 4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57900" y="4800600"/>
            <a:ext cx="27051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8900" y="4800600"/>
            <a:ext cx="26670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5333999"/>
            <a:ext cx="2324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95900" y="5105400"/>
            <a:ext cx="762000" cy="761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57900" y="4724400"/>
            <a:ext cx="27051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86100" y="5333999"/>
            <a:ext cx="3086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76400" y="5257799"/>
            <a:ext cx="838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58000" y="5334001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5334004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76400" y="5181599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288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384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5400000">
            <a:off x="5791201" y="4914901"/>
            <a:ext cx="457200" cy="761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981700" y="4495800"/>
            <a:ext cx="27813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5543550" y="4667250"/>
            <a:ext cx="609600" cy="266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Waveguide etch on Die 1+2, using mask 1, 5;</a:t>
            </a:r>
          </a:p>
          <a:p>
            <a:r>
              <a:rPr lang="en-US" dirty="0" smtClean="0"/>
              <a:t>Grating etch on Die 1,2,3 and 4 using e-beam;</a:t>
            </a:r>
          </a:p>
          <a:p>
            <a:r>
              <a:rPr lang="en-US" dirty="0" smtClean="0"/>
              <a:t>Waveguide etch on Die 3+4, using mask 1, 5;</a:t>
            </a:r>
          </a:p>
          <a:p>
            <a:r>
              <a:rPr lang="en-US" dirty="0" smtClean="0"/>
              <a:t>SU8 or BCB deposition and etch using mask 2;</a:t>
            </a:r>
          </a:p>
          <a:p>
            <a:r>
              <a:rPr lang="en-US" dirty="0" smtClean="0"/>
              <a:t>Heater deposition and lift-off using mask 3;</a:t>
            </a:r>
          </a:p>
          <a:p>
            <a:r>
              <a:rPr lang="en-US" dirty="0" smtClean="0"/>
              <a:t>Probe pad deposition and lift-off using mask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Pattern &gt;2 dies with waveguides;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e-beam on &gt;4 dies;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Pattern &gt;2 other dies with waveguides;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Optionally: take out 2 dies after SU8</a:t>
            </a:r>
            <a:br>
              <a:rPr lang="en-US" dirty="0" smtClean="0"/>
            </a:br>
            <a:r>
              <a:rPr lang="en-US" dirty="0" smtClean="0"/>
              <a:t>→ dice, polish and measure;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Heaters on remaining samples</a:t>
            </a:r>
            <a:endParaRPr lang="en-US" dirty="0"/>
          </a:p>
        </p:txBody>
      </p:sp>
      <p:grpSp>
        <p:nvGrpSpPr>
          <p:cNvPr id="263" name="Group 262"/>
          <p:cNvGrpSpPr/>
          <p:nvPr/>
        </p:nvGrpSpPr>
        <p:grpSpPr>
          <a:xfrm>
            <a:off x="304800" y="3962400"/>
            <a:ext cx="10972800" cy="4953000"/>
            <a:chOff x="304800" y="3962400"/>
            <a:chExt cx="10972800" cy="4953000"/>
          </a:xfrm>
        </p:grpSpPr>
        <p:sp>
          <p:nvSpPr>
            <p:cNvPr id="4" name="Pie 3"/>
            <p:cNvSpPr/>
            <p:nvPr/>
          </p:nvSpPr>
          <p:spPr>
            <a:xfrm>
              <a:off x="304800" y="3962400"/>
              <a:ext cx="5105400" cy="4940709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Pie 40"/>
            <p:cNvSpPr/>
            <p:nvPr/>
          </p:nvSpPr>
          <p:spPr>
            <a:xfrm>
              <a:off x="3200400" y="3962400"/>
              <a:ext cx="5105400" cy="4940709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Pie 41"/>
            <p:cNvSpPr/>
            <p:nvPr/>
          </p:nvSpPr>
          <p:spPr>
            <a:xfrm>
              <a:off x="6172200" y="3974691"/>
              <a:ext cx="5105400" cy="4940709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962400" y="4876800"/>
              <a:ext cx="762000" cy="609600"/>
              <a:chOff x="3886200" y="4419600"/>
              <a:chExt cx="762000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4191000" y="4876800"/>
              <a:ext cx="304800" cy="609600"/>
              <a:chOff x="3886200" y="4419600"/>
              <a:chExt cx="762000" cy="6096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5105400" y="4876800"/>
              <a:ext cx="304800" cy="609600"/>
              <a:chOff x="3886200" y="4419600"/>
              <a:chExt cx="762000" cy="6096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3962400" y="5715000"/>
              <a:ext cx="762000" cy="609600"/>
              <a:chOff x="3886200" y="4419600"/>
              <a:chExt cx="762000" cy="60960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4191000" y="5715000"/>
              <a:ext cx="304800" cy="609600"/>
              <a:chOff x="3886200" y="4419600"/>
              <a:chExt cx="762000" cy="6096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5105400" y="5715000"/>
              <a:ext cx="304800" cy="609600"/>
              <a:chOff x="3886200" y="4419600"/>
              <a:chExt cx="762000" cy="6096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6934200" y="4876800"/>
              <a:ext cx="762000" cy="609600"/>
              <a:chOff x="3886200" y="4419600"/>
              <a:chExt cx="762000" cy="6096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162800" y="4876800"/>
              <a:ext cx="304800" cy="609600"/>
              <a:chOff x="3886200" y="4419600"/>
              <a:chExt cx="762000" cy="6096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7848600" y="4876800"/>
              <a:ext cx="762000" cy="609600"/>
              <a:chOff x="3886200" y="4419600"/>
              <a:chExt cx="762000" cy="6096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132"/>
            <p:cNvGrpSpPr/>
            <p:nvPr/>
          </p:nvGrpSpPr>
          <p:grpSpPr>
            <a:xfrm>
              <a:off x="8077200" y="4876800"/>
              <a:ext cx="304800" cy="609600"/>
              <a:chOff x="3886200" y="4419600"/>
              <a:chExt cx="762000" cy="60960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/>
            <p:cNvGrpSpPr/>
            <p:nvPr/>
          </p:nvGrpSpPr>
          <p:grpSpPr>
            <a:xfrm>
              <a:off x="6934200" y="5715000"/>
              <a:ext cx="762000" cy="609600"/>
              <a:chOff x="3886200" y="4419600"/>
              <a:chExt cx="762000" cy="609600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 152"/>
            <p:cNvGrpSpPr/>
            <p:nvPr/>
          </p:nvGrpSpPr>
          <p:grpSpPr>
            <a:xfrm>
              <a:off x="7162800" y="5715000"/>
              <a:ext cx="304800" cy="609600"/>
              <a:chOff x="3886200" y="4419600"/>
              <a:chExt cx="762000" cy="609600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>
              <a:off x="7848600" y="5715000"/>
              <a:ext cx="762000" cy="609600"/>
              <a:chOff x="3886200" y="4419600"/>
              <a:chExt cx="762000" cy="609600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/>
          </p:nvGrpSpPr>
          <p:grpSpPr>
            <a:xfrm>
              <a:off x="8077200" y="5715000"/>
              <a:ext cx="304800" cy="609600"/>
              <a:chOff x="3886200" y="4419600"/>
              <a:chExt cx="762000" cy="609600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38100"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182"/>
            <p:cNvGrpSpPr/>
            <p:nvPr/>
          </p:nvGrpSpPr>
          <p:grpSpPr>
            <a:xfrm>
              <a:off x="1066800" y="4876800"/>
              <a:ext cx="762000" cy="609600"/>
              <a:chOff x="3886200" y="4419600"/>
              <a:chExt cx="762000" cy="609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222"/>
            <p:cNvGrpSpPr/>
            <p:nvPr/>
          </p:nvGrpSpPr>
          <p:grpSpPr>
            <a:xfrm>
              <a:off x="1066800" y="5715000"/>
              <a:ext cx="762000" cy="609600"/>
              <a:chOff x="3886200" y="4419600"/>
              <a:chExt cx="762000" cy="609600"/>
            </a:xfrm>
          </p:grpSpPr>
          <p:cxnSp>
            <p:nvCxnSpPr>
              <p:cNvPr id="224" name="Straight Connector 223"/>
              <p:cNvCxnSpPr/>
              <p:nvPr/>
            </p:nvCxnSpPr>
            <p:spPr>
              <a:xfrm>
                <a:off x="3886200" y="4419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3886200" y="4495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3886200" y="4572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3886200" y="4648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3886200" y="47244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3886200" y="48006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3886200" y="48768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3886200" y="49530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3886200" y="5029200"/>
                <a:ext cx="76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5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Masks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0782" y="773668"/>
            <a:ext cx="4121150" cy="4587875"/>
            <a:chOff x="228600" y="1676400"/>
            <a:chExt cx="4121150" cy="458787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2057400"/>
              <a:ext cx="4121150" cy="420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412641" y="1676400"/>
              <a:ext cx="1711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Sweeper mask 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39957" y="4311134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90800" y="3429000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1043" y="3429000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1043" y="4311134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4400" y="773668"/>
            <a:ext cx="4206875" cy="4576207"/>
            <a:chOff x="4724400" y="1688068"/>
            <a:chExt cx="4206875" cy="457620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4400" y="2057400"/>
              <a:ext cx="4206875" cy="420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943600" y="1688068"/>
              <a:ext cx="1711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Sweeper mask 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495800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65382" y="531760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88285" y="5317609"/>
            <a:ext cx="122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6382" y="5890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Su-8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675" y="589002"/>
            <a:ext cx="101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822" y="5317609"/>
            <a:ext cx="1255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Probe Pad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coordinates (in </a:t>
            </a:r>
            <a:r>
              <a:rPr lang="el-GR" dirty="0" smtClean="0"/>
              <a:t>μ</a:t>
            </a:r>
            <a:r>
              <a:rPr lang="en-US" dirty="0" smtClean="0"/>
              <a:t>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</a:t>
            </a:r>
          </a:p>
          <a:p>
            <a:r>
              <a:rPr lang="en-US" dirty="0" smtClean="0"/>
              <a:t>x = 1107.16</a:t>
            </a:r>
          </a:p>
          <a:p>
            <a:r>
              <a:rPr lang="en-US" dirty="0" smtClean="0"/>
              <a:t>y = -7891.84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</a:t>
            </a:r>
          </a:p>
          <a:p>
            <a:r>
              <a:rPr lang="en-US" dirty="0" smtClean="0"/>
              <a:t>x = 6107.16</a:t>
            </a:r>
          </a:p>
          <a:p>
            <a:r>
              <a:rPr lang="en-US" dirty="0" smtClean="0"/>
              <a:t>y = -7891.84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Distance = 5000 um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1676400"/>
            <a:ext cx="4121150" cy="4587875"/>
            <a:chOff x="228600" y="1676400"/>
            <a:chExt cx="4121150" cy="458787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2057400"/>
              <a:ext cx="4121150" cy="420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412641" y="1676400"/>
              <a:ext cx="1711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Sweeper mask 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39957" y="4311134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429000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1043" y="3429000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51043" y="4311134"/>
              <a:ext cx="301686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6000" y="58028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3072" y="580286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grating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masking (e-beam);</a:t>
            </a:r>
          </a:p>
          <a:p>
            <a:r>
              <a:rPr lang="en-US" dirty="0" smtClean="0"/>
              <a:t>etch 100 nm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57200" y="5333999"/>
            <a:ext cx="8305800" cy="1524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447800" y="5181603"/>
            <a:ext cx="7315200" cy="3047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57200" y="5181600"/>
            <a:ext cx="2286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" y="5105401"/>
            <a:ext cx="228600" cy="762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371600" y="5105400"/>
            <a:ext cx="7391400" cy="7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620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144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668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19200" y="5105402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676400" y="5029200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086100" y="5029200"/>
            <a:ext cx="5715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76700" y="5029198"/>
            <a:ext cx="5334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05400" y="5029202"/>
            <a:ext cx="1066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858000" y="5029198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24800" y="5029198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9600" y="5029198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waveguide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oxide deposition;</a:t>
            </a:r>
          </a:p>
          <a:p>
            <a:r>
              <a:rPr lang="en-US" dirty="0" smtClean="0"/>
              <a:t>positive resist, </a:t>
            </a:r>
            <a:r>
              <a:rPr lang="en-US" dirty="0" smtClean="0">
                <a:solidFill>
                  <a:srgbClr val="FF0000"/>
                </a:solidFill>
              </a:rPr>
              <a:t>mask 1</a:t>
            </a:r>
            <a:r>
              <a:rPr lang="en-US" dirty="0" smtClean="0"/>
              <a:t>;</a:t>
            </a:r>
          </a:p>
          <a:p>
            <a:r>
              <a:rPr lang="en-US" dirty="0" smtClean="0"/>
              <a:t>etch (275 ± 25) nm into silicon;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7200" y="5333999"/>
            <a:ext cx="8305800" cy="1524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76400" y="5181603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457200" y="3276602"/>
            <a:ext cx="8305800" cy="1523998"/>
            <a:chOff x="457200" y="3048002"/>
            <a:chExt cx="8305800" cy="1523998"/>
          </a:xfrm>
        </p:grpSpPr>
        <p:sp>
          <p:nvSpPr>
            <p:cNvPr id="143" name="Rectangle 142"/>
            <p:cNvSpPr/>
            <p:nvPr/>
          </p:nvSpPr>
          <p:spPr>
            <a:xfrm>
              <a:off x="609600" y="3200395"/>
              <a:ext cx="838200" cy="30480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57200" y="3505199"/>
              <a:ext cx="8305800" cy="15240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7200" y="4114799"/>
              <a:ext cx="8305800" cy="45720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7200" y="3657599"/>
              <a:ext cx="8305800" cy="4571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" y="3428999"/>
              <a:ext cx="838200" cy="7619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447800" y="3352803"/>
              <a:ext cx="7315200" cy="3047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57200" y="3352800"/>
              <a:ext cx="228600" cy="15239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62000" y="3352800"/>
              <a:ext cx="76200" cy="76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914400" y="3352800"/>
              <a:ext cx="76200" cy="76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66800" y="3352800"/>
              <a:ext cx="76200" cy="76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219200" y="3352802"/>
              <a:ext cx="76200" cy="76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371600" y="3352800"/>
              <a:ext cx="76200" cy="76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676400" y="3200398"/>
              <a:ext cx="8382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086100" y="3200398"/>
              <a:ext cx="5715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076700" y="3200396"/>
              <a:ext cx="533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105400" y="3200400"/>
              <a:ext cx="1066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858000" y="3200396"/>
              <a:ext cx="8382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924800" y="3200396"/>
              <a:ext cx="8382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09600" y="3048002"/>
              <a:ext cx="838200" cy="15239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676400" y="3048005"/>
              <a:ext cx="8382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86100" y="3048005"/>
              <a:ext cx="5715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076700" y="3048003"/>
              <a:ext cx="5334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105400" y="3048007"/>
              <a:ext cx="10668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858000" y="3048003"/>
              <a:ext cx="8382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924800" y="3048003"/>
              <a:ext cx="8382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3086100" y="4800600"/>
            <a:ext cx="3086100" cy="6857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153400" y="4800605"/>
            <a:ext cx="609600" cy="6857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858000" y="4800600"/>
            <a:ext cx="609600" cy="6857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4800600"/>
            <a:ext cx="2324100" cy="6857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676400" y="5029199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086100" y="5029199"/>
            <a:ext cx="5715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076700" y="5029197"/>
            <a:ext cx="5334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029201"/>
            <a:ext cx="1066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858000" y="5029197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4800" y="5029197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09600" y="5029197"/>
            <a:ext cx="8382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isolation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keep the oxide;</a:t>
            </a:r>
          </a:p>
          <a:p>
            <a:r>
              <a:rPr lang="en-US" dirty="0" smtClean="0"/>
              <a:t>etch to the BOX, </a:t>
            </a:r>
            <a:r>
              <a:rPr lang="en-US" dirty="0" smtClean="0">
                <a:solidFill>
                  <a:srgbClr val="FF0000"/>
                </a:solidFill>
              </a:rPr>
              <a:t>mask 5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deep e-beam marks aligned to waveguides;</a:t>
            </a:r>
          </a:p>
          <a:p>
            <a:r>
              <a:rPr lang="en-US" dirty="0" smtClean="0"/>
              <a:t>remove oxide;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" y="5333999"/>
            <a:ext cx="2324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86100" y="5333999"/>
            <a:ext cx="3086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5181603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58000" y="5334001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924800" y="5334004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" y="5105400"/>
            <a:ext cx="1295400" cy="38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8400" y="5105400"/>
            <a:ext cx="6324600" cy="380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grating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masking (e-beam);</a:t>
            </a:r>
          </a:p>
          <a:p>
            <a:r>
              <a:rPr lang="en-US" dirty="0" smtClean="0"/>
              <a:t>align to local alignment marks;</a:t>
            </a:r>
          </a:p>
          <a:p>
            <a:r>
              <a:rPr lang="en-US" dirty="0" smtClean="0"/>
              <a:t>etch 100 nm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333999"/>
            <a:ext cx="2324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6100" y="5333999"/>
            <a:ext cx="3086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5257799"/>
            <a:ext cx="838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0" y="5334001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24800" y="5334004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76400" y="5181599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8288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812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1336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86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84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288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133600" y="5105400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0" y="5105402"/>
            <a:ext cx="76200" cy="761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 polymer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mask crossovers with SU8 (negative </a:t>
            </a:r>
            <a:r>
              <a:rPr lang="en-US" dirty="0" err="1" smtClean="0"/>
              <a:t>photoresist</a:t>
            </a:r>
            <a:r>
              <a:rPr lang="en-US" dirty="0" smtClean="0"/>
              <a:t>) → positive mask, </a:t>
            </a:r>
            <a:r>
              <a:rPr lang="en-US" dirty="0" smtClean="0">
                <a:solidFill>
                  <a:srgbClr val="FF0000"/>
                </a:solidFill>
              </a:rPr>
              <a:t>mask 2</a:t>
            </a:r>
            <a:r>
              <a:rPr lang="en-US" dirty="0" smtClean="0"/>
              <a:t>;</a:t>
            </a:r>
          </a:p>
          <a:p>
            <a:r>
              <a:rPr lang="en-US" dirty="0" smtClean="0"/>
              <a:t>open gratings;</a:t>
            </a:r>
          </a:p>
          <a:p>
            <a:r>
              <a:rPr lang="en-US" dirty="0" smtClean="0"/>
              <a:t>check rounding (for step coverage);</a:t>
            </a:r>
          </a:p>
          <a:p>
            <a:r>
              <a:rPr lang="en-US" dirty="0" smtClean="0"/>
              <a:t>helps with polishing;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57900" y="4800600"/>
            <a:ext cx="27051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28900" y="4800600"/>
            <a:ext cx="2667000" cy="6857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5333999"/>
            <a:ext cx="2324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" y="5943599"/>
            <a:ext cx="8305800" cy="4572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5486399"/>
            <a:ext cx="8305800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" y="5257799"/>
            <a:ext cx="838200" cy="761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86100" y="5333999"/>
            <a:ext cx="3086100" cy="152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5257799"/>
            <a:ext cx="838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86100" y="5181603"/>
            <a:ext cx="5715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76700" y="5181601"/>
            <a:ext cx="5334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05400" y="5181601"/>
            <a:ext cx="10668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248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58000" y="5181601"/>
            <a:ext cx="838200" cy="152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58000" y="5334001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924800" y="5334004"/>
            <a:ext cx="838200" cy="152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9600" y="5181601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2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144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668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19200" y="5181602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3716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76400" y="5181599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8288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9812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1336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286000" y="5181600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438400" y="5181598"/>
            <a:ext cx="76200" cy="76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17387</TotalTime>
  <Words>328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SWEEPER – process flow</vt:lpstr>
      <vt:lpstr>General approach</vt:lpstr>
      <vt:lpstr>Masks</vt:lpstr>
      <vt:lpstr>Mask coordinates (in μm)</vt:lpstr>
      <vt:lpstr>Process flow – grating etch</vt:lpstr>
      <vt:lpstr>Process flow – waveguide etch</vt:lpstr>
      <vt:lpstr>Process flow – isolation etch</vt:lpstr>
      <vt:lpstr>Process flow – grating etch</vt:lpstr>
      <vt:lpstr>Process flow – polymer masking</vt:lpstr>
      <vt:lpstr>Process flow – heater deposition</vt:lpstr>
      <vt:lpstr>Process flow – probe pad deposition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SWEEPER - mask split chart</dc:title>
  <dc:creator>Martijn Heck</dc:creator>
  <cp:lastModifiedBy>Jon Peters</cp:lastModifiedBy>
  <cp:revision>573</cp:revision>
  <dcterms:created xsi:type="dcterms:W3CDTF">2006-08-16T00:00:00Z</dcterms:created>
  <dcterms:modified xsi:type="dcterms:W3CDTF">2011-05-01T17:21:33Z</dcterms:modified>
</cp:coreProperties>
</file>