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9" r:id="rId4"/>
    <p:sldId id="261" r:id="rId5"/>
    <p:sldId id="262" r:id="rId6"/>
    <p:sldId id="26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Process Notes</a:t>
            </a:r>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sz="1600" dirty="0" err="1" smtClean="0"/>
              <a:t>EBeam</a:t>
            </a:r>
            <a:r>
              <a:rPr lang="en-US" sz="1600" dirty="0" smtClean="0"/>
              <a:t> # 3 deposited only 20-40nm instead of 137 nm at Mesa Meta deposit ( </a:t>
            </a:r>
            <a:r>
              <a:rPr lang="en-US" sz="1600" dirty="0" err="1" smtClean="0"/>
              <a:t>Pd</a:t>
            </a:r>
            <a:r>
              <a:rPr lang="en-US" sz="1600" dirty="0" smtClean="0"/>
              <a:t>/Ti/</a:t>
            </a:r>
            <a:r>
              <a:rPr lang="en-US" sz="1600" dirty="0" err="1" smtClean="0"/>
              <a:t>Pd</a:t>
            </a:r>
            <a:r>
              <a:rPr lang="en-US" sz="1600" dirty="0" smtClean="0"/>
              <a:t>/Au at 3/17/17/100 nm ) Several users experienced similar issues and equipment being checked.</a:t>
            </a:r>
          </a:p>
          <a:p>
            <a:r>
              <a:rPr lang="en-US" sz="1600" dirty="0" smtClean="0"/>
              <a:t>Rework</a:t>
            </a:r>
          </a:p>
          <a:p>
            <a:pPr lvl="1"/>
            <a:r>
              <a:rPr lang="en-US" sz="1200" dirty="0" smtClean="0"/>
              <a:t>Gold etch 20 sec ( Etch Au and </a:t>
            </a:r>
            <a:r>
              <a:rPr lang="en-US" sz="1200" dirty="0" err="1" smtClean="0"/>
              <a:t>Pd</a:t>
            </a:r>
            <a:r>
              <a:rPr lang="en-US" sz="1200" dirty="0" smtClean="0"/>
              <a:t>)</a:t>
            </a:r>
          </a:p>
          <a:p>
            <a:pPr lvl="1"/>
            <a:r>
              <a:rPr lang="en-US" sz="1200" dirty="0" smtClean="0"/>
              <a:t>DI rinse 15 min</a:t>
            </a:r>
          </a:p>
          <a:p>
            <a:pPr lvl="1"/>
            <a:r>
              <a:rPr lang="en-US" sz="1200" dirty="0" smtClean="0"/>
              <a:t>N2 Dry</a:t>
            </a:r>
          </a:p>
          <a:p>
            <a:pPr lvl="1"/>
            <a:r>
              <a:rPr lang="en-US" sz="1200" dirty="0" err="1" smtClean="0"/>
              <a:t>EBeam</a:t>
            </a:r>
            <a:r>
              <a:rPr lang="en-US" sz="1200" dirty="0" smtClean="0"/>
              <a:t> 4 Mesa Metal deposit  ( Full thickness of </a:t>
            </a:r>
            <a:r>
              <a:rPr lang="en-US" sz="1200" dirty="0" err="1" smtClean="0"/>
              <a:t>Pd</a:t>
            </a:r>
            <a:r>
              <a:rPr lang="en-US" sz="1200" dirty="0" smtClean="0"/>
              <a:t>/Ti/</a:t>
            </a:r>
            <a:r>
              <a:rPr lang="en-US" sz="1200" dirty="0" err="1" smtClean="0"/>
              <a:t>Pd</a:t>
            </a:r>
            <a:r>
              <a:rPr lang="en-US" sz="1200" dirty="0" smtClean="0"/>
              <a:t>/Au)</a:t>
            </a:r>
          </a:p>
          <a:p>
            <a:pPr lvl="1"/>
            <a:r>
              <a:rPr lang="en-US" sz="1200" dirty="0" smtClean="0"/>
              <a:t>300nm PE-CVD SiN</a:t>
            </a:r>
          </a:p>
          <a:p>
            <a:pPr lvl="1"/>
            <a:r>
              <a:rPr lang="en-US" sz="1200" dirty="0" smtClean="0"/>
              <a:t>Mesa </a:t>
            </a:r>
            <a:r>
              <a:rPr lang="en-US" sz="1200" dirty="0" err="1" smtClean="0"/>
              <a:t>Litho</a:t>
            </a:r>
            <a:endParaRPr lang="en-US" sz="1200" dirty="0" smtClean="0"/>
          </a:p>
          <a:p>
            <a:pPr lvl="1"/>
            <a:r>
              <a:rPr lang="en-US" sz="1200" dirty="0" smtClean="0"/>
              <a:t>ICP2 GC-SiN etch</a:t>
            </a:r>
          </a:p>
          <a:p>
            <a:pPr lvl="1"/>
            <a:r>
              <a:rPr lang="en-US" sz="1200" dirty="0" err="1" smtClean="0"/>
              <a:t>GaSonics</a:t>
            </a:r>
            <a:r>
              <a:rPr lang="en-US" sz="1200" dirty="0" smtClean="0"/>
              <a:t> 2 min at 250C</a:t>
            </a:r>
          </a:p>
          <a:p>
            <a:pPr lvl="1"/>
            <a:r>
              <a:rPr lang="en-US" sz="1200" dirty="0" smtClean="0"/>
              <a:t>1165 solvent at 80C for 1 hour ( Test chip not done, only chips D2 and E)</a:t>
            </a:r>
          </a:p>
          <a:p>
            <a:pPr lvl="1"/>
            <a:r>
              <a:rPr lang="en-US" sz="1200" dirty="0" smtClean="0"/>
              <a:t>Measure Test chip  to see if bulk remained on top of the SiN Mesa. Measured ~291-299nm which indicates little or no resist present.</a:t>
            </a:r>
          </a:p>
          <a:p>
            <a:pPr lvl="1"/>
            <a:r>
              <a:rPr lang="en-US" sz="1200" dirty="0" smtClean="0"/>
              <a:t>HCL:DI  with 1:10  ratio for 40 sec on Test piece only to check for color change. A thin residue has often been present in the past when using the RIE3 to etch the SiN instead of the new process with the ICP.  The old process also had a 10 min O2 in RIE3 which was replaced with a 2 min </a:t>
            </a:r>
            <a:r>
              <a:rPr lang="en-US" sz="1200" dirty="0" err="1" smtClean="0"/>
              <a:t>GaSonics</a:t>
            </a:r>
            <a:r>
              <a:rPr lang="en-US" sz="1200" dirty="0" smtClean="0"/>
              <a:t> on this run.</a:t>
            </a:r>
            <a:endParaRPr lang="en-US" sz="1200" dirty="0"/>
          </a:p>
        </p:txBody>
      </p:sp>
    </p:spTree>
    <p:extLst>
      <p:ext uri="{BB962C8B-B14F-4D97-AF65-F5344CB8AC3E}">
        <p14:creationId xmlns:p14="http://schemas.microsoft.com/office/powerpoint/2010/main" val="270862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Notes</a:t>
            </a:r>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sz="1600" dirty="0" smtClean="0"/>
              <a:t>Test Chip (Slide 3) Test chip had gone through the same exact process as Chips D2 and E EXCEPT that post </a:t>
            </a:r>
            <a:r>
              <a:rPr lang="en-US" sz="1600" dirty="0" err="1" smtClean="0"/>
              <a:t>GaSonics</a:t>
            </a:r>
            <a:r>
              <a:rPr lang="en-US" sz="1600" dirty="0" smtClean="0"/>
              <a:t> it did not have the 1165 Solvent soak for 1 hour.  The main purpose of the dilute HCL dip experiment was to see if there was a color change to the SiN which might indicate thin residue which we have seen in the past post strip. No change seen but it might have been better to have done the 1165 strip to verify. The Dektak reading </a:t>
            </a:r>
            <a:r>
              <a:rPr lang="en-US" sz="1600" dirty="0" err="1" smtClean="0"/>
              <a:t>preHCL</a:t>
            </a:r>
            <a:r>
              <a:rPr lang="en-US" sz="1600" dirty="0" smtClean="0"/>
              <a:t> dip read 291nm-299nm which indicates that no </a:t>
            </a:r>
            <a:r>
              <a:rPr lang="en-US" sz="1600" b="1" dirty="0" smtClean="0"/>
              <a:t>bulk</a:t>
            </a:r>
            <a:r>
              <a:rPr lang="en-US" sz="1600" dirty="0" smtClean="0"/>
              <a:t> resist remained on  the ~300nm SiN post </a:t>
            </a:r>
            <a:r>
              <a:rPr lang="en-US" sz="1600" dirty="0" err="1" smtClean="0"/>
              <a:t>GaSonics</a:t>
            </a:r>
            <a:r>
              <a:rPr lang="en-US" sz="1600" dirty="0"/>
              <a:t>.</a:t>
            </a:r>
          </a:p>
        </p:txBody>
      </p:sp>
    </p:spTree>
    <p:extLst>
      <p:ext uri="{BB962C8B-B14F-4D97-AF65-F5344CB8AC3E}">
        <p14:creationId xmlns:p14="http://schemas.microsoft.com/office/powerpoint/2010/main" val="307449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11162"/>
          </a:xfrm>
        </p:spPr>
        <p:txBody>
          <a:bodyPr>
            <a:noAutofit/>
          </a:bodyPr>
          <a:lstStyle/>
          <a:p>
            <a:r>
              <a:rPr lang="en-US" sz="2800" dirty="0" smtClean="0"/>
              <a:t>D2 Left Die (3</a:t>
            </a:r>
            <a:r>
              <a:rPr lang="en-US" sz="2800" baseline="30000" dirty="0" smtClean="0"/>
              <a:t>rd</a:t>
            </a:r>
            <a:r>
              <a:rPr lang="en-US" sz="2800" dirty="0" smtClean="0"/>
              <a:t> Sweeper from top?) Post SiN Dry Etch, </a:t>
            </a:r>
            <a:r>
              <a:rPr lang="en-US" sz="2800" dirty="0" err="1" smtClean="0"/>
              <a:t>GaSonics</a:t>
            </a:r>
            <a:r>
              <a:rPr lang="en-US" sz="2800" dirty="0" smtClean="0"/>
              <a:t>, and 1165 Strip</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 y="2819400"/>
            <a:ext cx="3657600" cy="2743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482692"/>
            <a:ext cx="5040629" cy="3780472"/>
          </a:xfrm>
          <a:prstGeom prst="rect">
            <a:avLst/>
          </a:prstGeom>
        </p:spPr>
      </p:pic>
      <p:sp>
        <p:nvSpPr>
          <p:cNvPr id="5" name="TextBox 4"/>
          <p:cNvSpPr txBox="1"/>
          <p:nvPr/>
        </p:nvSpPr>
        <p:spPr>
          <a:xfrm>
            <a:off x="2057400" y="914400"/>
            <a:ext cx="4800600" cy="1477328"/>
          </a:xfrm>
          <a:prstGeom prst="rect">
            <a:avLst/>
          </a:prstGeom>
          <a:noFill/>
        </p:spPr>
        <p:txBody>
          <a:bodyPr wrap="square" rtlCol="0">
            <a:spAutoFit/>
          </a:bodyPr>
          <a:lstStyle/>
          <a:p>
            <a:r>
              <a:rPr lang="en-US" dirty="0" smtClean="0"/>
              <a:t>Metal appears to have burst in this region  post SiN etch. The etch area may get damaged during any dry etches and the flaps will be hard to remove due to them folding over causing double thickness and possible InP </a:t>
            </a:r>
            <a:r>
              <a:rPr lang="en-US" dirty="0" err="1" smtClean="0"/>
              <a:t>redep</a:t>
            </a:r>
            <a:r>
              <a:rPr lang="en-US" dirty="0" smtClean="0"/>
              <a:t>.</a:t>
            </a:r>
            <a:endParaRPr lang="en-US" dirty="0"/>
          </a:p>
        </p:txBody>
      </p:sp>
    </p:spTree>
    <p:extLst>
      <p:ext uri="{BB962C8B-B14F-4D97-AF65-F5344CB8AC3E}">
        <p14:creationId xmlns:p14="http://schemas.microsoft.com/office/powerpoint/2010/main" val="398695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6" y="612000"/>
            <a:ext cx="5788000" cy="4341000"/>
          </a:xfrm>
          <a:prstGeom prst="rect">
            <a:avLst/>
          </a:prstGeom>
        </p:spPr>
      </p:pic>
      <p:sp>
        <p:nvSpPr>
          <p:cNvPr id="2" name="Title 1"/>
          <p:cNvSpPr>
            <a:spLocks noGrp="1"/>
          </p:cNvSpPr>
          <p:nvPr>
            <p:ph type="title"/>
          </p:nvPr>
        </p:nvSpPr>
        <p:spPr>
          <a:xfrm>
            <a:off x="457200" y="29029"/>
            <a:ext cx="8534400" cy="411162"/>
          </a:xfrm>
        </p:spPr>
        <p:txBody>
          <a:bodyPr>
            <a:noAutofit/>
          </a:bodyPr>
          <a:lstStyle/>
          <a:p>
            <a:r>
              <a:rPr lang="en-US" sz="2800" dirty="0"/>
              <a:t>D2 Right Die Post SiN Dry Etch, </a:t>
            </a:r>
            <a:r>
              <a:rPr lang="en-US" sz="2800" dirty="0" err="1"/>
              <a:t>GaSonics</a:t>
            </a:r>
            <a:r>
              <a:rPr lang="en-US" sz="2800" dirty="0"/>
              <a:t>, and 1165 Strip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565657"/>
            <a:ext cx="4267200" cy="3200400"/>
          </a:xfrm>
          <a:prstGeom prst="rect">
            <a:avLst/>
          </a:prstGeom>
        </p:spPr>
      </p:pic>
      <p:cxnSp>
        <p:nvCxnSpPr>
          <p:cNvPr id="6" name="Straight Arrow Connector 5"/>
          <p:cNvCxnSpPr/>
          <p:nvPr/>
        </p:nvCxnSpPr>
        <p:spPr>
          <a:xfrm flipH="1" flipV="1">
            <a:off x="2362200" y="2133600"/>
            <a:ext cx="152400"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371600" y="2286000"/>
            <a:ext cx="152400"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87029" y="2514600"/>
            <a:ext cx="1981200" cy="923330"/>
          </a:xfrm>
          <a:prstGeom prst="rect">
            <a:avLst/>
          </a:prstGeom>
          <a:noFill/>
        </p:spPr>
        <p:txBody>
          <a:bodyPr wrap="square" rtlCol="0">
            <a:spAutoFit/>
          </a:bodyPr>
          <a:lstStyle/>
          <a:p>
            <a:r>
              <a:rPr lang="en-US" dirty="0" smtClean="0"/>
              <a:t>SiN </a:t>
            </a:r>
            <a:r>
              <a:rPr lang="en-US" dirty="0" err="1" smtClean="0"/>
              <a:t>Hardmask</a:t>
            </a:r>
            <a:r>
              <a:rPr lang="en-US" dirty="0" smtClean="0"/>
              <a:t> seems ok, no obvious residue</a:t>
            </a:r>
            <a:endParaRPr lang="en-US" dirty="0"/>
          </a:p>
        </p:txBody>
      </p:sp>
      <p:sp>
        <p:nvSpPr>
          <p:cNvPr id="9" name="TextBox 8"/>
          <p:cNvSpPr txBox="1"/>
          <p:nvPr/>
        </p:nvSpPr>
        <p:spPr>
          <a:xfrm>
            <a:off x="889000" y="5264666"/>
            <a:ext cx="2819400" cy="369332"/>
          </a:xfrm>
          <a:prstGeom prst="rect">
            <a:avLst/>
          </a:prstGeom>
          <a:noFill/>
        </p:spPr>
        <p:txBody>
          <a:bodyPr wrap="square" rtlCol="0">
            <a:spAutoFit/>
          </a:bodyPr>
          <a:lstStyle/>
          <a:p>
            <a:r>
              <a:rPr lang="en-US" dirty="0" smtClean="0"/>
              <a:t>Residue or peeling SiN ?</a:t>
            </a:r>
            <a:endParaRPr lang="en-US" dirty="0"/>
          </a:p>
        </p:txBody>
      </p:sp>
    </p:spTree>
    <p:extLst>
      <p:ext uri="{BB962C8B-B14F-4D97-AF65-F5344CB8AC3E}">
        <p14:creationId xmlns:p14="http://schemas.microsoft.com/office/powerpoint/2010/main" val="398695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9"/>
            <a:ext cx="8229600" cy="411162"/>
          </a:xfrm>
        </p:spPr>
        <p:txBody>
          <a:bodyPr>
            <a:noAutofit/>
          </a:bodyPr>
          <a:lstStyle/>
          <a:p>
            <a:r>
              <a:rPr lang="en-US" sz="2800" dirty="0" smtClean="0"/>
              <a:t>Wispy Resist Post Develop</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4389"/>
            <a:ext cx="3657600" cy="2743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5" y="4129314"/>
            <a:ext cx="3657600" cy="27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580571"/>
            <a:ext cx="3657600" cy="2743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029" y="4089400"/>
            <a:ext cx="3657600" cy="2743200"/>
          </a:xfrm>
          <a:prstGeom prst="rect">
            <a:avLst/>
          </a:prstGeom>
        </p:spPr>
      </p:pic>
      <p:sp>
        <p:nvSpPr>
          <p:cNvPr id="10" name="TextBox 9"/>
          <p:cNvSpPr txBox="1"/>
          <p:nvPr/>
        </p:nvSpPr>
        <p:spPr>
          <a:xfrm>
            <a:off x="3810000" y="3505200"/>
            <a:ext cx="1371600" cy="3693319"/>
          </a:xfrm>
          <a:prstGeom prst="rect">
            <a:avLst/>
          </a:prstGeom>
          <a:noFill/>
        </p:spPr>
        <p:txBody>
          <a:bodyPr wrap="square" rtlCol="0">
            <a:spAutoFit/>
          </a:bodyPr>
          <a:lstStyle/>
          <a:p>
            <a:r>
              <a:rPr lang="en-US" dirty="0" smtClean="0"/>
              <a:t>We generally use positive resist so this may be a negative resist issue (5510) Not the only time this has been seen with this resist</a:t>
            </a:r>
            <a:endParaRPr lang="en-US" dirty="0"/>
          </a:p>
        </p:txBody>
      </p:sp>
      <p:sp>
        <p:nvSpPr>
          <p:cNvPr id="11" name="TextBox 10"/>
          <p:cNvSpPr txBox="1"/>
          <p:nvPr/>
        </p:nvSpPr>
        <p:spPr>
          <a:xfrm>
            <a:off x="3810000" y="762000"/>
            <a:ext cx="1553029" cy="1754326"/>
          </a:xfrm>
          <a:prstGeom prst="rect">
            <a:avLst/>
          </a:prstGeom>
          <a:noFill/>
        </p:spPr>
        <p:txBody>
          <a:bodyPr wrap="square" rtlCol="0">
            <a:spAutoFit/>
          </a:bodyPr>
          <a:lstStyle/>
          <a:p>
            <a:r>
              <a:rPr lang="en-US" dirty="0" smtClean="0"/>
              <a:t>An one minute PE-II 100W plasma cleared 90% of these wispy residues.</a:t>
            </a:r>
            <a:endParaRPr lang="en-US" dirty="0"/>
          </a:p>
        </p:txBody>
      </p:sp>
    </p:spTree>
    <p:extLst>
      <p:ext uri="{BB962C8B-B14F-4D97-AF65-F5344CB8AC3E}">
        <p14:creationId xmlns:p14="http://schemas.microsoft.com/office/powerpoint/2010/main" val="398695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9"/>
            <a:ext cx="8534400" cy="411162"/>
          </a:xfrm>
        </p:spPr>
        <p:txBody>
          <a:bodyPr>
            <a:noAutofit/>
          </a:bodyPr>
          <a:lstStyle/>
          <a:p>
            <a:r>
              <a:rPr lang="en-US" sz="2800" dirty="0" smtClean="0"/>
              <a:t>D2 Chip </a:t>
            </a:r>
            <a:r>
              <a:rPr lang="en-US" sz="2800" dirty="0" err="1" smtClean="0"/>
              <a:t>underetch</a:t>
            </a:r>
            <a:r>
              <a:rPr lang="en-US" sz="2800" dirty="0" smtClean="0"/>
              <a:t> at Mesa Etch</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295400"/>
            <a:ext cx="612119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615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437</Words>
  <Application>Microsoft Office PowerPoint</Application>
  <PresentationFormat>On-screen Show (4:3)</PresentationFormat>
  <Paragraphs>25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Process Notes</vt:lpstr>
      <vt:lpstr>Notes</vt:lpstr>
      <vt:lpstr>D2 Left Die (3rd Sweeper from top?) Post SiN Dry Etch, GaSonics, and 1165 Strip</vt:lpstr>
      <vt:lpstr>D2 Right Die Post SiN Dry Etch, GaSonics, and 1165 Strip</vt:lpstr>
      <vt:lpstr>Wispy Resist Post Develop</vt:lpstr>
      <vt:lpstr>D2 Chip underetch at Mesa Etch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Mesa SiN Etch and Strip</dc:title>
  <dc:creator/>
  <cp:lastModifiedBy>Jon Peters</cp:lastModifiedBy>
  <cp:revision>7</cp:revision>
  <dcterms:created xsi:type="dcterms:W3CDTF">2006-08-16T00:00:00Z</dcterms:created>
  <dcterms:modified xsi:type="dcterms:W3CDTF">2012-04-13T18:36:50Z</dcterms:modified>
</cp:coreProperties>
</file>