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7" r:id="rId4"/>
    <p:sldId id="260" r:id="rId5"/>
    <p:sldId id="266" r:id="rId6"/>
    <p:sldId id="267" r:id="rId7"/>
    <p:sldId id="259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9E19-B2A5-4AD0-81B4-CA3AFB2C87E5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A7D6-A89A-49D7-A812-A0AE5DAC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9E19-B2A5-4AD0-81B4-CA3AFB2C87E5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A7D6-A89A-49D7-A812-A0AE5DAC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9E19-B2A5-4AD0-81B4-CA3AFB2C87E5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A7D6-A89A-49D7-A812-A0AE5DAC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9E19-B2A5-4AD0-81B4-CA3AFB2C87E5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A7D6-A89A-49D7-A812-A0AE5DAC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9E19-B2A5-4AD0-81B4-CA3AFB2C87E5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A7D6-A89A-49D7-A812-A0AE5DAC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9E19-B2A5-4AD0-81B4-CA3AFB2C87E5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A7D6-A89A-49D7-A812-A0AE5DAC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9E19-B2A5-4AD0-81B4-CA3AFB2C87E5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A7D6-A89A-49D7-A812-A0AE5DAC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9E19-B2A5-4AD0-81B4-CA3AFB2C87E5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A7D6-A89A-49D7-A812-A0AE5DAC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9E19-B2A5-4AD0-81B4-CA3AFB2C87E5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A7D6-A89A-49D7-A812-A0AE5DAC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9E19-B2A5-4AD0-81B4-CA3AFB2C87E5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A7D6-A89A-49D7-A812-A0AE5DAC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9E19-B2A5-4AD0-81B4-CA3AFB2C87E5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A7D6-A89A-49D7-A812-A0AE5DAC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59E19-B2A5-4AD0-81B4-CA3AFB2C87E5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4A7D6-A89A-49D7-A812-A0AE5DAC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Ce:YIG</a:t>
            </a:r>
            <a:r>
              <a:rPr lang="en-US" dirty="0" smtClean="0"/>
              <a:t> characterization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Jason Tien</a:t>
            </a:r>
          </a:p>
          <a:p>
            <a:r>
              <a:rPr lang="en-US" dirty="0" smtClean="0"/>
              <a:t>8/24/2010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Sputtered </a:t>
            </a:r>
            <a:r>
              <a:rPr lang="en-US" dirty="0" err="1" smtClean="0"/>
              <a:t>Ce:YIG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image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514600"/>
            <a:ext cx="5918714" cy="4024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3581400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Si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4572000"/>
            <a:ext cx="657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Box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600200"/>
            <a:ext cx="6519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Sputter </a:t>
            </a:r>
            <a:r>
              <a:rPr lang="en-US" dirty="0" err="1" smtClean="0"/>
              <a:t>Ce:YIG</a:t>
            </a:r>
            <a:r>
              <a:rPr lang="en-US" dirty="0" smtClean="0"/>
              <a:t> for 2 hours in AJA#3 followed by 900C RTA annealing</a:t>
            </a:r>
          </a:p>
          <a:p>
            <a:r>
              <a:rPr lang="en-US" dirty="0" smtClean="0"/>
              <a:t>Cleave and dip in BHF before SEM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2743200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Ce:YIG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rot="16200000" flipH="1">
            <a:off x="4678394" y="3535393"/>
            <a:ext cx="909935" cy="24887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29201" y="3200400"/>
            <a:ext cx="1066801" cy="45720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Sputtered </a:t>
            </a:r>
            <a:r>
              <a:rPr lang="en-US" dirty="0" err="1" smtClean="0"/>
              <a:t>Ce:YIG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286000"/>
            <a:ext cx="6248400" cy="42489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0"/>
            <a:ext cx="3152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Vertical-to-lateral thickness: 2:1</a:t>
            </a:r>
          </a:p>
          <a:p>
            <a:r>
              <a:rPr lang="en-US" dirty="0" smtClean="0"/>
              <a:t>Deposition rate: 90 nm/hr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XRD of Sputtered </a:t>
            </a:r>
            <a:r>
              <a:rPr lang="en-US" dirty="0" err="1" smtClean="0"/>
              <a:t>Ce:YIG</a:t>
            </a:r>
            <a:r>
              <a:rPr lang="en-US" dirty="0" smtClean="0"/>
              <a:t> on Si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60350" y="2047875"/>
          <a:ext cx="5759450" cy="4810125"/>
        </p:xfrm>
        <a:graphic>
          <a:graphicData uri="http://schemas.openxmlformats.org/presentationml/2006/ole">
            <p:oleObj spid="_x0000_s1026" name="Graph" r:id="rId3" imgW="3879360" imgH="3240000" progId="Origin50.Graph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2550" y="464820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(400)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98950" y="266700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(420)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600200"/>
            <a:ext cx="3986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Film was sputtered on a bare silicon chip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848600" y="46482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6362700" y="4152900"/>
            <a:ext cx="685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0" y="39624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7315200" y="4114800"/>
            <a:ext cx="6858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19800" y="46482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81800" y="358140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10min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72200" y="40386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min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XRD of Sputtered </a:t>
            </a:r>
            <a:r>
              <a:rPr lang="en-US" dirty="0" err="1" smtClean="0"/>
              <a:t>Ce:YIG</a:t>
            </a:r>
            <a:r>
              <a:rPr lang="en-US" dirty="0" smtClean="0"/>
              <a:t> on Si (Cont.)</a:t>
            </a:r>
            <a:endParaRPr lang="en-US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28600" y="1524000"/>
          <a:ext cx="6019800" cy="5003800"/>
        </p:xfrm>
        <a:graphic>
          <a:graphicData uri="http://schemas.openxmlformats.org/presentationml/2006/ole">
            <p:oleObj spid="_x0000_s20482" name="Graph" r:id="rId3" imgW="3900960" imgH="3241440" progId="Origin50.Graph">
              <p:embed/>
            </p:oleObj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7848600" y="46482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 flipH="1" flipV="1">
            <a:off x="6362700" y="4152900"/>
            <a:ext cx="685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0" y="39624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7315200" y="4114800"/>
            <a:ext cx="6858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19800" y="46482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06842" y="35814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1min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40386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min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XRD of Sputtered </a:t>
            </a:r>
            <a:r>
              <a:rPr lang="en-US" dirty="0" err="1" smtClean="0"/>
              <a:t>Ce:YIG</a:t>
            </a:r>
            <a:r>
              <a:rPr lang="en-US" dirty="0" smtClean="0"/>
              <a:t> on GGG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273175" y="1524000"/>
          <a:ext cx="5870575" cy="4719638"/>
        </p:xfrm>
        <a:graphic>
          <a:graphicData uri="http://schemas.openxmlformats.org/presentationml/2006/ole">
            <p:oleObj spid="_x0000_s21506" name="Graph" r:id="rId3" imgW="4029120" imgH="3240000" progId="Origin50.Graph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6096000"/>
            <a:ext cx="690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Room temperature sputtering + 900C annealing gives the strongest XRD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E-beam Litho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32327"/>
          <a:stretch>
            <a:fillRect/>
          </a:stretch>
        </p:blipFill>
        <p:spPr bwMode="auto">
          <a:xfrm>
            <a:off x="228600" y="2971800"/>
            <a:ext cx="459833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6800" y="3200400"/>
            <a:ext cx="6692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Resist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3962400"/>
            <a:ext cx="14934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Developed area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2514600" y="3581400"/>
            <a:ext cx="6096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286000" y="3048000"/>
            <a:ext cx="12207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Stitch </a:t>
            </a:r>
            <a:r>
              <a:rPr lang="en-US" sz="1600" dirty="0" smtClean="0">
                <a:latin typeface="Calibri" pitchFamily="34" charset="0"/>
              </a:rPr>
              <a:t>error?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660651" y="3971276"/>
            <a:ext cx="457200" cy="31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2700337" y="4457699"/>
            <a:ext cx="379413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2889250" y="4192586"/>
            <a:ext cx="7681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600um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295400"/>
            <a:ext cx="3053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ZEP positive E-beam resist</a:t>
            </a:r>
          </a:p>
          <a:p>
            <a:r>
              <a:rPr lang="en-US" dirty="0" smtClean="0"/>
              <a:t>Coat with Au to avoid charging</a:t>
            </a:r>
          </a:p>
        </p:txBody>
      </p:sp>
      <p:pic>
        <p:nvPicPr>
          <p:cNvPr id="17409" name="Picture 1" descr="C:\Research\UCSB\Optical Isolator\process\photo\E-beam stitch junction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971800"/>
            <a:ext cx="3581400" cy="265161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09600" y="2209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Smaller sample holder without </a:t>
            </a:r>
            <a:r>
              <a:rPr lang="en-US" dirty="0" err="1" smtClean="0"/>
              <a:t>atuo</a:t>
            </a:r>
            <a:r>
              <a:rPr lang="en-US" dirty="0" smtClean="0"/>
              <a:t>-height correction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81600" y="2286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Smaller sample holder with </a:t>
            </a:r>
            <a:r>
              <a:rPr lang="en-US" dirty="0" err="1" smtClean="0"/>
              <a:t>atuo</a:t>
            </a:r>
            <a:r>
              <a:rPr lang="en-US" dirty="0" smtClean="0"/>
              <a:t>-height correction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81600" y="5867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observable stitch error under 150X microscope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5562600"/>
            <a:ext cx="2939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possible reasons:</a:t>
            </a:r>
          </a:p>
          <a:p>
            <a:pPr marL="342900" indent="-342900">
              <a:buAutoNum type="arabicParenR"/>
            </a:pPr>
            <a:r>
              <a:rPr lang="en-US" dirty="0" smtClean="0"/>
              <a:t>Wrong e-beam focus plan</a:t>
            </a:r>
          </a:p>
          <a:p>
            <a:pPr marL="342900" indent="-342900">
              <a:buAutoNum type="arabicParenR"/>
            </a:pPr>
            <a:r>
              <a:rPr lang="en-US" dirty="0" smtClean="0"/>
              <a:t>Stage over movement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the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the waveguide loss and estimate the Q for large-radius ring resonators</a:t>
            </a:r>
          </a:p>
          <a:p>
            <a:r>
              <a:rPr lang="en-US" dirty="0" smtClean="0"/>
              <a:t>Fabricate large-radius ring resonators</a:t>
            </a:r>
          </a:p>
          <a:p>
            <a:r>
              <a:rPr lang="en-US" dirty="0" smtClean="0"/>
              <a:t>Add </a:t>
            </a:r>
            <a:r>
              <a:rPr lang="en-US" dirty="0" err="1" smtClean="0"/>
              <a:t>Im</a:t>
            </a:r>
            <a:r>
              <a:rPr lang="en-US" dirty="0" smtClean="0"/>
              <a:t>-balance MZI structure to distinguish the material properties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Imbalanced </a:t>
            </a:r>
            <a:r>
              <a:rPr lang="en-US" dirty="0" smtClean="0"/>
              <a:t>MZI Test Structure</a:t>
            </a:r>
            <a:endParaRPr lang="en-US" dirty="0"/>
          </a:p>
        </p:txBody>
      </p:sp>
      <p:pic>
        <p:nvPicPr>
          <p:cNvPr id="442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1219200" y="1905000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81275" y="1905000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1638300" y="1638300"/>
            <a:ext cx="3810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2324100" y="1638300"/>
            <a:ext cx="3810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05000" y="1524000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05000" y="2057400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1752600" y="1905000"/>
            <a:ext cx="1524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2438400" y="1905000"/>
            <a:ext cx="1524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71675" y="121920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71675" y="205740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657600" y="1524000"/>
            <a:ext cx="2327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L=290um</a:t>
            </a:r>
          </a:p>
          <a:p>
            <a:r>
              <a:rPr lang="el-GR" dirty="0" smtClean="0"/>
              <a:t>Δ</a:t>
            </a:r>
            <a:r>
              <a:rPr lang="en-US" dirty="0" smtClean="0"/>
              <a:t>n=7e-4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l-GR" dirty="0" smtClean="0"/>
              <a:t> Δλ</a:t>
            </a:r>
            <a:r>
              <a:rPr lang="en-US" dirty="0" smtClean="0"/>
              <a:t>~0.5nm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 flipH="1" flipV="1">
            <a:off x="381000" y="18288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0" y="2209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External magnetic field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9600" y="5791200"/>
            <a:ext cx="4796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As a test pattern to measure Faraday coefficient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Easy to apply external magnetic field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Waveguide loss doesn’t matter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206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Graph</vt:lpstr>
      <vt:lpstr>Ce:YIG characterization</vt:lpstr>
      <vt:lpstr>Sputtered Ce:YIG </vt:lpstr>
      <vt:lpstr>Sputtered Ce:YIG </vt:lpstr>
      <vt:lpstr>XRD of Sputtered Ce:YIG on Si</vt:lpstr>
      <vt:lpstr>XRD of Sputtered Ce:YIG on Si (Cont.)</vt:lpstr>
      <vt:lpstr>XRD of Sputtered Ce:YIG on GGG</vt:lpstr>
      <vt:lpstr>E-beam Litho</vt:lpstr>
      <vt:lpstr>Plan for the next</vt:lpstr>
      <vt:lpstr>Imbalanced MZI Test Structure</vt:lpstr>
    </vt:vector>
  </TitlesOfParts>
  <Company>EECS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Tien</dc:creator>
  <cp:lastModifiedBy>Jason Tien</cp:lastModifiedBy>
  <cp:revision>11</cp:revision>
  <dcterms:created xsi:type="dcterms:W3CDTF">2010-08-17T01:01:41Z</dcterms:created>
  <dcterms:modified xsi:type="dcterms:W3CDTF">2010-08-24T16:03:36Z</dcterms:modified>
</cp:coreProperties>
</file>