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57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SF6 Etch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June 07,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Purpose and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 smtClean="0"/>
              <a:t>Purpose:</a:t>
            </a:r>
          </a:p>
          <a:p>
            <a:pPr lvl="1"/>
            <a:r>
              <a:rPr lang="en-US" sz="1700" dirty="0" smtClean="0"/>
              <a:t>To test BCB on BCB adhesion</a:t>
            </a:r>
          </a:p>
          <a:p>
            <a:pPr lvl="1"/>
            <a:r>
              <a:rPr lang="en-US" sz="1700" dirty="0" smtClean="0"/>
              <a:t>To test BCB on Su8 adhesion</a:t>
            </a:r>
          </a:p>
          <a:p>
            <a:pPr lvl="1"/>
            <a:r>
              <a:rPr lang="en-US" sz="1700" dirty="0" smtClean="0"/>
              <a:t>To test for cracking-what stage?</a:t>
            </a:r>
          </a:p>
          <a:p>
            <a:pPr lvl="1"/>
            <a:r>
              <a:rPr lang="en-US" sz="1700" dirty="0" smtClean="0"/>
              <a:t>Etched Silicon to target 2.2 um depth to replicate Mesa etch depth of 2.2 um</a:t>
            </a:r>
          </a:p>
          <a:p>
            <a:pPr marL="514350" indent="-457200"/>
            <a:r>
              <a:rPr lang="en-US" sz="1700" dirty="0"/>
              <a:t> </a:t>
            </a:r>
            <a:r>
              <a:rPr lang="en-US" sz="1700" dirty="0" smtClean="0"/>
              <a:t>Notes:</a:t>
            </a:r>
          </a:p>
          <a:p>
            <a:pPr marL="914400" lvl="1" indent="-457200"/>
            <a:r>
              <a:rPr lang="en-US" sz="1700" dirty="0" smtClean="0"/>
              <a:t>Selectivity of PE-CVD oxide to Si etch is 330 nm: 2600 nm or ~1:8</a:t>
            </a:r>
          </a:p>
          <a:p>
            <a:pPr marL="914400" lvl="1" indent="-457200"/>
            <a:r>
              <a:rPr lang="en-US" sz="1700" dirty="0" smtClean="0"/>
              <a:t>Selectivity of 4210 resist to Si etch ? Enough to protect.</a:t>
            </a:r>
          </a:p>
          <a:p>
            <a:pPr marL="914400" lvl="1" indent="-457200"/>
            <a:r>
              <a:rPr lang="en-US" sz="1700" dirty="0" smtClean="0"/>
              <a:t>Etch rate of Silicon moves from run to run. I saw a range of 285-358nm/min.</a:t>
            </a:r>
          </a:p>
          <a:p>
            <a:pPr marL="914400" lvl="1" indent="-457200"/>
            <a:r>
              <a:rPr lang="en-US" sz="1700" dirty="0" smtClean="0"/>
              <a:t>Uniformity of etch across 4X4 dies on one chip 2.40 +/- .03 um</a:t>
            </a:r>
          </a:p>
          <a:p>
            <a:pPr marL="914400" lvl="1" indent="-457200"/>
            <a:r>
              <a:rPr lang="en-US" sz="1700" dirty="0" smtClean="0"/>
              <a:t> Using PR plus Oxide for </a:t>
            </a:r>
            <a:r>
              <a:rPr lang="en-US" sz="1700" dirty="0" err="1" smtClean="0"/>
              <a:t>SiOVert</a:t>
            </a:r>
            <a:r>
              <a:rPr lang="en-US" sz="1700" dirty="0" smtClean="0"/>
              <a:t> and Si etch gives a stepped vertical profile.</a:t>
            </a:r>
          </a:p>
          <a:p>
            <a:pPr marL="914400" lvl="1" indent="-457200"/>
            <a:r>
              <a:rPr lang="en-US" sz="1700" dirty="0" smtClean="0"/>
              <a:t>Using Oxide only during Si etch shows vertical sidewall with slight step?</a:t>
            </a:r>
          </a:p>
          <a:p>
            <a:pPr marL="914400" lvl="1" indent="-457200"/>
            <a:r>
              <a:rPr lang="en-US" sz="1700" dirty="0" smtClean="0"/>
              <a:t>Si etch shows rough sidewalls</a:t>
            </a:r>
          </a:p>
          <a:p>
            <a:pPr marL="514350" indent="-457200"/>
            <a:r>
              <a:rPr lang="en-US" sz="1700" dirty="0" smtClean="0"/>
              <a:t>Delays:</a:t>
            </a:r>
          </a:p>
          <a:p>
            <a:pPr marL="914400" lvl="1" indent="-457200"/>
            <a:r>
              <a:rPr lang="en-US" sz="1700" dirty="0" smtClean="0"/>
              <a:t>Restart due to poor silicon (used test silicon)</a:t>
            </a:r>
          </a:p>
          <a:p>
            <a:pPr marL="914400" lvl="1" indent="-457200"/>
            <a:r>
              <a:rPr lang="en-US" sz="1700" dirty="0" smtClean="0"/>
              <a:t>Equipment: N2 Oven signup</a:t>
            </a:r>
          </a:p>
          <a:p>
            <a:pPr marL="914400" lvl="1" indent="-457200"/>
            <a:r>
              <a:rPr lang="en-US" sz="1700" dirty="0" smtClean="0"/>
              <a:t>Equipment: </a:t>
            </a:r>
            <a:r>
              <a:rPr lang="en-US" sz="1700" dirty="0" err="1" smtClean="0"/>
              <a:t>EBeam</a:t>
            </a:r>
            <a:r>
              <a:rPr lang="en-US" sz="1700" dirty="0" smtClean="0"/>
              <a:t> 3 issues (low gold causing high power-shut off). Did not run.</a:t>
            </a:r>
          </a:p>
          <a:p>
            <a:pPr marL="914400" lvl="1" indent="-457200"/>
            <a:r>
              <a:rPr lang="en-US" sz="1700" dirty="0" smtClean="0"/>
              <a:t>Rework due to lifting Mesa patterns and misalignment error</a:t>
            </a:r>
          </a:p>
          <a:p>
            <a:pPr marL="914400" lvl="1" indent="-457200"/>
            <a:r>
              <a:rPr lang="en-US" sz="1700" dirty="0" smtClean="0"/>
              <a:t>Equipment: Getting time due to heavy use by Fab (ICP2, Stepper)-rework of schedule</a:t>
            </a:r>
          </a:p>
          <a:p>
            <a:pPr marL="914400" lvl="1" indent="-457200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1085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 and Oxide during Si etch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090060"/>
            <a:ext cx="3658809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" y="609600"/>
            <a:ext cx="3658809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" y="4090060"/>
            <a:ext cx="3658809" cy="27432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886200" y="546166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10100" y="1219200"/>
            <a:ext cx="331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Stepped Sidewall . Less pronounced at thicker widths?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4267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Edge of Die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733800" y="4090060"/>
            <a:ext cx="457200" cy="177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30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626276"/>
            <a:ext cx="4034118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Oxide only during Si etch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8" y="457200"/>
            <a:ext cx="4034118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21" y="457200"/>
            <a:ext cx="4034118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4034118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2" y="4114800"/>
            <a:ext cx="4034118" cy="2743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3352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Slight step etch pattern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438400" y="3810000"/>
            <a:ext cx="381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609600"/>
            <a:ext cx="851647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Processing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Measure Si wafer thickness: = _______um </a:t>
            </a:r>
            <a:r>
              <a:rPr lang="en-US" dirty="0" smtClean="0">
                <a:solidFill>
                  <a:srgbClr val="FF0000"/>
                </a:solidFill>
              </a:rPr>
              <a:t>Used combination of 500nm  Test grade silicon  4pieces and 270nm 2 inch wafers 4 pieces.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•Prepare an additional test piece to </a:t>
            </a:r>
            <a:r>
              <a:rPr lang="en-US" dirty="0" err="1"/>
              <a:t>recharacterize</a:t>
            </a:r>
            <a:r>
              <a:rPr lang="en-US" dirty="0"/>
              <a:t> Si etch rate (ICP1 - #157) </a:t>
            </a:r>
          </a:p>
          <a:p>
            <a:r>
              <a:rPr lang="en-US" dirty="0"/>
              <a:t>•</a:t>
            </a:r>
            <a:r>
              <a:rPr lang="en-US" b="1" dirty="0"/>
              <a:t>Hard Mask Deposition </a:t>
            </a:r>
            <a:endParaRPr lang="en-US" dirty="0"/>
          </a:p>
          <a:p>
            <a:r>
              <a:rPr lang="en-US" dirty="0"/>
              <a:t>–Clean - ACE/ISO/DI </a:t>
            </a:r>
          </a:p>
          <a:p>
            <a:r>
              <a:rPr lang="en-US" dirty="0"/>
              <a:t>–Deposit Oxide </a:t>
            </a:r>
          </a:p>
          <a:p>
            <a:r>
              <a:rPr lang="en-US" dirty="0"/>
              <a:t>•</a:t>
            </a:r>
            <a:r>
              <a:rPr lang="en-US" b="1" dirty="0" err="1"/>
              <a:t>PlasmaTherm</a:t>
            </a:r>
            <a:r>
              <a:rPr lang="en-US" b="1" dirty="0"/>
              <a:t> </a:t>
            </a:r>
            <a:r>
              <a:rPr lang="en-US" dirty="0"/>
              <a:t>PECVD 5000A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Used 400nm for my pieces. Changed to 500nm just in case selectivity during etch was low.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–Measure Oxide Thickness in Ellipsometer: = _______nm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Also did four pieces in PE_CVD Advanced system. Measured ~450nm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•</a:t>
            </a:r>
            <a:r>
              <a:rPr lang="en-US" b="1" dirty="0"/>
              <a:t>P-Mesa Lithography </a:t>
            </a:r>
            <a:endParaRPr lang="en-US" dirty="0"/>
          </a:p>
          <a:p>
            <a:r>
              <a:rPr lang="en-US" dirty="0"/>
              <a:t>–Clean </a:t>
            </a:r>
          </a:p>
          <a:p>
            <a:r>
              <a:rPr lang="en-US" dirty="0"/>
              <a:t>•ACE/ISO/DI </a:t>
            </a:r>
          </a:p>
          <a:p>
            <a:r>
              <a:rPr lang="en-US" dirty="0"/>
              <a:t>•Dehydration bake: Hotplate </a:t>
            </a:r>
            <a:r>
              <a:rPr lang="en-US" b="1" dirty="0"/>
              <a:t>150C, 2-5min </a:t>
            </a:r>
            <a:endParaRPr lang="en-US" dirty="0"/>
          </a:p>
          <a:p>
            <a:r>
              <a:rPr lang="pt-BR" dirty="0"/>
              <a:t>•O2 Descum 30s, 300mT, 100W </a:t>
            </a:r>
          </a:p>
          <a:p>
            <a:r>
              <a:rPr lang="en-US" dirty="0"/>
              <a:t>–Spin HMDS (5000rpm, 30s) (let sit for 30s on chip before spinning) </a:t>
            </a:r>
          </a:p>
          <a:p>
            <a:r>
              <a:rPr lang="en-US" dirty="0"/>
              <a:t>–Spin AZ4210 (4000rpm, 30s) </a:t>
            </a:r>
          </a:p>
          <a:p>
            <a:r>
              <a:rPr lang="en-US" dirty="0"/>
              <a:t>–Pre-Exposure Bake (95C, 1min) </a:t>
            </a:r>
          </a:p>
          <a:p>
            <a:r>
              <a:rPr lang="en-US" dirty="0"/>
              <a:t>–Lithography </a:t>
            </a:r>
          </a:p>
          <a:p>
            <a:r>
              <a:rPr lang="en-US" dirty="0"/>
              <a:t>•Use </a:t>
            </a:r>
            <a:r>
              <a:rPr lang="en-US" b="1" dirty="0"/>
              <a:t>P-Mesa Mask – EPHI-dev-2-1 – Quadrant I </a:t>
            </a:r>
            <a:endParaRPr lang="en-US" dirty="0"/>
          </a:p>
          <a:p>
            <a:r>
              <a:rPr lang="en-US" dirty="0"/>
              <a:t>–Put Quadrant I in the bottom right of the mask holder </a:t>
            </a:r>
          </a:p>
          <a:p>
            <a:r>
              <a:rPr lang="en-US" dirty="0"/>
              <a:t>•</a:t>
            </a:r>
            <a:r>
              <a:rPr lang="en-US" dirty="0" err="1"/>
              <a:t>Litho</a:t>
            </a:r>
            <a:r>
              <a:rPr lang="en-US" dirty="0"/>
              <a:t> Tool: </a:t>
            </a:r>
            <a:r>
              <a:rPr lang="en-US" b="1" dirty="0" err="1"/>
              <a:t>Autostepper</a:t>
            </a:r>
            <a:r>
              <a:rPr lang="en-US" b="1" dirty="0"/>
              <a:t> </a:t>
            </a:r>
            <a:endParaRPr lang="en-US" dirty="0"/>
          </a:p>
          <a:p>
            <a:r>
              <a:rPr lang="en-US" dirty="0"/>
              <a:t>–Program: </a:t>
            </a:r>
            <a:r>
              <a:rPr lang="en-US" b="1" dirty="0"/>
              <a:t>JAREDH\PROT </a:t>
            </a:r>
            <a:r>
              <a:rPr lang="en-US" b="1" dirty="0" smtClean="0">
                <a:solidFill>
                  <a:srgbClr val="FF0000"/>
                </a:solidFill>
              </a:rPr>
              <a:t>10,242  EPHI\1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–Exposure: </a:t>
            </a:r>
            <a:r>
              <a:rPr lang="en-US" b="1" dirty="0"/>
              <a:t>1sec </a:t>
            </a:r>
            <a:endParaRPr lang="en-US" dirty="0"/>
          </a:p>
          <a:p>
            <a:r>
              <a:rPr lang="en-US" dirty="0"/>
              <a:t>–Focus Offset: 0 </a:t>
            </a:r>
          </a:p>
          <a:p>
            <a:r>
              <a:rPr lang="en-US" dirty="0"/>
              <a:t>•NO POST-EXPOSURE BAKE </a:t>
            </a:r>
          </a:p>
          <a:p>
            <a:r>
              <a:rPr lang="en-US" dirty="0"/>
              <a:t>•Develop (AZ400K 1:4 diluted, 120sec) </a:t>
            </a:r>
          </a:p>
          <a:p>
            <a:r>
              <a:rPr lang="en-US" dirty="0"/>
              <a:t>•DI Rinse </a:t>
            </a:r>
          </a:p>
          <a:p>
            <a:r>
              <a:rPr lang="en-US" dirty="0"/>
              <a:t>–Inspect in microscope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Some lifting, especially on the smaller width Mesas. Reworked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–Dektak PR height: = ______nm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Processing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3100" dirty="0"/>
          </a:p>
          <a:p>
            <a:r>
              <a:rPr lang="en-US" sz="3100" b="1" dirty="0" err="1"/>
              <a:t>Hardmask</a:t>
            </a:r>
            <a:r>
              <a:rPr lang="en-US" sz="3100" b="1" dirty="0"/>
              <a:t> Etch - </a:t>
            </a:r>
            <a:r>
              <a:rPr lang="en-US" sz="3100" dirty="0"/>
              <a:t>SiO2 Etch target 500nm </a:t>
            </a:r>
          </a:p>
          <a:p>
            <a:r>
              <a:rPr lang="en-US" sz="3100" dirty="0"/>
              <a:t>–Etch Tool: </a:t>
            </a:r>
            <a:r>
              <a:rPr lang="en-US" sz="3100" b="1" dirty="0"/>
              <a:t>ICP#2 </a:t>
            </a:r>
            <a:endParaRPr lang="en-US" sz="3100" dirty="0"/>
          </a:p>
          <a:p>
            <a:r>
              <a:rPr lang="en-US" sz="3100" dirty="0"/>
              <a:t>–Clean: O2 Clean, 5min </a:t>
            </a:r>
          </a:p>
          <a:p>
            <a:r>
              <a:rPr lang="en-US" sz="3100" dirty="0"/>
              <a:t>–Season (Recipe, Time): Bowers </a:t>
            </a:r>
            <a:r>
              <a:rPr lang="en-US" sz="3100" b="1" dirty="0" err="1"/>
              <a:t>Sioxvert</a:t>
            </a:r>
            <a:r>
              <a:rPr lang="en-US" sz="3100" b="1" dirty="0"/>
              <a:t> </a:t>
            </a:r>
            <a:r>
              <a:rPr lang="en-US" sz="3100" dirty="0"/>
              <a:t>etch # 101, </a:t>
            </a:r>
            <a:r>
              <a:rPr lang="en-US" sz="3100" b="1" dirty="0"/>
              <a:t>5min </a:t>
            </a:r>
            <a:r>
              <a:rPr lang="en-US" sz="3100" dirty="0"/>
              <a:t>(CHF3 etch so check gases) </a:t>
            </a:r>
          </a:p>
          <a:p>
            <a:r>
              <a:rPr lang="en-US" sz="3100" dirty="0"/>
              <a:t>–Etch(Recipe, Rate): (Bowers </a:t>
            </a:r>
            <a:r>
              <a:rPr lang="en-US" sz="3100" b="1" dirty="0" err="1"/>
              <a:t>Sioxvert</a:t>
            </a:r>
            <a:r>
              <a:rPr lang="en-US" sz="3100" b="1" dirty="0"/>
              <a:t> </a:t>
            </a:r>
            <a:r>
              <a:rPr lang="en-US" sz="3100" dirty="0"/>
              <a:t>etch # 101, 250nm/min = 4.16nm/s) over etch by 20% =&gt; </a:t>
            </a:r>
            <a:r>
              <a:rPr lang="en-US" sz="3100" b="1" dirty="0"/>
              <a:t>Etch for 2’30” </a:t>
            </a:r>
            <a:endParaRPr lang="en-US" sz="3100" dirty="0"/>
          </a:p>
          <a:p>
            <a:r>
              <a:rPr lang="en-US" sz="3100" dirty="0"/>
              <a:t>•Inspect in microscope </a:t>
            </a:r>
          </a:p>
          <a:p>
            <a:r>
              <a:rPr lang="en-US" sz="3100" dirty="0"/>
              <a:t>•Dektak height: = ______nm </a:t>
            </a:r>
          </a:p>
          <a:p>
            <a:r>
              <a:rPr lang="en-US" sz="3100" dirty="0"/>
              <a:t>•</a:t>
            </a:r>
            <a:r>
              <a:rPr lang="en-US" sz="3100" b="1" dirty="0"/>
              <a:t>Strip PR </a:t>
            </a:r>
            <a:r>
              <a:rPr lang="en-US" sz="3100" b="1" dirty="0" smtClean="0"/>
              <a:t> </a:t>
            </a:r>
            <a:r>
              <a:rPr lang="en-US" sz="3100" b="1" dirty="0" smtClean="0">
                <a:solidFill>
                  <a:srgbClr val="FF0000"/>
                </a:solidFill>
              </a:rPr>
              <a:t>(I kept the resist on all dies for easier Si depth measurement at Si etch except for one lead die)</a:t>
            </a:r>
            <a:endParaRPr lang="en-US" sz="3100" dirty="0">
              <a:solidFill>
                <a:srgbClr val="FF0000"/>
              </a:solidFill>
            </a:endParaRPr>
          </a:p>
          <a:p>
            <a:r>
              <a:rPr lang="en-US" sz="3100" dirty="0"/>
              <a:t>–ACE/ISO/DI Rinse </a:t>
            </a:r>
          </a:p>
          <a:p>
            <a:r>
              <a:rPr lang="en-US" sz="3100" dirty="0"/>
              <a:t>–1165 Soak at 80C in covered bath - 10min </a:t>
            </a:r>
          </a:p>
          <a:p>
            <a:r>
              <a:rPr lang="en-US" sz="3100" dirty="0"/>
              <a:t>–ISO/DI Rinse </a:t>
            </a:r>
          </a:p>
          <a:p>
            <a:r>
              <a:rPr lang="pt-BR" sz="3100" dirty="0"/>
              <a:t>–PEII - O2 Descum (100W, 300mTorr, 60-120sec) </a:t>
            </a:r>
          </a:p>
          <a:p>
            <a:r>
              <a:rPr lang="en-US" sz="3100" dirty="0"/>
              <a:t>•Inspect in microscope </a:t>
            </a:r>
          </a:p>
          <a:p>
            <a:r>
              <a:rPr lang="en-US" sz="3100" dirty="0"/>
              <a:t>•Dektak height: = ______nm </a:t>
            </a:r>
          </a:p>
          <a:p>
            <a:endParaRPr lang="en-US" sz="3100" dirty="0"/>
          </a:p>
          <a:p>
            <a:endParaRPr lang="en-US" sz="3100" dirty="0"/>
          </a:p>
          <a:p>
            <a:r>
              <a:rPr lang="en-US" sz="3100" dirty="0"/>
              <a:t>•</a:t>
            </a:r>
            <a:r>
              <a:rPr lang="en-US" sz="3100" b="1" dirty="0"/>
              <a:t>Si Etch </a:t>
            </a:r>
            <a:r>
              <a:rPr lang="en-US" sz="3100" dirty="0"/>
              <a:t>target 2um </a:t>
            </a:r>
          </a:p>
          <a:p>
            <a:r>
              <a:rPr lang="en-US" sz="3100" dirty="0"/>
              <a:t>–Characterize etch rate: </a:t>
            </a:r>
          </a:p>
          <a:p>
            <a:r>
              <a:rPr lang="en-US" sz="3100" dirty="0"/>
              <a:t>•Etch Tool: </a:t>
            </a:r>
            <a:r>
              <a:rPr lang="en-US" sz="3100" b="1" dirty="0"/>
              <a:t>ICP#1 </a:t>
            </a:r>
            <a:r>
              <a:rPr lang="en-US" sz="3100" b="1" dirty="0" smtClean="0">
                <a:solidFill>
                  <a:srgbClr val="FF0000"/>
                </a:solidFill>
              </a:rPr>
              <a:t>ICP#2</a:t>
            </a:r>
            <a:endParaRPr lang="en-US" sz="3100" dirty="0">
              <a:solidFill>
                <a:srgbClr val="FF0000"/>
              </a:solidFill>
            </a:endParaRPr>
          </a:p>
          <a:p>
            <a:r>
              <a:rPr lang="en-US" sz="3100" dirty="0"/>
              <a:t>•Switch gas CF4-&gt;SF6 </a:t>
            </a:r>
          </a:p>
          <a:p>
            <a:r>
              <a:rPr lang="en-US" sz="3100" dirty="0"/>
              <a:t>•Clean: O2 Clean, 5min (10’ if last etch was </a:t>
            </a:r>
            <a:r>
              <a:rPr lang="en-US" sz="3100" dirty="0" err="1"/>
              <a:t>Cl</a:t>
            </a:r>
            <a:r>
              <a:rPr lang="en-US" sz="3100" dirty="0"/>
              <a:t>-based) </a:t>
            </a:r>
          </a:p>
          <a:p>
            <a:r>
              <a:rPr lang="en-US" sz="3100" dirty="0"/>
              <a:t>•Season (Recipe, Time): Si etch # 157, 3min (400W, 50W RF, 30/10sccm </a:t>
            </a:r>
            <a:r>
              <a:rPr lang="en-US" sz="3100" b="1" dirty="0"/>
              <a:t>SF6/O2</a:t>
            </a:r>
            <a:r>
              <a:rPr lang="en-US" sz="3100" dirty="0"/>
              <a:t>, 1Pa) </a:t>
            </a:r>
            <a:r>
              <a:rPr lang="en-US" sz="3100" dirty="0" smtClean="0">
                <a:solidFill>
                  <a:srgbClr val="FF0000"/>
                </a:solidFill>
              </a:rPr>
              <a:t>Recipe #124 ICP2</a:t>
            </a:r>
            <a:endParaRPr lang="en-US" sz="3100" dirty="0">
              <a:solidFill>
                <a:srgbClr val="FF0000"/>
              </a:solidFill>
            </a:endParaRPr>
          </a:p>
          <a:p>
            <a:r>
              <a:rPr lang="en-US" sz="3100" dirty="0"/>
              <a:t>•Etch Test Piece 1: (Si etch # 157) 8min at ~300nm/min (target = 2350nm = 7’50</a:t>
            </a:r>
            <a:r>
              <a:rPr lang="en-US" sz="3100" dirty="0" smtClean="0"/>
              <a:t>”) </a:t>
            </a:r>
            <a:r>
              <a:rPr lang="en-US" sz="3100" dirty="0" smtClean="0">
                <a:solidFill>
                  <a:srgbClr val="FF0000"/>
                </a:solidFill>
              </a:rPr>
              <a:t>Did etch for 8 min, measured 2.65 um post BHF HM removal.  Reduced time on next four pieces to 7 min 15 sec but still measured 2.60 um post etch. Following day etch on last four pieces showed 2.0 um for 7 min 4 sec etch. </a:t>
            </a:r>
            <a:r>
              <a:rPr lang="en-US" sz="3100" dirty="0" err="1" smtClean="0">
                <a:solidFill>
                  <a:srgbClr val="FF0000"/>
                </a:solidFill>
              </a:rPr>
              <a:t>Reetched</a:t>
            </a:r>
            <a:r>
              <a:rPr lang="en-US" sz="3100" dirty="0" smtClean="0">
                <a:solidFill>
                  <a:srgbClr val="FF0000"/>
                </a:solidFill>
              </a:rPr>
              <a:t> for 45 sec with just SiO2 </a:t>
            </a:r>
            <a:r>
              <a:rPr lang="en-US" sz="3100" dirty="0" err="1" smtClean="0">
                <a:solidFill>
                  <a:srgbClr val="FF0000"/>
                </a:solidFill>
              </a:rPr>
              <a:t>Hardmask</a:t>
            </a:r>
            <a:r>
              <a:rPr lang="en-US" sz="3100" dirty="0" smtClean="0">
                <a:solidFill>
                  <a:srgbClr val="FF0000"/>
                </a:solidFill>
              </a:rPr>
              <a:t> on.</a:t>
            </a:r>
            <a:endParaRPr lang="en-US" sz="3100" dirty="0">
              <a:solidFill>
                <a:srgbClr val="FF0000"/>
              </a:solidFill>
            </a:endParaRPr>
          </a:p>
          <a:p>
            <a:r>
              <a:rPr lang="en-US" sz="3100" dirty="0"/>
              <a:t>–BHF dip (300nm/min): Dip for 2 min </a:t>
            </a:r>
          </a:p>
          <a:p>
            <a:r>
              <a:rPr lang="en-US" sz="3100" dirty="0"/>
              <a:t>–Dektak measure etch depth _____ nm/min </a:t>
            </a:r>
          </a:p>
          <a:p>
            <a:r>
              <a:rPr lang="en-US" sz="3100" dirty="0"/>
              <a:t>•Etch Sample: (Si etch # 157) 2350nm based on characterized etch rate </a:t>
            </a:r>
          </a:p>
          <a:p>
            <a:r>
              <a:rPr lang="en-US" sz="3100" dirty="0"/>
              <a:t>•Switch gas SF6-&gt;CF4 </a:t>
            </a:r>
          </a:p>
          <a:p>
            <a:r>
              <a:rPr lang="en-US" sz="3100" dirty="0"/>
              <a:t>•Clean: O2 Clean, _______ min </a:t>
            </a:r>
          </a:p>
          <a:p>
            <a:r>
              <a:rPr lang="en-US" sz="3100" dirty="0"/>
              <a:t>•Inspect in microscope </a:t>
            </a:r>
          </a:p>
          <a:p>
            <a:r>
              <a:rPr lang="en-US" sz="3100" dirty="0"/>
              <a:t>•Dektak height: = ______nm </a:t>
            </a:r>
            <a:r>
              <a:rPr lang="en-US" sz="3100" dirty="0" smtClean="0">
                <a:solidFill>
                  <a:srgbClr val="FF0000"/>
                </a:solidFill>
              </a:rPr>
              <a:t>2.65 um on four pieces ( One 2 inch and 3 square), 2.2 um on other four ( Three 2inch and one square)</a:t>
            </a:r>
            <a:endParaRPr lang="en-US" sz="3100" dirty="0">
              <a:solidFill>
                <a:srgbClr val="FF0000"/>
              </a:solidFill>
            </a:endParaRPr>
          </a:p>
          <a:p>
            <a:r>
              <a:rPr lang="en-US" sz="3100" dirty="0"/>
              <a:t>•</a:t>
            </a:r>
            <a:r>
              <a:rPr lang="en-US" sz="3100" b="1" dirty="0"/>
              <a:t>Remove Oxide (~500nm) </a:t>
            </a:r>
            <a:r>
              <a:rPr lang="en-US" sz="3100" b="1" dirty="0"/>
              <a:t> </a:t>
            </a:r>
            <a:r>
              <a:rPr lang="en-US" sz="3100" b="1" dirty="0" smtClean="0">
                <a:solidFill>
                  <a:srgbClr val="FF0000"/>
                </a:solidFill>
              </a:rPr>
              <a:t>8 min of etch = 330 nm of Oxide so 70-120 nm SiO2 left. If </a:t>
            </a:r>
            <a:r>
              <a:rPr lang="en-US" sz="3100" b="1" dirty="0" err="1" smtClean="0">
                <a:solidFill>
                  <a:srgbClr val="FF0000"/>
                </a:solidFill>
              </a:rPr>
              <a:t>Pr</a:t>
            </a:r>
            <a:r>
              <a:rPr lang="en-US" sz="3100" b="1" dirty="0" smtClean="0">
                <a:solidFill>
                  <a:srgbClr val="FF0000"/>
                </a:solidFill>
              </a:rPr>
              <a:t>  and Sio2 during etch, no oxide was etched.</a:t>
            </a:r>
            <a:endParaRPr lang="en-US" sz="3100" dirty="0">
              <a:solidFill>
                <a:srgbClr val="FF0000"/>
              </a:solidFill>
            </a:endParaRPr>
          </a:p>
          <a:p>
            <a:r>
              <a:rPr lang="en-US" sz="3100" dirty="0"/>
              <a:t>–BHF dip (~300 nm/min) =&gt; Dip for 2 min </a:t>
            </a:r>
            <a:r>
              <a:rPr lang="en-US" sz="3100" dirty="0" smtClean="0"/>
              <a:t> </a:t>
            </a:r>
            <a:r>
              <a:rPr lang="en-US" sz="3100" dirty="0" err="1" smtClean="0">
                <a:solidFill>
                  <a:srgbClr val="FF0000"/>
                </a:solidFill>
              </a:rPr>
              <a:t>GaSonics</a:t>
            </a:r>
            <a:r>
              <a:rPr lang="en-US" sz="3100" dirty="0" smtClean="0">
                <a:solidFill>
                  <a:srgbClr val="FF0000"/>
                </a:solidFill>
              </a:rPr>
              <a:t> 250C 120 sec X 2 to remove resist</a:t>
            </a:r>
            <a:endParaRPr lang="en-US" sz="3100" dirty="0">
              <a:solidFill>
                <a:srgbClr val="FF0000"/>
              </a:solidFill>
            </a:endParaRPr>
          </a:p>
          <a:p>
            <a:r>
              <a:rPr lang="en-US" sz="3100" dirty="0"/>
              <a:t>–DI Rinse </a:t>
            </a:r>
          </a:p>
          <a:p>
            <a:r>
              <a:rPr lang="en-US" sz="3100" dirty="0"/>
              <a:t>•Inspect in microscope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633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Processing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>
            <a:normAutofit fontScale="47500" lnSpcReduction="20000"/>
          </a:bodyPr>
          <a:lstStyle/>
          <a:p>
            <a:r>
              <a:rPr lang="en-US" sz="2100" dirty="0" smtClean="0"/>
              <a:t>•</a:t>
            </a:r>
            <a:r>
              <a:rPr lang="en-US" sz="2100" dirty="0"/>
              <a:t>Inspect in microscope </a:t>
            </a:r>
          </a:p>
          <a:p>
            <a:r>
              <a:rPr lang="en-US" sz="2100" dirty="0"/>
              <a:t>•</a:t>
            </a:r>
            <a:r>
              <a:rPr lang="en-US" sz="2100" b="1" dirty="0"/>
              <a:t>Sticking Layer Deposition </a:t>
            </a:r>
            <a:endParaRPr lang="en-US" sz="2100" dirty="0"/>
          </a:p>
          <a:p>
            <a:r>
              <a:rPr lang="en-US" sz="2100" dirty="0"/>
              <a:t>–Clean - ACE/ISO/DI </a:t>
            </a:r>
          </a:p>
          <a:p>
            <a:r>
              <a:rPr lang="en-US" sz="2100" dirty="0"/>
              <a:t>–Deposit SiN </a:t>
            </a:r>
          </a:p>
          <a:p>
            <a:r>
              <a:rPr lang="en-US" sz="2100" dirty="0"/>
              <a:t>•</a:t>
            </a:r>
            <a:r>
              <a:rPr lang="en-US" sz="2100" b="1" dirty="0" err="1"/>
              <a:t>PlasmaTherm</a:t>
            </a:r>
            <a:r>
              <a:rPr lang="en-US" sz="2100" b="1" dirty="0"/>
              <a:t> </a:t>
            </a:r>
            <a:r>
              <a:rPr lang="en-US" sz="2100" dirty="0"/>
              <a:t>PECVD </a:t>
            </a:r>
            <a:r>
              <a:rPr lang="en-US" sz="2100" dirty="0" smtClean="0"/>
              <a:t>20nm</a:t>
            </a:r>
          </a:p>
          <a:p>
            <a:endParaRPr lang="en-US" sz="2100" dirty="0"/>
          </a:p>
          <a:p>
            <a:endParaRPr lang="en-US" sz="2100" dirty="0"/>
          </a:p>
          <a:p>
            <a:r>
              <a:rPr lang="en-US" sz="2100" b="1" dirty="0"/>
              <a:t>N-metal Lithography </a:t>
            </a:r>
            <a:endParaRPr lang="en-US" sz="2100" dirty="0"/>
          </a:p>
          <a:p>
            <a:r>
              <a:rPr lang="en-US" sz="2100" dirty="0"/>
              <a:t>–Clean </a:t>
            </a:r>
          </a:p>
          <a:p>
            <a:r>
              <a:rPr lang="en-US" sz="2100" dirty="0"/>
              <a:t>•ACE/ISO/DI </a:t>
            </a:r>
          </a:p>
          <a:p>
            <a:r>
              <a:rPr lang="en-US" sz="2100" dirty="0"/>
              <a:t>•Dehydration bake: Hotplate 150C, 2-5min </a:t>
            </a:r>
          </a:p>
          <a:p>
            <a:r>
              <a:rPr lang="pt-BR" sz="2100" dirty="0"/>
              <a:t>•O2 Descum 30s, 300mT, 100W </a:t>
            </a:r>
          </a:p>
          <a:p>
            <a:r>
              <a:rPr lang="en-US" sz="2100" dirty="0"/>
              <a:t>–Spin on resists </a:t>
            </a:r>
          </a:p>
          <a:p>
            <a:r>
              <a:rPr lang="en-US" sz="2100" dirty="0"/>
              <a:t>•PMGI SF-11: 4000rpm/1 min </a:t>
            </a:r>
          </a:p>
          <a:p>
            <a:r>
              <a:rPr lang="en-US" sz="2100" dirty="0"/>
              <a:t>–Bake 170C/1min </a:t>
            </a:r>
          </a:p>
          <a:p>
            <a:r>
              <a:rPr lang="en-US" sz="2100" dirty="0"/>
              <a:t>•PMGI SF-11: 4000rpm/1min </a:t>
            </a:r>
          </a:p>
          <a:p>
            <a:r>
              <a:rPr lang="en-US" sz="2100" dirty="0"/>
              <a:t>–Bake 170C/2min </a:t>
            </a:r>
          </a:p>
          <a:p>
            <a:r>
              <a:rPr lang="en-US" sz="2100" dirty="0"/>
              <a:t>•AZ4210 Resist: 4000rpm/30sec </a:t>
            </a:r>
          </a:p>
          <a:p>
            <a:r>
              <a:rPr lang="en-US" sz="2100" dirty="0"/>
              <a:t>•Pre-Exposure Bake (95C, 1min) </a:t>
            </a:r>
          </a:p>
          <a:p>
            <a:r>
              <a:rPr lang="en-US" sz="2100" dirty="0"/>
              <a:t>–Lithography </a:t>
            </a:r>
          </a:p>
          <a:p>
            <a:r>
              <a:rPr lang="en-US" sz="2100" dirty="0"/>
              <a:t>•Use </a:t>
            </a:r>
            <a:r>
              <a:rPr lang="en-US" sz="2100" b="1" dirty="0"/>
              <a:t>N-Metal Mask – EPHI-dev-2-2 – Quadrant II </a:t>
            </a:r>
            <a:endParaRPr lang="en-US" sz="2100" dirty="0"/>
          </a:p>
          <a:p>
            <a:r>
              <a:rPr lang="en-US" sz="2100" dirty="0"/>
              <a:t>–Put Quadrant II in the bottom right of the mask holder </a:t>
            </a:r>
          </a:p>
          <a:p>
            <a:r>
              <a:rPr lang="en-US" sz="2100" dirty="0"/>
              <a:t>•</a:t>
            </a:r>
            <a:r>
              <a:rPr lang="en-US" sz="2100" dirty="0" err="1"/>
              <a:t>Litho</a:t>
            </a:r>
            <a:r>
              <a:rPr lang="en-US" sz="2100" dirty="0"/>
              <a:t> Tool: </a:t>
            </a:r>
            <a:r>
              <a:rPr lang="en-US" sz="2100" b="1" dirty="0" err="1"/>
              <a:t>Autostepper</a:t>
            </a:r>
            <a:r>
              <a:rPr lang="en-US" sz="2100" b="1" dirty="0"/>
              <a:t> </a:t>
            </a:r>
            <a:endParaRPr lang="en-US" sz="2100" dirty="0"/>
          </a:p>
          <a:p>
            <a:r>
              <a:rPr lang="en-US" sz="2100" dirty="0"/>
              <a:t>–Program: </a:t>
            </a:r>
            <a:r>
              <a:rPr lang="en-US" sz="2100" b="1" dirty="0"/>
              <a:t>JAREDH\PROT </a:t>
            </a:r>
            <a:endParaRPr lang="en-US" sz="2100" dirty="0"/>
          </a:p>
          <a:p>
            <a:r>
              <a:rPr lang="en-US" sz="2100" dirty="0"/>
              <a:t>–Align to center of P-Mesa </a:t>
            </a:r>
            <a:r>
              <a:rPr lang="en-US" sz="2100" dirty="0" err="1"/>
              <a:t>Vernier</a:t>
            </a:r>
            <a:r>
              <a:rPr lang="en-US" sz="2100" dirty="0"/>
              <a:t> (closest to the top left of the die) </a:t>
            </a:r>
          </a:p>
          <a:p>
            <a:r>
              <a:rPr lang="en-US" sz="2100" dirty="0"/>
              <a:t>»</a:t>
            </a:r>
            <a:r>
              <a:rPr lang="en-US" sz="2100" dirty="0" err="1"/>
              <a:t>Vernier</a:t>
            </a:r>
            <a:r>
              <a:rPr lang="en-US" sz="2100" dirty="0"/>
              <a:t> center is (1.264325,.317175) from top left </a:t>
            </a:r>
          </a:p>
          <a:p>
            <a:r>
              <a:rPr lang="en-US" sz="2100" dirty="0"/>
              <a:t>–Exposure: </a:t>
            </a:r>
            <a:r>
              <a:rPr lang="en-US" sz="2100" b="1" dirty="0"/>
              <a:t>1sec </a:t>
            </a:r>
            <a:endParaRPr lang="en-US" sz="2100" dirty="0"/>
          </a:p>
          <a:p>
            <a:r>
              <a:rPr lang="en-US" sz="2100" dirty="0"/>
              <a:t>–Focus Offset: 0 </a:t>
            </a:r>
          </a:p>
          <a:p>
            <a:r>
              <a:rPr lang="en-US" sz="2100" dirty="0"/>
              <a:t>•NO POST-EXPOSURE BAKE </a:t>
            </a:r>
          </a:p>
          <a:p>
            <a:r>
              <a:rPr lang="en-US" sz="2100" dirty="0"/>
              <a:t>–Develop Resist </a:t>
            </a:r>
          </a:p>
          <a:p>
            <a:r>
              <a:rPr lang="en-US" sz="2100" dirty="0"/>
              <a:t>•AZ400K 1:4 diluted, 120sec </a:t>
            </a:r>
          </a:p>
          <a:p>
            <a:r>
              <a:rPr lang="en-US" sz="2100" dirty="0"/>
              <a:t>•DI Rinse </a:t>
            </a:r>
          </a:p>
          <a:p>
            <a:r>
              <a:rPr lang="en-US" sz="2100" dirty="0"/>
              <a:t>–DUV Expose SF-11: 300sec/1000W </a:t>
            </a:r>
          </a:p>
          <a:p>
            <a:r>
              <a:rPr lang="en-US" sz="2100" dirty="0"/>
              <a:t>•Develop in SAL101 70sec </a:t>
            </a:r>
          </a:p>
          <a:p>
            <a:r>
              <a:rPr lang="en-US" sz="2100" dirty="0"/>
              <a:t>–DUV Expose SF-11: 300sec/1000W </a:t>
            </a:r>
          </a:p>
          <a:p>
            <a:r>
              <a:rPr lang="en-US" sz="2100" dirty="0"/>
              <a:t>•Develop in SAL101 60sec </a:t>
            </a:r>
          </a:p>
          <a:p>
            <a:r>
              <a:rPr lang="en-US" sz="2100" dirty="0"/>
              <a:t>–DUV Expose SF-11: 300sec/1000W </a:t>
            </a:r>
          </a:p>
          <a:p>
            <a:r>
              <a:rPr lang="en-US" sz="2100" dirty="0"/>
              <a:t>•Develop in SAL101 60sec </a:t>
            </a:r>
          </a:p>
          <a:p>
            <a:r>
              <a:rPr lang="en-US" sz="2100" dirty="0"/>
              <a:t>–Inspect in microscope </a:t>
            </a:r>
          </a:p>
          <a:p>
            <a:r>
              <a:rPr lang="en-US" sz="2100" dirty="0"/>
              <a:t>–Repeat DUV and develop as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019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1107</Words>
  <Application>Microsoft Office PowerPoint</Application>
  <PresentationFormat>On-screen Show (4:3)</PresentationFormat>
  <Paragraphs>134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SF6 Etch</vt:lpstr>
      <vt:lpstr>Purpose and Notes</vt:lpstr>
      <vt:lpstr>PR and Oxide during Si etch</vt:lpstr>
      <vt:lpstr>Oxide only during Si etch</vt:lpstr>
      <vt:lpstr>PowerPoint Presentation</vt:lpstr>
      <vt:lpstr>Processing Notes</vt:lpstr>
      <vt:lpstr>Processing Notes</vt:lpstr>
      <vt:lpstr>Processing Notes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SF6 Etch</dc:title>
  <dc:creator/>
  <cp:lastModifiedBy>Jon Peters</cp:lastModifiedBy>
  <cp:revision>9</cp:revision>
  <dcterms:created xsi:type="dcterms:W3CDTF">2006-08-16T00:00:00Z</dcterms:created>
  <dcterms:modified xsi:type="dcterms:W3CDTF">2012-06-08T16:24:34Z</dcterms:modified>
</cp:coreProperties>
</file>