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282" r:id="rId2"/>
    <p:sldId id="371" r:id="rId3"/>
    <p:sldId id="372" r:id="rId4"/>
    <p:sldId id="355" r:id="rId5"/>
    <p:sldId id="373" r:id="rId6"/>
    <p:sldId id="374" r:id="rId7"/>
    <p:sldId id="364" r:id="rId8"/>
    <p:sldId id="363" r:id="rId9"/>
    <p:sldId id="338" r:id="rId10"/>
    <p:sldId id="336" r:id="rId11"/>
    <p:sldId id="360" r:id="rId12"/>
    <p:sldId id="345" r:id="rId13"/>
    <p:sldId id="341" r:id="rId14"/>
    <p:sldId id="365" r:id="rId15"/>
    <p:sldId id="366" r:id="rId16"/>
    <p:sldId id="358" r:id="rId17"/>
    <p:sldId id="370" r:id="rId18"/>
    <p:sldId id="369" r:id="rId19"/>
    <p:sldId id="367" r:id="rId20"/>
  </p:sldIdLst>
  <p:sldSz cx="9144000" cy="6858000" type="screen4x3"/>
  <p:notesSz cx="7010400" cy="9296400"/>
  <p:defaultTextStyle>
    <a:defPPr>
      <a:defRPr lang="en-US"/>
    </a:defPPr>
    <a:lvl1pPr algn="l" rtl="0" fontAlgn="base">
      <a:spcBef>
        <a:spcPct val="0"/>
      </a:spcBef>
      <a:spcAft>
        <a:spcPct val="0"/>
      </a:spcAft>
      <a:defRPr sz="1000" i="1" kern="1200">
        <a:solidFill>
          <a:srgbClr val="0000FF"/>
        </a:solidFill>
        <a:latin typeface="Arial" charset="0"/>
        <a:ea typeface="+mn-ea"/>
        <a:cs typeface="+mn-cs"/>
      </a:defRPr>
    </a:lvl1pPr>
    <a:lvl2pPr marL="457200" algn="l" rtl="0" fontAlgn="base">
      <a:spcBef>
        <a:spcPct val="0"/>
      </a:spcBef>
      <a:spcAft>
        <a:spcPct val="0"/>
      </a:spcAft>
      <a:defRPr sz="1000" i="1" kern="1200">
        <a:solidFill>
          <a:srgbClr val="0000FF"/>
        </a:solidFill>
        <a:latin typeface="Arial" charset="0"/>
        <a:ea typeface="+mn-ea"/>
        <a:cs typeface="+mn-cs"/>
      </a:defRPr>
    </a:lvl2pPr>
    <a:lvl3pPr marL="914400" algn="l" rtl="0" fontAlgn="base">
      <a:spcBef>
        <a:spcPct val="0"/>
      </a:spcBef>
      <a:spcAft>
        <a:spcPct val="0"/>
      </a:spcAft>
      <a:defRPr sz="1000" i="1" kern="1200">
        <a:solidFill>
          <a:srgbClr val="0000FF"/>
        </a:solidFill>
        <a:latin typeface="Arial" charset="0"/>
        <a:ea typeface="+mn-ea"/>
        <a:cs typeface="+mn-cs"/>
      </a:defRPr>
    </a:lvl3pPr>
    <a:lvl4pPr marL="1371600" algn="l" rtl="0" fontAlgn="base">
      <a:spcBef>
        <a:spcPct val="0"/>
      </a:spcBef>
      <a:spcAft>
        <a:spcPct val="0"/>
      </a:spcAft>
      <a:defRPr sz="1000" i="1" kern="1200">
        <a:solidFill>
          <a:srgbClr val="0000FF"/>
        </a:solidFill>
        <a:latin typeface="Arial" charset="0"/>
        <a:ea typeface="+mn-ea"/>
        <a:cs typeface="+mn-cs"/>
      </a:defRPr>
    </a:lvl4pPr>
    <a:lvl5pPr marL="1828800" algn="l" rtl="0" fontAlgn="base">
      <a:spcBef>
        <a:spcPct val="0"/>
      </a:spcBef>
      <a:spcAft>
        <a:spcPct val="0"/>
      </a:spcAft>
      <a:defRPr sz="1000" i="1" kern="1200">
        <a:solidFill>
          <a:srgbClr val="0000FF"/>
        </a:solidFill>
        <a:latin typeface="Arial" charset="0"/>
        <a:ea typeface="+mn-ea"/>
        <a:cs typeface="+mn-cs"/>
      </a:defRPr>
    </a:lvl5pPr>
    <a:lvl6pPr marL="2286000" algn="l" defTabSz="914400" rtl="0" eaLnBrk="1" latinLnBrk="0" hangingPunct="1">
      <a:defRPr sz="1000" i="1" kern="1200">
        <a:solidFill>
          <a:srgbClr val="0000FF"/>
        </a:solidFill>
        <a:latin typeface="Arial" charset="0"/>
        <a:ea typeface="+mn-ea"/>
        <a:cs typeface="+mn-cs"/>
      </a:defRPr>
    </a:lvl6pPr>
    <a:lvl7pPr marL="2743200" algn="l" defTabSz="914400" rtl="0" eaLnBrk="1" latinLnBrk="0" hangingPunct="1">
      <a:defRPr sz="1000" i="1" kern="1200">
        <a:solidFill>
          <a:srgbClr val="0000FF"/>
        </a:solidFill>
        <a:latin typeface="Arial" charset="0"/>
        <a:ea typeface="+mn-ea"/>
        <a:cs typeface="+mn-cs"/>
      </a:defRPr>
    </a:lvl7pPr>
    <a:lvl8pPr marL="3200400" algn="l" defTabSz="914400" rtl="0" eaLnBrk="1" latinLnBrk="0" hangingPunct="1">
      <a:defRPr sz="1000" i="1" kern="1200">
        <a:solidFill>
          <a:srgbClr val="0000FF"/>
        </a:solidFill>
        <a:latin typeface="Arial" charset="0"/>
        <a:ea typeface="+mn-ea"/>
        <a:cs typeface="+mn-cs"/>
      </a:defRPr>
    </a:lvl8pPr>
    <a:lvl9pPr marL="3657600" algn="l" defTabSz="914400" rtl="0" eaLnBrk="1" latinLnBrk="0" hangingPunct="1">
      <a:defRPr sz="1000" i="1" kern="1200">
        <a:solidFill>
          <a:srgbClr val="0000FF"/>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FF"/>
    <a:srgbClr val="FFFF99"/>
    <a:srgbClr val="FFFF00"/>
    <a:srgbClr val="FF6600"/>
    <a:srgbClr val="9966FF"/>
    <a:srgbClr val="FF66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38" autoAdjust="0"/>
    <p:restoredTop sz="89416" autoAdjust="0"/>
  </p:normalViewPr>
  <p:slideViewPr>
    <p:cSldViewPr>
      <p:cViewPr varScale="1">
        <p:scale>
          <a:sx n="64" d="100"/>
          <a:sy n="64" d="100"/>
        </p:scale>
        <p:origin x="-732" y="-96"/>
      </p:cViewPr>
      <p:guideLst>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53" d="100"/>
          <a:sy n="53" d="100"/>
        </p:scale>
        <p:origin x="-1902"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Library\Topics\Devices\Modulators\modulator_survey_201202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8.6601528216263463E-2"/>
          <c:y val="5.9481322410456332E-2"/>
          <c:w val="0.83007545931758953"/>
          <c:h val="0.79822506561679862"/>
        </c:manualLayout>
      </c:layout>
      <c:scatterChart>
        <c:scatterStyle val="lineMarker"/>
        <c:ser>
          <c:idx val="0"/>
          <c:order val="0"/>
          <c:tx>
            <c:v>IIIV/InP</c:v>
          </c:tx>
          <c:spPr>
            <a:ln w="28575">
              <a:noFill/>
            </a:ln>
          </c:spPr>
          <c:marker>
            <c:symbol val="diamond"/>
            <c:size val="9"/>
            <c:spPr>
              <a:solidFill>
                <a:srgbClr val="0070C0"/>
              </a:solidFill>
              <a:ln>
                <a:noFill/>
              </a:ln>
            </c:spPr>
          </c:marker>
          <c:xVal>
            <c:numRef>
              <c:f>Sheet1!$L$7:$L$30</c:f>
              <c:numCache>
                <c:formatCode>General</c:formatCode>
                <c:ptCount val="24"/>
                <c:pt idx="0">
                  <c:v>46</c:v>
                </c:pt>
                <c:pt idx="2">
                  <c:v>32</c:v>
                </c:pt>
                <c:pt idx="3">
                  <c:v>50</c:v>
                </c:pt>
                <c:pt idx="6">
                  <c:v>39</c:v>
                </c:pt>
                <c:pt idx="8">
                  <c:v>34</c:v>
                </c:pt>
                <c:pt idx="10">
                  <c:v>40</c:v>
                </c:pt>
                <c:pt idx="11">
                  <c:v>32</c:v>
                </c:pt>
                <c:pt idx="15">
                  <c:v>67</c:v>
                </c:pt>
                <c:pt idx="16">
                  <c:v>67</c:v>
                </c:pt>
                <c:pt idx="17">
                  <c:v>20</c:v>
                </c:pt>
                <c:pt idx="18">
                  <c:v>20</c:v>
                </c:pt>
                <c:pt idx="21">
                  <c:v>42</c:v>
                </c:pt>
                <c:pt idx="22">
                  <c:v>57</c:v>
                </c:pt>
                <c:pt idx="23">
                  <c:v>35</c:v>
                </c:pt>
              </c:numCache>
            </c:numRef>
          </c:xVal>
          <c:yVal>
            <c:numRef>
              <c:f>Sheet1!$M$7:$M$30</c:f>
              <c:numCache>
                <c:formatCode>General</c:formatCode>
                <c:ptCount val="24"/>
                <c:pt idx="0">
                  <c:v>13.291139240506329</c:v>
                </c:pt>
                <c:pt idx="2">
                  <c:v>4.7</c:v>
                </c:pt>
                <c:pt idx="3">
                  <c:v>6.3</c:v>
                </c:pt>
                <c:pt idx="6">
                  <c:v>5.8666666666666671</c:v>
                </c:pt>
                <c:pt idx="8">
                  <c:v>3.8124999999999987</c:v>
                </c:pt>
                <c:pt idx="10">
                  <c:v>2.0499999999999998</c:v>
                </c:pt>
                <c:pt idx="11">
                  <c:v>4.6428571428571423</c:v>
                </c:pt>
                <c:pt idx="15">
                  <c:v>5</c:v>
                </c:pt>
                <c:pt idx="16">
                  <c:v>3.5000000000000004</c:v>
                </c:pt>
                <c:pt idx="17">
                  <c:v>4</c:v>
                </c:pt>
                <c:pt idx="18">
                  <c:v>10.1</c:v>
                </c:pt>
                <c:pt idx="21">
                  <c:v>3.9130434782608696</c:v>
                </c:pt>
                <c:pt idx="22">
                  <c:v>3.3928571428571428</c:v>
                </c:pt>
                <c:pt idx="23">
                  <c:v>4.666666666666667</c:v>
                </c:pt>
              </c:numCache>
            </c:numRef>
          </c:yVal>
        </c:ser>
        <c:ser>
          <c:idx val="1"/>
          <c:order val="1"/>
          <c:tx>
            <c:v>Si/GeSi/Polymer</c:v>
          </c:tx>
          <c:spPr>
            <a:ln w="28575">
              <a:noFill/>
            </a:ln>
          </c:spPr>
          <c:marker>
            <c:symbol val="circle"/>
            <c:size val="8"/>
            <c:spPr>
              <a:solidFill>
                <a:srgbClr val="FF0000"/>
              </a:solidFill>
              <a:ln>
                <a:noFill/>
              </a:ln>
            </c:spPr>
          </c:marker>
          <c:xVal>
            <c:numRef>
              <c:f>Sheet1!$L$39:$L$64</c:f>
              <c:numCache>
                <c:formatCode>General</c:formatCode>
                <c:ptCount val="26"/>
                <c:pt idx="0">
                  <c:v>10</c:v>
                </c:pt>
                <c:pt idx="4">
                  <c:v>9</c:v>
                </c:pt>
                <c:pt idx="5">
                  <c:v>33</c:v>
                </c:pt>
                <c:pt idx="6">
                  <c:v>8</c:v>
                </c:pt>
                <c:pt idx="7">
                  <c:v>7</c:v>
                </c:pt>
                <c:pt idx="8">
                  <c:v>12</c:v>
                </c:pt>
                <c:pt idx="9">
                  <c:v>11</c:v>
                </c:pt>
                <c:pt idx="10">
                  <c:v>20</c:v>
                </c:pt>
                <c:pt idx="14">
                  <c:v>27</c:v>
                </c:pt>
                <c:pt idx="16">
                  <c:v>40</c:v>
                </c:pt>
                <c:pt idx="17">
                  <c:v>11.8</c:v>
                </c:pt>
                <c:pt idx="18">
                  <c:v>10</c:v>
                </c:pt>
                <c:pt idx="21">
                  <c:v>13</c:v>
                </c:pt>
                <c:pt idx="23">
                  <c:v>30</c:v>
                </c:pt>
              </c:numCache>
            </c:numRef>
          </c:xVal>
          <c:yVal>
            <c:numRef>
              <c:f>Sheet1!$M$39:$M$64</c:f>
              <c:numCache>
                <c:formatCode>General</c:formatCode>
                <c:ptCount val="26"/>
                <c:pt idx="0">
                  <c:v>3.4545454545454537</c:v>
                </c:pt>
                <c:pt idx="4">
                  <c:v>7.6874999999999991</c:v>
                </c:pt>
                <c:pt idx="5">
                  <c:v>0.17741935483870974</c:v>
                </c:pt>
                <c:pt idx="6">
                  <c:v>0.30000000000000004</c:v>
                </c:pt>
                <c:pt idx="7">
                  <c:v>0.75000000000000011</c:v>
                </c:pt>
                <c:pt idx="8">
                  <c:v>0.87500000000000011</c:v>
                </c:pt>
                <c:pt idx="9">
                  <c:v>3.25</c:v>
                </c:pt>
                <c:pt idx="10">
                  <c:v>8.4</c:v>
                </c:pt>
                <c:pt idx="11">
                  <c:v>1.55</c:v>
                </c:pt>
                <c:pt idx="13">
                  <c:v>1.2</c:v>
                </c:pt>
                <c:pt idx="14">
                  <c:v>1.0833333333333333</c:v>
                </c:pt>
                <c:pt idx="15">
                  <c:v>1.75</c:v>
                </c:pt>
                <c:pt idx="16">
                  <c:v>0.33846153846153842</c:v>
                </c:pt>
                <c:pt idx="17">
                  <c:v>2.25</c:v>
                </c:pt>
                <c:pt idx="18">
                  <c:v>7.67</c:v>
                </c:pt>
                <c:pt idx="21">
                  <c:v>0.21200000000000005</c:v>
                </c:pt>
                <c:pt idx="23">
                  <c:v>1.25</c:v>
                </c:pt>
              </c:numCache>
            </c:numRef>
          </c:yVal>
        </c:ser>
        <c:ser>
          <c:idx val="2"/>
          <c:order val="2"/>
          <c:tx>
            <c:v>III/Si</c:v>
          </c:tx>
          <c:spPr>
            <a:ln w="28575">
              <a:noFill/>
            </a:ln>
          </c:spPr>
          <c:marker>
            <c:symbol val="square"/>
            <c:size val="9"/>
            <c:spPr>
              <a:solidFill>
                <a:schemeClr val="tx1"/>
              </a:solidFill>
            </c:spPr>
          </c:marker>
          <c:xVal>
            <c:numRef>
              <c:f>Sheet1!$L$66:$L$71</c:f>
              <c:numCache>
                <c:formatCode>General</c:formatCode>
                <c:ptCount val="6"/>
                <c:pt idx="0">
                  <c:v>8</c:v>
                </c:pt>
                <c:pt idx="1">
                  <c:v>16</c:v>
                </c:pt>
                <c:pt idx="2">
                  <c:v>12.5</c:v>
                </c:pt>
                <c:pt idx="3">
                  <c:v>43</c:v>
                </c:pt>
                <c:pt idx="4">
                  <c:v>27</c:v>
                </c:pt>
                <c:pt idx="5">
                  <c:v>67</c:v>
                </c:pt>
              </c:numCache>
            </c:numRef>
          </c:xVal>
          <c:yVal>
            <c:numRef>
              <c:f>Sheet1!$M$66:$M$71</c:f>
              <c:numCache>
                <c:formatCode>General</c:formatCode>
                <c:ptCount val="6"/>
                <c:pt idx="0">
                  <c:v>4.2</c:v>
                </c:pt>
                <c:pt idx="1">
                  <c:v>1.875</c:v>
                </c:pt>
                <c:pt idx="2">
                  <c:v>4.4000000000000004</c:v>
                </c:pt>
                <c:pt idx="3">
                  <c:v>4.9000000000000004</c:v>
                </c:pt>
                <c:pt idx="4">
                  <c:v>2.8499999999999996</c:v>
                </c:pt>
                <c:pt idx="5">
                  <c:v>4.3636363636363624</c:v>
                </c:pt>
              </c:numCache>
            </c:numRef>
          </c:yVal>
        </c:ser>
        <c:axId val="77052544"/>
        <c:axId val="77206656"/>
      </c:scatterChart>
      <c:valAx>
        <c:axId val="77052544"/>
        <c:scaling>
          <c:orientation val="minMax"/>
        </c:scaling>
        <c:axPos val="b"/>
        <c:title>
          <c:tx>
            <c:rich>
              <a:bodyPr/>
              <a:lstStyle/>
              <a:p>
                <a:pPr>
                  <a:defRPr lang="en-US" sz="1600">
                    <a:latin typeface="Times New Roman" pitchFamily="18" charset="0"/>
                    <a:cs typeface="Times New Roman" pitchFamily="18" charset="0"/>
                  </a:defRPr>
                </a:pPr>
                <a:r>
                  <a:rPr lang="en-US" sz="2000" dirty="0">
                    <a:latin typeface="Times New Roman" pitchFamily="18" charset="0"/>
                    <a:cs typeface="Times New Roman" pitchFamily="18" charset="0"/>
                  </a:rPr>
                  <a:t>3dB E/O</a:t>
                </a:r>
                <a:r>
                  <a:rPr lang="en-US" sz="2000" baseline="0" dirty="0">
                    <a:latin typeface="Times New Roman" pitchFamily="18" charset="0"/>
                    <a:cs typeface="Times New Roman" pitchFamily="18" charset="0"/>
                  </a:rPr>
                  <a:t> bandwidth</a:t>
                </a:r>
                <a:endParaRPr lang="en-US" sz="2000" dirty="0">
                  <a:latin typeface="Times New Roman" pitchFamily="18" charset="0"/>
                  <a:cs typeface="Times New Roman" pitchFamily="18" charset="0"/>
                </a:endParaRPr>
              </a:p>
            </c:rich>
          </c:tx>
          <c:layout/>
        </c:title>
        <c:numFmt formatCode="General" sourceLinked="1"/>
        <c:tickLblPos val="nextTo"/>
        <c:txPr>
          <a:bodyPr/>
          <a:lstStyle/>
          <a:p>
            <a:pPr>
              <a:defRPr lang="en-US"/>
            </a:pPr>
            <a:endParaRPr lang="zh-CN"/>
          </a:p>
        </c:txPr>
        <c:crossAx val="77206656"/>
        <c:crosses val="autoZero"/>
        <c:crossBetween val="midCat"/>
      </c:valAx>
      <c:valAx>
        <c:axId val="77206656"/>
        <c:scaling>
          <c:orientation val="minMax"/>
        </c:scaling>
        <c:axPos val="l"/>
        <c:title>
          <c:tx>
            <c:rich>
              <a:bodyPr rot="-5400000" vert="horz"/>
              <a:lstStyle/>
              <a:p>
                <a:pPr>
                  <a:defRPr lang="en-US" sz="2000">
                    <a:latin typeface="Times New Roman" pitchFamily="18" charset="0"/>
                    <a:cs typeface="Times New Roman" pitchFamily="18" charset="0"/>
                  </a:defRPr>
                </a:pPr>
                <a:r>
                  <a:rPr lang="en-US" sz="2000" dirty="0" smtClean="0">
                    <a:latin typeface="Times New Roman" pitchFamily="18" charset="0"/>
                    <a:cs typeface="Times New Roman" pitchFamily="18" charset="0"/>
                  </a:rPr>
                  <a:t>Dynamic ER/Vpp</a:t>
                </a:r>
                <a:endParaRPr lang="en-US" sz="2000" dirty="0">
                  <a:latin typeface="Times New Roman" pitchFamily="18" charset="0"/>
                  <a:cs typeface="Times New Roman" pitchFamily="18" charset="0"/>
                </a:endParaRPr>
              </a:p>
            </c:rich>
          </c:tx>
          <c:layout/>
        </c:title>
        <c:numFmt formatCode="General" sourceLinked="1"/>
        <c:tickLblPos val="nextTo"/>
        <c:txPr>
          <a:bodyPr/>
          <a:lstStyle/>
          <a:p>
            <a:pPr>
              <a:defRPr lang="en-US"/>
            </a:pPr>
            <a:endParaRPr lang="zh-CN"/>
          </a:p>
        </c:txPr>
        <c:crossAx val="77052544"/>
        <c:crosses val="autoZero"/>
        <c:crossBetween val="midCat"/>
      </c:valAx>
      <c:spPr>
        <a:ln>
          <a:solidFill>
            <a:schemeClr val="bg1">
              <a:lumMod val="65000"/>
            </a:schemeClr>
          </a:solidFill>
        </a:ln>
      </c:spPr>
    </c:plotArea>
    <c:legend>
      <c:legendPos val="r"/>
      <c:layout>
        <c:manualLayout>
          <c:xMode val="edge"/>
          <c:yMode val="edge"/>
          <c:x val="0.63656713817852462"/>
          <c:y val="0.12253404979782957"/>
          <c:w val="0.24256265533180041"/>
          <c:h val="0.17587536355252925"/>
        </c:manualLayout>
      </c:layout>
      <c:spPr>
        <a:ln>
          <a:solidFill>
            <a:schemeClr val="tx1"/>
          </a:solidFill>
        </a:ln>
      </c:spPr>
      <c:txPr>
        <a:bodyPr/>
        <a:lstStyle/>
        <a:p>
          <a:pPr>
            <a:defRPr sz="1600" baseline="0"/>
          </a:pPr>
          <a:endParaRPr lang="zh-CN"/>
        </a:p>
      </c:txPr>
    </c:legend>
    <c:plotVisOnly val="1"/>
    <c:dispBlanksAs val="gap"/>
  </c:chart>
  <c:externalData r:id="rId1">
    <c:autoUpdate val="1"/>
  </c:externalData>
  <c:userShapes r:id="rId2"/>
</c:chartSpace>
</file>

<file path=ppt/drawings/_rels/vmlDrawing1.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drawing1.xml><?xml version="1.0" encoding="utf-8"?>
<c:userShapes xmlns:c="http://schemas.openxmlformats.org/drawingml/2006/chart">
  <cdr:relSizeAnchor xmlns:cdr="http://schemas.openxmlformats.org/drawingml/2006/chartDrawing">
    <cdr:from>
      <cdr:x>0.78761</cdr:x>
      <cdr:y>0.60811</cdr:y>
    </cdr:from>
    <cdr:to>
      <cdr:x>0.8208</cdr:x>
      <cdr:y>0.60811</cdr:y>
    </cdr:to>
    <cdr:sp macro="" textlink="">
      <cdr:nvSpPr>
        <cdr:cNvPr id="3" name="直接箭头连接符 2"/>
        <cdr:cNvSpPr/>
      </cdr:nvSpPr>
      <cdr:spPr>
        <a:xfrm xmlns:a="http://schemas.openxmlformats.org/drawingml/2006/main" flipV="1">
          <a:off x="6781795" y="3429000"/>
          <a:ext cx="285785" cy="0"/>
        </a:xfrm>
        <a:prstGeom xmlns:a="http://schemas.openxmlformats.org/drawingml/2006/main" prst="straightConnector1">
          <a:avLst/>
        </a:prstGeom>
        <a:ln xmlns:a="http://schemas.openxmlformats.org/drawingml/2006/main" w="25400">
          <a:solidFill>
            <a:schemeClr val="tx1"/>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zh-CN"/>
        </a:p>
      </cdr:txBody>
    </cdr:sp>
  </cdr:relSizeAnchor>
  <cdr:relSizeAnchor xmlns:cdr="http://schemas.openxmlformats.org/drawingml/2006/chartDrawing">
    <cdr:from>
      <cdr:x>0.78754</cdr:x>
      <cdr:y>0.56926</cdr:y>
    </cdr:from>
    <cdr:to>
      <cdr:x>0.82874</cdr:x>
      <cdr:y>0.5696</cdr:y>
    </cdr:to>
    <cdr:sp macro="" textlink="">
      <cdr:nvSpPr>
        <cdr:cNvPr id="4" name="直接箭头连接符 3"/>
        <cdr:cNvSpPr/>
      </cdr:nvSpPr>
      <cdr:spPr>
        <a:xfrm xmlns:a="http://schemas.openxmlformats.org/drawingml/2006/main">
          <a:off x="6781151" y="3209943"/>
          <a:ext cx="354798" cy="1899"/>
        </a:xfrm>
        <a:prstGeom xmlns:a="http://schemas.openxmlformats.org/drawingml/2006/main" prst="straightConnector1">
          <a:avLst/>
        </a:prstGeom>
        <a:noFill xmlns:a="http://schemas.openxmlformats.org/drawingml/2006/main"/>
        <a:ln xmlns:a="http://schemas.openxmlformats.org/drawingml/2006/main" w="25400" cap="flat" cmpd="sng" algn="ctr">
          <a:solidFill>
            <a:srgbClr val="0070C0"/>
          </a:solidFill>
          <a:prstDash val="sysDot"/>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zh-CN"/>
        </a:p>
      </cdr:txBody>
    </cdr:sp>
  </cdr:relSizeAnchor>
  <cdr:relSizeAnchor xmlns:cdr="http://schemas.openxmlformats.org/drawingml/2006/chartDrawing">
    <cdr:from>
      <cdr:x>0.78754</cdr:x>
      <cdr:y>0.6541</cdr:y>
    </cdr:from>
    <cdr:to>
      <cdr:x>0.82874</cdr:x>
      <cdr:y>0.65444</cdr:y>
    </cdr:to>
    <cdr:sp macro="" textlink="">
      <cdr:nvSpPr>
        <cdr:cNvPr id="5" name="直接箭头连接符 4"/>
        <cdr:cNvSpPr/>
      </cdr:nvSpPr>
      <cdr:spPr>
        <a:xfrm xmlns:a="http://schemas.openxmlformats.org/drawingml/2006/main">
          <a:off x="6781151" y="3688357"/>
          <a:ext cx="354798" cy="1899"/>
        </a:xfrm>
        <a:prstGeom xmlns:a="http://schemas.openxmlformats.org/drawingml/2006/main" prst="straightConnector1">
          <a:avLst/>
        </a:prstGeom>
        <a:noFill xmlns:a="http://schemas.openxmlformats.org/drawingml/2006/main"/>
        <a:ln xmlns:a="http://schemas.openxmlformats.org/drawingml/2006/main" w="25400" cap="flat" cmpd="sng" algn="ctr">
          <a:solidFill>
            <a:srgbClr val="0070C0"/>
          </a:solidFill>
          <a:prstDash val="sysDot"/>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zh-CN"/>
        </a:p>
      </cdr:txBody>
    </cdr:sp>
  </cdr:relSizeAnchor>
  <cdr:relSizeAnchor xmlns:cdr="http://schemas.openxmlformats.org/drawingml/2006/chartDrawing">
    <cdr:from>
      <cdr:x>0.82301</cdr:x>
      <cdr:y>0.58108</cdr:y>
    </cdr:from>
    <cdr:to>
      <cdr:x>0.91017</cdr:x>
      <cdr:y>0.63562</cdr:y>
    </cdr:to>
    <cdr:sp macro="" textlink="">
      <cdr:nvSpPr>
        <cdr:cNvPr id="6" name="TextBox 5"/>
        <cdr:cNvSpPr txBox="1"/>
      </cdr:nvSpPr>
      <cdr:spPr>
        <a:xfrm xmlns:a="http://schemas.openxmlformats.org/drawingml/2006/main">
          <a:off x="7086600" y="3276600"/>
          <a:ext cx="750500" cy="30754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altLang="zh-CN" sz="1100" b="1" dirty="0" smtClean="0">
              <a:solidFill>
                <a:schemeClr val="tx1"/>
              </a:solidFill>
              <a:latin typeface="Times New Roman" pitchFamily="18" charset="0"/>
              <a:cs typeface="Times New Roman" pitchFamily="18" charset="0"/>
            </a:rPr>
            <a:t>UCSB’12</a:t>
          </a:r>
        </a:p>
        <a:p xmlns:a="http://schemas.openxmlformats.org/drawingml/2006/main">
          <a:pPr algn="ctr"/>
          <a:r>
            <a:rPr lang="en-US" altLang="zh-CN" b="1" dirty="0" smtClean="0">
              <a:solidFill>
                <a:schemeClr val="tx1"/>
              </a:solidFill>
              <a:latin typeface="Times New Roman" pitchFamily="18" charset="0"/>
              <a:cs typeface="Times New Roman" pitchFamily="18" charset="0"/>
            </a:rPr>
            <a:t>EAM</a:t>
          </a:r>
          <a:endParaRPr lang="zh-CN" altLang="en-US" sz="11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0.75277</cdr:x>
      <cdr:y>0.52525</cdr:y>
    </cdr:from>
    <cdr:to>
      <cdr:x>0.83994</cdr:x>
      <cdr:y>0.5798</cdr:y>
    </cdr:to>
    <cdr:sp macro="" textlink="">
      <cdr:nvSpPr>
        <cdr:cNvPr id="7" name="TextBox 1"/>
        <cdr:cNvSpPr txBox="1"/>
      </cdr:nvSpPr>
      <cdr:spPr>
        <a:xfrm xmlns:a="http://schemas.openxmlformats.org/drawingml/2006/main">
          <a:off x="6481819" y="2961802"/>
          <a:ext cx="750527" cy="3075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zh-CN" sz="1100" b="1" dirty="0" smtClean="0">
              <a:solidFill>
                <a:srgbClr val="0070C0"/>
              </a:solidFill>
              <a:latin typeface="Times New Roman" pitchFamily="18" charset="0"/>
              <a:cs typeface="Times New Roman" pitchFamily="18" charset="0"/>
            </a:rPr>
            <a:t>KTH’08, EAM</a:t>
          </a:r>
          <a:endParaRPr lang="zh-CN" altLang="en-US" sz="1100" b="1" dirty="0">
            <a:solidFill>
              <a:srgbClr val="0070C0"/>
            </a:solidFill>
            <a:latin typeface="Times New Roman" pitchFamily="18" charset="0"/>
            <a:cs typeface="Times New Roman" pitchFamily="18" charset="0"/>
          </a:endParaRPr>
        </a:p>
      </cdr:txBody>
    </cdr:sp>
  </cdr:relSizeAnchor>
  <cdr:relSizeAnchor xmlns:cdr="http://schemas.openxmlformats.org/drawingml/2006/chartDrawing">
    <cdr:from>
      <cdr:x>0.75436</cdr:x>
      <cdr:y>0.66263</cdr:y>
    </cdr:from>
    <cdr:to>
      <cdr:x>0.84152</cdr:x>
      <cdr:y>0.71717</cdr:y>
    </cdr:to>
    <cdr:sp macro="" textlink="">
      <cdr:nvSpPr>
        <cdr:cNvPr id="8" name="TextBox 1"/>
        <cdr:cNvSpPr txBox="1"/>
      </cdr:nvSpPr>
      <cdr:spPr>
        <a:xfrm xmlns:a="http://schemas.openxmlformats.org/drawingml/2006/main">
          <a:off x="6495465" y="3736430"/>
          <a:ext cx="750527" cy="3075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zh-CN" sz="1100" b="1" dirty="0" smtClean="0">
              <a:solidFill>
                <a:srgbClr val="0070C0"/>
              </a:solidFill>
              <a:latin typeface="Times New Roman" pitchFamily="18" charset="0"/>
              <a:cs typeface="Times New Roman" pitchFamily="18" charset="0"/>
            </a:rPr>
            <a:t>KTH’10, EAM</a:t>
          </a:r>
          <a:endParaRPr lang="zh-CN" altLang="en-US" sz="1100" b="1" dirty="0">
            <a:solidFill>
              <a:srgbClr val="0070C0"/>
            </a:solidFill>
            <a:latin typeface="Times New Roman" pitchFamily="18" charset="0"/>
            <a:cs typeface="Times New Roman" pitchFamily="18" charset="0"/>
          </a:endParaRPr>
        </a:p>
      </cdr:txBody>
    </cdr:sp>
  </cdr:relSizeAnchor>
  <cdr:relSizeAnchor xmlns:cdr="http://schemas.openxmlformats.org/drawingml/2006/chartDrawing">
    <cdr:from>
      <cdr:x>0.49558</cdr:x>
      <cdr:y>0.50591</cdr:y>
    </cdr:from>
    <cdr:to>
      <cdr:x>0.58274</cdr:x>
      <cdr:y>0.56046</cdr:y>
    </cdr:to>
    <cdr:sp macro="" textlink="">
      <cdr:nvSpPr>
        <cdr:cNvPr id="9" name="TextBox 1"/>
        <cdr:cNvSpPr txBox="1"/>
      </cdr:nvSpPr>
      <cdr:spPr>
        <a:xfrm xmlns:a="http://schemas.openxmlformats.org/drawingml/2006/main">
          <a:off x="4267200" y="2852742"/>
          <a:ext cx="750527" cy="3075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indent="0"/>
          <a:r>
            <a:rPr lang="en-US" altLang="zh-CN" sz="1100" b="1" dirty="0" smtClean="0">
              <a:solidFill>
                <a:schemeClr val="tx1"/>
              </a:solidFill>
              <a:latin typeface="Times New Roman" pitchFamily="18" charset="0"/>
              <a:ea typeface="+mn-ea"/>
              <a:cs typeface="Times New Roman" pitchFamily="18" charset="0"/>
            </a:rPr>
            <a:t>UCSB’11</a:t>
          </a:r>
        </a:p>
        <a:p xmlns:a="http://schemas.openxmlformats.org/drawingml/2006/main">
          <a:pPr marL="0" indent="0" algn="ctr"/>
          <a:r>
            <a:rPr lang="en-US" altLang="zh-CN" sz="1100" b="1" dirty="0" smtClean="0">
              <a:solidFill>
                <a:schemeClr val="tx1"/>
              </a:solidFill>
              <a:latin typeface="Times New Roman" pitchFamily="18" charset="0"/>
              <a:ea typeface="+mn-ea"/>
              <a:cs typeface="Times New Roman" pitchFamily="18" charset="0"/>
            </a:rPr>
            <a:t>EAM</a:t>
          </a:r>
          <a:endParaRPr lang="zh-CN" altLang="en-US" sz="1100" b="1" dirty="0">
            <a:solidFill>
              <a:schemeClr val="tx1"/>
            </a:solidFill>
            <a:latin typeface="Times New Roman" pitchFamily="18" charset="0"/>
            <a:ea typeface="+mn-ea"/>
            <a:cs typeface="Times New Roman" pitchFamily="18" charset="0"/>
          </a:endParaRPr>
        </a:p>
      </cdr:txBody>
    </cdr:sp>
  </cdr:relSizeAnchor>
  <cdr:relSizeAnchor xmlns:cdr="http://schemas.openxmlformats.org/drawingml/2006/chartDrawing">
    <cdr:from>
      <cdr:x>0.2052</cdr:x>
      <cdr:y>0.68328</cdr:y>
    </cdr:from>
    <cdr:to>
      <cdr:x>0.30345</cdr:x>
      <cdr:y>0.73782</cdr:y>
    </cdr:to>
    <cdr:sp macro="" textlink="">
      <cdr:nvSpPr>
        <cdr:cNvPr id="10" name="TextBox 1"/>
        <cdr:cNvSpPr txBox="1"/>
      </cdr:nvSpPr>
      <cdr:spPr>
        <a:xfrm xmlns:a="http://schemas.openxmlformats.org/drawingml/2006/main">
          <a:off x="1766895" y="3852879"/>
          <a:ext cx="845992" cy="3075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zh-CN" sz="1100" b="1" dirty="0" smtClean="0">
              <a:solidFill>
                <a:schemeClr val="tx1"/>
              </a:solidFill>
              <a:latin typeface="Times New Roman" pitchFamily="18" charset="0"/>
              <a:cs typeface="Times New Roman" pitchFamily="18" charset="0"/>
            </a:rPr>
            <a:t>UCSB’08</a:t>
          </a:r>
        </a:p>
        <a:p xmlns:a="http://schemas.openxmlformats.org/drawingml/2006/main">
          <a:pPr algn="ctr"/>
          <a:r>
            <a:rPr lang="en-US" altLang="zh-CN" b="1" dirty="0" smtClean="0">
              <a:solidFill>
                <a:schemeClr val="tx1"/>
              </a:solidFill>
              <a:latin typeface="Times New Roman" pitchFamily="18" charset="0"/>
              <a:cs typeface="Times New Roman" pitchFamily="18" charset="0"/>
            </a:rPr>
            <a:t>EAM</a:t>
          </a:r>
          <a:endParaRPr lang="zh-CN" altLang="en-US" sz="11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0.49558</cdr:x>
      <cdr:y>0.7973</cdr:y>
    </cdr:from>
    <cdr:to>
      <cdr:x>0.58908</cdr:x>
      <cdr:y>0.85185</cdr:y>
    </cdr:to>
    <cdr:sp macro="" textlink="">
      <cdr:nvSpPr>
        <cdr:cNvPr id="11" name="TextBox 1"/>
        <cdr:cNvSpPr txBox="1"/>
      </cdr:nvSpPr>
      <cdr:spPr>
        <a:xfrm xmlns:a="http://schemas.openxmlformats.org/drawingml/2006/main">
          <a:off x="4267200" y="4495816"/>
          <a:ext cx="805111" cy="3075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altLang="zh-CN" sz="1100" b="1" dirty="0" smtClean="0">
              <a:solidFill>
                <a:srgbClr val="FF0000"/>
              </a:solidFill>
              <a:latin typeface="Times New Roman" pitchFamily="18" charset="0"/>
              <a:cs typeface="Times New Roman" pitchFamily="18" charset="0"/>
            </a:rPr>
            <a:t>Surrey’12</a:t>
          </a:r>
        </a:p>
        <a:p xmlns:a="http://schemas.openxmlformats.org/drawingml/2006/main">
          <a:pPr algn="ctr"/>
          <a:r>
            <a:rPr lang="en-US" altLang="zh-CN" b="1" dirty="0" smtClean="0">
              <a:solidFill>
                <a:srgbClr val="FF0000"/>
              </a:solidFill>
              <a:latin typeface="Times New Roman" pitchFamily="18" charset="0"/>
              <a:cs typeface="Times New Roman" pitchFamily="18" charset="0"/>
            </a:rPr>
            <a:t>MZM</a:t>
          </a:r>
          <a:endParaRPr lang="zh-CN" altLang="en-US" sz="1100" b="1" dirty="0">
            <a:solidFill>
              <a:srgbClr val="FF0000"/>
            </a:solidFill>
            <a:latin typeface="Times New Roman" pitchFamily="18" charset="0"/>
            <a:cs typeface="Times New Roman" pitchFamily="18" charset="0"/>
          </a:endParaRPr>
        </a:p>
      </cdr:txBody>
    </cdr:sp>
  </cdr:relSizeAnchor>
  <cdr:relSizeAnchor xmlns:cdr="http://schemas.openxmlformats.org/drawingml/2006/chartDrawing">
    <cdr:from>
      <cdr:x>0.29354</cdr:x>
      <cdr:y>0.75879</cdr:y>
    </cdr:from>
    <cdr:to>
      <cdr:x>0.38053</cdr:x>
      <cdr:y>0.81081</cdr:y>
    </cdr:to>
    <cdr:sp macro="" textlink="">
      <cdr:nvSpPr>
        <cdr:cNvPr id="12" name="TextBox 1"/>
        <cdr:cNvSpPr txBox="1"/>
      </cdr:nvSpPr>
      <cdr:spPr>
        <a:xfrm xmlns:a="http://schemas.openxmlformats.org/drawingml/2006/main">
          <a:off x="2527563" y="4278670"/>
          <a:ext cx="749037" cy="29333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altLang="zh-CN" sz="1100" b="1" dirty="0" smtClean="0">
              <a:solidFill>
                <a:srgbClr val="FF0000"/>
              </a:solidFill>
              <a:latin typeface="Times New Roman" pitchFamily="18" charset="0"/>
              <a:cs typeface="Times New Roman" pitchFamily="18" charset="0"/>
            </a:rPr>
            <a:t>Surrey’11</a:t>
          </a:r>
        </a:p>
        <a:p xmlns:a="http://schemas.openxmlformats.org/drawingml/2006/main">
          <a:pPr algn="ctr"/>
          <a:r>
            <a:rPr lang="en-US" altLang="zh-CN" b="1" dirty="0" smtClean="0">
              <a:solidFill>
                <a:srgbClr val="FF0000"/>
              </a:solidFill>
              <a:latin typeface="Times New Roman" pitchFamily="18" charset="0"/>
              <a:cs typeface="Times New Roman" pitchFamily="18" charset="0"/>
            </a:rPr>
            <a:t>MZM</a:t>
          </a:r>
          <a:endParaRPr lang="zh-CN" altLang="en-US" sz="1100" b="1" dirty="0">
            <a:solidFill>
              <a:srgbClr val="FF0000"/>
            </a:solidFill>
            <a:latin typeface="Times New Roman" pitchFamily="18" charset="0"/>
            <a:cs typeface="Times New Roman" pitchFamily="18" charset="0"/>
          </a:endParaRPr>
        </a:p>
      </cdr:txBody>
    </cdr:sp>
  </cdr:relSizeAnchor>
  <cdr:relSizeAnchor xmlns:cdr="http://schemas.openxmlformats.org/drawingml/2006/chartDrawing">
    <cdr:from>
      <cdr:x>0.34624</cdr:x>
      <cdr:y>0.80997</cdr:y>
    </cdr:from>
    <cdr:to>
      <cdr:x>0.43657</cdr:x>
      <cdr:y>0.86451</cdr:y>
    </cdr:to>
    <cdr:sp macro="" textlink="">
      <cdr:nvSpPr>
        <cdr:cNvPr id="13" name="TextBox 1"/>
        <cdr:cNvSpPr txBox="1"/>
      </cdr:nvSpPr>
      <cdr:spPr>
        <a:xfrm xmlns:a="http://schemas.openxmlformats.org/drawingml/2006/main">
          <a:off x="2981316" y="4567254"/>
          <a:ext cx="777819" cy="3075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altLang="zh-CN" sz="1100" b="1" dirty="0" smtClean="0">
              <a:solidFill>
                <a:srgbClr val="FF0000"/>
              </a:solidFill>
              <a:latin typeface="Times New Roman" pitchFamily="18" charset="0"/>
              <a:cs typeface="Times New Roman" pitchFamily="18" charset="0"/>
            </a:rPr>
            <a:t>Intel’08</a:t>
          </a:r>
        </a:p>
        <a:p xmlns:a="http://schemas.openxmlformats.org/drawingml/2006/main">
          <a:pPr algn="ctr"/>
          <a:r>
            <a:rPr lang="en-US" altLang="zh-CN" sz="1100" b="1" dirty="0" smtClean="0">
              <a:solidFill>
                <a:srgbClr val="FF0000"/>
              </a:solidFill>
              <a:latin typeface="Times New Roman" pitchFamily="18" charset="0"/>
              <a:cs typeface="Times New Roman" pitchFamily="18" charset="0"/>
            </a:rPr>
            <a:t>MZM</a:t>
          </a:r>
          <a:endParaRPr lang="zh-CN" altLang="en-US" sz="1100" b="1" dirty="0">
            <a:solidFill>
              <a:srgbClr val="FF0000"/>
            </a:solidFill>
            <a:latin typeface="Times New Roman" pitchFamily="18" charset="0"/>
            <a:cs typeface="Times New Roman" pitchFamily="18" charset="0"/>
          </a:endParaRPr>
        </a:p>
      </cdr:txBody>
    </cdr:sp>
  </cdr:relSizeAnchor>
  <cdr:relSizeAnchor xmlns:cdr="http://schemas.openxmlformats.org/drawingml/2006/chartDrawing">
    <cdr:from>
      <cdr:x>0.24406</cdr:x>
      <cdr:y>0.38384</cdr:y>
    </cdr:from>
    <cdr:to>
      <cdr:x>0.34548</cdr:x>
      <cdr:y>0.43838</cdr:y>
    </cdr:to>
    <cdr:sp macro="" textlink="">
      <cdr:nvSpPr>
        <cdr:cNvPr id="14" name="TextBox 1"/>
        <cdr:cNvSpPr txBox="1"/>
      </cdr:nvSpPr>
      <cdr:spPr>
        <a:xfrm xmlns:a="http://schemas.openxmlformats.org/drawingml/2006/main">
          <a:off x="2101471" y="2164392"/>
          <a:ext cx="873341" cy="3075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zh-CN" sz="1100" b="1" dirty="0" smtClean="0">
              <a:solidFill>
                <a:srgbClr val="FF0000"/>
              </a:solidFill>
              <a:latin typeface="Times New Roman" pitchFamily="18" charset="0"/>
              <a:cs typeface="Times New Roman" pitchFamily="18" charset="0"/>
            </a:rPr>
            <a:t>Kotura’10</a:t>
          </a:r>
        </a:p>
        <a:p xmlns:a="http://schemas.openxmlformats.org/drawingml/2006/main">
          <a:pPr algn="ctr"/>
          <a:r>
            <a:rPr lang="en-US" altLang="zh-CN" b="1" dirty="0" smtClean="0">
              <a:solidFill>
                <a:srgbClr val="FF0000"/>
              </a:solidFill>
              <a:latin typeface="Times New Roman" pitchFamily="18" charset="0"/>
              <a:cs typeface="Times New Roman" pitchFamily="18" charset="0"/>
            </a:rPr>
            <a:t>Ring</a:t>
          </a:r>
          <a:endParaRPr lang="zh-CN" altLang="en-US" sz="1100" b="1" dirty="0">
            <a:solidFill>
              <a:srgbClr val="FF0000"/>
            </a:solidFill>
            <a:latin typeface="Times New Roman" pitchFamily="18" charset="0"/>
            <a:cs typeface="Times New Roman" pitchFamily="18" charset="0"/>
          </a:endParaRPr>
        </a:p>
      </cdr:txBody>
    </cdr:sp>
  </cdr:relSizeAnchor>
  <cdr:relSizeAnchor xmlns:cdr="http://schemas.openxmlformats.org/drawingml/2006/chartDrawing">
    <cdr:from>
      <cdr:x>0.51981</cdr:x>
      <cdr:y>0.10707</cdr:y>
    </cdr:from>
    <cdr:to>
      <cdr:x>0.60697</cdr:x>
      <cdr:y>0.16162</cdr:y>
    </cdr:to>
    <cdr:sp macro="" textlink="">
      <cdr:nvSpPr>
        <cdr:cNvPr id="15" name="TextBox 1"/>
        <cdr:cNvSpPr txBox="1"/>
      </cdr:nvSpPr>
      <cdr:spPr>
        <a:xfrm xmlns:a="http://schemas.openxmlformats.org/drawingml/2006/main">
          <a:off x="4475865" y="603746"/>
          <a:ext cx="750527" cy="3075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altLang="zh-CN" sz="1100" b="1" dirty="0" smtClean="0">
              <a:solidFill>
                <a:srgbClr val="0070C0"/>
              </a:solidFill>
              <a:latin typeface="Times New Roman" pitchFamily="18" charset="0"/>
              <a:cs typeface="Times New Roman" pitchFamily="18" charset="0"/>
            </a:rPr>
            <a:t>NTT’06</a:t>
          </a:r>
        </a:p>
        <a:p xmlns:a="http://schemas.openxmlformats.org/drawingml/2006/main">
          <a:pPr algn="ctr"/>
          <a:r>
            <a:rPr lang="en-US" altLang="zh-CN" b="1" dirty="0" smtClean="0">
              <a:solidFill>
                <a:srgbClr val="0070C0"/>
              </a:solidFill>
              <a:latin typeface="Times New Roman" pitchFamily="18" charset="0"/>
              <a:cs typeface="Times New Roman" pitchFamily="18" charset="0"/>
            </a:rPr>
            <a:t>EAM</a:t>
          </a:r>
          <a:endParaRPr lang="zh-CN" altLang="en-US" sz="1100" b="1" dirty="0">
            <a:solidFill>
              <a:srgbClr val="0070C0"/>
            </a:solidFill>
            <a:latin typeface="Times New Roman" pitchFamily="18" charset="0"/>
            <a:cs typeface="Times New Roman" pitchFamily="18" charset="0"/>
          </a:endParaRPr>
        </a:p>
      </cdr:txBody>
    </cdr:sp>
  </cdr:relSizeAnchor>
  <cdr:relSizeAnchor xmlns:cdr="http://schemas.openxmlformats.org/drawingml/2006/chartDrawing">
    <cdr:from>
      <cdr:x>0.32135</cdr:x>
      <cdr:y>0.61993</cdr:y>
    </cdr:from>
    <cdr:to>
      <cdr:x>0.42277</cdr:x>
      <cdr:y>0.67246</cdr:y>
    </cdr:to>
    <cdr:sp macro="" textlink="">
      <cdr:nvSpPr>
        <cdr:cNvPr id="18" name="TextBox 1"/>
        <cdr:cNvSpPr txBox="1"/>
      </cdr:nvSpPr>
      <cdr:spPr>
        <a:xfrm xmlns:a="http://schemas.openxmlformats.org/drawingml/2006/main">
          <a:off x="2767002" y="3495684"/>
          <a:ext cx="873341" cy="2961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altLang="zh-CN" sz="1100" b="1" dirty="0" smtClean="0">
              <a:solidFill>
                <a:schemeClr val="tx1"/>
              </a:solidFill>
              <a:latin typeface="Times New Roman" pitchFamily="18" charset="0"/>
              <a:cs typeface="Times New Roman" pitchFamily="18" charset="0"/>
            </a:rPr>
            <a:t>UCSB’11</a:t>
          </a:r>
        </a:p>
        <a:p xmlns:a="http://schemas.openxmlformats.org/drawingml/2006/main">
          <a:pPr algn="ctr"/>
          <a:r>
            <a:rPr lang="en-US" altLang="zh-CN" sz="1100" b="1" dirty="0" smtClean="0">
              <a:solidFill>
                <a:schemeClr val="tx1"/>
              </a:solidFill>
              <a:latin typeface="Times New Roman" pitchFamily="18" charset="0"/>
              <a:cs typeface="Times New Roman" pitchFamily="18" charset="0"/>
            </a:rPr>
            <a:t>MZM</a:t>
          </a:r>
          <a:endParaRPr lang="zh-CN" altLang="en-US" sz="11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0.63708</cdr:x>
      <cdr:y>0.66667</cdr:y>
    </cdr:from>
    <cdr:to>
      <cdr:x>0.72425</cdr:x>
      <cdr:y>0.72121</cdr:y>
    </cdr:to>
    <cdr:sp macro="" textlink="">
      <cdr:nvSpPr>
        <cdr:cNvPr id="19" name="TextBox 1"/>
        <cdr:cNvSpPr txBox="1"/>
      </cdr:nvSpPr>
      <cdr:spPr>
        <a:xfrm xmlns:a="http://schemas.openxmlformats.org/drawingml/2006/main">
          <a:off x="5485665" y="3759213"/>
          <a:ext cx="750527" cy="3075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altLang="zh-CN" sz="1100" b="1" dirty="0" smtClean="0">
              <a:solidFill>
                <a:srgbClr val="0070C0"/>
              </a:solidFill>
              <a:latin typeface="Times New Roman" pitchFamily="18" charset="0"/>
              <a:cs typeface="Times New Roman" pitchFamily="18" charset="0"/>
            </a:rPr>
            <a:t>HHI’07</a:t>
          </a:r>
        </a:p>
        <a:p xmlns:a="http://schemas.openxmlformats.org/drawingml/2006/main">
          <a:pPr algn="ctr"/>
          <a:r>
            <a:rPr lang="en-US" altLang="zh-CN" b="1" dirty="0" smtClean="0">
              <a:solidFill>
                <a:srgbClr val="0070C0"/>
              </a:solidFill>
              <a:latin typeface="Times New Roman" pitchFamily="18" charset="0"/>
              <a:cs typeface="Times New Roman" pitchFamily="18" charset="0"/>
            </a:rPr>
            <a:t>MZM</a:t>
          </a:r>
          <a:endParaRPr lang="zh-CN" altLang="en-US" sz="1100" b="1" dirty="0">
            <a:solidFill>
              <a:srgbClr val="0070C0"/>
            </a:solidFill>
            <a:latin typeface="Times New Roman" pitchFamily="18" charset="0"/>
            <a:cs typeface="Times New Roman" pitchFamily="18" charset="0"/>
          </a:endParaRPr>
        </a:p>
      </cdr:txBody>
    </cdr:sp>
  </cdr:relSizeAnchor>
  <cdr:relSizeAnchor xmlns:cdr="http://schemas.openxmlformats.org/drawingml/2006/chartDrawing">
    <cdr:from>
      <cdr:x>0.13882</cdr:x>
      <cdr:y>0.4299</cdr:y>
    </cdr:from>
    <cdr:to>
      <cdr:x>0.26878</cdr:x>
      <cdr:y>0.48444</cdr:y>
    </cdr:to>
    <cdr:sp macro="" textlink="">
      <cdr:nvSpPr>
        <cdr:cNvPr id="20" name="TextBox 1"/>
        <cdr:cNvSpPr txBox="1"/>
      </cdr:nvSpPr>
      <cdr:spPr>
        <a:xfrm xmlns:a="http://schemas.openxmlformats.org/drawingml/2006/main">
          <a:off x="1195366" y="2424114"/>
          <a:ext cx="1118968" cy="3075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altLang="zh-CN" sz="1100" b="1" dirty="0" smtClean="0">
              <a:solidFill>
                <a:srgbClr val="FF0000"/>
              </a:solidFill>
              <a:latin typeface="Times New Roman" pitchFamily="18" charset="0"/>
              <a:cs typeface="Times New Roman" pitchFamily="18" charset="0"/>
            </a:rPr>
            <a:t>CAS’12</a:t>
          </a:r>
        </a:p>
        <a:p xmlns:a="http://schemas.openxmlformats.org/drawingml/2006/main">
          <a:pPr algn="ctr"/>
          <a:r>
            <a:rPr lang="en-US" altLang="zh-CN" b="1" dirty="0" smtClean="0">
              <a:solidFill>
                <a:srgbClr val="FF0000"/>
              </a:solidFill>
              <a:latin typeface="Times New Roman" pitchFamily="18" charset="0"/>
              <a:cs typeface="Times New Roman" pitchFamily="18" charset="0"/>
            </a:rPr>
            <a:t>MZM</a:t>
          </a:r>
          <a:endParaRPr lang="zh-CN" altLang="en-US" sz="1100" b="1" dirty="0">
            <a:solidFill>
              <a:srgbClr val="FF0000"/>
            </a:solidFill>
            <a:latin typeface="Times New Roman" pitchFamily="18" charset="0"/>
            <a:cs typeface="Times New Roman" pitchFamily="18" charset="0"/>
          </a:endParaRPr>
        </a:p>
      </cdr:txBody>
    </cdr:sp>
  </cdr:relSizeAnchor>
  <cdr:relSizeAnchor xmlns:cdr="http://schemas.openxmlformats.org/drawingml/2006/chartDrawing">
    <cdr:from>
      <cdr:x>0.34624</cdr:x>
      <cdr:y>0.70862</cdr:y>
    </cdr:from>
    <cdr:to>
      <cdr:x>0.45559</cdr:x>
      <cdr:y>0.76316</cdr:y>
    </cdr:to>
    <cdr:sp macro="" textlink="">
      <cdr:nvSpPr>
        <cdr:cNvPr id="21" name="TextBox 1"/>
        <cdr:cNvSpPr txBox="1"/>
      </cdr:nvSpPr>
      <cdr:spPr>
        <a:xfrm xmlns:a="http://schemas.openxmlformats.org/drawingml/2006/main">
          <a:off x="2981316" y="3995750"/>
          <a:ext cx="941570" cy="3075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altLang="zh-CN" sz="1100" b="1" dirty="0" smtClean="0">
              <a:solidFill>
                <a:srgbClr val="FF0000"/>
              </a:solidFill>
              <a:latin typeface="Times New Roman" pitchFamily="18" charset="0"/>
              <a:cs typeface="Times New Roman" pitchFamily="18" charset="0"/>
            </a:rPr>
            <a:t>Kotura’11</a:t>
          </a:r>
        </a:p>
        <a:p xmlns:a="http://schemas.openxmlformats.org/drawingml/2006/main">
          <a:pPr algn="ctr"/>
          <a:r>
            <a:rPr lang="en-US" altLang="zh-CN" b="1" dirty="0" smtClean="0">
              <a:solidFill>
                <a:srgbClr val="FF0000"/>
              </a:solidFill>
              <a:latin typeface="Times New Roman" pitchFamily="18" charset="0"/>
              <a:cs typeface="Times New Roman" pitchFamily="18" charset="0"/>
            </a:rPr>
            <a:t>EAM</a:t>
          </a:r>
          <a:endParaRPr lang="zh-CN" altLang="en-US" sz="1100" b="1" dirty="0">
            <a:solidFill>
              <a:srgbClr val="FF0000"/>
            </a:solidFill>
            <a:latin typeface="Times New Roman" pitchFamily="18" charset="0"/>
            <a:cs typeface="Times New Roman" pitchFamily="18" charset="0"/>
          </a:endParaRPr>
        </a:p>
      </cdr:txBody>
    </cdr:sp>
  </cdr:relSizeAnchor>
  <cdr:relSizeAnchor xmlns:cdr="http://schemas.openxmlformats.org/drawingml/2006/chartDrawing">
    <cdr:from>
      <cdr:x>0.24668</cdr:x>
      <cdr:y>0.20186</cdr:y>
    </cdr:from>
    <cdr:to>
      <cdr:x>0.34811</cdr:x>
      <cdr:y>0.2564</cdr:y>
    </cdr:to>
    <cdr:sp macro="" textlink="">
      <cdr:nvSpPr>
        <cdr:cNvPr id="23" name="TextBox 1"/>
        <cdr:cNvSpPr txBox="1"/>
      </cdr:nvSpPr>
      <cdr:spPr>
        <a:xfrm xmlns:a="http://schemas.openxmlformats.org/drawingml/2006/main">
          <a:off x="2124060" y="1138230"/>
          <a:ext cx="873335" cy="3075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zh-CN" sz="1100" b="1" dirty="0" smtClean="0">
              <a:solidFill>
                <a:srgbClr val="0070C0"/>
              </a:solidFill>
              <a:latin typeface="Times New Roman" pitchFamily="18" charset="0"/>
              <a:cs typeface="Times New Roman" pitchFamily="18" charset="0"/>
            </a:rPr>
            <a:t>NTT’12</a:t>
          </a:r>
          <a:endParaRPr lang="en-US" altLang="zh-CN" sz="1100" dirty="0" smtClean="0">
            <a:solidFill>
              <a:srgbClr val="0070C0"/>
            </a:solidFill>
            <a:latin typeface="Times New Roman" pitchFamily="18" charset="0"/>
            <a:cs typeface="Times New Roman" pitchFamily="18" charset="0"/>
          </a:endParaRPr>
        </a:p>
        <a:p xmlns:a="http://schemas.openxmlformats.org/drawingml/2006/main">
          <a:pPr algn="ctr"/>
          <a:r>
            <a:rPr lang="en-US" altLang="zh-CN" b="1" dirty="0" smtClean="0">
              <a:solidFill>
                <a:srgbClr val="0070C0"/>
              </a:solidFill>
              <a:latin typeface="Times New Roman" pitchFamily="18" charset="0"/>
              <a:cs typeface="Times New Roman" pitchFamily="18" charset="0"/>
            </a:rPr>
            <a:t>EAM</a:t>
          </a:r>
          <a:endParaRPr lang="zh-CN" altLang="en-US" sz="1100" b="1" dirty="0">
            <a:solidFill>
              <a:srgbClr val="0070C0"/>
            </a:solidFill>
            <a:latin typeface="Times New Roman" pitchFamily="18" charset="0"/>
            <a:cs typeface="Times New Roman" pitchFamily="18" charset="0"/>
          </a:endParaRPr>
        </a:p>
      </cdr:txBody>
    </cdr:sp>
  </cdr:relSizeAnchor>
  <cdr:relSizeAnchor xmlns:cdr="http://schemas.openxmlformats.org/drawingml/2006/chartDrawing">
    <cdr:from>
      <cdr:x>0.56637</cdr:x>
      <cdr:y>0.44595</cdr:y>
    </cdr:from>
    <cdr:to>
      <cdr:x>0.65353</cdr:x>
      <cdr:y>0.50049</cdr:y>
    </cdr:to>
    <cdr:sp macro="" textlink="">
      <cdr:nvSpPr>
        <cdr:cNvPr id="24" name="TextBox 1"/>
        <cdr:cNvSpPr txBox="1"/>
      </cdr:nvSpPr>
      <cdr:spPr>
        <a:xfrm xmlns:a="http://schemas.openxmlformats.org/drawingml/2006/main">
          <a:off x="4876800" y="2514600"/>
          <a:ext cx="750500" cy="3075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indent="0"/>
          <a:r>
            <a:rPr lang="en-US" altLang="zh-CN" sz="1100" b="1" dirty="0" smtClean="0">
              <a:solidFill>
                <a:srgbClr val="0070C0"/>
              </a:solidFill>
              <a:latin typeface="Times New Roman" pitchFamily="18" charset="0"/>
              <a:ea typeface="宋体"/>
              <a:cs typeface="Times New Roman" pitchFamily="18" charset="0"/>
            </a:rPr>
            <a:t>NTT,08‘, EAM</a:t>
          </a:r>
          <a:endParaRPr lang="zh-CN" altLang="en-US" sz="1100" b="1" dirty="0">
            <a:solidFill>
              <a:srgbClr val="0070C0"/>
            </a:solidFill>
            <a:latin typeface="Times New Roman" pitchFamily="18" charset="0"/>
            <a:ea typeface="宋体"/>
            <a:cs typeface="Times New Roman" pitchFamily="18" charset="0"/>
          </a:endParaRPr>
        </a:p>
      </cdr:txBody>
    </cdr:sp>
  </cdr:relSizeAnchor>
  <cdr:relSizeAnchor xmlns:cdr="http://schemas.openxmlformats.org/drawingml/2006/chartDrawing">
    <cdr:from>
      <cdr:x>0.40841</cdr:x>
      <cdr:y>0.49324</cdr:y>
    </cdr:from>
    <cdr:to>
      <cdr:x>0.49558</cdr:x>
      <cdr:y>0.54779</cdr:y>
    </cdr:to>
    <cdr:sp macro="" textlink="">
      <cdr:nvSpPr>
        <cdr:cNvPr id="25" name="TextBox 1"/>
        <cdr:cNvSpPr txBox="1"/>
      </cdr:nvSpPr>
      <cdr:spPr>
        <a:xfrm xmlns:a="http://schemas.openxmlformats.org/drawingml/2006/main">
          <a:off x="3516677" y="2781304"/>
          <a:ext cx="750523" cy="3075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en-US" altLang="zh-CN" sz="1100" b="1" dirty="0" smtClean="0">
              <a:solidFill>
                <a:srgbClr val="0070C0"/>
              </a:solidFill>
              <a:latin typeface="Times New Roman" pitchFamily="18" charset="0"/>
              <a:ea typeface="宋体"/>
              <a:cs typeface="Times New Roman" pitchFamily="18" charset="0"/>
            </a:rPr>
            <a:t>UCSB,07‘,</a:t>
          </a:r>
        </a:p>
        <a:p xmlns:a="http://schemas.openxmlformats.org/drawingml/2006/main">
          <a:pPr marL="0" indent="0" algn="ctr"/>
          <a:r>
            <a:rPr lang="en-US" altLang="zh-CN" sz="1100" b="1" dirty="0" smtClean="0">
              <a:solidFill>
                <a:srgbClr val="0070C0"/>
              </a:solidFill>
              <a:latin typeface="Times New Roman" pitchFamily="18" charset="0"/>
              <a:ea typeface="宋体"/>
              <a:cs typeface="Times New Roman" pitchFamily="18" charset="0"/>
            </a:rPr>
            <a:t>EAM</a:t>
          </a:r>
          <a:endParaRPr lang="zh-CN" altLang="en-US" sz="1100" b="1" dirty="0">
            <a:solidFill>
              <a:srgbClr val="0070C0"/>
            </a:solidFill>
            <a:latin typeface="Times New Roman" pitchFamily="18" charset="0"/>
            <a:ea typeface="宋体"/>
            <a:cs typeface="Times New Roman" pitchFamily="18" charset="0"/>
          </a:endParaRPr>
        </a:p>
      </cdr:txBody>
    </cdr:sp>
  </cdr:relSizeAnchor>
  <cdr:relSizeAnchor xmlns:cdr="http://schemas.openxmlformats.org/drawingml/2006/chartDrawing">
    <cdr:from>
      <cdr:x>0.22179</cdr:x>
      <cdr:y>0.80997</cdr:y>
    </cdr:from>
    <cdr:to>
      <cdr:x>0.30895</cdr:x>
      <cdr:y>0.86451</cdr:y>
    </cdr:to>
    <cdr:sp macro="" textlink="">
      <cdr:nvSpPr>
        <cdr:cNvPr id="26" name="TextBox 1"/>
        <cdr:cNvSpPr txBox="1"/>
      </cdr:nvSpPr>
      <cdr:spPr>
        <a:xfrm xmlns:a="http://schemas.openxmlformats.org/drawingml/2006/main">
          <a:off x="1909745" y="4567259"/>
          <a:ext cx="750500" cy="3075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en-US" altLang="zh-CN" sz="1100" b="1" dirty="0" smtClean="0">
              <a:solidFill>
                <a:srgbClr val="FF0000"/>
              </a:solidFill>
              <a:latin typeface="Times New Roman" pitchFamily="18" charset="0"/>
              <a:ea typeface="宋体"/>
              <a:cs typeface="Times New Roman" pitchFamily="18" charset="0"/>
            </a:rPr>
            <a:t>Stanford’10</a:t>
          </a:r>
        </a:p>
        <a:p xmlns:a="http://schemas.openxmlformats.org/drawingml/2006/main">
          <a:pPr marL="0" indent="0" algn="ctr"/>
          <a:r>
            <a:rPr lang="en-US" altLang="zh-CN" b="1" dirty="0" smtClean="0">
              <a:solidFill>
                <a:srgbClr val="FF0000"/>
              </a:solidFill>
              <a:latin typeface="Times New Roman" pitchFamily="18" charset="0"/>
              <a:ea typeface="宋体"/>
              <a:cs typeface="Times New Roman" pitchFamily="18" charset="0"/>
            </a:rPr>
            <a:t>EAM</a:t>
          </a:r>
          <a:endParaRPr lang="zh-CN" altLang="en-US" sz="1100" b="1" dirty="0">
            <a:solidFill>
              <a:srgbClr val="FF0000"/>
            </a:solidFill>
            <a:latin typeface="Times New Roman" pitchFamily="18" charset="0"/>
            <a:ea typeface="宋体"/>
            <a:cs typeface="Times New Roman" pitchFamily="18" charset="0"/>
          </a:endParaRPr>
        </a:p>
      </cdr:txBody>
    </cdr:sp>
  </cdr:relSizeAnchor>
  <cdr:relSizeAnchor xmlns:cdr="http://schemas.openxmlformats.org/drawingml/2006/chartDrawing">
    <cdr:from>
      <cdr:x>0.09734</cdr:x>
      <cdr:y>0.56926</cdr:y>
    </cdr:from>
    <cdr:to>
      <cdr:x>0.18451</cdr:x>
      <cdr:y>0.6238</cdr:y>
    </cdr:to>
    <cdr:sp macro="" textlink="">
      <cdr:nvSpPr>
        <cdr:cNvPr id="28" name="TextBox 1"/>
        <cdr:cNvSpPr txBox="1"/>
      </cdr:nvSpPr>
      <cdr:spPr>
        <a:xfrm xmlns:a="http://schemas.openxmlformats.org/drawingml/2006/main">
          <a:off x="838176" y="3209932"/>
          <a:ext cx="750523" cy="3075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r>
            <a:rPr lang="en-US" altLang="zh-CN" sz="1100" b="1" dirty="0" smtClean="0">
              <a:solidFill>
                <a:schemeClr val="tx1"/>
              </a:solidFill>
              <a:latin typeface="Times New Roman" pitchFamily="18" charset="0"/>
              <a:ea typeface="宋体"/>
              <a:cs typeface="Times New Roman" pitchFamily="18" charset="0"/>
            </a:rPr>
            <a:t>UCSB’08</a:t>
          </a:r>
        </a:p>
        <a:p xmlns:a="http://schemas.openxmlformats.org/drawingml/2006/main">
          <a:pPr marL="0" indent="0" algn="ctr"/>
          <a:r>
            <a:rPr lang="en-US" altLang="zh-CN" b="1" dirty="0" smtClean="0">
              <a:solidFill>
                <a:schemeClr val="tx1"/>
              </a:solidFill>
              <a:latin typeface="Times New Roman" pitchFamily="18" charset="0"/>
              <a:ea typeface="宋体"/>
              <a:cs typeface="Times New Roman" pitchFamily="18" charset="0"/>
            </a:rPr>
            <a:t>MZM</a:t>
          </a:r>
          <a:endParaRPr lang="zh-CN" altLang="en-US" sz="1100" b="1" dirty="0">
            <a:solidFill>
              <a:schemeClr val="tx1"/>
            </a:solidFill>
            <a:latin typeface="Times New Roman" pitchFamily="18" charset="0"/>
            <a:ea typeface="宋体"/>
            <a:cs typeface="Times New Roman" pitchFamily="18" charset="0"/>
          </a:endParaRPr>
        </a:p>
      </cdr:txBody>
    </cdr:sp>
  </cdr:relSizeAnchor>
  <cdr:relSizeAnchor xmlns:cdr="http://schemas.openxmlformats.org/drawingml/2006/chartDrawing">
    <cdr:from>
      <cdr:x>0.17201</cdr:x>
      <cdr:y>0.53125</cdr:y>
    </cdr:from>
    <cdr:to>
      <cdr:x>0.25917</cdr:x>
      <cdr:y>0.5858</cdr:y>
    </cdr:to>
    <cdr:sp macro="" textlink="">
      <cdr:nvSpPr>
        <cdr:cNvPr id="30" name="TextBox 1"/>
        <cdr:cNvSpPr txBox="1"/>
      </cdr:nvSpPr>
      <cdr:spPr>
        <a:xfrm xmlns:a="http://schemas.openxmlformats.org/drawingml/2006/main">
          <a:off x="1481118" y="2995618"/>
          <a:ext cx="750523" cy="3075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r>
            <a:rPr lang="en-US" altLang="zh-CN" sz="1100" b="1" dirty="0" smtClean="0">
              <a:solidFill>
                <a:schemeClr val="tx1"/>
              </a:solidFill>
              <a:latin typeface="Times New Roman" pitchFamily="18" charset="0"/>
              <a:ea typeface="宋体"/>
              <a:cs typeface="Times New Roman" pitchFamily="18" charset="0"/>
            </a:rPr>
            <a:t>UCSB’10</a:t>
          </a:r>
        </a:p>
        <a:p xmlns:a="http://schemas.openxmlformats.org/drawingml/2006/main">
          <a:pPr marL="0" indent="0" algn="ctr"/>
          <a:r>
            <a:rPr lang="en-US" altLang="zh-CN" b="1" dirty="0" smtClean="0">
              <a:solidFill>
                <a:schemeClr val="tx1"/>
              </a:solidFill>
              <a:latin typeface="Times New Roman" pitchFamily="18" charset="0"/>
              <a:ea typeface="宋体"/>
              <a:cs typeface="Times New Roman" pitchFamily="18" charset="0"/>
            </a:rPr>
            <a:t>MZM</a:t>
          </a:r>
          <a:endParaRPr lang="zh-CN" altLang="en-US" sz="1100" b="1" dirty="0">
            <a:solidFill>
              <a:schemeClr val="tx1"/>
            </a:solidFill>
            <a:latin typeface="Times New Roman" pitchFamily="18" charset="0"/>
            <a:ea typeface="宋体"/>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defRPr>
            </a:lvl1pPr>
          </a:lstStyle>
          <a:p>
            <a:endParaRPr lang="en-US" altLang="zh-TW"/>
          </a:p>
        </p:txBody>
      </p:sp>
      <p:sp>
        <p:nvSpPr>
          <p:cNvPr id="2027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defRPr>
            </a:lvl1pPr>
          </a:lstStyle>
          <a:p>
            <a:endParaRPr lang="en-US" altLang="zh-TW"/>
          </a:p>
        </p:txBody>
      </p:sp>
      <p:sp>
        <p:nvSpPr>
          <p:cNvPr id="2027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defRPr>
            </a:lvl1pPr>
          </a:lstStyle>
          <a:p>
            <a:endParaRPr lang="en-US" altLang="zh-TW"/>
          </a:p>
        </p:txBody>
      </p:sp>
      <p:sp>
        <p:nvSpPr>
          <p:cNvPr id="2027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defRPr>
            </a:lvl1pPr>
          </a:lstStyle>
          <a:p>
            <a:fld id="{48E12C57-A617-4711-A8C2-28BCF9E828F1}" type="slidenum">
              <a:rPr lang="zh-TW" altLang="en-US"/>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defRPr>
            </a:lvl1pPr>
          </a:lstStyle>
          <a:p>
            <a:endParaRPr lang="en-US" altLang="zh-TW"/>
          </a:p>
        </p:txBody>
      </p:sp>
      <p:sp>
        <p:nvSpPr>
          <p:cNvPr id="2140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defRPr>
            </a:lvl1pPr>
          </a:lstStyle>
          <a:p>
            <a:endParaRPr lang="en-US" altLang="zh-TW"/>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140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2140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defRPr>
            </a:lvl1pPr>
          </a:lstStyle>
          <a:p>
            <a:endParaRPr lang="en-US" altLang="zh-TW"/>
          </a:p>
        </p:txBody>
      </p:sp>
      <p:sp>
        <p:nvSpPr>
          <p:cNvPr id="2140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defRPr>
            </a:lvl1pPr>
          </a:lstStyle>
          <a:p>
            <a:fld id="{3D95299A-1158-4400-968C-58A478D59659}" type="slidenum">
              <a:rPr lang="zh-TW" altLang="en-US"/>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B964B24-DB2E-4075-B3E2-9E8C1537AFFF}" type="slidenum">
              <a:rPr lang="zh-TW" altLang="en-US"/>
              <a:pPr/>
              <a:t>1</a:t>
            </a:fld>
            <a:endParaRPr lang="en-US" altLang="zh-TW"/>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altLang="zh-TW" dirty="0" smtClean="0"/>
              <a:t>Thank you for</a:t>
            </a:r>
            <a:r>
              <a:rPr lang="en-US" altLang="zh-TW" baseline="0" dirty="0" smtClean="0"/>
              <a:t> the Chair’s introduction. At first, we wanna thank our colleagues and the funding support from DARPA and INTEL</a:t>
            </a:r>
            <a:endParaRPr lang="zh-TW"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altLang="zh-CN" dirty="0" smtClean="0"/>
              <a:t>Here are the eye diagrams. The first line is the drive electrical signal. It is measured with additional 12dB attenuator. We can see that</a:t>
            </a:r>
            <a:r>
              <a:rPr lang="en-US" altLang="zh-CN" baseline="0" dirty="0" smtClean="0"/>
              <a:t> at 50Gb/s, the eye amplitude is 388mV, corresponding to the practical drive voltage of 1.55V on the modulator. I have to appologize that I made a mistake in our paper. 2.2Vpp should be 1.55Vpp. The second line is the back to back optical eye diagram and the third line is the eye after 16km transmission. All of these eyes are very open. Especially for the 50Gb/s, it has extinctio ratio of ~9.4dB for both the B2B and the 16km transmission. </a:t>
            </a:r>
            <a:endParaRPr lang="zh-CN" altLang="zh-CN" dirty="0" smtClean="0"/>
          </a:p>
        </p:txBody>
      </p:sp>
      <p:sp>
        <p:nvSpPr>
          <p:cNvPr id="31748" name="Slide Number Placeholder 3"/>
          <p:cNvSpPr>
            <a:spLocks noGrp="1"/>
          </p:cNvSpPr>
          <p:nvPr>
            <p:ph type="sldNum" sz="quarter" idx="5"/>
          </p:nvPr>
        </p:nvSpPr>
        <p:spPr>
          <a:noFill/>
        </p:spPr>
        <p:txBody>
          <a:bodyPr/>
          <a:lstStyle/>
          <a:p>
            <a:fld id="{59F009FE-F6B8-4F53-82AC-FD68F4034443}" type="slidenum">
              <a:rPr lang="zh-TW" altLang="en-US"/>
              <a:pPr/>
              <a:t>10</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 comes our summary</a:t>
            </a:r>
            <a:r>
              <a:rPr lang="en-US" altLang="zh-CN" baseline="0" dirty="0" smtClean="0"/>
              <a:t> with comparsion of the modulators on InP substrate and Si substrate. The x axis is the bandwidth, the y axis is the dynanmic modulation efficiency. I updated it with some new results like surrey’s 50Gb/s Si modulator and the Cogo’s 40Gb/s MZM modulator. For our work, it is here. It has a bandwidth beyond 67GHz and modulation efficiency of 6dB/V.</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11</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zh-CN" altLang="zh-CN" smtClean="0"/>
          </a:p>
        </p:txBody>
      </p:sp>
      <p:sp>
        <p:nvSpPr>
          <p:cNvPr id="34820" name="Slide Number Placeholder 3"/>
          <p:cNvSpPr>
            <a:spLocks noGrp="1"/>
          </p:cNvSpPr>
          <p:nvPr>
            <p:ph type="sldNum" sz="quarter" idx="5"/>
          </p:nvPr>
        </p:nvSpPr>
        <p:spPr>
          <a:noFill/>
        </p:spPr>
        <p:txBody>
          <a:bodyPr/>
          <a:lstStyle/>
          <a:p>
            <a:fld id="{2B74400C-1701-4AE2-9D9B-4C84948AE06A}" type="slidenum">
              <a:rPr lang="zh-TW" altLang="en-US"/>
              <a:pPr/>
              <a:t>12</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zh-CN" altLang="zh-CN" smtClean="0"/>
          </a:p>
        </p:txBody>
      </p:sp>
      <p:sp>
        <p:nvSpPr>
          <p:cNvPr id="35844" name="Slide Number Placeholder 3"/>
          <p:cNvSpPr>
            <a:spLocks noGrp="1"/>
          </p:cNvSpPr>
          <p:nvPr>
            <p:ph type="sldNum" sz="quarter" idx="5"/>
          </p:nvPr>
        </p:nvSpPr>
        <p:spPr>
          <a:noFill/>
        </p:spPr>
        <p:txBody>
          <a:bodyPr/>
          <a:lstStyle/>
          <a:p>
            <a:fld id="{3F5327E8-5162-4740-AC63-5E376DCAC205}" type="slidenum">
              <a:rPr lang="zh-TW" altLang="en-US"/>
              <a:pPr/>
              <a:t>13</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Background</a:t>
            </a:r>
          </a:p>
          <a:p>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16</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OK, the introduction. As we known, silicon photonics has</a:t>
            </a:r>
            <a:r>
              <a:rPr lang="en-US" altLang="zh-CN" baseline="0" dirty="0" smtClean="0"/>
              <a:t> many advantages, but also a few disadvantages. One issue is that how to make a high speed and high efficient</a:t>
            </a:r>
            <a:r>
              <a:rPr lang="zh-CN" altLang="en-US" baseline="0" dirty="0" smtClean="0"/>
              <a:t>（强调）</a:t>
            </a:r>
            <a:r>
              <a:rPr lang="en-US" altLang="zh-CN" baseline="0" dirty="0" smtClean="0"/>
              <a:t> modulators. There are many impressive studies under this topic, like these modulators based on all-silicon, Ge, Ge/Si, EO polymers and novel material like the Graphene. However, regarding the high speed operation, they are still not good enough.</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2</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So here is our solution: making a III-V quantum wells modulator on silicon based on the</a:t>
            </a:r>
            <a:r>
              <a:rPr lang="en-US" altLang="zh-CN" baseline="0" dirty="0" smtClean="0"/>
              <a:t> hybrid silicon platform</a:t>
            </a:r>
            <a:r>
              <a:rPr lang="en-US" altLang="zh-CN" dirty="0" smtClean="0"/>
              <a:t>. On 2008, we reported</a:t>
            </a:r>
            <a:r>
              <a:rPr lang="en-US" altLang="zh-CN" baseline="0" dirty="0" smtClean="0"/>
              <a:t> our first demonstration based on lumped electrode. It has a bandwidth of ~20GHz. Then, last year, we developed the distributed modulator based on traditional traveling-wave configuration. The bandwidth has been improved to ~42GHz. And today, we will report our new generation based on segmented electrode. Its bandwdith has exceeded 67GHz.</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3</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slide shows</a:t>
            </a:r>
            <a:r>
              <a:rPr lang="en-US" altLang="zh-CN" baseline="0" dirty="0" smtClean="0"/>
              <a:t> the schematics of the new design. The whole footprint is 655x440um2. Note that we use CPW. Most of the pad metal is on the surface. The area underneath is free for optical component. For the practical operation, the light will go from here to there. And the RF signal goes from this port to that port, and terminated by a 50ohm load.</a:t>
            </a:r>
          </a:p>
          <a:p>
            <a:r>
              <a:rPr lang="en-US" altLang="zh-CN" baseline="0" dirty="0" smtClean="0"/>
              <a:t>The SEM figures at the bottom shows the topview, cross section and the multiple-level taper for the practical device. For the target of a higher speed and a longer transmission distance, we made two main improvements: the material and the elctrode.</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4</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slide</a:t>
            </a:r>
            <a:r>
              <a:rPr lang="en-US" altLang="zh-CN" baseline="0" dirty="0" smtClean="0"/>
              <a:t> shows the detailed tructure for the III-V EPI and the SOI wafer. We use AlGaInAs quantum well. It gives strong electroabsorption effect and allows us to use a short modulator length. Compressive QW is used for TE mode. to be compatible with the laser integration. The photoluminance peak of the quantum well is 1247nm. This setting can support the modulation operation in the 1.3um wavelength window. So we can get rid of dispertion limitation and reach a longer transmission distance.</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5</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Let us look at the detailed</a:t>
            </a:r>
            <a:r>
              <a:rPr lang="en-US" altLang="zh-CN" baseline="0" dirty="0" smtClean="0"/>
              <a:t> of </a:t>
            </a:r>
            <a:r>
              <a:rPr lang="en-US" altLang="zh-CN" dirty="0" smtClean="0"/>
              <a:t>the electrode. We</a:t>
            </a:r>
            <a:r>
              <a:rPr lang="en-US" altLang="zh-CN" baseline="0" dirty="0" smtClean="0"/>
              <a:t> use a 100um active segment.Its characteristic impedance is 18ohm. two passive coplanar waveguides segments with high impedance of ~90ohm are inserted before and after the active part. The input CPW length is 165um and the output is 490um. They are chosed by a generic algorith for a maximal modulation bandwidth. The figure left bottom shows the calculated response versers the frequency. The modulation bandwidth exceeds 75GHz. This large bandwidth comes from several factors. First is the impedance matching at the input port due to the insert of high impedance CPWs and the use of 50ohm load, the S11 shows that the reflection is less than -10 dB up to 60GHz.It means a good feed-in efficiency. Second is the positive standing-wave effect. The positive standing-wave effect comes from the high-low-high impedance configuration. In the low impedance part, the reflection from the high impedance part is constructively added to the forward voltage and gives a higher voltage on the low impedance part. It can compensate the high frequency roll-off due to the increased microwave loss and intrinsic RC penalty and extend the modulation bandwidth. The figure right bottom gives the voltage distribution across the electrode. We can see that as the frequency increases, the voltage in the active part goes up and then goes down. This lead to the uplift on the left figure as marked. </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6</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OK, now let us look at the measurement</a:t>
            </a:r>
            <a:r>
              <a:rPr lang="en-US" altLang="zh-CN" baseline="0" dirty="0" smtClean="0"/>
              <a:t> results for this modulator. Here is the static extinction ratio. We lauch the wavelengths across 30nm window and get the transmission curves as a function of the reversed bias. Those data are normalized to the insertion loss of a reference silicon waveguide. We can see that the modulator has a loss of ~4.9dB. For the extinction ratio with 2V is changed from 10dB to 20dB as the wavenlength is reduced.</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7</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 is the measured Scattering</a:t>
            </a:r>
            <a:r>
              <a:rPr lang="en-US" altLang="zh-CN" baseline="0" dirty="0" smtClean="0"/>
              <a:t> parameters for the electrode. Similar as the simulation, we got S11 less than -10dB for more than 60GHz. S22 actually is not very good but it will not affect the modulator’s performance. The S21 shows is a 4.5dB transmission loss, mainly from the active part and the long output CPW. </a:t>
            </a:r>
            <a:endParaRPr lang="zh-CN" altLang="en-US" dirty="0"/>
          </a:p>
        </p:txBody>
      </p:sp>
      <p:sp>
        <p:nvSpPr>
          <p:cNvPr id="4" name="灯片编号占位符 3"/>
          <p:cNvSpPr>
            <a:spLocks noGrp="1"/>
          </p:cNvSpPr>
          <p:nvPr>
            <p:ph type="sldNum" sz="quarter" idx="10"/>
          </p:nvPr>
        </p:nvSpPr>
        <p:spPr/>
        <p:txBody>
          <a:bodyPr/>
          <a:lstStyle/>
          <a:p>
            <a:fld id="{3D95299A-1158-4400-968C-58A478D59659}" type="slidenum">
              <a:rPr lang="zh-TW" altLang="en-US" smtClean="0"/>
              <a:pPr/>
              <a:t>8</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altLang="zh-CN" dirty="0" smtClean="0"/>
              <a:t>This slides show the measured EO modulation</a:t>
            </a:r>
            <a:r>
              <a:rPr lang="en-US" altLang="zh-CN" baseline="0" dirty="0" smtClean="0"/>
              <a:t> response. We can see the uplift induced by the standing-wave here. The measured data gives a drop of 2dB at 67GHz, which is the upper limit of our equipment. The extrapolated curve gives a 3 dB bandwidth of around 74GHz. With this bandwidth, theorectically, the device can support a transmission bit rate of 100Gb/s. But due to the limiation of the equipment, the large signal measurement is done at 25, 40 and 50Gb/s.  </a:t>
            </a:r>
            <a:endParaRPr lang="zh-CN" altLang="zh-CN" dirty="0" smtClean="0"/>
          </a:p>
        </p:txBody>
      </p:sp>
      <p:sp>
        <p:nvSpPr>
          <p:cNvPr id="29700" name="Slide Number Placeholder 3"/>
          <p:cNvSpPr>
            <a:spLocks noGrp="1"/>
          </p:cNvSpPr>
          <p:nvPr>
            <p:ph type="sldNum" sz="quarter" idx="5"/>
          </p:nvPr>
        </p:nvSpPr>
        <p:spPr>
          <a:noFill/>
        </p:spPr>
        <p:txBody>
          <a:bodyPr/>
          <a:lstStyle/>
          <a:p>
            <a:fld id="{3DBDBDF2-D5F3-4519-994E-004422469FCE}" type="slidenum">
              <a:rPr lang="zh-TW" altLang="en-US"/>
              <a:pPr/>
              <a:t>9</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xfrm>
            <a:off x="6679474" y="6381750"/>
            <a:ext cx="2133600" cy="476250"/>
          </a:xfrm>
          <a:ln/>
        </p:spPr>
        <p:txBody>
          <a:bodyPr/>
          <a:lstStyle>
            <a:lvl1pPr>
              <a:defRPr/>
            </a:lvl1pPr>
          </a:lstStyle>
          <a:p>
            <a:fld id="{020D82AA-A5C0-4C61-89B7-43B6A3F2D462}" type="slidenum">
              <a:rPr lang="zh-TW" altLang="en-US"/>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DBC10EBB-9BB6-4EDD-AD2B-CF4E6EC0CB0C}" type="slidenum">
              <a:rPr lang="zh-TW" altLang="en-US"/>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5100"/>
            <a:ext cx="2057400" cy="5437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5100"/>
            <a:ext cx="6019800" cy="5437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39C08CF6-D67B-402F-903F-BE5A4F89B111}" type="slidenum">
              <a:rPr lang="zh-TW" altLang="en-US"/>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7889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14450"/>
            <a:ext cx="8229600" cy="4287838"/>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xfrm>
            <a:off x="6655526" y="6381750"/>
            <a:ext cx="2133600" cy="476250"/>
          </a:xfrm>
          <a:ln/>
        </p:spPr>
        <p:txBody>
          <a:bodyPr/>
          <a:lstStyle>
            <a:lvl1pPr>
              <a:defRPr/>
            </a:lvl1pPr>
          </a:lstStyle>
          <a:p>
            <a:fld id="{ACD45FC7-2C6C-4752-A6C7-02FB0E5528B2}" type="slidenum">
              <a:rPr lang="zh-TW" altLang="en-US"/>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7889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14450"/>
            <a:ext cx="4038600" cy="4287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14450"/>
            <a:ext cx="4038600" cy="4287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03B49667-F2F1-4DD6-AB06-F372C3F77485}" type="slidenum">
              <a:rPr lang="zh-TW" altLang="en-US"/>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78898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14450"/>
            <a:ext cx="4038600"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533775"/>
            <a:ext cx="4038600" cy="206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314450"/>
            <a:ext cx="4038600" cy="4287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ltLang="zh-TW"/>
          </a:p>
        </p:txBody>
      </p:sp>
      <p:sp>
        <p:nvSpPr>
          <p:cNvPr id="7" name="Rectangle 5"/>
          <p:cNvSpPr>
            <a:spLocks noGrp="1" noChangeArrowheads="1"/>
          </p:cNvSpPr>
          <p:nvPr>
            <p:ph type="ftr" sz="quarter" idx="11"/>
          </p:nvPr>
        </p:nvSpPr>
        <p:spPr>
          <a:ln/>
        </p:spPr>
        <p:txBody>
          <a:bodyPr/>
          <a:lstStyle>
            <a:lvl1pPr>
              <a:defRPr/>
            </a:lvl1pPr>
          </a:lstStyle>
          <a:p>
            <a:endParaRPr lang="en-US" altLang="zh-TW"/>
          </a:p>
        </p:txBody>
      </p:sp>
      <p:sp>
        <p:nvSpPr>
          <p:cNvPr id="8" name="Rectangle 6"/>
          <p:cNvSpPr>
            <a:spLocks noGrp="1" noChangeArrowheads="1"/>
          </p:cNvSpPr>
          <p:nvPr>
            <p:ph type="sldNum" sz="quarter" idx="12"/>
          </p:nvPr>
        </p:nvSpPr>
        <p:spPr>
          <a:ln/>
        </p:spPr>
        <p:txBody>
          <a:bodyPr/>
          <a:lstStyle>
            <a:lvl1pPr>
              <a:defRPr/>
            </a:lvl1pPr>
          </a:lstStyle>
          <a:p>
            <a:fld id="{C906581E-C840-4CB2-979F-BE439115E368}" type="slidenum">
              <a:rPr lang="zh-TW" altLang="en-US"/>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xfrm>
            <a:off x="6655526" y="6381750"/>
            <a:ext cx="2133600" cy="476250"/>
          </a:xfrm>
          <a:ln/>
        </p:spPr>
        <p:txBody>
          <a:bodyPr/>
          <a:lstStyle>
            <a:lvl1pPr>
              <a:defRPr/>
            </a:lvl1pPr>
          </a:lstStyle>
          <a:p>
            <a:fld id="{C2A88A46-021D-44D5-A8A5-A03021066D2E}" type="slidenum">
              <a:rPr lang="zh-TW" altLang="en-US"/>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C5ECACD2-BF6B-4064-9851-67591CA3C951}" type="slidenum">
              <a:rPr lang="zh-TW" altLang="en-US"/>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14450"/>
            <a:ext cx="4038600"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14450"/>
            <a:ext cx="4038600"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821A1007-40E1-44DE-B25C-5553DB5EB397}" type="slidenum">
              <a:rPr lang="zh-TW" altLang="en-US"/>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zh-TW"/>
          </a:p>
        </p:txBody>
      </p:sp>
      <p:sp>
        <p:nvSpPr>
          <p:cNvPr id="8" name="Rectangle 5"/>
          <p:cNvSpPr>
            <a:spLocks noGrp="1" noChangeArrowheads="1"/>
          </p:cNvSpPr>
          <p:nvPr>
            <p:ph type="ftr" sz="quarter" idx="11"/>
          </p:nvPr>
        </p:nvSpPr>
        <p:spPr>
          <a:ln/>
        </p:spPr>
        <p:txBody>
          <a:bodyPr/>
          <a:lstStyle>
            <a:lvl1pPr>
              <a:defRPr/>
            </a:lvl1pPr>
          </a:lstStyle>
          <a:p>
            <a:endParaRPr lang="en-US" altLang="zh-TW"/>
          </a:p>
        </p:txBody>
      </p:sp>
      <p:sp>
        <p:nvSpPr>
          <p:cNvPr id="9" name="Rectangle 6"/>
          <p:cNvSpPr>
            <a:spLocks noGrp="1" noChangeArrowheads="1"/>
          </p:cNvSpPr>
          <p:nvPr>
            <p:ph type="sldNum" sz="quarter" idx="12"/>
          </p:nvPr>
        </p:nvSpPr>
        <p:spPr>
          <a:ln/>
        </p:spPr>
        <p:txBody>
          <a:bodyPr/>
          <a:lstStyle>
            <a:lvl1pPr>
              <a:defRPr/>
            </a:lvl1pPr>
          </a:lstStyle>
          <a:p>
            <a:fld id="{F530FC8A-B9F8-40ED-A650-6C790CE3C64E}" type="slidenum">
              <a:rPr lang="zh-TW" altLang="en-US"/>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zh-TW"/>
          </a:p>
        </p:txBody>
      </p:sp>
      <p:sp>
        <p:nvSpPr>
          <p:cNvPr id="4" name="Rectangle 5"/>
          <p:cNvSpPr>
            <a:spLocks noGrp="1" noChangeArrowheads="1"/>
          </p:cNvSpPr>
          <p:nvPr>
            <p:ph type="ftr" sz="quarter" idx="11"/>
          </p:nvPr>
        </p:nvSpPr>
        <p:spPr>
          <a:ln/>
        </p:spPr>
        <p:txBody>
          <a:bodyPr/>
          <a:lstStyle>
            <a:lvl1pPr>
              <a:defRPr/>
            </a:lvl1pPr>
          </a:lstStyle>
          <a:p>
            <a:endParaRPr lang="en-US" altLang="zh-TW"/>
          </a:p>
        </p:txBody>
      </p:sp>
      <p:sp>
        <p:nvSpPr>
          <p:cNvPr id="5" name="Rectangle 6"/>
          <p:cNvSpPr>
            <a:spLocks noGrp="1" noChangeArrowheads="1"/>
          </p:cNvSpPr>
          <p:nvPr>
            <p:ph type="sldNum" sz="quarter" idx="12"/>
          </p:nvPr>
        </p:nvSpPr>
        <p:spPr>
          <a:ln/>
        </p:spPr>
        <p:txBody>
          <a:bodyPr/>
          <a:lstStyle>
            <a:lvl1pPr>
              <a:defRPr/>
            </a:lvl1pPr>
          </a:lstStyle>
          <a:p>
            <a:fld id="{31542A12-872C-4036-A9C0-7A7A2EC58490}" type="slidenum">
              <a:rPr lang="zh-TW" altLang="en-US"/>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TW"/>
          </a:p>
        </p:txBody>
      </p:sp>
      <p:sp>
        <p:nvSpPr>
          <p:cNvPr id="3" name="Rectangle 5"/>
          <p:cNvSpPr>
            <a:spLocks noGrp="1" noChangeArrowheads="1"/>
          </p:cNvSpPr>
          <p:nvPr>
            <p:ph type="ftr" sz="quarter" idx="11"/>
          </p:nvPr>
        </p:nvSpPr>
        <p:spPr>
          <a:ln/>
        </p:spPr>
        <p:txBody>
          <a:bodyPr/>
          <a:lstStyle>
            <a:lvl1pPr>
              <a:defRPr/>
            </a:lvl1pPr>
          </a:lstStyle>
          <a:p>
            <a:endParaRPr lang="en-US" altLang="zh-TW"/>
          </a:p>
        </p:txBody>
      </p:sp>
      <p:sp>
        <p:nvSpPr>
          <p:cNvPr id="4" name="Rectangle 6"/>
          <p:cNvSpPr>
            <a:spLocks noGrp="1" noChangeArrowheads="1"/>
          </p:cNvSpPr>
          <p:nvPr>
            <p:ph type="sldNum" sz="quarter" idx="12"/>
          </p:nvPr>
        </p:nvSpPr>
        <p:spPr>
          <a:xfrm>
            <a:off x="6681652" y="6381750"/>
            <a:ext cx="2133600" cy="476250"/>
          </a:xfrm>
          <a:ln/>
        </p:spPr>
        <p:txBody>
          <a:bodyPr/>
          <a:lstStyle>
            <a:lvl1pPr>
              <a:defRPr/>
            </a:lvl1pPr>
          </a:lstStyle>
          <a:p>
            <a:fld id="{B53A9EFF-4A61-48B5-837C-9A6F29574C0B}" type="slidenum">
              <a:rPr lang="zh-TW" altLang="en-US"/>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B13F9685-C84E-458F-B0B3-D7B607433A01}" type="slidenum">
              <a:rPr lang="zh-TW" altLang="en-US"/>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4054DE1B-B5A1-4CE4-9FF9-0D71BECF2FCD}" type="slidenum">
              <a:rPr lang="zh-TW" altLang="en-US"/>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165100"/>
            <a:ext cx="8229600" cy="7889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5123" name="Rectangle 3"/>
          <p:cNvSpPr>
            <a:spLocks noGrp="1" noChangeArrowheads="1"/>
          </p:cNvSpPr>
          <p:nvPr>
            <p:ph type="body" idx="1"/>
          </p:nvPr>
        </p:nvSpPr>
        <p:spPr bwMode="auto">
          <a:xfrm>
            <a:off x="457200" y="1314450"/>
            <a:ext cx="8229600" cy="4287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chemeClr val="tx1"/>
                </a:solidFill>
                <a:ea typeface="PMingLiU" pitchFamily="18" charset="-120"/>
              </a:defRPr>
            </a:lvl1pPr>
          </a:lstStyle>
          <a:p>
            <a:endParaRPr lang="en-US" altLang="zh-TW"/>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chemeClr val="tx1"/>
                </a:solidFill>
                <a:ea typeface="PMingLiU" pitchFamily="18" charset="-120"/>
              </a:defRPr>
            </a:lvl1pPr>
          </a:lstStyle>
          <a:p>
            <a:endParaRPr lang="en-US" altLang="zh-TW"/>
          </a:p>
        </p:txBody>
      </p:sp>
      <p:sp>
        <p:nvSpPr>
          <p:cNvPr id="4102" name="Rectangle 6"/>
          <p:cNvSpPr>
            <a:spLocks noGrp="1" noChangeArrowheads="1"/>
          </p:cNvSpPr>
          <p:nvPr>
            <p:ph type="sldNum" sz="quarter" idx="4"/>
          </p:nvPr>
        </p:nvSpPr>
        <p:spPr bwMode="auto">
          <a:xfrm>
            <a:off x="6679474"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tx1"/>
                </a:solidFill>
                <a:ea typeface="PMingLiU" pitchFamily="18" charset="-120"/>
              </a:defRPr>
            </a:lvl1pPr>
          </a:lstStyle>
          <a:p>
            <a:fld id="{F6C017C1-0F40-4435-A242-27D810379F16}" type="slidenum">
              <a:rPr lang="zh-TW" altLang="en-US"/>
              <a:pPr/>
              <a:t>‹#›</a:t>
            </a:fld>
            <a:endParaRPr lang="en-US" altLang="zh-TW"/>
          </a:p>
        </p:txBody>
      </p:sp>
      <p:pic>
        <p:nvPicPr>
          <p:cNvPr id="5127" name="Picture 7"/>
          <p:cNvPicPr>
            <a:picLocks noChangeArrowheads="1"/>
          </p:cNvPicPr>
          <p:nvPr/>
        </p:nvPicPr>
        <p:blipFill>
          <a:blip r:embed="rId16" cstate="print"/>
          <a:srcRect/>
          <a:stretch>
            <a:fillRect/>
          </a:stretch>
        </p:blipFill>
        <p:spPr bwMode="auto">
          <a:xfrm>
            <a:off x="242888" y="6027738"/>
            <a:ext cx="681037" cy="668337"/>
          </a:xfrm>
          <a:prstGeom prst="rect">
            <a:avLst/>
          </a:prstGeom>
          <a:noFill/>
          <a:ln w="12700">
            <a:noFill/>
            <a:miter lim="800000"/>
            <a:headEnd/>
            <a:tailEnd/>
          </a:ln>
        </p:spPr>
      </p:pic>
      <p:sp>
        <p:nvSpPr>
          <p:cNvPr id="4104" name="Text Box 8"/>
          <p:cNvSpPr txBox="1">
            <a:spLocks noChangeArrowheads="1"/>
          </p:cNvSpPr>
          <p:nvPr/>
        </p:nvSpPr>
        <p:spPr bwMode="auto">
          <a:xfrm>
            <a:off x="885825" y="6086475"/>
            <a:ext cx="2411413" cy="533400"/>
          </a:xfrm>
          <a:prstGeom prst="rect">
            <a:avLst/>
          </a:prstGeom>
          <a:noFill/>
          <a:ln w="12700">
            <a:noFill/>
            <a:miter lim="800000"/>
            <a:headEnd/>
            <a:tailEnd/>
          </a:ln>
          <a:effectLst/>
        </p:spPr>
        <p:txBody>
          <a:bodyPr wrap="none">
            <a:spAutoFit/>
          </a:bodyPr>
          <a:lstStyle/>
          <a:p>
            <a:pPr defTabSz="762000" eaLnBrk="0" hangingPunct="0">
              <a:lnSpc>
                <a:spcPct val="90000"/>
              </a:lnSpc>
              <a:defRPr/>
            </a:pPr>
            <a:r>
              <a:rPr lang="en-US" altLang="zh-TW" sz="1600" b="1" i="0">
                <a:solidFill>
                  <a:srgbClr val="0099FF"/>
                </a:solidFill>
                <a:effectLst>
                  <a:outerShdw blurRad="38100" dist="38100" dir="2700000" algn="tl">
                    <a:srgbClr val="C0C0C0"/>
                  </a:outerShdw>
                </a:effectLst>
                <a:ea typeface="新細明體" pitchFamily="18" charset="-120"/>
              </a:rPr>
              <a:t>University of California</a:t>
            </a:r>
          </a:p>
          <a:p>
            <a:pPr defTabSz="762000" eaLnBrk="0" hangingPunct="0">
              <a:lnSpc>
                <a:spcPct val="90000"/>
              </a:lnSpc>
              <a:defRPr/>
            </a:pPr>
            <a:r>
              <a:rPr lang="en-US" altLang="zh-TW" sz="1600" b="1" i="0">
                <a:solidFill>
                  <a:srgbClr val="0099FF"/>
                </a:solidFill>
                <a:effectLst>
                  <a:outerShdw blurRad="38100" dist="38100" dir="2700000" algn="tl">
                    <a:srgbClr val="C0C0C0"/>
                  </a:outerShdw>
                </a:effectLst>
                <a:ea typeface="新細明體" pitchFamily="18" charset="-120"/>
              </a:rPr>
              <a:t>Santa Barbara</a:t>
            </a:r>
          </a:p>
        </p:txBody>
      </p:sp>
      <p:sp>
        <p:nvSpPr>
          <p:cNvPr id="4105" name="Line 9"/>
          <p:cNvSpPr>
            <a:spLocks noChangeShapeType="1"/>
          </p:cNvSpPr>
          <p:nvPr/>
        </p:nvSpPr>
        <p:spPr bwMode="auto">
          <a:xfrm>
            <a:off x="452438" y="5978525"/>
            <a:ext cx="8226425" cy="0"/>
          </a:xfrm>
          <a:prstGeom prst="line">
            <a:avLst/>
          </a:prstGeom>
          <a:noFill/>
          <a:ln w="19050">
            <a:solidFill>
              <a:srgbClr val="33CCCC"/>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ftr="0" dt="0"/>
  <p:txStyles>
    <p:titleStyle>
      <a:lvl1pPr algn="ctr" rtl="0" eaLnBrk="0" fontAlgn="base" hangingPunct="0">
        <a:spcBef>
          <a:spcPct val="0"/>
        </a:spcBef>
        <a:spcAft>
          <a:spcPct val="0"/>
        </a:spcAft>
        <a:defRPr sz="3600">
          <a:solidFill>
            <a:srgbClr val="0000FF"/>
          </a:solidFill>
          <a:latin typeface="+mj-lt"/>
          <a:ea typeface="+mj-ea"/>
          <a:cs typeface="+mj-cs"/>
        </a:defRPr>
      </a:lvl1pPr>
      <a:lvl2pPr algn="ctr" rtl="0" eaLnBrk="0" fontAlgn="base" hangingPunct="0">
        <a:spcBef>
          <a:spcPct val="0"/>
        </a:spcBef>
        <a:spcAft>
          <a:spcPct val="0"/>
        </a:spcAft>
        <a:defRPr sz="3600">
          <a:solidFill>
            <a:srgbClr val="0000FF"/>
          </a:solidFill>
          <a:latin typeface="Arial" charset="0"/>
        </a:defRPr>
      </a:lvl2pPr>
      <a:lvl3pPr algn="ctr" rtl="0" eaLnBrk="0" fontAlgn="base" hangingPunct="0">
        <a:spcBef>
          <a:spcPct val="0"/>
        </a:spcBef>
        <a:spcAft>
          <a:spcPct val="0"/>
        </a:spcAft>
        <a:defRPr sz="3600">
          <a:solidFill>
            <a:srgbClr val="0000FF"/>
          </a:solidFill>
          <a:latin typeface="Arial" charset="0"/>
        </a:defRPr>
      </a:lvl3pPr>
      <a:lvl4pPr algn="ctr" rtl="0" eaLnBrk="0" fontAlgn="base" hangingPunct="0">
        <a:spcBef>
          <a:spcPct val="0"/>
        </a:spcBef>
        <a:spcAft>
          <a:spcPct val="0"/>
        </a:spcAft>
        <a:defRPr sz="3600">
          <a:solidFill>
            <a:srgbClr val="0000FF"/>
          </a:solidFill>
          <a:latin typeface="Arial" charset="0"/>
        </a:defRPr>
      </a:lvl4pPr>
      <a:lvl5pPr algn="ctr" rtl="0" eaLnBrk="0" fontAlgn="base" hangingPunct="0">
        <a:spcBef>
          <a:spcPct val="0"/>
        </a:spcBef>
        <a:spcAft>
          <a:spcPct val="0"/>
        </a:spcAft>
        <a:defRPr sz="3600">
          <a:solidFill>
            <a:srgbClr val="0000FF"/>
          </a:solidFill>
          <a:latin typeface="Arial" charset="0"/>
        </a:defRPr>
      </a:lvl5pPr>
      <a:lvl6pPr marL="457200" algn="ctr" rtl="0" fontAlgn="base">
        <a:spcBef>
          <a:spcPct val="0"/>
        </a:spcBef>
        <a:spcAft>
          <a:spcPct val="0"/>
        </a:spcAft>
        <a:defRPr sz="3600">
          <a:solidFill>
            <a:srgbClr val="0000FF"/>
          </a:solidFill>
          <a:latin typeface="Arial" charset="0"/>
        </a:defRPr>
      </a:lvl6pPr>
      <a:lvl7pPr marL="914400" algn="ctr" rtl="0" fontAlgn="base">
        <a:spcBef>
          <a:spcPct val="0"/>
        </a:spcBef>
        <a:spcAft>
          <a:spcPct val="0"/>
        </a:spcAft>
        <a:defRPr sz="3600">
          <a:solidFill>
            <a:srgbClr val="0000FF"/>
          </a:solidFill>
          <a:latin typeface="Arial" charset="0"/>
        </a:defRPr>
      </a:lvl7pPr>
      <a:lvl8pPr marL="1371600" algn="ctr" rtl="0" fontAlgn="base">
        <a:spcBef>
          <a:spcPct val="0"/>
        </a:spcBef>
        <a:spcAft>
          <a:spcPct val="0"/>
        </a:spcAft>
        <a:defRPr sz="3600">
          <a:solidFill>
            <a:srgbClr val="0000FF"/>
          </a:solidFill>
          <a:latin typeface="Arial" charset="0"/>
        </a:defRPr>
      </a:lvl8pPr>
      <a:lvl9pPr marL="1828800" algn="ctr" rtl="0" fontAlgn="base">
        <a:spcBef>
          <a:spcPct val="0"/>
        </a:spcBef>
        <a:spcAft>
          <a:spcPct val="0"/>
        </a:spcAft>
        <a:defRPr sz="3600">
          <a:solidFill>
            <a:srgbClr val="0000FF"/>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tang@ece.ucsb.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31.png"/><Relationship Id="rId4" Type="http://schemas.openxmlformats.org/officeDocument/2006/relationships/image" Target="../media/image4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2.bin"/><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tiff"/><Relationship Id="rId4" Type="http://schemas.openxmlformats.org/officeDocument/2006/relationships/image" Target="../media/image13.tiff"/></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9.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tiff"/><Relationship Id="rId5" Type="http://schemas.openxmlformats.org/officeDocument/2006/relationships/image" Target="../media/image18.emf"/><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892175"/>
            <a:ext cx="9144000" cy="1470025"/>
          </a:xfrm>
        </p:spPr>
        <p:txBody>
          <a:bodyPr/>
          <a:lstStyle/>
          <a:p>
            <a:r>
              <a:rPr lang="en-US" sz="3200" b="1" dirty="0" smtClean="0"/>
              <a:t>1.3μm Hybrid Silicon Electroabsorption Modulator with Bandwidth beyond 67 GHz</a:t>
            </a:r>
            <a:endParaRPr lang="zh-CN" altLang="en-US" sz="3200" b="1" dirty="0"/>
          </a:p>
        </p:txBody>
      </p:sp>
      <p:sp>
        <p:nvSpPr>
          <p:cNvPr id="6147" name="Rectangle 3"/>
          <p:cNvSpPr>
            <a:spLocks noGrp="1" noChangeArrowheads="1"/>
          </p:cNvSpPr>
          <p:nvPr>
            <p:ph type="subTitle" idx="1"/>
          </p:nvPr>
        </p:nvSpPr>
        <p:spPr>
          <a:xfrm>
            <a:off x="3505200" y="2804652"/>
            <a:ext cx="5181600" cy="1905000"/>
          </a:xfrm>
        </p:spPr>
        <p:txBody>
          <a:bodyPr/>
          <a:lstStyle/>
          <a:p>
            <a:pPr eaLnBrk="1" hangingPunct="1"/>
            <a:r>
              <a:rPr lang="en-US" altLang="zh-TW" sz="2000" b="1" dirty="0" smtClean="0">
                <a:ea typeface="PMingLiU" pitchFamily="18" charset="-120"/>
              </a:rPr>
              <a:t>Yongbo Tang</a:t>
            </a:r>
            <a:r>
              <a:rPr lang="en-US" altLang="zh-TW" sz="2000" b="1" baseline="30000" dirty="0" smtClean="0">
                <a:ea typeface="PMingLiU" pitchFamily="18" charset="-120"/>
              </a:rPr>
              <a:t>*</a:t>
            </a:r>
            <a:r>
              <a:rPr lang="en-US" altLang="zh-TW" sz="2000" b="1" dirty="0" smtClean="0">
                <a:ea typeface="PMingLiU" pitchFamily="18" charset="-120"/>
              </a:rPr>
              <a:t>, Jonathan D. Peters, and John E. Bowers</a:t>
            </a:r>
            <a:endParaRPr lang="en-US" altLang="zh-TW" sz="2000" b="1" baseline="30000" dirty="0" smtClean="0">
              <a:ea typeface="PMingLiU" pitchFamily="18" charset="-120"/>
            </a:endParaRPr>
          </a:p>
          <a:p>
            <a:pPr eaLnBrk="1" hangingPunct="1"/>
            <a:r>
              <a:rPr lang="en-US" altLang="zh-CN" sz="1800" i="1" dirty="0" smtClean="0">
                <a:ea typeface="SimSun" pitchFamily="2" charset="-122"/>
              </a:rPr>
              <a:t>Dept</a:t>
            </a:r>
            <a:r>
              <a:rPr lang="en-US" altLang="zh-TW" sz="1800" i="1" dirty="0" smtClean="0">
                <a:ea typeface="PMingLiU" pitchFamily="18" charset="-120"/>
              </a:rPr>
              <a:t>.</a:t>
            </a:r>
            <a:r>
              <a:rPr lang="en-US" altLang="zh-CN" sz="1800" i="1" dirty="0" smtClean="0">
                <a:ea typeface="SimSun" pitchFamily="2" charset="-122"/>
              </a:rPr>
              <a:t> of Electrical and Computer Engineering, UC Santa Barbara, CA, USA</a:t>
            </a:r>
          </a:p>
          <a:p>
            <a:pPr eaLnBrk="1" hangingPunct="1"/>
            <a:r>
              <a:rPr lang="en-US" altLang="zh-TW" sz="1800" i="1" dirty="0" smtClean="0">
                <a:ea typeface="SimSun" pitchFamily="2" charset="-122"/>
                <a:hlinkClick r:id="rId3"/>
              </a:rPr>
              <a:t>ytang@ece.ucsb.edu</a:t>
            </a:r>
            <a:r>
              <a:rPr lang="en-US" altLang="zh-TW" sz="1800" i="1" dirty="0" smtClean="0">
                <a:ea typeface="SimSun" pitchFamily="2" charset="-122"/>
              </a:rPr>
              <a:t> </a:t>
            </a:r>
          </a:p>
          <a:p>
            <a:pPr eaLnBrk="1" hangingPunct="1"/>
            <a:endParaRPr lang="en-US" altLang="zh-TW" sz="1800" i="1" dirty="0" smtClean="0">
              <a:ea typeface="SimSun" pitchFamily="2" charset="-122"/>
            </a:endParaRPr>
          </a:p>
          <a:p>
            <a:pPr eaLnBrk="1" hangingPunct="1"/>
            <a:r>
              <a:rPr lang="en-US" altLang="zh-TW" sz="1800" i="1" dirty="0" smtClean="0">
                <a:ea typeface="SimSun" pitchFamily="2" charset="-122"/>
              </a:rPr>
              <a:t>Supported by DARPA MTO EPHI project (Scott Rodgers) and Intel</a:t>
            </a:r>
          </a:p>
          <a:p>
            <a:pPr eaLnBrk="1" hangingPunct="1"/>
            <a:endParaRPr lang="en-US" altLang="zh-TW" sz="1800" dirty="0" smtClean="0">
              <a:ea typeface="SimSun" pitchFamily="2" charset="-122"/>
            </a:endParaRPr>
          </a:p>
        </p:txBody>
      </p:sp>
      <p:sp>
        <p:nvSpPr>
          <p:cNvPr id="6148" name="Slide Number Placeholder 6"/>
          <p:cNvSpPr>
            <a:spLocks noGrp="1"/>
          </p:cNvSpPr>
          <p:nvPr>
            <p:ph type="sldNum" sz="quarter" idx="12"/>
          </p:nvPr>
        </p:nvSpPr>
        <p:spPr>
          <a:noFill/>
        </p:spPr>
        <p:txBody>
          <a:bodyPr/>
          <a:lstStyle/>
          <a:p>
            <a:fld id="{8EF53983-6CD0-4665-8823-8F566B491E80}" type="slidenum">
              <a:rPr lang="zh-TW" altLang="en-US"/>
              <a:pPr/>
              <a:t>1</a:t>
            </a:fld>
            <a:endParaRPr lang="en-US" altLang="zh-TW" dirty="0"/>
          </a:p>
        </p:txBody>
      </p:sp>
      <p:pic>
        <p:nvPicPr>
          <p:cNvPr id="5" name="Picture 1" descr="F:\Project\Intel_hybrid_EML\devices\EAM11-b4\1310-B1-B\Photo\IMG_0549.JPG"/>
          <p:cNvPicPr>
            <a:picLocks noChangeAspect="1" noChangeArrowheads="1"/>
          </p:cNvPicPr>
          <p:nvPr/>
        </p:nvPicPr>
        <p:blipFill>
          <a:blip r:embed="rId4" cstate="print"/>
          <a:srcRect/>
          <a:stretch>
            <a:fillRect/>
          </a:stretch>
        </p:blipFill>
        <p:spPr bwMode="auto">
          <a:xfrm>
            <a:off x="565356" y="2895600"/>
            <a:ext cx="2971800" cy="22288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pPr eaLnBrk="1" hangingPunct="1"/>
            <a:r>
              <a:rPr lang="en-US" altLang="zh-CN" dirty="0" smtClean="0">
                <a:ea typeface="SimSun" pitchFamily="2" charset="-122"/>
              </a:rPr>
              <a:t>Large Signal Transmission</a:t>
            </a:r>
            <a:endParaRPr lang="zh-CN" altLang="en-US" dirty="0" smtClean="0">
              <a:ea typeface="SimSun" pitchFamily="2" charset="-122"/>
            </a:endParaRPr>
          </a:p>
        </p:txBody>
      </p:sp>
      <p:sp>
        <p:nvSpPr>
          <p:cNvPr id="13315" name="灯片编号占位符 3"/>
          <p:cNvSpPr>
            <a:spLocks noGrp="1"/>
          </p:cNvSpPr>
          <p:nvPr>
            <p:ph type="sldNum" sz="quarter" idx="12"/>
          </p:nvPr>
        </p:nvSpPr>
        <p:spPr>
          <a:noFill/>
        </p:spPr>
        <p:txBody>
          <a:bodyPr/>
          <a:lstStyle/>
          <a:p>
            <a:fld id="{540F9075-FEE6-45E3-B77C-C265162DB383}" type="slidenum">
              <a:rPr lang="en-US" altLang="zh-CN"/>
              <a:pPr/>
              <a:t>10</a:t>
            </a:fld>
            <a:endParaRPr lang="en-US" altLang="zh-CN" dirty="0"/>
          </a:p>
        </p:txBody>
      </p:sp>
      <p:pic>
        <p:nvPicPr>
          <p:cNvPr id="17" name="Picture 7" descr="F:\My Documents\Manuscripts\ofc2012\Plotting\EYE\25G_4.0V_1.53MA.bmp"/>
          <p:cNvPicPr>
            <a:picLocks noChangeAspect="1" noChangeArrowheads="1"/>
          </p:cNvPicPr>
          <p:nvPr/>
        </p:nvPicPr>
        <p:blipFill>
          <a:blip r:embed="rId3"/>
          <a:srcRect l="17714" t="7873" r="5905" b="23619"/>
          <a:stretch>
            <a:fillRect/>
          </a:stretch>
        </p:blipFill>
        <p:spPr bwMode="auto">
          <a:xfrm>
            <a:off x="1443910" y="2524662"/>
            <a:ext cx="2328418" cy="1566312"/>
          </a:xfrm>
          <a:prstGeom prst="rect">
            <a:avLst/>
          </a:prstGeom>
          <a:noFill/>
        </p:spPr>
      </p:pic>
      <p:pic>
        <p:nvPicPr>
          <p:cNvPr id="18" name="Picture 8" descr="F:\My Documents\Manuscripts\ofc2012\Plotting\EYE\50G_4.0V_1.54MA.bmp"/>
          <p:cNvPicPr>
            <a:picLocks noChangeAspect="1" noChangeArrowheads="1"/>
          </p:cNvPicPr>
          <p:nvPr/>
        </p:nvPicPr>
        <p:blipFill>
          <a:blip r:embed="rId4"/>
          <a:srcRect l="17714" t="7873" r="5905" b="23619"/>
          <a:stretch>
            <a:fillRect/>
          </a:stretch>
        </p:blipFill>
        <p:spPr bwMode="auto">
          <a:xfrm>
            <a:off x="6129782" y="2524662"/>
            <a:ext cx="2328418" cy="1566312"/>
          </a:xfrm>
          <a:prstGeom prst="rect">
            <a:avLst/>
          </a:prstGeom>
          <a:noFill/>
        </p:spPr>
      </p:pic>
      <p:pic>
        <p:nvPicPr>
          <p:cNvPr id="19" name="Picture 9" descr="F:\My Documents\Manuscripts\ofc2012\Plotting\EYE\40G_4.0V_1.53MA.bmp"/>
          <p:cNvPicPr>
            <a:picLocks noChangeAspect="1" noChangeArrowheads="1"/>
          </p:cNvPicPr>
          <p:nvPr/>
        </p:nvPicPr>
        <p:blipFill>
          <a:blip r:embed="rId5"/>
          <a:srcRect l="17714" t="7873" r="5905" b="23619"/>
          <a:stretch>
            <a:fillRect/>
          </a:stretch>
        </p:blipFill>
        <p:spPr bwMode="auto">
          <a:xfrm>
            <a:off x="3787076" y="2524662"/>
            <a:ext cx="2328418" cy="1566312"/>
          </a:xfrm>
          <a:prstGeom prst="rect">
            <a:avLst/>
          </a:prstGeom>
          <a:noFill/>
        </p:spPr>
      </p:pic>
      <p:pic>
        <p:nvPicPr>
          <p:cNvPr id="20" name="Picture 10" descr="F:\My Documents\Manuscripts\ofc2012\Plotting\EYE\40G_4.0V_1.56MA_16KM2.bmp"/>
          <p:cNvPicPr>
            <a:picLocks noChangeAspect="1" noChangeArrowheads="1"/>
          </p:cNvPicPr>
          <p:nvPr/>
        </p:nvPicPr>
        <p:blipFill>
          <a:blip r:embed="rId6"/>
          <a:srcRect l="17714" t="7873" r="5905" b="23619"/>
          <a:stretch>
            <a:fillRect/>
          </a:stretch>
        </p:blipFill>
        <p:spPr bwMode="auto">
          <a:xfrm>
            <a:off x="3787076" y="4136958"/>
            <a:ext cx="2328418" cy="1566312"/>
          </a:xfrm>
          <a:prstGeom prst="rect">
            <a:avLst/>
          </a:prstGeom>
          <a:noFill/>
        </p:spPr>
      </p:pic>
      <p:pic>
        <p:nvPicPr>
          <p:cNvPr id="21" name="Picture 11" descr="F:\My Documents\Manuscripts\ofc2012\Plotting\EYE\50G_4.0V_1.56MA_16KM.bmp"/>
          <p:cNvPicPr>
            <a:picLocks noChangeAspect="1" noChangeArrowheads="1"/>
          </p:cNvPicPr>
          <p:nvPr/>
        </p:nvPicPr>
        <p:blipFill>
          <a:blip r:embed="rId7"/>
          <a:srcRect l="17714" t="7873" r="5905" b="23619"/>
          <a:stretch>
            <a:fillRect/>
          </a:stretch>
        </p:blipFill>
        <p:spPr bwMode="auto">
          <a:xfrm>
            <a:off x="6129782" y="4136958"/>
            <a:ext cx="2328418" cy="1566312"/>
          </a:xfrm>
          <a:prstGeom prst="rect">
            <a:avLst/>
          </a:prstGeom>
          <a:noFill/>
        </p:spPr>
      </p:pic>
      <p:pic>
        <p:nvPicPr>
          <p:cNvPr id="22" name="Picture 12" descr="F:\My Documents\Manuscripts\ofc2012\Plotting\EYE\25G_4.0V_1.54MA_16KM.bmp"/>
          <p:cNvPicPr>
            <a:picLocks noChangeAspect="1" noChangeArrowheads="1"/>
          </p:cNvPicPr>
          <p:nvPr/>
        </p:nvPicPr>
        <p:blipFill>
          <a:blip r:embed="rId8"/>
          <a:srcRect l="17714" t="7873" r="5905" b="23619"/>
          <a:stretch>
            <a:fillRect/>
          </a:stretch>
        </p:blipFill>
        <p:spPr bwMode="auto">
          <a:xfrm>
            <a:off x="1443910" y="4136958"/>
            <a:ext cx="2328418" cy="1566312"/>
          </a:xfrm>
          <a:prstGeom prst="rect">
            <a:avLst/>
          </a:prstGeom>
          <a:noFill/>
        </p:spPr>
      </p:pic>
      <p:cxnSp>
        <p:nvCxnSpPr>
          <p:cNvPr id="23" name="直接连接符 22"/>
          <p:cNvCxnSpPr/>
          <p:nvPr/>
        </p:nvCxnSpPr>
        <p:spPr>
          <a:xfrm>
            <a:off x="1757775" y="4625349"/>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76803" y="4293146"/>
            <a:ext cx="623889" cy="338554"/>
          </a:xfrm>
          <a:prstGeom prst="rect">
            <a:avLst/>
          </a:prstGeom>
          <a:noFill/>
        </p:spPr>
        <p:txBody>
          <a:bodyPr wrap="none" rtlCol="0">
            <a:spAutoFit/>
          </a:bodyPr>
          <a:lstStyle/>
          <a:p>
            <a:r>
              <a:rPr lang="en-US" altLang="zh-CN" sz="1600" dirty="0" smtClean="0">
                <a:solidFill>
                  <a:schemeClr val="bg1"/>
                </a:solidFill>
                <a:latin typeface="Times New Roman" pitchFamily="18" charset="0"/>
                <a:cs typeface="Times New Roman" pitchFamily="18" charset="0"/>
              </a:rPr>
              <a:t>20 ps</a:t>
            </a:r>
            <a:endParaRPr lang="zh-CN" altLang="en-US" sz="1600" dirty="0">
              <a:solidFill>
                <a:schemeClr val="bg1"/>
              </a:solidFill>
              <a:latin typeface="Times New Roman" pitchFamily="18" charset="0"/>
              <a:cs typeface="Times New Roman" pitchFamily="18" charset="0"/>
            </a:endParaRPr>
          </a:p>
        </p:txBody>
      </p:sp>
      <p:cxnSp>
        <p:nvCxnSpPr>
          <p:cNvPr id="25" name="直接连接符 24"/>
          <p:cNvCxnSpPr/>
          <p:nvPr/>
        </p:nvCxnSpPr>
        <p:spPr>
          <a:xfrm>
            <a:off x="4100941" y="4625765"/>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919969" y="4293562"/>
            <a:ext cx="623889" cy="338554"/>
          </a:xfrm>
          <a:prstGeom prst="rect">
            <a:avLst/>
          </a:prstGeom>
          <a:noFill/>
        </p:spPr>
        <p:txBody>
          <a:bodyPr wrap="none" rtlCol="0">
            <a:spAutoFit/>
          </a:bodyPr>
          <a:lstStyle/>
          <a:p>
            <a:r>
              <a:rPr lang="en-US" altLang="zh-CN" sz="1600" dirty="0" smtClean="0">
                <a:solidFill>
                  <a:schemeClr val="bg1"/>
                </a:solidFill>
                <a:latin typeface="Times New Roman" pitchFamily="18" charset="0"/>
                <a:cs typeface="Times New Roman" pitchFamily="18" charset="0"/>
              </a:rPr>
              <a:t>10 ps</a:t>
            </a:r>
            <a:endParaRPr lang="zh-CN" altLang="en-US" sz="1600" dirty="0">
              <a:solidFill>
                <a:schemeClr val="bg1"/>
              </a:solidFill>
              <a:latin typeface="Times New Roman" pitchFamily="18" charset="0"/>
              <a:cs typeface="Times New Roman" pitchFamily="18" charset="0"/>
            </a:endParaRPr>
          </a:p>
        </p:txBody>
      </p:sp>
      <p:cxnSp>
        <p:nvCxnSpPr>
          <p:cNvPr id="27" name="直接连接符 26"/>
          <p:cNvCxnSpPr/>
          <p:nvPr/>
        </p:nvCxnSpPr>
        <p:spPr>
          <a:xfrm>
            <a:off x="6443647" y="4625349"/>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62675" y="4293146"/>
            <a:ext cx="623889" cy="338554"/>
          </a:xfrm>
          <a:prstGeom prst="rect">
            <a:avLst/>
          </a:prstGeom>
          <a:noFill/>
        </p:spPr>
        <p:txBody>
          <a:bodyPr wrap="none" rtlCol="0">
            <a:spAutoFit/>
          </a:bodyPr>
          <a:lstStyle/>
          <a:p>
            <a:r>
              <a:rPr lang="en-US" altLang="zh-CN" sz="1600" dirty="0" smtClean="0">
                <a:solidFill>
                  <a:schemeClr val="bg1"/>
                </a:solidFill>
                <a:latin typeface="Times New Roman" pitchFamily="18" charset="0"/>
                <a:cs typeface="Times New Roman" pitchFamily="18" charset="0"/>
              </a:rPr>
              <a:t>10 ps</a:t>
            </a:r>
            <a:endParaRPr lang="zh-CN" altLang="en-US" sz="1600" dirty="0">
              <a:solidFill>
                <a:schemeClr val="bg1"/>
              </a:solidFill>
              <a:latin typeface="Times New Roman" pitchFamily="18" charset="0"/>
              <a:cs typeface="Times New Roman" pitchFamily="18" charset="0"/>
            </a:endParaRPr>
          </a:p>
        </p:txBody>
      </p:sp>
      <p:sp>
        <p:nvSpPr>
          <p:cNvPr id="29" name="TextBox 28"/>
          <p:cNvSpPr txBox="1"/>
          <p:nvPr/>
        </p:nvSpPr>
        <p:spPr>
          <a:xfrm>
            <a:off x="2057816" y="5681246"/>
            <a:ext cx="1058303" cy="338554"/>
          </a:xfrm>
          <a:prstGeom prst="rect">
            <a:avLst/>
          </a:prstGeom>
          <a:noFill/>
        </p:spPr>
        <p:txBody>
          <a:bodyPr wrap="none" rtlCol="0">
            <a:spAutoFit/>
          </a:bodyPr>
          <a:lstStyle/>
          <a:p>
            <a:r>
              <a:rPr lang="en-US" altLang="zh-CN" sz="1600" i="0" dirty="0" smtClean="0">
                <a:latin typeface="Times New Roman" pitchFamily="18" charset="0"/>
                <a:cs typeface="Times New Roman" pitchFamily="18" charset="0"/>
              </a:rPr>
              <a:t>(a) 25Gb/s</a:t>
            </a:r>
            <a:endParaRPr lang="zh-CN" altLang="en-US" sz="1600" i="0" dirty="0">
              <a:latin typeface="Times New Roman" pitchFamily="18" charset="0"/>
              <a:cs typeface="Times New Roman" pitchFamily="18" charset="0"/>
            </a:endParaRPr>
          </a:p>
        </p:txBody>
      </p:sp>
      <p:sp>
        <p:nvSpPr>
          <p:cNvPr id="30" name="TextBox 29"/>
          <p:cNvSpPr txBox="1"/>
          <p:nvPr/>
        </p:nvSpPr>
        <p:spPr>
          <a:xfrm>
            <a:off x="4357099" y="5681246"/>
            <a:ext cx="1069524" cy="338554"/>
          </a:xfrm>
          <a:prstGeom prst="rect">
            <a:avLst/>
          </a:prstGeom>
          <a:noFill/>
        </p:spPr>
        <p:txBody>
          <a:bodyPr wrap="none" rtlCol="0">
            <a:spAutoFit/>
          </a:bodyPr>
          <a:lstStyle/>
          <a:p>
            <a:r>
              <a:rPr lang="en-US" altLang="zh-CN" sz="1600" i="0" dirty="0" smtClean="0">
                <a:latin typeface="Times New Roman" pitchFamily="18" charset="0"/>
                <a:cs typeface="Times New Roman" pitchFamily="18" charset="0"/>
              </a:rPr>
              <a:t>(b) 40Gb/s</a:t>
            </a:r>
            <a:endParaRPr lang="zh-CN" altLang="en-US" sz="1600" i="0" dirty="0">
              <a:latin typeface="Times New Roman" pitchFamily="18" charset="0"/>
              <a:cs typeface="Times New Roman" pitchFamily="18" charset="0"/>
            </a:endParaRPr>
          </a:p>
        </p:txBody>
      </p:sp>
      <p:sp>
        <p:nvSpPr>
          <p:cNvPr id="31" name="TextBox 30"/>
          <p:cNvSpPr txBox="1"/>
          <p:nvPr/>
        </p:nvSpPr>
        <p:spPr>
          <a:xfrm>
            <a:off x="6785991" y="5681246"/>
            <a:ext cx="1058303" cy="338554"/>
          </a:xfrm>
          <a:prstGeom prst="rect">
            <a:avLst/>
          </a:prstGeom>
          <a:noFill/>
        </p:spPr>
        <p:txBody>
          <a:bodyPr wrap="none" rtlCol="0">
            <a:spAutoFit/>
          </a:bodyPr>
          <a:lstStyle/>
          <a:p>
            <a:r>
              <a:rPr lang="en-US" altLang="zh-CN" sz="1600" i="0" dirty="0" smtClean="0">
                <a:latin typeface="Times New Roman" pitchFamily="18" charset="0"/>
                <a:cs typeface="Times New Roman" pitchFamily="18" charset="0"/>
              </a:rPr>
              <a:t>(c) 50Gb/s</a:t>
            </a:r>
            <a:endParaRPr lang="zh-CN" altLang="en-US" sz="1600" i="0" dirty="0">
              <a:latin typeface="Times New Roman" pitchFamily="18" charset="0"/>
              <a:cs typeface="Times New Roman" pitchFamily="18" charset="0"/>
            </a:endParaRPr>
          </a:p>
        </p:txBody>
      </p:sp>
      <p:sp>
        <p:nvSpPr>
          <p:cNvPr id="32" name="TextBox 31"/>
          <p:cNvSpPr txBox="1"/>
          <p:nvPr/>
        </p:nvSpPr>
        <p:spPr>
          <a:xfrm>
            <a:off x="609600" y="3134262"/>
            <a:ext cx="670376" cy="400110"/>
          </a:xfrm>
          <a:prstGeom prst="rect">
            <a:avLst/>
          </a:prstGeom>
          <a:noFill/>
        </p:spPr>
        <p:txBody>
          <a:bodyPr wrap="none" rtlCol="0">
            <a:spAutoFit/>
          </a:bodyPr>
          <a:lstStyle/>
          <a:p>
            <a:r>
              <a:rPr lang="en-US" altLang="zh-CN" sz="2000" dirty="0" smtClean="0"/>
              <a:t>B2B</a:t>
            </a:r>
            <a:endParaRPr lang="zh-CN" altLang="en-US" sz="2000" dirty="0"/>
          </a:p>
        </p:txBody>
      </p:sp>
      <p:sp>
        <p:nvSpPr>
          <p:cNvPr id="33" name="TextBox 32"/>
          <p:cNvSpPr txBox="1"/>
          <p:nvPr/>
        </p:nvSpPr>
        <p:spPr>
          <a:xfrm>
            <a:off x="533400" y="4658262"/>
            <a:ext cx="811441" cy="400110"/>
          </a:xfrm>
          <a:prstGeom prst="rect">
            <a:avLst/>
          </a:prstGeom>
          <a:noFill/>
        </p:spPr>
        <p:txBody>
          <a:bodyPr wrap="none" rtlCol="0">
            <a:spAutoFit/>
          </a:bodyPr>
          <a:lstStyle/>
          <a:p>
            <a:r>
              <a:rPr lang="en-US" altLang="zh-CN" sz="2000" dirty="0" smtClean="0"/>
              <a:t>16km</a:t>
            </a:r>
            <a:endParaRPr lang="zh-CN" altLang="en-US" sz="2000" dirty="0"/>
          </a:p>
        </p:txBody>
      </p:sp>
      <p:pic>
        <p:nvPicPr>
          <p:cNvPr id="46081" name="Picture 1" descr="F:\My Documents\Manuscripts\Manuscript_EAM12\Plotting\EYE\50g_12db_att.bmp"/>
          <p:cNvPicPr>
            <a:picLocks noChangeAspect="1" noChangeArrowheads="1"/>
          </p:cNvPicPr>
          <p:nvPr/>
        </p:nvPicPr>
        <p:blipFill>
          <a:blip r:embed="rId9"/>
          <a:srcRect l="17714" t="7873" r="5905" b="23619"/>
          <a:stretch>
            <a:fillRect/>
          </a:stretch>
        </p:blipFill>
        <p:spPr bwMode="auto">
          <a:xfrm>
            <a:off x="6135951" y="927652"/>
            <a:ext cx="2328427" cy="1566319"/>
          </a:xfrm>
          <a:prstGeom prst="rect">
            <a:avLst/>
          </a:prstGeom>
          <a:noFill/>
        </p:spPr>
      </p:pic>
      <p:pic>
        <p:nvPicPr>
          <p:cNvPr id="46082" name="Picture 2" descr="F:\My Documents\Manuscripts\Manuscript_EAM12\Plotting\EYE\40g_12db_att.bmp"/>
          <p:cNvPicPr>
            <a:picLocks noChangeAspect="1" noChangeArrowheads="1"/>
          </p:cNvPicPr>
          <p:nvPr/>
        </p:nvPicPr>
        <p:blipFill>
          <a:blip r:embed="rId10"/>
          <a:srcRect l="17714" t="7873" r="5905" b="23619"/>
          <a:stretch>
            <a:fillRect/>
          </a:stretch>
        </p:blipFill>
        <p:spPr bwMode="auto">
          <a:xfrm>
            <a:off x="3783301" y="927652"/>
            <a:ext cx="2328427" cy="1566319"/>
          </a:xfrm>
          <a:prstGeom prst="rect">
            <a:avLst/>
          </a:prstGeom>
          <a:noFill/>
        </p:spPr>
      </p:pic>
      <p:pic>
        <p:nvPicPr>
          <p:cNvPr id="46083" name="Picture 3" descr="F:\My Documents\Manuscripts\Manuscript_EAM12\Plotting\EYE\25g_12db_att.bmp"/>
          <p:cNvPicPr>
            <a:picLocks noChangeAspect="1" noChangeArrowheads="1"/>
          </p:cNvPicPr>
          <p:nvPr/>
        </p:nvPicPr>
        <p:blipFill>
          <a:blip r:embed="rId11"/>
          <a:srcRect l="17714" t="7873" r="5905" b="23619"/>
          <a:stretch>
            <a:fillRect/>
          </a:stretch>
        </p:blipFill>
        <p:spPr bwMode="auto">
          <a:xfrm>
            <a:off x="1434353" y="927652"/>
            <a:ext cx="2328418" cy="1566312"/>
          </a:xfrm>
          <a:prstGeom prst="rect">
            <a:avLst/>
          </a:prstGeom>
          <a:noFill/>
        </p:spPr>
      </p:pic>
      <p:sp>
        <p:nvSpPr>
          <p:cNvPr id="37" name="TextBox 36"/>
          <p:cNvSpPr txBox="1"/>
          <p:nvPr/>
        </p:nvSpPr>
        <p:spPr>
          <a:xfrm>
            <a:off x="76200" y="1273314"/>
            <a:ext cx="1378904" cy="707886"/>
          </a:xfrm>
          <a:prstGeom prst="rect">
            <a:avLst/>
          </a:prstGeom>
          <a:noFill/>
        </p:spPr>
        <p:txBody>
          <a:bodyPr wrap="none" rtlCol="0">
            <a:spAutoFit/>
          </a:bodyPr>
          <a:lstStyle/>
          <a:p>
            <a:pPr algn="ctr"/>
            <a:r>
              <a:rPr lang="en-US" altLang="zh-CN" sz="2000" dirty="0" smtClean="0"/>
              <a:t>EE</a:t>
            </a:r>
          </a:p>
          <a:p>
            <a:pPr algn="ctr"/>
            <a:r>
              <a:rPr lang="en-US" altLang="zh-CN" sz="2000" dirty="0" smtClean="0"/>
              <a:t>(15dB att.)</a:t>
            </a:r>
            <a:endParaRPr lang="zh-CN" altLang="en-US" sz="2000" dirty="0"/>
          </a:p>
        </p:txBody>
      </p:sp>
      <p:sp>
        <p:nvSpPr>
          <p:cNvPr id="38" name="TextBox 37"/>
          <p:cNvSpPr txBox="1"/>
          <p:nvPr/>
        </p:nvSpPr>
        <p:spPr>
          <a:xfrm>
            <a:off x="2859360" y="2528047"/>
            <a:ext cx="961930" cy="276999"/>
          </a:xfrm>
          <a:prstGeom prst="rect">
            <a:avLst/>
          </a:prstGeom>
          <a:noFill/>
        </p:spPr>
        <p:txBody>
          <a:bodyPr wrap="none" rtlCol="0">
            <a:spAutoFit/>
          </a:bodyPr>
          <a:lstStyle/>
          <a:p>
            <a:r>
              <a:rPr lang="en-US" altLang="zh-CN" sz="1200" i="0" dirty="0" smtClean="0">
                <a:solidFill>
                  <a:schemeClr val="bg1"/>
                </a:solidFill>
              </a:rPr>
              <a:t>ER=11.4dB</a:t>
            </a:r>
            <a:endParaRPr lang="zh-CN" altLang="en-US" sz="1200" i="0" dirty="0">
              <a:solidFill>
                <a:schemeClr val="bg1"/>
              </a:solidFill>
            </a:endParaRPr>
          </a:p>
        </p:txBody>
      </p:sp>
      <p:sp>
        <p:nvSpPr>
          <p:cNvPr id="39" name="TextBox 38"/>
          <p:cNvSpPr txBox="1"/>
          <p:nvPr/>
        </p:nvSpPr>
        <p:spPr>
          <a:xfrm>
            <a:off x="2865044" y="4155141"/>
            <a:ext cx="961930" cy="276999"/>
          </a:xfrm>
          <a:prstGeom prst="rect">
            <a:avLst/>
          </a:prstGeom>
          <a:noFill/>
        </p:spPr>
        <p:txBody>
          <a:bodyPr wrap="none" rtlCol="0">
            <a:spAutoFit/>
          </a:bodyPr>
          <a:lstStyle/>
          <a:p>
            <a:r>
              <a:rPr lang="en-US" altLang="zh-CN" sz="1200" i="0" dirty="0" smtClean="0">
                <a:solidFill>
                  <a:schemeClr val="bg1"/>
                </a:solidFill>
              </a:rPr>
              <a:t>ER=11.4dB</a:t>
            </a:r>
            <a:endParaRPr lang="zh-CN" altLang="en-US" sz="1200" i="0" dirty="0">
              <a:solidFill>
                <a:schemeClr val="bg1"/>
              </a:solidFill>
            </a:endParaRPr>
          </a:p>
        </p:txBody>
      </p:sp>
      <p:sp>
        <p:nvSpPr>
          <p:cNvPr id="40" name="TextBox 39"/>
          <p:cNvSpPr txBox="1"/>
          <p:nvPr/>
        </p:nvSpPr>
        <p:spPr>
          <a:xfrm>
            <a:off x="5145360" y="2528047"/>
            <a:ext cx="973343" cy="276999"/>
          </a:xfrm>
          <a:prstGeom prst="rect">
            <a:avLst/>
          </a:prstGeom>
          <a:noFill/>
        </p:spPr>
        <p:txBody>
          <a:bodyPr wrap="none" rtlCol="0">
            <a:spAutoFit/>
          </a:bodyPr>
          <a:lstStyle/>
          <a:p>
            <a:r>
              <a:rPr lang="en-US" altLang="zh-CN" sz="1200" i="0" dirty="0" smtClean="0">
                <a:solidFill>
                  <a:schemeClr val="bg1"/>
                </a:solidFill>
              </a:rPr>
              <a:t>ER=10.3dB</a:t>
            </a:r>
            <a:endParaRPr lang="zh-CN" altLang="en-US" sz="1200" i="0" dirty="0">
              <a:solidFill>
                <a:schemeClr val="bg1"/>
              </a:solidFill>
            </a:endParaRPr>
          </a:p>
        </p:txBody>
      </p:sp>
      <p:sp>
        <p:nvSpPr>
          <p:cNvPr id="41" name="TextBox 40"/>
          <p:cNvSpPr txBox="1"/>
          <p:nvPr/>
        </p:nvSpPr>
        <p:spPr>
          <a:xfrm>
            <a:off x="5151044" y="4155141"/>
            <a:ext cx="888385" cy="276999"/>
          </a:xfrm>
          <a:prstGeom prst="rect">
            <a:avLst/>
          </a:prstGeom>
          <a:noFill/>
        </p:spPr>
        <p:txBody>
          <a:bodyPr wrap="none" rtlCol="0">
            <a:spAutoFit/>
          </a:bodyPr>
          <a:lstStyle/>
          <a:p>
            <a:r>
              <a:rPr lang="en-US" altLang="zh-CN" sz="1200" i="0" dirty="0" smtClean="0">
                <a:solidFill>
                  <a:schemeClr val="bg1"/>
                </a:solidFill>
              </a:rPr>
              <a:t>ER=9.6dB</a:t>
            </a:r>
            <a:endParaRPr lang="zh-CN" altLang="en-US" sz="1200" i="0" dirty="0">
              <a:solidFill>
                <a:schemeClr val="bg1"/>
              </a:solidFill>
            </a:endParaRPr>
          </a:p>
        </p:txBody>
      </p:sp>
      <p:sp>
        <p:nvSpPr>
          <p:cNvPr id="42" name="TextBox 41"/>
          <p:cNvSpPr txBox="1"/>
          <p:nvPr/>
        </p:nvSpPr>
        <p:spPr>
          <a:xfrm>
            <a:off x="7583760" y="2528047"/>
            <a:ext cx="888385" cy="276999"/>
          </a:xfrm>
          <a:prstGeom prst="rect">
            <a:avLst/>
          </a:prstGeom>
          <a:noFill/>
        </p:spPr>
        <p:txBody>
          <a:bodyPr wrap="none" rtlCol="0">
            <a:spAutoFit/>
          </a:bodyPr>
          <a:lstStyle/>
          <a:p>
            <a:r>
              <a:rPr lang="en-US" altLang="zh-CN" sz="1200" i="0" dirty="0" smtClean="0">
                <a:solidFill>
                  <a:schemeClr val="bg1"/>
                </a:solidFill>
              </a:rPr>
              <a:t>ER=9.6dB</a:t>
            </a:r>
            <a:endParaRPr lang="zh-CN" altLang="en-US" sz="1200" i="0" dirty="0">
              <a:solidFill>
                <a:schemeClr val="bg1"/>
              </a:solidFill>
            </a:endParaRPr>
          </a:p>
        </p:txBody>
      </p:sp>
      <p:sp>
        <p:nvSpPr>
          <p:cNvPr id="43" name="TextBox 42"/>
          <p:cNvSpPr txBox="1"/>
          <p:nvPr/>
        </p:nvSpPr>
        <p:spPr>
          <a:xfrm>
            <a:off x="7589444" y="4155141"/>
            <a:ext cx="888385" cy="276999"/>
          </a:xfrm>
          <a:prstGeom prst="rect">
            <a:avLst/>
          </a:prstGeom>
          <a:noFill/>
        </p:spPr>
        <p:txBody>
          <a:bodyPr wrap="none" rtlCol="0">
            <a:spAutoFit/>
          </a:bodyPr>
          <a:lstStyle/>
          <a:p>
            <a:r>
              <a:rPr lang="en-US" altLang="zh-CN" sz="1200" i="0" dirty="0" smtClean="0">
                <a:solidFill>
                  <a:schemeClr val="bg1"/>
                </a:solidFill>
              </a:rPr>
              <a:t>ER=9.4dB</a:t>
            </a:r>
            <a:endParaRPr lang="zh-CN" altLang="en-US" sz="1200" i="0" dirty="0">
              <a:solidFill>
                <a:schemeClr val="bg1"/>
              </a:solidFill>
            </a:endParaRPr>
          </a:p>
        </p:txBody>
      </p:sp>
      <p:sp>
        <p:nvSpPr>
          <p:cNvPr id="44" name="TextBox 43"/>
          <p:cNvSpPr txBox="1"/>
          <p:nvPr/>
        </p:nvSpPr>
        <p:spPr>
          <a:xfrm>
            <a:off x="2464913" y="2057400"/>
            <a:ext cx="1421287" cy="276999"/>
          </a:xfrm>
          <a:prstGeom prst="rect">
            <a:avLst/>
          </a:prstGeom>
          <a:noFill/>
        </p:spPr>
        <p:txBody>
          <a:bodyPr wrap="none" rtlCol="0">
            <a:spAutoFit/>
          </a:bodyPr>
          <a:lstStyle/>
          <a:p>
            <a:r>
              <a:rPr lang="en-US" altLang="zh-CN" sz="1200" i="0" dirty="0" smtClean="0">
                <a:solidFill>
                  <a:schemeClr val="bg1"/>
                </a:solidFill>
              </a:rPr>
              <a:t>Eye Amp.=426mV</a:t>
            </a:r>
            <a:endParaRPr lang="zh-CN" altLang="en-US" sz="1200" i="0" dirty="0">
              <a:solidFill>
                <a:schemeClr val="bg1"/>
              </a:solidFill>
            </a:endParaRPr>
          </a:p>
        </p:txBody>
      </p:sp>
      <p:sp>
        <p:nvSpPr>
          <p:cNvPr id="45" name="TextBox 44"/>
          <p:cNvSpPr txBox="1"/>
          <p:nvPr/>
        </p:nvSpPr>
        <p:spPr>
          <a:xfrm>
            <a:off x="4750913" y="2057400"/>
            <a:ext cx="1421287" cy="276999"/>
          </a:xfrm>
          <a:prstGeom prst="rect">
            <a:avLst/>
          </a:prstGeom>
          <a:noFill/>
        </p:spPr>
        <p:txBody>
          <a:bodyPr wrap="none" rtlCol="0">
            <a:spAutoFit/>
          </a:bodyPr>
          <a:lstStyle/>
          <a:p>
            <a:r>
              <a:rPr lang="en-US" altLang="zh-CN" sz="1200" i="0" dirty="0" smtClean="0">
                <a:solidFill>
                  <a:schemeClr val="bg1"/>
                </a:solidFill>
              </a:rPr>
              <a:t>Eye Amp.=407mV</a:t>
            </a:r>
            <a:endParaRPr lang="zh-CN" altLang="en-US" sz="1200" i="0" dirty="0">
              <a:solidFill>
                <a:schemeClr val="bg1"/>
              </a:solidFill>
            </a:endParaRPr>
          </a:p>
        </p:txBody>
      </p:sp>
      <p:sp>
        <p:nvSpPr>
          <p:cNvPr id="46" name="TextBox 45"/>
          <p:cNvSpPr txBox="1"/>
          <p:nvPr/>
        </p:nvSpPr>
        <p:spPr>
          <a:xfrm>
            <a:off x="7113113" y="2057400"/>
            <a:ext cx="1421287" cy="276999"/>
          </a:xfrm>
          <a:prstGeom prst="rect">
            <a:avLst/>
          </a:prstGeom>
          <a:noFill/>
        </p:spPr>
        <p:txBody>
          <a:bodyPr wrap="none" rtlCol="0">
            <a:spAutoFit/>
          </a:bodyPr>
          <a:lstStyle/>
          <a:p>
            <a:r>
              <a:rPr lang="en-US" altLang="zh-CN" sz="1200" i="0" dirty="0" smtClean="0">
                <a:solidFill>
                  <a:schemeClr val="bg1"/>
                </a:solidFill>
              </a:rPr>
              <a:t>Eye Amp.=388mV</a:t>
            </a:r>
            <a:endParaRPr lang="zh-CN" altLang="en-US" sz="1200" i="0" dirty="0">
              <a:solidFill>
                <a:schemeClr val="bg1"/>
              </a:solidFill>
            </a:endParaRPr>
          </a:p>
        </p:txBody>
      </p:sp>
      <p:sp>
        <p:nvSpPr>
          <p:cNvPr id="35" name="TextBox 34"/>
          <p:cNvSpPr txBox="1"/>
          <p:nvPr/>
        </p:nvSpPr>
        <p:spPr>
          <a:xfrm>
            <a:off x="3197940" y="5990304"/>
            <a:ext cx="4478405" cy="738664"/>
          </a:xfrm>
          <a:prstGeom prst="rect">
            <a:avLst/>
          </a:prstGeom>
          <a:noFill/>
        </p:spPr>
        <p:txBody>
          <a:bodyPr wrap="none" rtlCol="0">
            <a:spAutoFit/>
          </a:bodyPr>
          <a:lstStyle/>
          <a:p>
            <a:r>
              <a:rPr lang="en-US" altLang="zh-CN" sz="1400" i="0" dirty="0" smtClean="0">
                <a:solidFill>
                  <a:schemeClr val="tx1"/>
                </a:solidFill>
              </a:rPr>
              <a:t>Bias=-4.0V, Ip=~ 1.55mA, Pin=~4dBm @1300nm</a:t>
            </a:r>
          </a:p>
          <a:p>
            <a:r>
              <a:rPr lang="en-US" altLang="zh-CN" sz="1400" i="0" dirty="0" smtClean="0">
                <a:solidFill>
                  <a:schemeClr val="tx1"/>
                </a:solidFill>
              </a:rPr>
              <a:t>Terminated by DC block + 50</a:t>
            </a:r>
            <a:r>
              <a:rPr lang="el-GR" altLang="zh-CN" sz="1400" i="0" dirty="0" smtClean="0">
                <a:solidFill>
                  <a:schemeClr val="tx1"/>
                </a:solidFill>
              </a:rPr>
              <a:t>Ω</a:t>
            </a:r>
            <a:r>
              <a:rPr lang="en-US" altLang="zh-CN" sz="1400" i="0" dirty="0" smtClean="0">
                <a:solidFill>
                  <a:schemeClr val="tx1"/>
                </a:solidFill>
              </a:rPr>
              <a:t> standard off–chip load</a:t>
            </a:r>
          </a:p>
          <a:p>
            <a:r>
              <a:rPr lang="en-US" altLang="zh-CN" sz="1400" i="0" dirty="0" smtClean="0">
                <a:solidFill>
                  <a:schemeClr val="tx1"/>
                </a:solidFill>
              </a:rPr>
              <a:t>Absorption maximized, Booster SOA</a:t>
            </a:r>
            <a:endParaRPr lang="zh-CN" altLang="en-US" sz="1400" i="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8"/>
          </a:xfrm>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pPr>
              <a:defRPr/>
            </a:pPr>
            <a:fld id="{4FA25C4E-455F-45C1-AEE7-04FACA97196B}" type="slidenum">
              <a:rPr lang="ko-KR" altLang="en-US" smtClean="0"/>
              <a:pPr>
                <a:defRPr/>
              </a:pPr>
              <a:t>11</a:t>
            </a:fld>
            <a:endParaRPr lang="en-US" altLang="ko-KR"/>
          </a:p>
        </p:txBody>
      </p:sp>
      <p:sp>
        <p:nvSpPr>
          <p:cNvPr id="6" name="TextBox 1"/>
          <p:cNvSpPr txBox="1"/>
          <p:nvPr/>
        </p:nvSpPr>
        <p:spPr>
          <a:xfrm>
            <a:off x="1152500" y="2452686"/>
            <a:ext cx="1118968" cy="30757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1100" b="1" i="0" dirty="0" smtClean="0">
                <a:solidFill>
                  <a:srgbClr val="FF0000"/>
                </a:solidFill>
                <a:latin typeface="Times New Roman" pitchFamily="18" charset="0"/>
                <a:cs typeface="Times New Roman" pitchFamily="18" charset="0"/>
              </a:rPr>
              <a:t>Utoronto’11</a:t>
            </a:r>
          </a:p>
          <a:p>
            <a:pPr algn="ctr"/>
            <a:r>
              <a:rPr lang="en-US" altLang="zh-CN" b="1" i="0" dirty="0" smtClean="0">
                <a:solidFill>
                  <a:srgbClr val="FF0000"/>
                </a:solidFill>
                <a:latin typeface="Times New Roman" pitchFamily="18" charset="0"/>
                <a:cs typeface="Times New Roman" pitchFamily="18" charset="0"/>
              </a:rPr>
              <a:t>Ring*</a:t>
            </a:r>
            <a:endParaRPr lang="zh-CN" altLang="en-US" sz="1100" b="1" i="0" dirty="0">
              <a:solidFill>
                <a:srgbClr val="FF0000"/>
              </a:solidFill>
              <a:latin typeface="Times New Roman" pitchFamily="18" charset="0"/>
              <a:cs typeface="Times New Roman" pitchFamily="18" charset="0"/>
            </a:endParaRPr>
          </a:p>
        </p:txBody>
      </p:sp>
      <p:sp>
        <p:nvSpPr>
          <p:cNvPr id="7" name="TextBox 1"/>
          <p:cNvSpPr txBox="1"/>
          <p:nvPr/>
        </p:nvSpPr>
        <p:spPr>
          <a:xfrm>
            <a:off x="4930707" y="3902927"/>
            <a:ext cx="750523" cy="30757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lang="en-US" altLang="zh-CN" sz="1100" b="1" i="0" dirty="0" smtClean="0">
                <a:solidFill>
                  <a:srgbClr val="0070C0"/>
                </a:solidFill>
                <a:latin typeface="Times New Roman" pitchFamily="18" charset="0"/>
                <a:ea typeface="宋体"/>
                <a:cs typeface="Times New Roman" pitchFamily="18" charset="0"/>
              </a:rPr>
              <a:t>NTT’05</a:t>
            </a:r>
          </a:p>
          <a:p>
            <a:pPr marL="0" indent="0" algn="ctr"/>
            <a:r>
              <a:rPr lang="en-US" altLang="zh-CN" b="1" i="0" dirty="0" smtClean="0">
                <a:solidFill>
                  <a:srgbClr val="0070C0"/>
                </a:solidFill>
                <a:latin typeface="Times New Roman" pitchFamily="18" charset="0"/>
                <a:ea typeface="宋体"/>
                <a:cs typeface="Times New Roman" pitchFamily="18" charset="0"/>
              </a:rPr>
              <a:t>MZM</a:t>
            </a:r>
            <a:endParaRPr lang="zh-CN" altLang="en-US" sz="1100" b="1" i="0" dirty="0">
              <a:solidFill>
                <a:srgbClr val="0070C0"/>
              </a:solidFill>
              <a:latin typeface="Times New Roman" pitchFamily="18" charset="0"/>
              <a:ea typeface="宋体"/>
              <a:cs typeface="Times New Roman" pitchFamily="18" charset="0"/>
            </a:endParaRPr>
          </a:p>
        </p:txBody>
      </p:sp>
      <p:sp>
        <p:nvSpPr>
          <p:cNvPr id="9" name="TextBox 8"/>
          <p:cNvSpPr txBox="1"/>
          <p:nvPr/>
        </p:nvSpPr>
        <p:spPr>
          <a:xfrm>
            <a:off x="1143000" y="5562600"/>
            <a:ext cx="787395" cy="246221"/>
          </a:xfrm>
          <a:prstGeom prst="rect">
            <a:avLst/>
          </a:prstGeom>
          <a:noFill/>
        </p:spPr>
        <p:txBody>
          <a:bodyPr wrap="none" rtlCol="0">
            <a:spAutoFit/>
          </a:bodyPr>
          <a:lstStyle/>
          <a:p>
            <a:r>
              <a:rPr lang="en-US" altLang="zh-CN" dirty="0" smtClean="0">
                <a:solidFill>
                  <a:schemeClr val="tx1"/>
                </a:solidFill>
              </a:rPr>
              <a:t>*estimated</a:t>
            </a:r>
            <a:endParaRPr lang="zh-CN" altLang="en-US" dirty="0">
              <a:solidFill>
                <a:schemeClr val="tx1"/>
              </a:solidFill>
            </a:endParaRPr>
          </a:p>
        </p:txBody>
      </p:sp>
      <p:sp>
        <p:nvSpPr>
          <p:cNvPr id="12" name="TextBox 11"/>
          <p:cNvSpPr txBox="1"/>
          <p:nvPr/>
        </p:nvSpPr>
        <p:spPr>
          <a:xfrm>
            <a:off x="5743576" y="3200400"/>
            <a:ext cx="1261884" cy="369332"/>
          </a:xfrm>
          <a:prstGeom prst="rect">
            <a:avLst/>
          </a:prstGeom>
          <a:noFill/>
        </p:spPr>
        <p:txBody>
          <a:bodyPr wrap="none" rtlCol="0">
            <a:spAutoFit/>
          </a:bodyPr>
          <a:lstStyle/>
          <a:p>
            <a:r>
              <a:rPr lang="en-US" altLang="zh-CN" sz="1800" b="1" dirty="0" smtClean="0">
                <a:solidFill>
                  <a:schemeClr val="tx1"/>
                </a:solidFill>
              </a:rPr>
              <a:t>This work</a:t>
            </a:r>
            <a:endParaRPr lang="zh-CN" altLang="en-US" sz="1800" b="1" dirty="0">
              <a:solidFill>
                <a:schemeClr val="tx1"/>
              </a:solidFill>
            </a:endParaRPr>
          </a:p>
        </p:txBody>
      </p:sp>
      <p:cxnSp>
        <p:nvCxnSpPr>
          <p:cNvPr id="13" name="直接箭头连接符 12"/>
          <p:cNvCxnSpPr/>
          <p:nvPr/>
        </p:nvCxnSpPr>
        <p:spPr bwMode="auto">
          <a:xfrm>
            <a:off x="6705600" y="3524248"/>
            <a:ext cx="381000" cy="3048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nvGrpSpPr>
          <p:cNvPr id="16" name="组合 15"/>
          <p:cNvGrpSpPr/>
          <p:nvPr/>
        </p:nvGrpSpPr>
        <p:grpSpPr>
          <a:xfrm>
            <a:off x="457200" y="457200"/>
            <a:ext cx="8610600" cy="5638800"/>
            <a:chOff x="457200" y="457200"/>
            <a:chExt cx="8610600" cy="5638800"/>
          </a:xfrm>
        </p:grpSpPr>
        <p:graphicFrame>
          <p:nvGraphicFramePr>
            <p:cNvPr id="5" name="Chart 4"/>
            <p:cNvGraphicFramePr>
              <a:graphicFrameLocks/>
            </p:cNvGraphicFramePr>
            <p:nvPr>
              <p:extLst>
                <p:ext uri="{D42A27DB-BD31-4B8C-83A1-F6EECF244321}">
                  <p14:modId xmlns="" xmlns:p14="http://schemas.microsoft.com/office/powerpoint/2010/main" val="3326796015"/>
                </p:ext>
              </p:extLst>
            </p:nvPr>
          </p:nvGraphicFramePr>
          <p:xfrm>
            <a:off x="457200" y="457200"/>
            <a:ext cx="86106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15" name="矩形 14"/>
            <p:cNvSpPr/>
            <p:nvPr/>
          </p:nvSpPr>
          <p:spPr bwMode="auto">
            <a:xfrm>
              <a:off x="6313716" y="1857828"/>
              <a:ext cx="4572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sp>
          <p:nvSpPr>
            <p:cNvPr id="14" name="TextBox 13"/>
            <p:cNvSpPr txBox="1"/>
            <p:nvPr/>
          </p:nvSpPr>
          <p:spPr>
            <a:xfrm>
              <a:off x="6252030" y="1796142"/>
              <a:ext cx="732893" cy="338554"/>
            </a:xfrm>
            <a:prstGeom prst="rect">
              <a:avLst/>
            </a:prstGeom>
            <a:noFill/>
          </p:spPr>
          <p:txBody>
            <a:bodyPr wrap="none" rtlCol="0">
              <a:spAutoFit/>
            </a:bodyPr>
            <a:lstStyle/>
            <a:p>
              <a:r>
                <a:rPr lang="en-US" altLang="zh-CN" sz="1600" i="0" dirty="0" smtClean="0">
                  <a:solidFill>
                    <a:schemeClr val="tx1"/>
                  </a:solidFill>
                </a:rPr>
                <a:t>IIIV/Si</a:t>
              </a:r>
              <a:endParaRPr lang="zh-CN" altLang="en-US" sz="1600" i="0" dirty="0">
                <a:solidFill>
                  <a:schemeClr val="tx1"/>
                </a:solidFill>
              </a:endParaRPr>
            </a:p>
          </p:txBody>
        </p:sp>
      </p:grpSp>
      <p:sp>
        <p:nvSpPr>
          <p:cNvPr id="17" name="菱形 16"/>
          <p:cNvSpPr>
            <a:spLocks/>
          </p:cNvSpPr>
          <p:nvPr/>
        </p:nvSpPr>
        <p:spPr bwMode="auto">
          <a:xfrm>
            <a:off x="4572000" y="2057400"/>
            <a:ext cx="108000" cy="108000"/>
          </a:xfrm>
          <a:prstGeom prst="diamond">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sp>
        <p:nvSpPr>
          <p:cNvPr id="18" name="TextBox 1"/>
          <p:cNvSpPr txBox="1"/>
          <p:nvPr/>
        </p:nvSpPr>
        <p:spPr>
          <a:xfrm>
            <a:off x="4155827" y="1676400"/>
            <a:ext cx="873373" cy="30754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1100" b="1" i="0" dirty="0" smtClean="0">
                <a:solidFill>
                  <a:srgbClr val="0070C0"/>
                </a:solidFill>
                <a:latin typeface="Times New Roman" pitchFamily="18" charset="0"/>
                <a:cs typeface="Times New Roman" pitchFamily="18" charset="0"/>
              </a:rPr>
              <a:t>COGO’12</a:t>
            </a:r>
          </a:p>
          <a:p>
            <a:pPr algn="ctr"/>
            <a:r>
              <a:rPr lang="en-US" altLang="zh-CN" b="1" i="0" dirty="0" smtClean="0">
                <a:solidFill>
                  <a:srgbClr val="0070C0"/>
                </a:solidFill>
                <a:latin typeface="Times New Roman" pitchFamily="18" charset="0"/>
                <a:cs typeface="Times New Roman" pitchFamily="18" charset="0"/>
              </a:rPr>
              <a:t>MZM</a:t>
            </a:r>
            <a:endParaRPr lang="en-US" altLang="zh-CN" sz="1100" i="0" dirty="0" smtClean="0">
              <a:solidFill>
                <a:srgbClr val="0070C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18787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srcRect/>
          <a:stretch>
            <a:fillRect/>
          </a:stretch>
        </p:blipFill>
        <p:spPr bwMode="auto">
          <a:xfrm>
            <a:off x="0" y="0"/>
            <a:ext cx="10274300" cy="6858000"/>
          </a:xfrm>
          <a:prstGeom prst="rect">
            <a:avLst/>
          </a:prstGeom>
          <a:noFill/>
          <a:ln w="9525">
            <a:noFill/>
            <a:miter lim="800000"/>
            <a:headEnd/>
            <a:tailEnd/>
          </a:ln>
        </p:spPr>
      </p:pic>
      <p:sp>
        <p:nvSpPr>
          <p:cNvPr id="16387" name="Title 1"/>
          <p:cNvSpPr>
            <a:spLocks noGrp="1"/>
          </p:cNvSpPr>
          <p:nvPr>
            <p:ph type="title"/>
          </p:nvPr>
        </p:nvSpPr>
        <p:spPr>
          <a:xfrm>
            <a:off x="609600" y="381000"/>
            <a:ext cx="8229600" cy="788988"/>
          </a:xfrm>
        </p:spPr>
        <p:txBody>
          <a:bodyPr/>
          <a:lstStyle/>
          <a:p>
            <a:pPr eaLnBrk="1" hangingPunct="1"/>
            <a:r>
              <a:rPr lang="en-US" altLang="zh-CN" smtClean="0">
                <a:solidFill>
                  <a:srgbClr val="FF0000"/>
                </a:solidFill>
                <a:ea typeface="SimSun" pitchFamily="2" charset="-122"/>
              </a:rPr>
              <a:t>Thank you</a:t>
            </a:r>
          </a:p>
        </p:txBody>
      </p:sp>
      <p:sp>
        <p:nvSpPr>
          <p:cNvPr id="16388" name="Slide Number Placeholder 3"/>
          <p:cNvSpPr>
            <a:spLocks noGrp="1"/>
          </p:cNvSpPr>
          <p:nvPr>
            <p:ph type="sldNum" sz="quarter" idx="12"/>
          </p:nvPr>
        </p:nvSpPr>
        <p:spPr>
          <a:noFill/>
        </p:spPr>
        <p:txBody>
          <a:bodyPr/>
          <a:lstStyle/>
          <a:p>
            <a:fld id="{A219F078-2228-4493-8639-61C7B26C546C}" type="slidenum">
              <a:rPr lang="zh-TW" altLang="en-US"/>
              <a:pPr/>
              <a:t>12</a:t>
            </a:fld>
            <a:endParaRPr lang="en-US" altLang="zh-TW"/>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335213"/>
            <a:ext cx="8229600" cy="788987"/>
          </a:xfrm>
        </p:spPr>
        <p:txBody>
          <a:bodyPr/>
          <a:lstStyle/>
          <a:p>
            <a:pPr eaLnBrk="1" hangingPunct="1"/>
            <a:r>
              <a:rPr lang="en-US" altLang="zh-CN" smtClean="0">
                <a:ea typeface="SimSun" pitchFamily="2" charset="-122"/>
              </a:rPr>
              <a:t>Backup</a:t>
            </a:r>
          </a:p>
        </p:txBody>
      </p:sp>
      <p:sp>
        <p:nvSpPr>
          <p:cNvPr id="17411" name="Slide Number Placeholder 3"/>
          <p:cNvSpPr>
            <a:spLocks noGrp="1"/>
          </p:cNvSpPr>
          <p:nvPr>
            <p:ph type="sldNum" sz="quarter" idx="12"/>
          </p:nvPr>
        </p:nvSpPr>
        <p:spPr>
          <a:noFill/>
        </p:spPr>
        <p:txBody>
          <a:bodyPr/>
          <a:lstStyle/>
          <a:p>
            <a:fld id="{1A50CA6C-B323-4DF1-84B8-0DB21963AA5D}" type="slidenum">
              <a:rPr lang="zh-TW" altLang="en-US"/>
              <a:pPr/>
              <a:t>13</a:t>
            </a:fld>
            <a:endParaRPr lang="en-US" altLang="zh-TW"/>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Power consumption</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14</a:t>
            </a:fld>
            <a:endParaRPr lang="en-US" altLang="zh-TW"/>
          </a:p>
        </p:txBody>
      </p:sp>
      <p:graphicFrame>
        <p:nvGraphicFramePr>
          <p:cNvPr id="5" name="对象 4"/>
          <p:cNvGraphicFramePr>
            <a:graphicFrameLocks noChangeAspect="1"/>
          </p:cNvGraphicFramePr>
          <p:nvPr/>
        </p:nvGraphicFramePr>
        <p:xfrm>
          <a:off x="1855788" y="3124200"/>
          <a:ext cx="3976687" cy="1828800"/>
        </p:xfrm>
        <a:graphic>
          <a:graphicData uri="http://schemas.openxmlformats.org/presentationml/2006/ole">
            <p:oleObj spid="_x0000_s96258" name="Equation" r:id="rId3" imgW="2209680" imgH="1015920" progId="Equation.DSMT4">
              <p:embed/>
            </p:oleObj>
          </a:graphicData>
        </a:graphic>
      </p:graphicFrame>
      <p:sp>
        <p:nvSpPr>
          <p:cNvPr id="6" name="TextBox 5"/>
          <p:cNvSpPr txBox="1"/>
          <p:nvPr/>
        </p:nvSpPr>
        <p:spPr>
          <a:xfrm>
            <a:off x="3657600" y="5181600"/>
            <a:ext cx="2279278" cy="523220"/>
          </a:xfrm>
          <a:prstGeom prst="rect">
            <a:avLst/>
          </a:prstGeom>
          <a:noFill/>
        </p:spPr>
        <p:txBody>
          <a:bodyPr wrap="none" rtlCol="0">
            <a:spAutoFit/>
          </a:bodyPr>
          <a:lstStyle/>
          <a:p>
            <a:r>
              <a:rPr lang="en-US" altLang="zh-CN" sz="2800" b="1" dirty="0" smtClean="0">
                <a:solidFill>
                  <a:schemeClr val="tx1"/>
                </a:solidFill>
              </a:rPr>
              <a:t>P = 605fJ/bit</a:t>
            </a:r>
            <a:endParaRPr lang="zh-CN" altLang="en-US" sz="2800" b="1" dirty="0">
              <a:solidFill>
                <a:schemeClr val="tx1"/>
              </a:solidFill>
            </a:endParaRPr>
          </a:p>
        </p:txBody>
      </p:sp>
      <p:cxnSp>
        <p:nvCxnSpPr>
          <p:cNvPr id="8" name="直接连接符 7"/>
          <p:cNvCxnSpPr/>
          <p:nvPr/>
        </p:nvCxnSpPr>
        <p:spPr bwMode="auto">
          <a:xfrm>
            <a:off x="4191000" y="4572000"/>
            <a:ext cx="990600" cy="158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sp>
        <p:nvSpPr>
          <p:cNvPr id="10" name="TextBox 9"/>
          <p:cNvSpPr txBox="1"/>
          <p:nvPr/>
        </p:nvSpPr>
        <p:spPr>
          <a:xfrm>
            <a:off x="5150196" y="4338935"/>
            <a:ext cx="2393604" cy="461665"/>
          </a:xfrm>
          <a:prstGeom prst="rect">
            <a:avLst/>
          </a:prstGeom>
          <a:noFill/>
        </p:spPr>
        <p:txBody>
          <a:bodyPr wrap="none" rtlCol="0">
            <a:spAutoFit/>
          </a:bodyPr>
          <a:lstStyle/>
          <a:p>
            <a:r>
              <a:rPr lang="en-US" altLang="zh-CN" sz="1200" i="0" dirty="0" smtClean="0"/>
              <a:t>Mainly from the photocurrent; </a:t>
            </a:r>
          </a:p>
          <a:p>
            <a:r>
              <a:rPr lang="en-US" altLang="zh-CN" sz="1200" i="0" dirty="0" smtClean="0"/>
              <a:t>Power delivered from the source</a:t>
            </a:r>
            <a:endParaRPr lang="zh-CN" altLang="en-US" sz="1200" i="0" dirty="0"/>
          </a:p>
        </p:txBody>
      </p:sp>
      <p:sp>
        <p:nvSpPr>
          <p:cNvPr id="19" name="AutoShape 102"/>
          <p:cNvSpPr>
            <a:spLocks noChangeAspect="1" noChangeArrowheads="1" noTextEdit="1"/>
          </p:cNvSpPr>
          <p:nvPr/>
        </p:nvSpPr>
        <p:spPr bwMode="auto">
          <a:xfrm>
            <a:off x="5715000" y="1066800"/>
            <a:ext cx="2789238" cy="1581150"/>
          </a:xfrm>
          <a:prstGeom prst="rect">
            <a:avLst/>
          </a:prstGeom>
          <a:noFill/>
          <a:ln w="9525">
            <a:noFill/>
            <a:miter lim="800000"/>
            <a:headEnd/>
            <a:tailEnd/>
          </a:ln>
        </p:spPr>
        <p:txBody>
          <a:bodyPr/>
          <a:lstStyle/>
          <a:p>
            <a:endParaRPr lang="en-US"/>
          </a:p>
        </p:txBody>
      </p:sp>
      <p:sp>
        <p:nvSpPr>
          <p:cNvPr id="72" name="Line 49"/>
          <p:cNvSpPr>
            <a:spLocks noChangeShapeType="1"/>
          </p:cNvSpPr>
          <p:nvPr/>
        </p:nvSpPr>
        <p:spPr bwMode="auto">
          <a:xfrm rot="5400000" flipH="1">
            <a:off x="6973589" y="1802858"/>
            <a:ext cx="0" cy="1800000"/>
          </a:xfrm>
          <a:prstGeom prst="line">
            <a:avLst/>
          </a:prstGeom>
          <a:noFill/>
          <a:ln w="19050">
            <a:solidFill>
              <a:srgbClr val="000000"/>
            </a:solidFill>
            <a:round/>
            <a:headEnd/>
            <a:tailEnd/>
          </a:ln>
        </p:spPr>
        <p:txBody>
          <a:bodyPr/>
          <a:lstStyle/>
          <a:p>
            <a:endParaRPr lang="en-US"/>
          </a:p>
        </p:txBody>
      </p:sp>
      <p:grpSp>
        <p:nvGrpSpPr>
          <p:cNvPr id="81" name="Group 93"/>
          <p:cNvGrpSpPr>
            <a:grpSpLocks/>
          </p:cNvGrpSpPr>
          <p:nvPr/>
        </p:nvGrpSpPr>
        <p:grpSpPr bwMode="auto">
          <a:xfrm rot="5400000">
            <a:off x="6341647" y="1420206"/>
            <a:ext cx="92075" cy="458788"/>
            <a:chOff x="4968" y="4867"/>
            <a:chExt cx="144" cy="720"/>
          </a:xfrm>
        </p:grpSpPr>
        <p:sp>
          <p:nvSpPr>
            <p:cNvPr id="82" name="Line 101"/>
            <p:cNvSpPr>
              <a:spLocks noChangeShapeType="1"/>
            </p:cNvSpPr>
            <p:nvPr/>
          </p:nvSpPr>
          <p:spPr bwMode="auto">
            <a:xfrm flipV="1">
              <a:off x="4968" y="5011"/>
              <a:ext cx="0" cy="432"/>
            </a:xfrm>
            <a:prstGeom prst="line">
              <a:avLst/>
            </a:prstGeom>
            <a:noFill/>
            <a:ln w="19050">
              <a:solidFill>
                <a:srgbClr val="000000"/>
              </a:solidFill>
              <a:round/>
              <a:headEnd/>
              <a:tailEnd/>
            </a:ln>
          </p:spPr>
          <p:txBody>
            <a:bodyPr/>
            <a:lstStyle/>
            <a:p>
              <a:endParaRPr lang="en-US"/>
            </a:p>
          </p:txBody>
        </p:sp>
        <p:grpSp>
          <p:nvGrpSpPr>
            <p:cNvPr id="83" name="Group 94"/>
            <p:cNvGrpSpPr>
              <a:grpSpLocks/>
            </p:cNvGrpSpPr>
            <p:nvPr/>
          </p:nvGrpSpPr>
          <p:grpSpPr bwMode="auto">
            <a:xfrm>
              <a:off x="4968" y="4867"/>
              <a:ext cx="144" cy="720"/>
              <a:chOff x="4968" y="4867"/>
              <a:chExt cx="144" cy="720"/>
            </a:xfrm>
          </p:grpSpPr>
          <p:sp>
            <p:nvSpPr>
              <p:cNvPr id="84" name="Line 100"/>
              <p:cNvSpPr>
                <a:spLocks noChangeShapeType="1"/>
              </p:cNvSpPr>
              <p:nvPr/>
            </p:nvSpPr>
            <p:spPr bwMode="auto">
              <a:xfrm>
                <a:off x="5040" y="4867"/>
                <a:ext cx="0" cy="144"/>
              </a:xfrm>
              <a:prstGeom prst="line">
                <a:avLst/>
              </a:prstGeom>
              <a:noFill/>
              <a:ln w="19050">
                <a:solidFill>
                  <a:srgbClr val="000000"/>
                </a:solidFill>
                <a:round/>
                <a:headEnd/>
                <a:tailEnd/>
              </a:ln>
            </p:spPr>
            <p:txBody>
              <a:bodyPr/>
              <a:lstStyle/>
              <a:p>
                <a:endParaRPr lang="en-US"/>
              </a:p>
            </p:txBody>
          </p:sp>
          <p:sp>
            <p:nvSpPr>
              <p:cNvPr id="85" name="Line 99"/>
              <p:cNvSpPr>
                <a:spLocks noChangeShapeType="1"/>
              </p:cNvSpPr>
              <p:nvPr/>
            </p:nvSpPr>
            <p:spPr bwMode="auto">
              <a:xfrm>
                <a:off x="5040" y="5011"/>
                <a:ext cx="72" cy="0"/>
              </a:xfrm>
              <a:prstGeom prst="line">
                <a:avLst/>
              </a:prstGeom>
              <a:noFill/>
              <a:ln w="19050">
                <a:solidFill>
                  <a:srgbClr val="000000"/>
                </a:solidFill>
                <a:round/>
                <a:headEnd/>
                <a:tailEnd/>
              </a:ln>
            </p:spPr>
            <p:txBody>
              <a:bodyPr/>
              <a:lstStyle/>
              <a:p>
                <a:endParaRPr lang="en-US"/>
              </a:p>
            </p:txBody>
          </p:sp>
          <p:sp>
            <p:nvSpPr>
              <p:cNvPr id="86" name="Line 98"/>
              <p:cNvSpPr>
                <a:spLocks noChangeShapeType="1"/>
              </p:cNvSpPr>
              <p:nvPr/>
            </p:nvSpPr>
            <p:spPr bwMode="auto">
              <a:xfrm>
                <a:off x="5112" y="5011"/>
                <a:ext cx="0" cy="432"/>
              </a:xfrm>
              <a:prstGeom prst="line">
                <a:avLst/>
              </a:prstGeom>
              <a:noFill/>
              <a:ln w="19050">
                <a:solidFill>
                  <a:srgbClr val="000000"/>
                </a:solidFill>
                <a:round/>
                <a:headEnd/>
                <a:tailEnd/>
              </a:ln>
            </p:spPr>
            <p:txBody>
              <a:bodyPr/>
              <a:lstStyle/>
              <a:p>
                <a:endParaRPr lang="en-US"/>
              </a:p>
            </p:txBody>
          </p:sp>
          <p:sp>
            <p:nvSpPr>
              <p:cNvPr id="87" name="Line 97"/>
              <p:cNvSpPr>
                <a:spLocks noChangeShapeType="1"/>
              </p:cNvSpPr>
              <p:nvPr/>
            </p:nvSpPr>
            <p:spPr bwMode="auto">
              <a:xfrm flipH="1">
                <a:off x="4968" y="5443"/>
                <a:ext cx="144" cy="0"/>
              </a:xfrm>
              <a:prstGeom prst="line">
                <a:avLst/>
              </a:prstGeom>
              <a:noFill/>
              <a:ln w="19050">
                <a:solidFill>
                  <a:srgbClr val="000000"/>
                </a:solidFill>
                <a:round/>
                <a:headEnd/>
                <a:tailEnd/>
              </a:ln>
            </p:spPr>
            <p:txBody>
              <a:bodyPr/>
              <a:lstStyle/>
              <a:p>
                <a:endParaRPr lang="en-US"/>
              </a:p>
            </p:txBody>
          </p:sp>
          <p:sp>
            <p:nvSpPr>
              <p:cNvPr id="88" name="Line 96"/>
              <p:cNvSpPr>
                <a:spLocks noChangeShapeType="1"/>
              </p:cNvSpPr>
              <p:nvPr/>
            </p:nvSpPr>
            <p:spPr bwMode="auto">
              <a:xfrm>
                <a:off x="4968" y="5011"/>
                <a:ext cx="72" cy="0"/>
              </a:xfrm>
              <a:prstGeom prst="line">
                <a:avLst/>
              </a:prstGeom>
              <a:noFill/>
              <a:ln w="19050">
                <a:solidFill>
                  <a:srgbClr val="000000"/>
                </a:solidFill>
                <a:round/>
                <a:headEnd/>
                <a:tailEnd/>
              </a:ln>
            </p:spPr>
            <p:txBody>
              <a:bodyPr/>
              <a:lstStyle/>
              <a:p>
                <a:endParaRPr lang="en-US"/>
              </a:p>
            </p:txBody>
          </p:sp>
          <p:sp>
            <p:nvSpPr>
              <p:cNvPr id="89" name="Line 95"/>
              <p:cNvSpPr>
                <a:spLocks noChangeShapeType="1"/>
              </p:cNvSpPr>
              <p:nvPr/>
            </p:nvSpPr>
            <p:spPr bwMode="auto">
              <a:xfrm>
                <a:off x="5040" y="5443"/>
                <a:ext cx="0" cy="144"/>
              </a:xfrm>
              <a:prstGeom prst="line">
                <a:avLst/>
              </a:prstGeom>
              <a:noFill/>
              <a:ln w="19050">
                <a:solidFill>
                  <a:srgbClr val="000000"/>
                </a:solidFill>
                <a:round/>
                <a:headEnd/>
                <a:tailEnd/>
              </a:ln>
            </p:spPr>
            <p:txBody>
              <a:bodyPr/>
              <a:lstStyle/>
              <a:p>
                <a:endParaRPr lang="en-US"/>
              </a:p>
            </p:txBody>
          </p:sp>
        </p:grpSp>
      </p:grpSp>
      <p:sp>
        <p:nvSpPr>
          <p:cNvPr id="90" name="Line 44"/>
          <p:cNvSpPr>
            <a:spLocks noChangeShapeType="1"/>
          </p:cNvSpPr>
          <p:nvPr/>
        </p:nvSpPr>
        <p:spPr bwMode="auto">
          <a:xfrm rot="5400000">
            <a:off x="6146385" y="1556731"/>
            <a:ext cx="1587" cy="184150"/>
          </a:xfrm>
          <a:prstGeom prst="line">
            <a:avLst/>
          </a:prstGeom>
          <a:noFill/>
          <a:ln w="19050">
            <a:solidFill>
              <a:srgbClr val="000000"/>
            </a:solidFill>
            <a:round/>
            <a:headEnd/>
            <a:tailEnd/>
          </a:ln>
        </p:spPr>
        <p:txBody>
          <a:bodyPr/>
          <a:lstStyle/>
          <a:p>
            <a:endParaRPr lang="en-US"/>
          </a:p>
        </p:txBody>
      </p:sp>
      <p:graphicFrame>
        <p:nvGraphicFramePr>
          <p:cNvPr id="91" name="Object 124"/>
          <p:cNvGraphicFramePr>
            <a:graphicFrameLocks noChangeAspect="1"/>
          </p:cNvGraphicFramePr>
          <p:nvPr/>
        </p:nvGraphicFramePr>
        <p:xfrm>
          <a:off x="6077329" y="1397187"/>
          <a:ext cx="673100" cy="238125"/>
        </p:xfrm>
        <a:graphic>
          <a:graphicData uri="http://schemas.openxmlformats.org/presentationml/2006/ole">
            <p:oleObj spid="_x0000_s96264" name="Equation" r:id="rId4" imgW="634680" imgH="228600" progId="Equation.3">
              <p:embed/>
            </p:oleObj>
          </a:graphicData>
        </a:graphic>
      </p:graphicFrame>
      <p:grpSp>
        <p:nvGrpSpPr>
          <p:cNvPr id="92" name="Group 115"/>
          <p:cNvGrpSpPr>
            <a:grpSpLocks/>
          </p:cNvGrpSpPr>
          <p:nvPr/>
        </p:nvGrpSpPr>
        <p:grpSpPr bwMode="auto">
          <a:xfrm>
            <a:off x="5924929" y="1938524"/>
            <a:ext cx="274637" cy="457200"/>
            <a:chOff x="6408" y="11556"/>
            <a:chExt cx="432" cy="720"/>
          </a:xfrm>
        </p:grpSpPr>
        <p:sp>
          <p:nvSpPr>
            <p:cNvPr id="93" name="Line 116"/>
            <p:cNvSpPr>
              <a:spLocks noChangeShapeType="1"/>
            </p:cNvSpPr>
            <p:nvPr/>
          </p:nvSpPr>
          <p:spPr bwMode="auto">
            <a:xfrm>
              <a:off x="6624" y="11556"/>
              <a:ext cx="0" cy="144"/>
            </a:xfrm>
            <a:prstGeom prst="line">
              <a:avLst/>
            </a:prstGeom>
            <a:noFill/>
            <a:ln w="19050">
              <a:solidFill>
                <a:srgbClr val="000000"/>
              </a:solidFill>
              <a:round/>
              <a:headEnd/>
              <a:tailEnd/>
            </a:ln>
          </p:spPr>
          <p:txBody>
            <a:bodyPr/>
            <a:lstStyle/>
            <a:p>
              <a:endParaRPr lang="en-US"/>
            </a:p>
          </p:txBody>
        </p:sp>
        <p:sp>
          <p:nvSpPr>
            <p:cNvPr id="94" name="Line 117"/>
            <p:cNvSpPr>
              <a:spLocks noChangeShapeType="1"/>
            </p:cNvSpPr>
            <p:nvPr/>
          </p:nvSpPr>
          <p:spPr bwMode="auto">
            <a:xfrm>
              <a:off x="6624" y="12132"/>
              <a:ext cx="0" cy="144"/>
            </a:xfrm>
            <a:prstGeom prst="line">
              <a:avLst/>
            </a:prstGeom>
            <a:noFill/>
            <a:ln w="19050">
              <a:solidFill>
                <a:srgbClr val="000000"/>
              </a:solidFill>
              <a:round/>
              <a:headEnd/>
              <a:tailEnd/>
            </a:ln>
          </p:spPr>
          <p:txBody>
            <a:bodyPr/>
            <a:lstStyle/>
            <a:p>
              <a:endParaRPr lang="en-US"/>
            </a:p>
          </p:txBody>
        </p:sp>
        <p:sp>
          <p:nvSpPr>
            <p:cNvPr id="95" name="Oval 118"/>
            <p:cNvSpPr>
              <a:spLocks noChangeArrowheads="1"/>
            </p:cNvSpPr>
            <p:nvPr/>
          </p:nvSpPr>
          <p:spPr bwMode="auto">
            <a:xfrm>
              <a:off x="6408" y="11700"/>
              <a:ext cx="432" cy="432"/>
            </a:xfrm>
            <a:prstGeom prst="ellipse">
              <a:avLst/>
            </a:prstGeom>
            <a:solidFill>
              <a:srgbClr val="FFFFFF"/>
            </a:solidFill>
            <a:ln w="19050">
              <a:solidFill>
                <a:srgbClr val="000000"/>
              </a:solidFill>
              <a:round/>
              <a:headEnd/>
              <a:tailEnd/>
            </a:ln>
          </p:spPr>
          <p:txBody>
            <a:bodyPr/>
            <a:lstStyle/>
            <a:p>
              <a:endParaRPr lang="zh-CN" altLang="zh-CN">
                <a:ea typeface="SimSun" pitchFamily="2" charset="-122"/>
              </a:endParaRPr>
            </a:p>
          </p:txBody>
        </p:sp>
        <p:sp>
          <p:nvSpPr>
            <p:cNvPr id="96" name="Line 119"/>
            <p:cNvSpPr>
              <a:spLocks noChangeShapeType="1"/>
            </p:cNvSpPr>
            <p:nvPr/>
          </p:nvSpPr>
          <p:spPr bwMode="auto">
            <a:xfrm flipV="1">
              <a:off x="6509" y="11862"/>
              <a:ext cx="29" cy="58"/>
            </a:xfrm>
            <a:prstGeom prst="line">
              <a:avLst/>
            </a:prstGeom>
            <a:noFill/>
            <a:ln w="19050">
              <a:solidFill>
                <a:srgbClr val="000000"/>
              </a:solidFill>
              <a:round/>
              <a:headEnd/>
              <a:tailEnd/>
            </a:ln>
          </p:spPr>
          <p:txBody>
            <a:bodyPr/>
            <a:lstStyle/>
            <a:p>
              <a:endParaRPr lang="en-US"/>
            </a:p>
          </p:txBody>
        </p:sp>
        <p:sp>
          <p:nvSpPr>
            <p:cNvPr id="97" name="Line 120"/>
            <p:cNvSpPr>
              <a:spLocks noChangeShapeType="1"/>
            </p:cNvSpPr>
            <p:nvPr/>
          </p:nvSpPr>
          <p:spPr bwMode="auto">
            <a:xfrm>
              <a:off x="6538" y="11862"/>
              <a:ext cx="58" cy="0"/>
            </a:xfrm>
            <a:prstGeom prst="line">
              <a:avLst/>
            </a:prstGeom>
            <a:noFill/>
            <a:ln w="19050">
              <a:solidFill>
                <a:srgbClr val="000000"/>
              </a:solidFill>
              <a:round/>
              <a:headEnd/>
              <a:tailEnd/>
            </a:ln>
          </p:spPr>
          <p:txBody>
            <a:bodyPr/>
            <a:lstStyle/>
            <a:p>
              <a:endParaRPr lang="en-US"/>
            </a:p>
          </p:txBody>
        </p:sp>
        <p:sp>
          <p:nvSpPr>
            <p:cNvPr id="98" name="Line 121"/>
            <p:cNvSpPr>
              <a:spLocks noChangeShapeType="1"/>
            </p:cNvSpPr>
            <p:nvPr/>
          </p:nvSpPr>
          <p:spPr bwMode="auto">
            <a:xfrm>
              <a:off x="6596" y="11862"/>
              <a:ext cx="58" cy="87"/>
            </a:xfrm>
            <a:prstGeom prst="line">
              <a:avLst/>
            </a:prstGeom>
            <a:noFill/>
            <a:ln w="19050">
              <a:solidFill>
                <a:srgbClr val="000000"/>
              </a:solidFill>
              <a:round/>
              <a:headEnd/>
              <a:tailEnd/>
            </a:ln>
          </p:spPr>
          <p:txBody>
            <a:bodyPr/>
            <a:lstStyle/>
            <a:p>
              <a:endParaRPr lang="en-US"/>
            </a:p>
          </p:txBody>
        </p:sp>
        <p:sp>
          <p:nvSpPr>
            <p:cNvPr id="99" name="Line 122"/>
            <p:cNvSpPr>
              <a:spLocks noChangeShapeType="1"/>
            </p:cNvSpPr>
            <p:nvPr/>
          </p:nvSpPr>
          <p:spPr bwMode="auto">
            <a:xfrm>
              <a:off x="6654" y="11949"/>
              <a:ext cx="58" cy="0"/>
            </a:xfrm>
            <a:prstGeom prst="line">
              <a:avLst/>
            </a:prstGeom>
            <a:noFill/>
            <a:ln w="19050">
              <a:solidFill>
                <a:srgbClr val="000000"/>
              </a:solidFill>
              <a:round/>
              <a:headEnd/>
              <a:tailEnd/>
            </a:ln>
          </p:spPr>
          <p:txBody>
            <a:bodyPr/>
            <a:lstStyle/>
            <a:p>
              <a:endParaRPr lang="en-US"/>
            </a:p>
          </p:txBody>
        </p:sp>
        <p:sp>
          <p:nvSpPr>
            <p:cNvPr id="100" name="Line 123"/>
            <p:cNvSpPr>
              <a:spLocks noChangeShapeType="1"/>
            </p:cNvSpPr>
            <p:nvPr/>
          </p:nvSpPr>
          <p:spPr bwMode="auto">
            <a:xfrm flipV="1">
              <a:off x="6712" y="11891"/>
              <a:ext cx="29" cy="58"/>
            </a:xfrm>
            <a:prstGeom prst="line">
              <a:avLst/>
            </a:prstGeom>
            <a:noFill/>
            <a:ln w="19050">
              <a:solidFill>
                <a:srgbClr val="000000"/>
              </a:solidFill>
              <a:round/>
              <a:headEnd/>
              <a:tailEnd/>
            </a:ln>
          </p:spPr>
          <p:txBody>
            <a:bodyPr/>
            <a:lstStyle/>
            <a:p>
              <a:endParaRPr lang="en-US"/>
            </a:p>
          </p:txBody>
        </p:sp>
      </p:grpSp>
      <p:sp>
        <p:nvSpPr>
          <p:cNvPr id="101" name="Line 45"/>
          <p:cNvSpPr>
            <a:spLocks noChangeShapeType="1"/>
          </p:cNvSpPr>
          <p:nvPr/>
        </p:nvSpPr>
        <p:spPr bwMode="auto">
          <a:xfrm rot="10800000" flipH="1">
            <a:off x="6061454" y="2381437"/>
            <a:ext cx="0" cy="320675"/>
          </a:xfrm>
          <a:prstGeom prst="line">
            <a:avLst/>
          </a:prstGeom>
          <a:noFill/>
          <a:ln w="19050">
            <a:solidFill>
              <a:srgbClr val="000000"/>
            </a:solidFill>
            <a:round/>
            <a:headEnd/>
            <a:tailEnd/>
          </a:ln>
        </p:spPr>
        <p:txBody>
          <a:bodyPr/>
          <a:lstStyle/>
          <a:p>
            <a:endParaRPr lang="en-US"/>
          </a:p>
        </p:txBody>
      </p:sp>
      <p:sp>
        <p:nvSpPr>
          <p:cNvPr id="102" name="Line 45"/>
          <p:cNvSpPr>
            <a:spLocks noChangeShapeType="1"/>
          </p:cNvSpPr>
          <p:nvPr/>
        </p:nvSpPr>
        <p:spPr bwMode="auto">
          <a:xfrm rot="10800000">
            <a:off x="6061454" y="1654362"/>
            <a:ext cx="0" cy="347662"/>
          </a:xfrm>
          <a:prstGeom prst="line">
            <a:avLst/>
          </a:prstGeom>
          <a:noFill/>
          <a:ln w="19050">
            <a:solidFill>
              <a:srgbClr val="000000"/>
            </a:solidFill>
            <a:round/>
            <a:headEnd/>
            <a:tailEnd/>
          </a:ln>
        </p:spPr>
        <p:txBody>
          <a:bodyPr/>
          <a:lstStyle/>
          <a:p>
            <a:endParaRPr lang="en-US"/>
          </a:p>
        </p:txBody>
      </p:sp>
      <p:grpSp>
        <p:nvGrpSpPr>
          <p:cNvPr id="103" name="Group 58"/>
          <p:cNvGrpSpPr>
            <a:grpSpLocks/>
          </p:cNvGrpSpPr>
          <p:nvPr/>
        </p:nvGrpSpPr>
        <p:grpSpPr bwMode="auto">
          <a:xfrm>
            <a:off x="7832725" y="1927412"/>
            <a:ext cx="92075" cy="457200"/>
            <a:chOff x="4968" y="4867"/>
            <a:chExt cx="144" cy="720"/>
          </a:xfrm>
        </p:grpSpPr>
        <p:sp>
          <p:nvSpPr>
            <p:cNvPr id="104" name="Line 66"/>
            <p:cNvSpPr>
              <a:spLocks noChangeShapeType="1"/>
            </p:cNvSpPr>
            <p:nvPr/>
          </p:nvSpPr>
          <p:spPr bwMode="auto">
            <a:xfrm flipV="1">
              <a:off x="4968" y="5011"/>
              <a:ext cx="0" cy="432"/>
            </a:xfrm>
            <a:prstGeom prst="line">
              <a:avLst/>
            </a:prstGeom>
            <a:noFill/>
            <a:ln w="19050">
              <a:solidFill>
                <a:srgbClr val="000000"/>
              </a:solidFill>
              <a:round/>
              <a:headEnd/>
              <a:tailEnd/>
            </a:ln>
          </p:spPr>
          <p:txBody>
            <a:bodyPr/>
            <a:lstStyle/>
            <a:p>
              <a:endParaRPr lang="en-US"/>
            </a:p>
          </p:txBody>
        </p:sp>
        <p:grpSp>
          <p:nvGrpSpPr>
            <p:cNvPr id="105" name="Group 59"/>
            <p:cNvGrpSpPr>
              <a:grpSpLocks/>
            </p:cNvGrpSpPr>
            <p:nvPr/>
          </p:nvGrpSpPr>
          <p:grpSpPr bwMode="auto">
            <a:xfrm>
              <a:off x="4968" y="4867"/>
              <a:ext cx="144" cy="720"/>
              <a:chOff x="4968" y="4867"/>
              <a:chExt cx="144" cy="720"/>
            </a:xfrm>
          </p:grpSpPr>
          <p:sp>
            <p:nvSpPr>
              <p:cNvPr id="106" name="Line 65"/>
              <p:cNvSpPr>
                <a:spLocks noChangeShapeType="1"/>
              </p:cNvSpPr>
              <p:nvPr/>
            </p:nvSpPr>
            <p:spPr bwMode="auto">
              <a:xfrm>
                <a:off x="5040" y="4867"/>
                <a:ext cx="0" cy="144"/>
              </a:xfrm>
              <a:prstGeom prst="line">
                <a:avLst/>
              </a:prstGeom>
              <a:noFill/>
              <a:ln w="19050">
                <a:solidFill>
                  <a:srgbClr val="000000"/>
                </a:solidFill>
                <a:round/>
                <a:headEnd/>
                <a:tailEnd/>
              </a:ln>
            </p:spPr>
            <p:txBody>
              <a:bodyPr/>
              <a:lstStyle/>
              <a:p>
                <a:endParaRPr lang="en-US"/>
              </a:p>
            </p:txBody>
          </p:sp>
          <p:sp>
            <p:nvSpPr>
              <p:cNvPr id="107" name="Line 64"/>
              <p:cNvSpPr>
                <a:spLocks noChangeShapeType="1"/>
              </p:cNvSpPr>
              <p:nvPr/>
            </p:nvSpPr>
            <p:spPr bwMode="auto">
              <a:xfrm>
                <a:off x="5040" y="5011"/>
                <a:ext cx="72" cy="0"/>
              </a:xfrm>
              <a:prstGeom prst="line">
                <a:avLst/>
              </a:prstGeom>
              <a:noFill/>
              <a:ln w="19050">
                <a:solidFill>
                  <a:srgbClr val="000000"/>
                </a:solidFill>
                <a:round/>
                <a:headEnd/>
                <a:tailEnd/>
              </a:ln>
            </p:spPr>
            <p:txBody>
              <a:bodyPr/>
              <a:lstStyle/>
              <a:p>
                <a:endParaRPr lang="en-US"/>
              </a:p>
            </p:txBody>
          </p:sp>
          <p:sp>
            <p:nvSpPr>
              <p:cNvPr id="108" name="Line 63"/>
              <p:cNvSpPr>
                <a:spLocks noChangeShapeType="1"/>
              </p:cNvSpPr>
              <p:nvPr/>
            </p:nvSpPr>
            <p:spPr bwMode="auto">
              <a:xfrm>
                <a:off x="5112" y="5011"/>
                <a:ext cx="0" cy="432"/>
              </a:xfrm>
              <a:prstGeom prst="line">
                <a:avLst/>
              </a:prstGeom>
              <a:noFill/>
              <a:ln w="19050">
                <a:solidFill>
                  <a:srgbClr val="000000"/>
                </a:solidFill>
                <a:round/>
                <a:headEnd/>
                <a:tailEnd/>
              </a:ln>
            </p:spPr>
            <p:txBody>
              <a:bodyPr/>
              <a:lstStyle/>
              <a:p>
                <a:endParaRPr lang="en-US"/>
              </a:p>
            </p:txBody>
          </p:sp>
          <p:sp>
            <p:nvSpPr>
              <p:cNvPr id="109" name="Line 62"/>
              <p:cNvSpPr>
                <a:spLocks noChangeShapeType="1"/>
              </p:cNvSpPr>
              <p:nvPr/>
            </p:nvSpPr>
            <p:spPr bwMode="auto">
              <a:xfrm flipH="1">
                <a:off x="4968" y="5443"/>
                <a:ext cx="144" cy="0"/>
              </a:xfrm>
              <a:prstGeom prst="line">
                <a:avLst/>
              </a:prstGeom>
              <a:noFill/>
              <a:ln w="19050">
                <a:solidFill>
                  <a:srgbClr val="000000"/>
                </a:solidFill>
                <a:round/>
                <a:headEnd/>
                <a:tailEnd/>
              </a:ln>
            </p:spPr>
            <p:txBody>
              <a:bodyPr/>
              <a:lstStyle/>
              <a:p>
                <a:endParaRPr lang="en-US"/>
              </a:p>
            </p:txBody>
          </p:sp>
          <p:sp>
            <p:nvSpPr>
              <p:cNvPr id="110" name="Line 61"/>
              <p:cNvSpPr>
                <a:spLocks noChangeShapeType="1"/>
              </p:cNvSpPr>
              <p:nvPr/>
            </p:nvSpPr>
            <p:spPr bwMode="auto">
              <a:xfrm>
                <a:off x="4968" y="5011"/>
                <a:ext cx="72" cy="0"/>
              </a:xfrm>
              <a:prstGeom prst="line">
                <a:avLst/>
              </a:prstGeom>
              <a:noFill/>
              <a:ln w="19050">
                <a:solidFill>
                  <a:srgbClr val="000000"/>
                </a:solidFill>
                <a:round/>
                <a:headEnd/>
                <a:tailEnd/>
              </a:ln>
            </p:spPr>
            <p:txBody>
              <a:bodyPr/>
              <a:lstStyle/>
              <a:p>
                <a:endParaRPr lang="en-US"/>
              </a:p>
            </p:txBody>
          </p:sp>
          <p:sp>
            <p:nvSpPr>
              <p:cNvPr id="111" name="Line 60"/>
              <p:cNvSpPr>
                <a:spLocks noChangeShapeType="1"/>
              </p:cNvSpPr>
              <p:nvPr/>
            </p:nvSpPr>
            <p:spPr bwMode="auto">
              <a:xfrm>
                <a:off x="5040" y="5443"/>
                <a:ext cx="0" cy="144"/>
              </a:xfrm>
              <a:prstGeom prst="line">
                <a:avLst/>
              </a:prstGeom>
              <a:noFill/>
              <a:ln w="19050">
                <a:solidFill>
                  <a:srgbClr val="000000"/>
                </a:solidFill>
                <a:round/>
                <a:headEnd/>
                <a:tailEnd/>
              </a:ln>
            </p:spPr>
            <p:txBody>
              <a:bodyPr/>
              <a:lstStyle/>
              <a:p>
                <a:endParaRPr lang="en-US"/>
              </a:p>
            </p:txBody>
          </p:sp>
        </p:grpSp>
      </p:grpSp>
      <p:sp>
        <p:nvSpPr>
          <p:cNvPr id="116" name="Line 46"/>
          <p:cNvSpPr>
            <a:spLocks noChangeShapeType="1"/>
          </p:cNvSpPr>
          <p:nvPr/>
        </p:nvSpPr>
        <p:spPr bwMode="auto">
          <a:xfrm rot="5400000" flipH="1">
            <a:off x="7479494" y="1256774"/>
            <a:ext cx="0" cy="792000"/>
          </a:xfrm>
          <a:prstGeom prst="line">
            <a:avLst/>
          </a:prstGeom>
          <a:noFill/>
          <a:ln w="19050">
            <a:solidFill>
              <a:srgbClr val="000000"/>
            </a:solidFill>
            <a:prstDash val="sysDot"/>
            <a:round/>
            <a:headEnd/>
            <a:tailEnd/>
          </a:ln>
        </p:spPr>
        <p:txBody>
          <a:bodyPr/>
          <a:lstStyle/>
          <a:p>
            <a:endParaRPr lang="en-US"/>
          </a:p>
        </p:txBody>
      </p:sp>
      <p:sp>
        <p:nvSpPr>
          <p:cNvPr id="117" name="Line 46"/>
          <p:cNvSpPr>
            <a:spLocks noChangeShapeType="1"/>
          </p:cNvSpPr>
          <p:nvPr/>
        </p:nvSpPr>
        <p:spPr bwMode="auto">
          <a:xfrm rot="5400000" flipH="1">
            <a:off x="6805991" y="1382899"/>
            <a:ext cx="0" cy="533400"/>
          </a:xfrm>
          <a:prstGeom prst="line">
            <a:avLst/>
          </a:prstGeom>
          <a:noFill/>
          <a:ln w="19050">
            <a:solidFill>
              <a:srgbClr val="000000"/>
            </a:solidFill>
            <a:prstDash val="sysDot"/>
            <a:round/>
            <a:headEnd/>
            <a:tailEnd/>
          </a:ln>
        </p:spPr>
        <p:txBody>
          <a:bodyPr/>
          <a:lstStyle/>
          <a:p>
            <a:endParaRPr lang="en-US"/>
          </a:p>
        </p:txBody>
      </p:sp>
      <p:graphicFrame>
        <p:nvGraphicFramePr>
          <p:cNvPr id="118" name="Object 125"/>
          <p:cNvGraphicFramePr>
            <a:graphicFrameLocks noChangeAspect="1"/>
          </p:cNvGraphicFramePr>
          <p:nvPr/>
        </p:nvGraphicFramePr>
        <p:xfrm>
          <a:off x="7582274" y="2073462"/>
          <a:ext cx="230188" cy="238125"/>
        </p:xfrm>
        <a:graphic>
          <a:graphicData uri="http://schemas.openxmlformats.org/presentationml/2006/ole">
            <p:oleObj spid="_x0000_s96265" name="Equation" r:id="rId5" imgW="215640" imgH="228600" progId="Equation.DSMT4">
              <p:embed/>
            </p:oleObj>
          </a:graphicData>
        </a:graphic>
      </p:graphicFrame>
      <p:sp>
        <p:nvSpPr>
          <p:cNvPr id="128" name="Line 49"/>
          <p:cNvSpPr>
            <a:spLocks noChangeShapeType="1"/>
          </p:cNvSpPr>
          <p:nvPr/>
        </p:nvSpPr>
        <p:spPr bwMode="auto">
          <a:xfrm rot="5400000" flipH="1">
            <a:off x="2722936" y="925699"/>
            <a:ext cx="0" cy="3527425"/>
          </a:xfrm>
          <a:prstGeom prst="line">
            <a:avLst/>
          </a:prstGeom>
          <a:noFill/>
          <a:ln w="19050">
            <a:solidFill>
              <a:srgbClr val="000000"/>
            </a:solidFill>
            <a:round/>
            <a:headEnd/>
            <a:tailEnd/>
          </a:ln>
        </p:spPr>
        <p:txBody>
          <a:bodyPr/>
          <a:lstStyle/>
          <a:p>
            <a:endParaRPr lang="en-US"/>
          </a:p>
        </p:txBody>
      </p:sp>
      <p:grpSp>
        <p:nvGrpSpPr>
          <p:cNvPr id="129" name="Group 93"/>
          <p:cNvGrpSpPr>
            <a:grpSpLocks/>
          </p:cNvGrpSpPr>
          <p:nvPr/>
        </p:nvGrpSpPr>
        <p:grpSpPr bwMode="auto">
          <a:xfrm rot="5400000">
            <a:off x="1243338" y="1447100"/>
            <a:ext cx="92075" cy="458788"/>
            <a:chOff x="4968" y="4867"/>
            <a:chExt cx="144" cy="720"/>
          </a:xfrm>
        </p:grpSpPr>
        <p:sp>
          <p:nvSpPr>
            <p:cNvPr id="130" name="Line 101"/>
            <p:cNvSpPr>
              <a:spLocks noChangeShapeType="1"/>
            </p:cNvSpPr>
            <p:nvPr/>
          </p:nvSpPr>
          <p:spPr bwMode="auto">
            <a:xfrm flipV="1">
              <a:off x="4968" y="5011"/>
              <a:ext cx="0" cy="432"/>
            </a:xfrm>
            <a:prstGeom prst="line">
              <a:avLst/>
            </a:prstGeom>
            <a:noFill/>
            <a:ln w="19050">
              <a:solidFill>
                <a:srgbClr val="000000"/>
              </a:solidFill>
              <a:round/>
              <a:headEnd/>
              <a:tailEnd/>
            </a:ln>
          </p:spPr>
          <p:txBody>
            <a:bodyPr/>
            <a:lstStyle/>
            <a:p>
              <a:endParaRPr lang="en-US"/>
            </a:p>
          </p:txBody>
        </p:sp>
        <p:grpSp>
          <p:nvGrpSpPr>
            <p:cNvPr id="131" name="Group 94"/>
            <p:cNvGrpSpPr>
              <a:grpSpLocks/>
            </p:cNvGrpSpPr>
            <p:nvPr/>
          </p:nvGrpSpPr>
          <p:grpSpPr bwMode="auto">
            <a:xfrm>
              <a:off x="4968" y="4867"/>
              <a:ext cx="144" cy="720"/>
              <a:chOff x="4968" y="4867"/>
              <a:chExt cx="144" cy="720"/>
            </a:xfrm>
          </p:grpSpPr>
          <p:sp>
            <p:nvSpPr>
              <p:cNvPr id="132" name="Line 100"/>
              <p:cNvSpPr>
                <a:spLocks noChangeShapeType="1"/>
              </p:cNvSpPr>
              <p:nvPr/>
            </p:nvSpPr>
            <p:spPr bwMode="auto">
              <a:xfrm>
                <a:off x="5040" y="4867"/>
                <a:ext cx="0" cy="144"/>
              </a:xfrm>
              <a:prstGeom prst="line">
                <a:avLst/>
              </a:prstGeom>
              <a:noFill/>
              <a:ln w="19050">
                <a:solidFill>
                  <a:srgbClr val="000000"/>
                </a:solidFill>
                <a:round/>
                <a:headEnd/>
                <a:tailEnd/>
              </a:ln>
            </p:spPr>
            <p:txBody>
              <a:bodyPr/>
              <a:lstStyle/>
              <a:p>
                <a:endParaRPr lang="en-US"/>
              </a:p>
            </p:txBody>
          </p:sp>
          <p:sp>
            <p:nvSpPr>
              <p:cNvPr id="133" name="Line 99"/>
              <p:cNvSpPr>
                <a:spLocks noChangeShapeType="1"/>
              </p:cNvSpPr>
              <p:nvPr/>
            </p:nvSpPr>
            <p:spPr bwMode="auto">
              <a:xfrm>
                <a:off x="5040" y="5011"/>
                <a:ext cx="72" cy="0"/>
              </a:xfrm>
              <a:prstGeom prst="line">
                <a:avLst/>
              </a:prstGeom>
              <a:noFill/>
              <a:ln w="19050">
                <a:solidFill>
                  <a:srgbClr val="000000"/>
                </a:solidFill>
                <a:round/>
                <a:headEnd/>
                <a:tailEnd/>
              </a:ln>
            </p:spPr>
            <p:txBody>
              <a:bodyPr/>
              <a:lstStyle/>
              <a:p>
                <a:endParaRPr lang="en-US"/>
              </a:p>
            </p:txBody>
          </p:sp>
          <p:sp>
            <p:nvSpPr>
              <p:cNvPr id="134" name="Line 98"/>
              <p:cNvSpPr>
                <a:spLocks noChangeShapeType="1"/>
              </p:cNvSpPr>
              <p:nvPr/>
            </p:nvSpPr>
            <p:spPr bwMode="auto">
              <a:xfrm>
                <a:off x="5112" y="5011"/>
                <a:ext cx="0" cy="432"/>
              </a:xfrm>
              <a:prstGeom prst="line">
                <a:avLst/>
              </a:prstGeom>
              <a:noFill/>
              <a:ln w="19050">
                <a:solidFill>
                  <a:srgbClr val="000000"/>
                </a:solidFill>
                <a:round/>
                <a:headEnd/>
                <a:tailEnd/>
              </a:ln>
            </p:spPr>
            <p:txBody>
              <a:bodyPr/>
              <a:lstStyle/>
              <a:p>
                <a:endParaRPr lang="en-US"/>
              </a:p>
            </p:txBody>
          </p:sp>
          <p:sp>
            <p:nvSpPr>
              <p:cNvPr id="135" name="Line 97"/>
              <p:cNvSpPr>
                <a:spLocks noChangeShapeType="1"/>
              </p:cNvSpPr>
              <p:nvPr/>
            </p:nvSpPr>
            <p:spPr bwMode="auto">
              <a:xfrm flipH="1">
                <a:off x="4968" y="5443"/>
                <a:ext cx="144" cy="0"/>
              </a:xfrm>
              <a:prstGeom prst="line">
                <a:avLst/>
              </a:prstGeom>
              <a:noFill/>
              <a:ln w="19050">
                <a:solidFill>
                  <a:srgbClr val="000000"/>
                </a:solidFill>
                <a:round/>
                <a:headEnd/>
                <a:tailEnd/>
              </a:ln>
            </p:spPr>
            <p:txBody>
              <a:bodyPr/>
              <a:lstStyle/>
              <a:p>
                <a:endParaRPr lang="en-US"/>
              </a:p>
            </p:txBody>
          </p:sp>
          <p:sp>
            <p:nvSpPr>
              <p:cNvPr id="136" name="Line 96"/>
              <p:cNvSpPr>
                <a:spLocks noChangeShapeType="1"/>
              </p:cNvSpPr>
              <p:nvPr/>
            </p:nvSpPr>
            <p:spPr bwMode="auto">
              <a:xfrm>
                <a:off x="4968" y="5011"/>
                <a:ext cx="72" cy="0"/>
              </a:xfrm>
              <a:prstGeom prst="line">
                <a:avLst/>
              </a:prstGeom>
              <a:noFill/>
              <a:ln w="19050">
                <a:solidFill>
                  <a:srgbClr val="000000"/>
                </a:solidFill>
                <a:round/>
                <a:headEnd/>
                <a:tailEnd/>
              </a:ln>
            </p:spPr>
            <p:txBody>
              <a:bodyPr/>
              <a:lstStyle/>
              <a:p>
                <a:endParaRPr lang="en-US"/>
              </a:p>
            </p:txBody>
          </p:sp>
          <p:sp>
            <p:nvSpPr>
              <p:cNvPr id="137" name="Line 95"/>
              <p:cNvSpPr>
                <a:spLocks noChangeShapeType="1"/>
              </p:cNvSpPr>
              <p:nvPr/>
            </p:nvSpPr>
            <p:spPr bwMode="auto">
              <a:xfrm>
                <a:off x="5040" y="5443"/>
                <a:ext cx="0" cy="144"/>
              </a:xfrm>
              <a:prstGeom prst="line">
                <a:avLst/>
              </a:prstGeom>
              <a:noFill/>
              <a:ln w="19050">
                <a:solidFill>
                  <a:srgbClr val="000000"/>
                </a:solidFill>
                <a:round/>
                <a:headEnd/>
                <a:tailEnd/>
              </a:ln>
            </p:spPr>
            <p:txBody>
              <a:bodyPr/>
              <a:lstStyle/>
              <a:p>
                <a:endParaRPr lang="en-US"/>
              </a:p>
            </p:txBody>
          </p:sp>
        </p:grpSp>
      </p:grpSp>
      <p:sp>
        <p:nvSpPr>
          <p:cNvPr id="138" name="Line 44"/>
          <p:cNvSpPr>
            <a:spLocks noChangeShapeType="1"/>
          </p:cNvSpPr>
          <p:nvPr/>
        </p:nvSpPr>
        <p:spPr bwMode="auto">
          <a:xfrm rot="5400000">
            <a:off x="1048076" y="1583625"/>
            <a:ext cx="1587" cy="184150"/>
          </a:xfrm>
          <a:prstGeom prst="line">
            <a:avLst/>
          </a:prstGeom>
          <a:noFill/>
          <a:ln w="19050">
            <a:solidFill>
              <a:srgbClr val="000000"/>
            </a:solidFill>
            <a:round/>
            <a:headEnd/>
            <a:tailEnd/>
          </a:ln>
        </p:spPr>
        <p:txBody>
          <a:bodyPr/>
          <a:lstStyle/>
          <a:p>
            <a:endParaRPr lang="en-US"/>
          </a:p>
        </p:txBody>
      </p:sp>
      <p:graphicFrame>
        <p:nvGraphicFramePr>
          <p:cNvPr id="139" name="Object 124"/>
          <p:cNvGraphicFramePr>
            <a:graphicFrameLocks noChangeAspect="1"/>
          </p:cNvGraphicFramePr>
          <p:nvPr/>
        </p:nvGraphicFramePr>
        <p:xfrm>
          <a:off x="833718" y="1424081"/>
          <a:ext cx="673100" cy="238125"/>
        </p:xfrm>
        <a:graphic>
          <a:graphicData uri="http://schemas.openxmlformats.org/presentationml/2006/ole">
            <p:oleObj spid="_x0000_s96267" name="Equation" r:id="rId6" imgW="634680" imgH="228600" progId="Equation.DSMT4">
              <p:embed/>
            </p:oleObj>
          </a:graphicData>
        </a:graphic>
      </p:graphicFrame>
      <p:grpSp>
        <p:nvGrpSpPr>
          <p:cNvPr id="140" name="Group 115"/>
          <p:cNvGrpSpPr>
            <a:grpSpLocks/>
          </p:cNvGrpSpPr>
          <p:nvPr/>
        </p:nvGrpSpPr>
        <p:grpSpPr bwMode="auto">
          <a:xfrm>
            <a:off x="813173" y="2005759"/>
            <a:ext cx="274637" cy="457200"/>
            <a:chOff x="6408" y="11556"/>
            <a:chExt cx="432" cy="720"/>
          </a:xfrm>
        </p:grpSpPr>
        <p:sp>
          <p:nvSpPr>
            <p:cNvPr id="141" name="Line 116"/>
            <p:cNvSpPr>
              <a:spLocks noChangeShapeType="1"/>
            </p:cNvSpPr>
            <p:nvPr/>
          </p:nvSpPr>
          <p:spPr bwMode="auto">
            <a:xfrm>
              <a:off x="6624" y="11556"/>
              <a:ext cx="0" cy="144"/>
            </a:xfrm>
            <a:prstGeom prst="line">
              <a:avLst/>
            </a:prstGeom>
            <a:noFill/>
            <a:ln w="19050">
              <a:solidFill>
                <a:srgbClr val="000000"/>
              </a:solidFill>
              <a:round/>
              <a:headEnd/>
              <a:tailEnd/>
            </a:ln>
          </p:spPr>
          <p:txBody>
            <a:bodyPr/>
            <a:lstStyle/>
            <a:p>
              <a:endParaRPr lang="en-US"/>
            </a:p>
          </p:txBody>
        </p:sp>
        <p:sp>
          <p:nvSpPr>
            <p:cNvPr id="142" name="Line 117"/>
            <p:cNvSpPr>
              <a:spLocks noChangeShapeType="1"/>
            </p:cNvSpPr>
            <p:nvPr/>
          </p:nvSpPr>
          <p:spPr bwMode="auto">
            <a:xfrm>
              <a:off x="6624" y="12132"/>
              <a:ext cx="0" cy="144"/>
            </a:xfrm>
            <a:prstGeom prst="line">
              <a:avLst/>
            </a:prstGeom>
            <a:noFill/>
            <a:ln w="19050">
              <a:solidFill>
                <a:srgbClr val="000000"/>
              </a:solidFill>
              <a:round/>
              <a:headEnd/>
              <a:tailEnd/>
            </a:ln>
          </p:spPr>
          <p:txBody>
            <a:bodyPr/>
            <a:lstStyle/>
            <a:p>
              <a:endParaRPr lang="en-US"/>
            </a:p>
          </p:txBody>
        </p:sp>
        <p:sp>
          <p:nvSpPr>
            <p:cNvPr id="143" name="Oval 118"/>
            <p:cNvSpPr>
              <a:spLocks noChangeArrowheads="1"/>
            </p:cNvSpPr>
            <p:nvPr/>
          </p:nvSpPr>
          <p:spPr bwMode="auto">
            <a:xfrm>
              <a:off x="6408" y="11700"/>
              <a:ext cx="432" cy="432"/>
            </a:xfrm>
            <a:prstGeom prst="ellipse">
              <a:avLst/>
            </a:prstGeom>
            <a:solidFill>
              <a:srgbClr val="FFFFFF"/>
            </a:solidFill>
            <a:ln w="19050">
              <a:solidFill>
                <a:srgbClr val="000000"/>
              </a:solidFill>
              <a:round/>
              <a:headEnd/>
              <a:tailEnd/>
            </a:ln>
          </p:spPr>
          <p:txBody>
            <a:bodyPr/>
            <a:lstStyle/>
            <a:p>
              <a:endParaRPr lang="zh-CN" altLang="zh-CN">
                <a:ea typeface="SimSun" pitchFamily="2" charset="-122"/>
              </a:endParaRPr>
            </a:p>
          </p:txBody>
        </p:sp>
        <p:sp>
          <p:nvSpPr>
            <p:cNvPr id="144" name="Line 119"/>
            <p:cNvSpPr>
              <a:spLocks noChangeShapeType="1"/>
            </p:cNvSpPr>
            <p:nvPr/>
          </p:nvSpPr>
          <p:spPr bwMode="auto">
            <a:xfrm flipV="1">
              <a:off x="6509" y="11862"/>
              <a:ext cx="29" cy="58"/>
            </a:xfrm>
            <a:prstGeom prst="line">
              <a:avLst/>
            </a:prstGeom>
            <a:noFill/>
            <a:ln w="19050">
              <a:solidFill>
                <a:srgbClr val="000000"/>
              </a:solidFill>
              <a:round/>
              <a:headEnd/>
              <a:tailEnd/>
            </a:ln>
          </p:spPr>
          <p:txBody>
            <a:bodyPr/>
            <a:lstStyle/>
            <a:p>
              <a:endParaRPr lang="en-US"/>
            </a:p>
          </p:txBody>
        </p:sp>
        <p:sp>
          <p:nvSpPr>
            <p:cNvPr id="145" name="Line 120"/>
            <p:cNvSpPr>
              <a:spLocks noChangeShapeType="1"/>
            </p:cNvSpPr>
            <p:nvPr/>
          </p:nvSpPr>
          <p:spPr bwMode="auto">
            <a:xfrm>
              <a:off x="6538" y="11862"/>
              <a:ext cx="58" cy="0"/>
            </a:xfrm>
            <a:prstGeom prst="line">
              <a:avLst/>
            </a:prstGeom>
            <a:noFill/>
            <a:ln w="19050">
              <a:solidFill>
                <a:srgbClr val="000000"/>
              </a:solidFill>
              <a:round/>
              <a:headEnd/>
              <a:tailEnd/>
            </a:ln>
          </p:spPr>
          <p:txBody>
            <a:bodyPr/>
            <a:lstStyle/>
            <a:p>
              <a:endParaRPr lang="en-US"/>
            </a:p>
          </p:txBody>
        </p:sp>
        <p:sp>
          <p:nvSpPr>
            <p:cNvPr id="146" name="Line 121"/>
            <p:cNvSpPr>
              <a:spLocks noChangeShapeType="1"/>
            </p:cNvSpPr>
            <p:nvPr/>
          </p:nvSpPr>
          <p:spPr bwMode="auto">
            <a:xfrm>
              <a:off x="6596" y="11862"/>
              <a:ext cx="58" cy="87"/>
            </a:xfrm>
            <a:prstGeom prst="line">
              <a:avLst/>
            </a:prstGeom>
            <a:noFill/>
            <a:ln w="19050">
              <a:solidFill>
                <a:srgbClr val="000000"/>
              </a:solidFill>
              <a:round/>
              <a:headEnd/>
              <a:tailEnd/>
            </a:ln>
          </p:spPr>
          <p:txBody>
            <a:bodyPr/>
            <a:lstStyle/>
            <a:p>
              <a:endParaRPr lang="en-US"/>
            </a:p>
          </p:txBody>
        </p:sp>
        <p:sp>
          <p:nvSpPr>
            <p:cNvPr id="147" name="Line 122"/>
            <p:cNvSpPr>
              <a:spLocks noChangeShapeType="1"/>
            </p:cNvSpPr>
            <p:nvPr/>
          </p:nvSpPr>
          <p:spPr bwMode="auto">
            <a:xfrm>
              <a:off x="6654" y="11949"/>
              <a:ext cx="58" cy="0"/>
            </a:xfrm>
            <a:prstGeom prst="line">
              <a:avLst/>
            </a:prstGeom>
            <a:noFill/>
            <a:ln w="19050">
              <a:solidFill>
                <a:srgbClr val="000000"/>
              </a:solidFill>
              <a:round/>
              <a:headEnd/>
              <a:tailEnd/>
            </a:ln>
          </p:spPr>
          <p:txBody>
            <a:bodyPr/>
            <a:lstStyle/>
            <a:p>
              <a:endParaRPr lang="en-US"/>
            </a:p>
          </p:txBody>
        </p:sp>
        <p:sp>
          <p:nvSpPr>
            <p:cNvPr id="148" name="Line 123"/>
            <p:cNvSpPr>
              <a:spLocks noChangeShapeType="1"/>
            </p:cNvSpPr>
            <p:nvPr/>
          </p:nvSpPr>
          <p:spPr bwMode="auto">
            <a:xfrm flipV="1">
              <a:off x="6712" y="11891"/>
              <a:ext cx="29" cy="58"/>
            </a:xfrm>
            <a:prstGeom prst="line">
              <a:avLst/>
            </a:prstGeom>
            <a:noFill/>
            <a:ln w="19050">
              <a:solidFill>
                <a:srgbClr val="000000"/>
              </a:solidFill>
              <a:round/>
              <a:headEnd/>
              <a:tailEnd/>
            </a:ln>
          </p:spPr>
          <p:txBody>
            <a:bodyPr/>
            <a:lstStyle/>
            <a:p>
              <a:endParaRPr lang="en-US"/>
            </a:p>
          </p:txBody>
        </p:sp>
      </p:grpSp>
      <p:sp>
        <p:nvSpPr>
          <p:cNvPr id="149" name="Line 45"/>
          <p:cNvSpPr>
            <a:spLocks noChangeShapeType="1"/>
          </p:cNvSpPr>
          <p:nvPr/>
        </p:nvSpPr>
        <p:spPr bwMode="auto">
          <a:xfrm rot="10800000" flipH="1">
            <a:off x="949698" y="2381437"/>
            <a:ext cx="0" cy="320675"/>
          </a:xfrm>
          <a:prstGeom prst="line">
            <a:avLst/>
          </a:prstGeom>
          <a:noFill/>
          <a:ln w="19050">
            <a:solidFill>
              <a:srgbClr val="000000"/>
            </a:solidFill>
            <a:round/>
            <a:headEnd/>
            <a:tailEnd/>
          </a:ln>
        </p:spPr>
        <p:txBody>
          <a:bodyPr/>
          <a:lstStyle/>
          <a:p>
            <a:endParaRPr lang="en-US"/>
          </a:p>
        </p:txBody>
      </p:sp>
      <p:sp>
        <p:nvSpPr>
          <p:cNvPr id="150" name="Line 45"/>
          <p:cNvSpPr>
            <a:spLocks noChangeShapeType="1"/>
          </p:cNvSpPr>
          <p:nvPr/>
        </p:nvSpPr>
        <p:spPr bwMode="auto">
          <a:xfrm rot="10800000">
            <a:off x="949698" y="1694703"/>
            <a:ext cx="0" cy="347662"/>
          </a:xfrm>
          <a:prstGeom prst="line">
            <a:avLst/>
          </a:prstGeom>
          <a:noFill/>
          <a:ln w="19050">
            <a:solidFill>
              <a:srgbClr val="000000"/>
            </a:solidFill>
            <a:round/>
            <a:headEnd/>
            <a:tailEnd/>
          </a:ln>
        </p:spPr>
        <p:txBody>
          <a:bodyPr/>
          <a:lstStyle/>
          <a:p>
            <a:endParaRPr lang="en-US"/>
          </a:p>
        </p:txBody>
      </p:sp>
      <p:grpSp>
        <p:nvGrpSpPr>
          <p:cNvPr id="151" name="Group 58"/>
          <p:cNvGrpSpPr>
            <a:grpSpLocks/>
          </p:cNvGrpSpPr>
          <p:nvPr/>
        </p:nvGrpSpPr>
        <p:grpSpPr bwMode="auto">
          <a:xfrm>
            <a:off x="4464424" y="1981200"/>
            <a:ext cx="92075" cy="457200"/>
            <a:chOff x="4968" y="4867"/>
            <a:chExt cx="144" cy="720"/>
          </a:xfrm>
        </p:grpSpPr>
        <p:sp>
          <p:nvSpPr>
            <p:cNvPr id="152" name="Line 66"/>
            <p:cNvSpPr>
              <a:spLocks noChangeShapeType="1"/>
            </p:cNvSpPr>
            <p:nvPr/>
          </p:nvSpPr>
          <p:spPr bwMode="auto">
            <a:xfrm flipV="1">
              <a:off x="4968" y="5011"/>
              <a:ext cx="0" cy="432"/>
            </a:xfrm>
            <a:prstGeom prst="line">
              <a:avLst/>
            </a:prstGeom>
            <a:noFill/>
            <a:ln w="19050">
              <a:solidFill>
                <a:srgbClr val="000000"/>
              </a:solidFill>
              <a:round/>
              <a:headEnd/>
              <a:tailEnd/>
            </a:ln>
          </p:spPr>
          <p:txBody>
            <a:bodyPr/>
            <a:lstStyle/>
            <a:p>
              <a:endParaRPr lang="en-US"/>
            </a:p>
          </p:txBody>
        </p:sp>
        <p:grpSp>
          <p:nvGrpSpPr>
            <p:cNvPr id="153" name="Group 59"/>
            <p:cNvGrpSpPr>
              <a:grpSpLocks/>
            </p:cNvGrpSpPr>
            <p:nvPr/>
          </p:nvGrpSpPr>
          <p:grpSpPr bwMode="auto">
            <a:xfrm>
              <a:off x="4968" y="4867"/>
              <a:ext cx="144" cy="720"/>
              <a:chOff x="4968" y="4867"/>
              <a:chExt cx="144" cy="720"/>
            </a:xfrm>
          </p:grpSpPr>
          <p:sp>
            <p:nvSpPr>
              <p:cNvPr id="154" name="Line 65"/>
              <p:cNvSpPr>
                <a:spLocks noChangeShapeType="1"/>
              </p:cNvSpPr>
              <p:nvPr/>
            </p:nvSpPr>
            <p:spPr bwMode="auto">
              <a:xfrm>
                <a:off x="5040" y="4867"/>
                <a:ext cx="0" cy="144"/>
              </a:xfrm>
              <a:prstGeom prst="line">
                <a:avLst/>
              </a:prstGeom>
              <a:noFill/>
              <a:ln w="19050">
                <a:solidFill>
                  <a:srgbClr val="000000"/>
                </a:solidFill>
                <a:round/>
                <a:headEnd/>
                <a:tailEnd/>
              </a:ln>
            </p:spPr>
            <p:txBody>
              <a:bodyPr/>
              <a:lstStyle/>
              <a:p>
                <a:endParaRPr lang="en-US"/>
              </a:p>
            </p:txBody>
          </p:sp>
          <p:sp>
            <p:nvSpPr>
              <p:cNvPr id="155" name="Line 64"/>
              <p:cNvSpPr>
                <a:spLocks noChangeShapeType="1"/>
              </p:cNvSpPr>
              <p:nvPr/>
            </p:nvSpPr>
            <p:spPr bwMode="auto">
              <a:xfrm>
                <a:off x="5040" y="5011"/>
                <a:ext cx="72" cy="0"/>
              </a:xfrm>
              <a:prstGeom prst="line">
                <a:avLst/>
              </a:prstGeom>
              <a:noFill/>
              <a:ln w="19050">
                <a:solidFill>
                  <a:srgbClr val="000000"/>
                </a:solidFill>
                <a:round/>
                <a:headEnd/>
                <a:tailEnd/>
              </a:ln>
            </p:spPr>
            <p:txBody>
              <a:bodyPr/>
              <a:lstStyle/>
              <a:p>
                <a:endParaRPr lang="en-US"/>
              </a:p>
            </p:txBody>
          </p:sp>
          <p:sp>
            <p:nvSpPr>
              <p:cNvPr id="156" name="Line 63"/>
              <p:cNvSpPr>
                <a:spLocks noChangeShapeType="1"/>
              </p:cNvSpPr>
              <p:nvPr/>
            </p:nvSpPr>
            <p:spPr bwMode="auto">
              <a:xfrm>
                <a:off x="5112" y="5011"/>
                <a:ext cx="0" cy="432"/>
              </a:xfrm>
              <a:prstGeom prst="line">
                <a:avLst/>
              </a:prstGeom>
              <a:noFill/>
              <a:ln w="19050">
                <a:solidFill>
                  <a:srgbClr val="000000"/>
                </a:solidFill>
                <a:round/>
                <a:headEnd/>
                <a:tailEnd/>
              </a:ln>
            </p:spPr>
            <p:txBody>
              <a:bodyPr/>
              <a:lstStyle/>
              <a:p>
                <a:endParaRPr lang="en-US"/>
              </a:p>
            </p:txBody>
          </p:sp>
          <p:sp>
            <p:nvSpPr>
              <p:cNvPr id="157" name="Line 62"/>
              <p:cNvSpPr>
                <a:spLocks noChangeShapeType="1"/>
              </p:cNvSpPr>
              <p:nvPr/>
            </p:nvSpPr>
            <p:spPr bwMode="auto">
              <a:xfrm flipH="1">
                <a:off x="4968" y="5443"/>
                <a:ext cx="144" cy="0"/>
              </a:xfrm>
              <a:prstGeom prst="line">
                <a:avLst/>
              </a:prstGeom>
              <a:noFill/>
              <a:ln w="19050">
                <a:solidFill>
                  <a:srgbClr val="000000"/>
                </a:solidFill>
                <a:round/>
                <a:headEnd/>
                <a:tailEnd/>
              </a:ln>
            </p:spPr>
            <p:txBody>
              <a:bodyPr/>
              <a:lstStyle/>
              <a:p>
                <a:endParaRPr lang="en-US"/>
              </a:p>
            </p:txBody>
          </p:sp>
          <p:sp>
            <p:nvSpPr>
              <p:cNvPr id="158" name="Line 61"/>
              <p:cNvSpPr>
                <a:spLocks noChangeShapeType="1"/>
              </p:cNvSpPr>
              <p:nvPr/>
            </p:nvSpPr>
            <p:spPr bwMode="auto">
              <a:xfrm>
                <a:off x="4968" y="5011"/>
                <a:ext cx="72" cy="0"/>
              </a:xfrm>
              <a:prstGeom prst="line">
                <a:avLst/>
              </a:prstGeom>
              <a:noFill/>
              <a:ln w="19050">
                <a:solidFill>
                  <a:srgbClr val="000000"/>
                </a:solidFill>
                <a:round/>
                <a:headEnd/>
                <a:tailEnd/>
              </a:ln>
            </p:spPr>
            <p:txBody>
              <a:bodyPr/>
              <a:lstStyle/>
              <a:p>
                <a:endParaRPr lang="en-US"/>
              </a:p>
            </p:txBody>
          </p:sp>
          <p:sp>
            <p:nvSpPr>
              <p:cNvPr id="159" name="Line 60"/>
              <p:cNvSpPr>
                <a:spLocks noChangeShapeType="1"/>
              </p:cNvSpPr>
              <p:nvPr/>
            </p:nvSpPr>
            <p:spPr bwMode="auto">
              <a:xfrm>
                <a:off x="5040" y="5443"/>
                <a:ext cx="0" cy="144"/>
              </a:xfrm>
              <a:prstGeom prst="line">
                <a:avLst/>
              </a:prstGeom>
              <a:noFill/>
              <a:ln w="19050">
                <a:solidFill>
                  <a:srgbClr val="000000"/>
                </a:solidFill>
                <a:round/>
                <a:headEnd/>
                <a:tailEnd/>
              </a:ln>
            </p:spPr>
            <p:txBody>
              <a:bodyPr/>
              <a:lstStyle/>
              <a:p>
                <a:endParaRPr lang="en-US"/>
              </a:p>
            </p:txBody>
          </p:sp>
        </p:grpSp>
      </p:grpSp>
      <p:sp>
        <p:nvSpPr>
          <p:cNvPr id="160" name="Line 45"/>
          <p:cNvSpPr>
            <a:spLocks noChangeShapeType="1"/>
          </p:cNvSpPr>
          <p:nvPr/>
        </p:nvSpPr>
        <p:spPr bwMode="auto">
          <a:xfrm rot="10800000">
            <a:off x="4510462" y="1643248"/>
            <a:ext cx="0" cy="346075"/>
          </a:xfrm>
          <a:prstGeom prst="line">
            <a:avLst/>
          </a:prstGeom>
          <a:noFill/>
          <a:ln w="19050">
            <a:solidFill>
              <a:srgbClr val="000000"/>
            </a:solidFill>
            <a:round/>
            <a:headEnd/>
            <a:tailEnd/>
          </a:ln>
        </p:spPr>
        <p:txBody>
          <a:bodyPr/>
          <a:lstStyle/>
          <a:p>
            <a:endParaRPr lang="en-US"/>
          </a:p>
        </p:txBody>
      </p:sp>
      <p:sp>
        <p:nvSpPr>
          <p:cNvPr id="161" name="Line 46"/>
          <p:cNvSpPr>
            <a:spLocks noChangeShapeType="1"/>
          </p:cNvSpPr>
          <p:nvPr/>
        </p:nvSpPr>
        <p:spPr bwMode="auto">
          <a:xfrm rot="5400000" flipH="1">
            <a:off x="4289846" y="1426554"/>
            <a:ext cx="0" cy="427038"/>
          </a:xfrm>
          <a:prstGeom prst="line">
            <a:avLst/>
          </a:prstGeom>
          <a:noFill/>
          <a:ln w="19050">
            <a:solidFill>
              <a:srgbClr val="000000"/>
            </a:solidFill>
            <a:round/>
            <a:headEnd/>
            <a:tailEnd/>
          </a:ln>
        </p:spPr>
        <p:txBody>
          <a:bodyPr/>
          <a:lstStyle/>
          <a:p>
            <a:endParaRPr lang="en-US"/>
          </a:p>
        </p:txBody>
      </p:sp>
      <p:graphicFrame>
        <p:nvGraphicFramePr>
          <p:cNvPr id="162" name="Object 125"/>
          <p:cNvGraphicFramePr>
            <a:graphicFrameLocks noChangeAspect="1"/>
          </p:cNvGraphicFramePr>
          <p:nvPr/>
        </p:nvGraphicFramePr>
        <p:xfrm>
          <a:off x="4258048" y="2108197"/>
          <a:ext cx="215900" cy="225425"/>
        </p:xfrm>
        <a:graphic>
          <a:graphicData uri="http://schemas.openxmlformats.org/presentationml/2006/ole">
            <p:oleObj spid="_x0000_s96268" name="Equation" r:id="rId7" imgW="203040" imgH="215640" progId="Equation.3">
              <p:embed/>
            </p:oleObj>
          </a:graphicData>
        </a:graphic>
      </p:graphicFrame>
      <p:sp>
        <p:nvSpPr>
          <p:cNvPr id="172" name="Line 45"/>
          <p:cNvSpPr>
            <a:spLocks noChangeShapeType="1"/>
          </p:cNvSpPr>
          <p:nvPr/>
        </p:nvSpPr>
        <p:spPr bwMode="auto">
          <a:xfrm rot="10800000">
            <a:off x="1528484" y="1340224"/>
            <a:ext cx="0" cy="347662"/>
          </a:xfrm>
          <a:prstGeom prst="line">
            <a:avLst/>
          </a:prstGeom>
          <a:noFill/>
          <a:ln w="19050">
            <a:solidFill>
              <a:srgbClr val="000000"/>
            </a:solidFill>
            <a:prstDash val="dash"/>
            <a:round/>
            <a:headEnd/>
            <a:tailEnd/>
          </a:ln>
        </p:spPr>
        <p:txBody>
          <a:bodyPr/>
          <a:lstStyle/>
          <a:p>
            <a:endParaRPr lang="en-US"/>
          </a:p>
        </p:txBody>
      </p:sp>
      <p:sp>
        <p:nvSpPr>
          <p:cNvPr id="173" name="Line 49"/>
          <p:cNvSpPr>
            <a:spLocks noChangeShapeType="1"/>
          </p:cNvSpPr>
          <p:nvPr/>
        </p:nvSpPr>
        <p:spPr bwMode="auto">
          <a:xfrm rot="5400000">
            <a:off x="1721930" y="1164706"/>
            <a:ext cx="0" cy="360000"/>
          </a:xfrm>
          <a:prstGeom prst="line">
            <a:avLst/>
          </a:prstGeom>
          <a:noFill/>
          <a:ln w="19050">
            <a:solidFill>
              <a:srgbClr val="000000"/>
            </a:solidFill>
            <a:round/>
            <a:headEnd/>
            <a:tailEnd/>
          </a:ln>
        </p:spPr>
        <p:txBody>
          <a:bodyPr/>
          <a:lstStyle/>
          <a:p>
            <a:endParaRPr lang="en-US"/>
          </a:p>
        </p:txBody>
      </p:sp>
      <p:sp>
        <p:nvSpPr>
          <p:cNvPr id="174" name="Line 49"/>
          <p:cNvSpPr>
            <a:spLocks noChangeShapeType="1"/>
          </p:cNvSpPr>
          <p:nvPr/>
        </p:nvSpPr>
        <p:spPr bwMode="auto">
          <a:xfrm rot="5400000">
            <a:off x="2080518" y="2052212"/>
            <a:ext cx="0" cy="360000"/>
          </a:xfrm>
          <a:prstGeom prst="line">
            <a:avLst/>
          </a:prstGeom>
          <a:noFill/>
          <a:ln w="19050">
            <a:solidFill>
              <a:srgbClr val="000000"/>
            </a:solidFill>
            <a:round/>
            <a:headEnd/>
            <a:tailEnd/>
          </a:ln>
        </p:spPr>
        <p:txBody>
          <a:bodyPr/>
          <a:lstStyle/>
          <a:p>
            <a:endParaRPr lang="en-US"/>
          </a:p>
        </p:txBody>
      </p:sp>
      <p:sp>
        <p:nvSpPr>
          <p:cNvPr id="175" name="Line 49"/>
          <p:cNvSpPr>
            <a:spLocks noChangeShapeType="1"/>
          </p:cNvSpPr>
          <p:nvPr/>
        </p:nvSpPr>
        <p:spPr bwMode="auto">
          <a:xfrm rot="5400000">
            <a:off x="3179524" y="440806"/>
            <a:ext cx="0" cy="1807800"/>
          </a:xfrm>
          <a:prstGeom prst="line">
            <a:avLst/>
          </a:prstGeom>
          <a:noFill/>
          <a:ln w="19050">
            <a:solidFill>
              <a:srgbClr val="000000"/>
            </a:solidFill>
            <a:round/>
            <a:headEnd/>
            <a:tailEnd/>
          </a:ln>
        </p:spPr>
        <p:txBody>
          <a:bodyPr/>
          <a:lstStyle/>
          <a:p>
            <a:endParaRPr lang="en-US"/>
          </a:p>
        </p:txBody>
      </p:sp>
      <p:sp>
        <p:nvSpPr>
          <p:cNvPr id="176" name="Line 45"/>
          <p:cNvSpPr>
            <a:spLocks noChangeShapeType="1"/>
          </p:cNvSpPr>
          <p:nvPr/>
        </p:nvSpPr>
        <p:spPr bwMode="auto">
          <a:xfrm rot="10800000" flipH="1">
            <a:off x="1900517" y="1344706"/>
            <a:ext cx="0" cy="887505"/>
          </a:xfrm>
          <a:prstGeom prst="line">
            <a:avLst/>
          </a:prstGeom>
          <a:noFill/>
          <a:ln w="19050">
            <a:solidFill>
              <a:srgbClr val="000000"/>
            </a:solidFill>
            <a:prstDash val="dash"/>
            <a:round/>
            <a:headEnd/>
            <a:tailEnd/>
          </a:ln>
        </p:spPr>
        <p:txBody>
          <a:bodyPr/>
          <a:lstStyle/>
          <a:p>
            <a:endParaRPr lang="en-US"/>
          </a:p>
        </p:txBody>
      </p:sp>
      <p:sp>
        <p:nvSpPr>
          <p:cNvPr id="177" name="Line 45"/>
          <p:cNvSpPr>
            <a:spLocks noChangeShapeType="1"/>
          </p:cNvSpPr>
          <p:nvPr/>
        </p:nvSpPr>
        <p:spPr bwMode="auto">
          <a:xfrm rot="10800000" flipH="1">
            <a:off x="2254624" y="1340224"/>
            <a:ext cx="0" cy="887505"/>
          </a:xfrm>
          <a:prstGeom prst="line">
            <a:avLst/>
          </a:prstGeom>
          <a:noFill/>
          <a:ln w="19050">
            <a:solidFill>
              <a:srgbClr val="000000"/>
            </a:solidFill>
            <a:prstDash val="dash"/>
            <a:round/>
            <a:headEnd/>
            <a:tailEnd/>
          </a:ln>
        </p:spPr>
        <p:txBody>
          <a:bodyPr/>
          <a:lstStyle/>
          <a:p>
            <a:endParaRPr lang="en-US"/>
          </a:p>
        </p:txBody>
      </p:sp>
      <p:sp>
        <p:nvSpPr>
          <p:cNvPr id="178" name="Line 45"/>
          <p:cNvSpPr>
            <a:spLocks noChangeShapeType="1"/>
          </p:cNvSpPr>
          <p:nvPr/>
        </p:nvSpPr>
        <p:spPr bwMode="auto">
          <a:xfrm rot="10800000" flipH="1">
            <a:off x="4083424" y="1358577"/>
            <a:ext cx="0" cy="252000"/>
          </a:xfrm>
          <a:prstGeom prst="line">
            <a:avLst/>
          </a:prstGeom>
          <a:noFill/>
          <a:ln w="19050">
            <a:solidFill>
              <a:srgbClr val="000000"/>
            </a:solidFill>
            <a:prstDash val="dash"/>
            <a:round/>
            <a:headEnd/>
            <a:tailEnd/>
          </a:ln>
        </p:spPr>
        <p:txBody>
          <a:bodyPr/>
          <a:lstStyle/>
          <a:p>
            <a:endParaRPr lang="en-US"/>
          </a:p>
        </p:txBody>
      </p:sp>
      <p:graphicFrame>
        <p:nvGraphicFramePr>
          <p:cNvPr id="96270" name="Object 124"/>
          <p:cNvGraphicFramePr>
            <a:graphicFrameLocks noChangeAspect="1"/>
          </p:cNvGraphicFramePr>
          <p:nvPr/>
        </p:nvGraphicFramePr>
        <p:xfrm>
          <a:off x="2800724" y="1981387"/>
          <a:ext cx="673100" cy="250825"/>
        </p:xfrm>
        <a:graphic>
          <a:graphicData uri="http://schemas.openxmlformats.org/presentationml/2006/ole">
            <p:oleObj spid="_x0000_s96270" name="Equation" r:id="rId8" imgW="634680" imgH="241200" progId="Equation.DSMT4">
              <p:embed/>
            </p:oleObj>
          </a:graphicData>
        </a:graphic>
      </p:graphicFrame>
      <p:graphicFrame>
        <p:nvGraphicFramePr>
          <p:cNvPr id="96271" name="Object 124"/>
          <p:cNvGraphicFramePr>
            <a:graphicFrameLocks noChangeAspect="1"/>
          </p:cNvGraphicFramePr>
          <p:nvPr/>
        </p:nvGraphicFramePr>
        <p:xfrm>
          <a:off x="1810124" y="2368737"/>
          <a:ext cx="646113" cy="238125"/>
        </p:xfrm>
        <a:graphic>
          <a:graphicData uri="http://schemas.openxmlformats.org/presentationml/2006/ole">
            <p:oleObj spid="_x0000_s96271" name="Equation" r:id="rId9" imgW="609480" imgH="228600" progId="Equation.DSMT4">
              <p:embed/>
            </p:oleObj>
          </a:graphicData>
        </a:graphic>
      </p:graphicFrame>
      <p:sp>
        <p:nvSpPr>
          <p:cNvPr id="181" name="Line 46"/>
          <p:cNvSpPr>
            <a:spLocks noChangeShapeType="1"/>
          </p:cNvSpPr>
          <p:nvPr/>
        </p:nvSpPr>
        <p:spPr bwMode="auto">
          <a:xfrm rot="10800000" flipH="1">
            <a:off x="7875494" y="1636059"/>
            <a:ext cx="0" cy="360000"/>
          </a:xfrm>
          <a:prstGeom prst="line">
            <a:avLst/>
          </a:prstGeom>
          <a:noFill/>
          <a:ln w="19050">
            <a:solidFill>
              <a:srgbClr val="000000"/>
            </a:solidFill>
            <a:prstDash val="sysDot"/>
            <a:round/>
            <a:headEnd/>
            <a:tailEnd/>
          </a:ln>
        </p:spPr>
        <p:txBody>
          <a:bodyPr/>
          <a:lstStyle/>
          <a:p>
            <a:endParaRPr lang="en-US"/>
          </a:p>
        </p:txBody>
      </p:sp>
      <p:sp>
        <p:nvSpPr>
          <p:cNvPr id="182" name="椭圆 181"/>
          <p:cNvSpPr/>
          <p:nvPr/>
        </p:nvSpPr>
        <p:spPr bwMode="auto">
          <a:xfrm>
            <a:off x="7055224" y="1609165"/>
            <a:ext cx="76200" cy="76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sp>
        <p:nvSpPr>
          <p:cNvPr id="183" name="椭圆 182"/>
          <p:cNvSpPr/>
          <p:nvPr/>
        </p:nvSpPr>
        <p:spPr bwMode="auto">
          <a:xfrm>
            <a:off x="7055224" y="2667000"/>
            <a:ext cx="76200" cy="76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graphicFrame>
        <p:nvGraphicFramePr>
          <p:cNvPr id="96272" name="Object 124"/>
          <p:cNvGraphicFramePr>
            <a:graphicFrameLocks noChangeAspect="1"/>
          </p:cNvGraphicFramePr>
          <p:nvPr/>
        </p:nvGraphicFramePr>
        <p:xfrm>
          <a:off x="1111624" y="2142565"/>
          <a:ext cx="188913" cy="238125"/>
        </p:xfrm>
        <a:graphic>
          <a:graphicData uri="http://schemas.openxmlformats.org/presentationml/2006/ole">
            <p:oleObj spid="_x0000_s96272" name="Equation" r:id="rId10" imgW="177480" imgH="228600" progId="Equation.DSMT4">
              <p:embed/>
            </p:oleObj>
          </a:graphicData>
        </a:graphic>
      </p:graphicFrame>
      <p:cxnSp>
        <p:nvCxnSpPr>
          <p:cNvPr id="188" name="直接连接符 187"/>
          <p:cNvCxnSpPr/>
          <p:nvPr/>
        </p:nvCxnSpPr>
        <p:spPr bwMode="auto">
          <a:xfrm>
            <a:off x="1541930" y="1219199"/>
            <a:ext cx="457200" cy="1588"/>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graphicFrame>
        <p:nvGraphicFramePr>
          <p:cNvPr id="96273" name="Object 124"/>
          <p:cNvGraphicFramePr>
            <a:graphicFrameLocks noChangeAspect="1"/>
          </p:cNvGraphicFramePr>
          <p:nvPr/>
        </p:nvGraphicFramePr>
        <p:xfrm>
          <a:off x="1568824" y="1003394"/>
          <a:ext cx="228600" cy="238125"/>
        </p:xfrm>
        <a:graphic>
          <a:graphicData uri="http://schemas.openxmlformats.org/presentationml/2006/ole">
            <p:oleObj spid="_x0000_s96273" name="Equation" r:id="rId11" imgW="215640" imgH="228600" progId="Equation.DSMT4">
              <p:embed/>
            </p:oleObj>
          </a:graphicData>
        </a:graphic>
      </p:graphicFrame>
      <p:sp>
        <p:nvSpPr>
          <p:cNvPr id="190" name="Line 46"/>
          <p:cNvSpPr>
            <a:spLocks noChangeShapeType="1"/>
          </p:cNvSpPr>
          <p:nvPr/>
        </p:nvSpPr>
        <p:spPr bwMode="auto">
          <a:xfrm rot="10800000" flipH="1">
            <a:off x="7879977" y="2329412"/>
            <a:ext cx="0" cy="360000"/>
          </a:xfrm>
          <a:prstGeom prst="line">
            <a:avLst/>
          </a:prstGeom>
          <a:noFill/>
          <a:ln w="19050">
            <a:solidFill>
              <a:srgbClr val="000000"/>
            </a:solidFill>
            <a:prstDash val="sysDot"/>
            <a:round/>
            <a:headEnd/>
            <a:tailEnd/>
          </a:ln>
        </p:spPr>
        <p:txBody>
          <a:bodyPr/>
          <a:lstStyle/>
          <a:p>
            <a:endParaRPr lang="en-US"/>
          </a:p>
        </p:txBody>
      </p:sp>
      <p:sp>
        <p:nvSpPr>
          <p:cNvPr id="191" name="右箭头 190"/>
          <p:cNvSpPr/>
          <p:nvPr/>
        </p:nvSpPr>
        <p:spPr bwMode="auto">
          <a:xfrm>
            <a:off x="4997824" y="1927412"/>
            <a:ext cx="609600" cy="228600"/>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sp>
        <p:nvSpPr>
          <p:cNvPr id="192" name="TextBox 191"/>
          <p:cNvSpPr txBox="1"/>
          <p:nvPr/>
        </p:nvSpPr>
        <p:spPr>
          <a:xfrm>
            <a:off x="2133600" y="2819400"/>
            <a:ext cx="1107996" cy="246221"/>
          </a:xfrm>
          <a:prstGeom prst="rect">
            <a:avLst/>
          </a:prstGeom>
          <a:noFill/>
        </p:spPr>
        <p:txBody>
          <a:bodyPr wrap="none" rtlCol="0">
            <a:spAutoFit/>
          </a:bodyPr>
          <a:lstStyle/>
          <a:p>
            <a:r>
              <a:rPr lang="en-US" altLang="zh-CN" i="0" dirty="0" smtClean="0"/>
              <a:t>Distributed EAM</a:t>
            </a:r>
            <a:endParaRPr lang="zh-CN" altLang="en-US" i="0" dirty="0"/>
          </a:p>
        </p:txBody>
      </p:sp>
      <p:sp>
        <p:nvSpPr>
          <p:cNvPr id="193" name="TextBox 192"/>
          <p:cNvSpPr txBox="1"/>
          <p:nvPr/>
        </p:nvSpPr>
        <p:spPr>
          <a:xfrm>
            <a:off x="6553200" y="2819400"/>
            <a:ext cx="1178528" cy="246221"/>
          </a:xfrm>
          <a:prstGeom prst="rect">
            <a:avLst/>
          </a:prstGeom>
          <a:noFill/>
        </p:spPr>
        <p:txBody>
          <a:bodyPr wrap="none" rtlCol="0">
            <a:spAutoFit/>
          </a:bodyPr>
          <a:lstStyle/>
          <a:p>
            <a:r>
              <a:rPr lang="en-US" altLang="zh-CN" i="0" dirty="0" smtClean="0"/>
              <a:t>Equavilent Circuit</a:t>
            </a:r>
            <a:endParaRPr lang="zh-CN" altLang="en-US" i="0" dirty="0"/>
          </a:p>
        </p:txBody>
      </p:sp>
      <p:sp>
        <p:nvSpPr>
          <p:cNvPr id="194" name="Line 45"/>
          <p:cNvSpPr>
            <a:spLocks noChangeShapeType="1"/>
          </p:cNvSpPr>
          <p:nvPr/>
        </p:nvSpPr>
        <p:spPr bwMode="auto">
          <a:xfrm rot="10800000">
            <a:off x="4509247" y="2378857"/>
            <a:ext cx="0" cy="324000"/>
          </a:xfrm>
          <a:prstGeom prst="line">
            <a:avLst/>
          </a:prstGeom>
          <a:noFill/>
          <a:ln w="19050">
            <a:solidFill>
              <a:srgbClr val="000000"/>
            </a:solidFill>
            <a:round/>
            <a:headEnd/>
            <a:tailEnd/>
          </a:ln>
        </p:spPr>
        <p:txBody>
          <a:bodyPr/>
          <a:lstStyle/>
          <a:p>
            <a:endParaRPr lang="en-US"/>
          </a:p>
        </p:txBody>
      </p:sp>
      <p:graphicFrame>
        <p:nvGraphicFramePr>
          <p:cNvPr id="96275" name="Object 124"/>
          <p:cNvGraphicFramePr>
            <a:graphicFrameLocks noChangeAspect="1"/>
          </p:cNvGraphicFramePr>
          <p:nvPr/>
        </p:nvGraphicFramePr>
        <p:xfrm>
          <a:off x="6274641" y="2081119"/>
          <a:ext cx="188912" cy="238125"/>
        </p:xfrm>
        <a:graphic>
          <a:graphicData uri="http://schemas.openxmlformats.org/presentationml/2006/ole">
            <p:oleObj spid="_x0000_s96275" name="Equation" r:id="rId12" imgW="177480" imgH="228600" progId="Equation.DSMT4">
              <p:embed/>
            </p:oleObj>
          </a:graphicData>
        </a:graphic>
      </p:graphicFrame>
      <p:cxnSp>
        <p:nvCxnSpPr>
          <p:cNvPr id="201" name="直接连接符 200"/>
          <p:cNvCxnSpPr/>
          <p:nvPr/>
        </p:nvCxnSpPr>
        <p:spPr bwMode="auto">
          <a:xfrm rot="10800000" flipV="1">
            <a:off x="1752600" y="4876800"/>
            <a:ext cx="457200" cy="22860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graphicFrame>
        <p:nvGraphicFramePr>
          <p:cNvPr id="96276" name="Object 124"/>
          <p:cNvGraphicFramePr>
            <a:graphicFrameLocks noChangeAspect="1"/>
          </p:cNvGraphicFramePr>
          <p:nvPr/>
        </p:nvGraphicFramePr>
        <p:xfrm>
          <a:off x="838200" y="5019675"/>
          <a:ext cx="781050" cy="238125"/>
        </p:xfrm>
        <a:graphic>
          <a:graphicData uri="http://schemas.openxmlformats.org/presentationml/2006/ole">
            <p:oleObj spid="_x0000_s96276" name="Equation" r:id="rId13" imgW="736560" imgH="228600" progId="Equation.DSMT4">
              <p:embed/>
            </p:oleObj>
          </a:graphicData>
        </a:graphic>
      </p:graphicFrame>
      <p:sp>
        <p:nvSpPr>
          <p:cNvPr id="205" name="TextBox 204"/>
          <p:cNvSpPr txBox="1"/>
          <p:nvPr/>
        </p:nvSpPr>
        <p:spPr>
          <a:xfrm>
            <a:off x="769182" y="5240179"/>
            <a:ext cx="2507418" cy="246221"/>
          </a:xfrm>
          <a:prstGeom prst="rect">
            <a:avLst/>
          </a:prstGeom>
          <a:noFill/>
        </p:spPr>
        <p:txBody>
          <a:bodyPr wrap="none" rtlCol="0">
            <a:spAutoFit/>
          </a:bodyPr>
          <a:lstStyle/>
          <a:p>
            <a:r>
              <a:rPr lang="en-US" altLang="zh-CN" i="0" dirty="0" smtClean="0"/>
              <a:t>For impedance matching at the input port</a:t>
            </a:r>
            <a:endParaRPr lang="zh-CN" altLang="en-US" i="0" dirty="0"/>
          </a:p>
        </p:txBody>
      </p:sp>
      <p:sp>
        <p:nvSpPr>
          <p:cNvPr id="206" name="矩形 205"/>
          <p:cNvSpPr/>
          <p:nvPr/>
        </p:nvSpPr>
        <p:spPr bwMode="auto">
          <a:xfrm>
            <a:off x="2819400" y="4191000"/>
            <a:ext cx="1295400" cy="685800"/>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sp>
        <p:nvSpPr>
          <p:cNvPr id="112" name="TextBox 111"/>
          <p:cNvSpPr txBox="1"/>
          <p:nvPr/>
        </p:nvSpPr>
        <p:spPr>
          <a:xfrm>
            <a:off x="5867400" y="3505200"/>
            <a:ext cx="2763000" cy="276999"/>
          </a:xfrm>
          <a:prstGeom prst="rect">
            <a:avLst/>
          </a:prstGeom>
          <a:noFill/>
        </p:spPr>
        <p:txBody>
          <a:bodyPr wrap="none" rtlCol="0">
            <a:spAutoFit/>
          </a:bodyPr>
          <a:lstStyle/>
          <a:p>
            <a:r>
              <a:rPr lang="en-US" altLang="zh-CN" sz="1200" i="0" dirty="0" smtClean="0"/>
              <a:t>Assume square pattern, 50% ‘1’ Level</a:t>
            </a:r>
            <a:endParaRPr lang="zh-CN" altLang="en-US" sz="1200" i="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8" name="Picture 8" descr="F:\Project\Intel_hybrid_EML\devices\EAM11-b3\20120215_EYE\R4C1_2.2VPP_200MA_WO_FILTER\50G_3.8V_1.43MA.bmp"/>
          <p:cNvPicPr>
            <a:picLocks noChangeAspect="1" noChangeArrowheads="1"/>
          </p:cNvPicPr>
          <p:nvPr/>
        </p:nvPicPr>
        <p:blipFill>
          <a:blip r:embed="rId2"/>
          <a:srcRect l="17714" t="7873" r="5905" b="23619"/>
          <a:stretch>
            <a:fillRect/>
          </a:stretch>
        </p:blipFill>
        <p:spPr bwMode="auto">
          <a:xfrm>
            <a:off x="6149398" y="2501153"/>
            <a:ext cx="2328418" cy="1566312"/>
          </a:xfrm>
          <a:prstGeom prst="rect">
            <a:avLst/>
          </a:prstGeom>
          <a:noFill/>
        </p:spPr>
      </p:pic>
      <p:sp>
        <p:nvSpPr>
          <p:cNvPr id="2" name="标题 1"/>
          <p:cNvSpPr>
            <a:spLocks noGrp="1"/>
          </p:cNvSpPr>
          <p:nvPr>
            <p:ph type="title"/>
          </p:nvPr>
        </p:nvSpPr>
        <p:spPr/>
        <p:txBody>
          <a:bodyPr/>
          <a:lstStyle/>
          <a:p>
            <a:r>
              <a:rPr lang="en-US" altLang="zh-CN" dirty="0" smtClean="0"/>
              <a:t>Symmetric Eye Diagrams</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15</a:t>
            </a:fld>
            <a:endParaRPr lang="en-US" altLang="zh-TW" dirty="0"/>
          </a:p>
        </p:txBody>
      </p:sp>
      <p:pic>
        <p:nvPicPr>
          <p:cNvPr id="97282" name="Picture 2" descr="F:\Project\Intel_hybrid_EML\devices\EAM11-b3\20120215_EYE\R4C1_2.2VPP_200MA_WO_FILTER\50G_3.8V_1.46MA_16KM.bmp"/>
          <p:cNvPicPr>
            <a:picLocks noChangeAspect="1" noChangeArrowheads="1"/>
          </p:cNvPicPr>
          <p:nvPr/>
        </p:nvPicPr>
        <p:blipFill>
          <a:blip r:embed="rId3"/>
          <a:srcRect l="17714" t="7873" r="5905" b="23619"/>
          <a:stretch>
            <a:fillRect/>
          </a:stretch>
        </p:blipFill>
        <p:spPr bwMode="auto">
          <a:xfrm>
            <a:off x="6149398" y="4081453"/>
            <a:ext cx="2328418" cy="1566312"/>
          </a:xfrm>
          <a:prstGeom prst="rect">
            <a:avLst/>
          </a:prstGeom>
          <a:noFill/>
        </p:spPr>
      </p:pic>
      <p:pic>
        <p:nvPicPr>
          <p:cNvPr id="97283" name="Picture 3" descr="F:\Project\Intel_hybrid_EML\devices\EAM11-b3\20120215_EYE\R4C1_2.2VPP_200MA_WO_FILTER\25G_3.8V_1.44MA.bmp"/>
          <p:cNvPicPr>
            <a:picLocks noChangeAspect="1" noChangeArrowheads="1"/>
          </p:cNvPicPr>
          <p:nvPr/>
        </p:nvPicPr>
        <p:blipFill>
          <a:blip r:embed="rId4"/>
          <a:srcRect l="17714" t="7873" r="5905" b="23619"/>
          <a:stretch>
            <a:fillRect/>
          </a:stretch>
        </p:blipFill>
        <p:spPr bwMode="auto">
          <a:xfrm>
            <a:off x="1447800" y="2501153"/>
            <a:ext cx="2328418" cy="1566312"/>
          </a:xfrm>
          <a:prstGeom prst="rect">
            <a:avLst/>
          </a:prstGeom>
          <a:noFill/>
        </p:spPr>
      </p:pic>
      <p:pic>
        <p:nvPicPr>
          <p:cNvPr id="97284" name="Picture 4" descr="F:\Project\Intel_hybrid_EML\devices\EAM11-b3\20120215_EYE\R4C1_2.2VPP_200MA_WO_FILTER\25G_3.8V_1.45MA_16KM.bmp"/>
          <p:cNvPicPr>
            <a:picLocks noChangeAspect="1" noChangeArrowheads="1"/>
          </p:cNvPicPr>
          <p:nvPr/>
        </p:nvPicPr>
        <p:blipFill>
          <a:blip r:embed="rId5"/>
          <a:srcRect l="17714" t="7873" r="5905" b="23619"/>
          <a:stretch>
            <a:fillRect/>
          </a:stretch>
        </p:blipFill>
        <p:spPr bwMode="auto">
          <a:xfrm>
            <a:off x="1447800" y="4081453"/>
            <a:ext cx="2328418" cy="1566312"/>
          </a:xfrm>
          <a:prstGeom prst="rect">
            <a:avLst/>
          </a:prstGeom>
          <a:noFill/>
        </p:spPr>
      </p:pic>
      <p:pic>
        <p:nvPicPr>
          <p:cNvPr id="97285" name="Picture 5" descr="F:\Project\Intel_hybrid_EML\devices\EAM11-b3\20120215_EYE\R4C1_2.2VPP_200MA_WO_FILTER\40G_3.8V_1.44MA.bmp"/>
          <p:cNvPicPr>
            <a:picLocks noChangeAspect="1" noChangeArrowheads="1"/>
          </p:cNvPicPr>
          <p:nvPr/>
        </p:nvPicPr>
        <p:blipFill>
          <a:blip r:embed="rId6"/>
          <a:srcRect l="17714" t="7873" r="5905" b="23619"/>
          <a:stretch>
            <a:fillRect/>
          </a:stretch>
        </p:blipFill>
        <p:spPr bwMode="auto">
          <a:xfrm>
            <a:off x="3796748" y="2501153"/>
            <a:ext cx="2328418" cy="1566312"/>
          </a:xfrm>
          <a:prstGeom prst="rect">
            <a:avLst/>
          </a:prstGeom>
          <a:noFill/>
        </p:spPr>
      </p:pic>
      <p:pic>
        <p:nvPicPr>
          <p:cNvPr id="97286" name="Picture 6" descr="F:\Project\Intel_hybrid_EML\devices\EAM11-b3\20120215_EYE\R4C1_2.2VPP_200MA_WO_FILTER\40G_3.8V_1.46MA_16KM2.bmp"/>
          <p:cNvPicPr>
            <a:picLocks noChangeAspect="1" noChangeArrowheads="1"/>
          </p:cNvPicPr>
          <p:nvPr/>
        </p:nvPicPr>
        <p:blipFill>
          <a:blip r:embed="rId7"/>
          <a:srcRect l="17714" t="7873" r="5905" b="23619"/>
          <a:stretch>
            <a:fillRect/>
          </a:stretch>
        </p:blipFill>
        <p:spPr bwMode="auto">
          <a:xfrm>
            <a:off x="3796748" y="4081453"/>
            <a:ext cx="2328418" cy="1566312"/>
          </a:xfrm>
          <a:prstGeom prst="rect">
            <a:avLst/>
          </a:prstGeom>
          <a:noFill/>
        </p:spPr>
      </p:pic>
      <p:pic>
        <p:nvPicPr>
          <p:cNvPr id="11" name="Picture 1" descr="F:\My Documents\Manuscripts\Manuscript_EAM12\Plotting\EYE\50g_12db_att.bmp"/>
          <p:cNvPicPr>
            <a:picLocks noChangeAspect="1" noChangeArrowheads="1"/>
          </p:cNvPicPr>
          <p:nvPr/>
        </p:nvPicPr>
        <p:blipFill>
          <a:blip r:embed="rId8"/>
          <a:srcRect l="17714" t="7873" r="5905" b="23619"/>
          <a:stretch>
            <a:fillRect/>
          </a:stretch>
        </p:blipFill>
        <p:spPr bwMode="auto">
          <a:xfrm>
            <a:off x="6149398" y="927652"/>
            <a:ext cx="2328427" cy="1566319"/>
          </a:xfrm>
          <a:prstGeom prst="rect">
            <a:avLst/>
          </a:prstGeom>
          <a:noFill/>
        </p:spPr>
      </p:pic>
      <p:pic>
        <p:nvPicPr>
          <p:cNvPr id="12" name="Picture 2" descr="F:\My Documents\Manuscripts\Manuscript_EAM12\Plotting\EYE\40g_12db_att.bmp"/>
          <p:cNvPicPr>
            <a:picLocks noChangeAspect="1" noChangeArrowheads="1"/>
          </p:cNvPicPr>
          <p:nvPr/>
        </p:nvPicPr>
        <p:blipFill>
          <a:blip r:embed="rId9"/>
          <a:srcRect l="17714" t="7873" r="5905" b="23619"/>
          <a:stretch>
            <a:fillRect/>
          </a:stretch>
        </p:blipFill>
        <p:spPr bwMode="auto">
          <a:xfrm>
            <a:off x="3796748" y="927652"/>
            <a:ext cx="2328427" cy="1566319"/>
          </a:xfrm>
          <a:prstGeom prst="rect">
            <a:avLst/>
          </a:prstGeom>
          <a:noFill/>
        </p:spPr>
      </p:pic>
      <p:pic>
        <p:nvPicPr>
          <p:cNvPr id="13" name="Picture 3" descr="F:\My Documents\Manuscripts\Manuscript_EAM12\Plotting\EYE\25g_12db_att.bmp"/>
          <p:cNvPicPr>
            <a:picLocks noChangeAspect="1" noChangeArrowheads="1"/>
          </p:cNvPicPr>
          <p:nvPr/>
        </p:nvPicPr>
        <p:blipFill>
          <a:blip r:embed="rId10"/>
          <a:srcRect l="17714" t="7873" r="5905" b="23619"/>
          <a:stretch>
            <a:fillRect/>
          </a:stretch>
        </p:blipFill>
        <p:spPr bwMode="auto">
          <a:xfrm>
            <a:off x="1447800" y="927652"/>
            <a:ext cx="2328418" cy="1566312"/>
          </a:xfrm>
          <a:prstGeom prst="rect">
            <a:avLst/>
          </a:prstGeom>
          <a:noFill/>
        </p:spPr>
      </p:pic>
      <p:sp>
        <p:nvSpPr>
          <p:cNvPr id="14" name="TextBox 13"/>
          <p:cNvSpPr txBox="1"/>
          <p:nvPr/>
        </p:nvSpPr>
        <p:spPr>
          <a:xfrm>
            <a:off x="76200" y="1273314"/>
            <a:ext cx="1378904" cy="707886"/>
          </a:xfrm>
          <a:prstGeom prst="rect">
            <a:avLst/>
          </a:prstGeom>
          <a:noFill/>
        </p:spPr>
        <p:txBody>
          <a:bodyPr wrap="none" rtlCol="0">
            <a:spAutoFit/>
          </a:bodyPr>
          <a:lstStyle/>
          <a:p>
            <a:pPr algn="ctr"/>
            <a:r>
              <a:rPr lang="en-US" altLang="zh-CN" sz="2000" dirty="0" smtClean="0"/>
              <a:t>EE</a:t>
            </a:r>
          </a:p>
          <a:p>
            <a:pPr algn="ctr"/>
            <a:r>
              <a:rPr lang="en-US" altLang="zh-CN" sz="2000" dirty="0" smtClean="0"/>
              <a:t>(15dB att.)</a:t>
            </a:r>
            <a:endParaRPr lang="zh-CN" altLang="en-US" sz="2000" dirty="0"/>
          </a:p>
        </p:txBody>
      </p:sp>
      <p:sp>
        <p:nvSpPr>
          <p:cNvPr id="15" name="TextBox 14"/>
          <p:cNvSpPr txBox="1"/>
          <p:nvPr/>
        </p:nvSpPr>
        <p:spPr>
          <a:xfrm>
            <a:off x="2464913" y="2057400"/>
            <a:ext cx="1421287" cy="276999"/>
          </a:xfrm>
          <a:prstGeom prst="rect">
            <a:avLst/>
          </a:prstGeom>
          <a:noFill/>
        </p:spPr>
        <p:txBody>
          <a:bodyPr wrap="none" rtlCol="0">
            <a:spAutoFit/>
          </a:bodyPr>
          <a:lstStyle/>
          <a:p>
            <a:r>
              <a:rPr lang="en-US" altLang="zh-CN" sz="1200" dirty="0" smtClean="0">
                <a:solidFill>
                  <a:schemeClr val="bg1"/>
                </a:solidFill>
              </a:rPr>
              <a:t>Eye Amp.=426mV</a:t>
            </a:r>
            <a:endParaRPr lang="zh-CN" altLang="en-US" sz="1200" dirty="0">
              <a:solidFill>
                <a:schemeClr val="bg1"/>
              </a:solidFill>
            </a:endParaRPr>
          </a:p>
        </p:txBody>
      </p:sp>
      <p:sp>
        <p:nvSpPr>
          <p:cNvPr id="16" name="TextBox 15"/>
          <p:cNvSpPr txBox="1"/>
          <p:nvPr/>
        </p:nvSpPr>
        <p:spPr>
          <a:xfrm>
            <a:off x="4750913" y="2057400"/>
            <a:ext cx="1421287" cy="276999"/>
          </a:xfrm>
          <a:prstGeom prst="rect">
            <a:avLst/>
          </a:prstGeom>
          <a:noFill/>
        </p:spPr>
        <p:txBody>
          <a:bodyPr wrap="none" rtlCol="0">
            <a:spAutoFit/>
          </a:bodyPr>
          <a:lstStyle/>
          <a:p>
            <a:r>
              <a:rPr lang="en-US" altLang="zh-CN" sz="1200" dirty="0" smtClean="0">
                <a:solidFill>
                  <a:schemeClr val="bg1"/>
                </a:solidFill>
              </a:rPr>
              <a:t>Eye Amp.=407mV</a:t>
            </a:r>
            <a:endParaRPr lang="zh-CN" altLang="en-US" sz="1200" dirty="0">
              <a:solidFill>
                <a:schemeClr val="bg1"/>
              </a:solidFill>
            </a:endParaRPr>
          </a:p>
        </p:txBody>
      </p:sp>
      <p:sp>
        <p:nvSpPr>
          <p:cNvPr id="17" name="TextBox 16"/>
          <p:cNvSpPr txBox="1"/>
          <p:nvPr/>
        </p:nvSpPr>
        <p:spPr>
          <a:xfrm>
            <a:off x="7113113" y="2057400"/>
            <a:ext cx="1421287" cy="276999"/>
          </a:xfrm>
          <a:prstGeom prst="rect">
            <a:avLst/>
          </a:prstGeom>
          <a:noFill/>
        </p:spPr>
        <p:txBody>
          <a:bodyPr wrap="none" rtlCol="0">
            <a:spAutoFit/>
          </a:bodyPr>
          <a:lstStyle/>
          <a:p>
            <a:r>
              <a:rPr lang="en-US" altLang="zh-CN" sz="1200" dirty="0" smtClean="0">
                <a:solidFill>
                  <a:schemeClr val="bg1"/>
                </a:solidFill>
              </a:rPr>
              <a:t>Eye Amp.=388mV</a:t>
            </a:r>
            <a:endParaRPr lang="zh-CN" altLang="en-US" sz="1200" dirty="0">
              <a:solidFill>
                <a:schemeClr val="bg1"/>
              </a:solidFill>
            </a:endParaRPr>
          </a:p>
        </p:txBody>
      </p:sp>
      <p:sp>
        <p:nvSpPr>
          <p:cNvPr id="18" name="TextBox 17"/>
          <p:cNvSpPr txBox="1"/>
          <p:nvPr/>
        </p:nvSpPr>
        <p:spPr>
          <a:xfrm>
            <a:off x="609600" y="3134262"/>
            <a:ext cx="670376" cy="400110"/>
          </a:xfrm>
          <a:prstGeom prst="rect">
            <a:avLst/>
          </a:prstGeom>
          <a:noFill/>
        </p:spPr>
        <p:txBody>
          <a:bodyPr wrap="none" rtlCol="0">
            <a:spAutoFit/>
          </a:bodyPr>
          <a:lstStyle/>
          <a:p>
            <a:r>
              <a:rPr lang="en-US" altLang="zh-CN" sz="2000" dirty="0" smtClean="0"/>
              <a:t>B2B</a:t>
            </a:r>
            <a:endParaRPr lang="zh-CN" altLang="en-US" sz="2000" dirty="0"/>
          </a:p>
        </p:txBody>
      </p:sp>
      <p:sp>
        <p:nvSpPr>
          <p:cNvPr id="19" name="TextBox 18"/>
          <p:cNvSpPr txBox="1"/>
          <p:nvPr/>
        </p:nvSpPr>
        <p:spPr>
          <a:xfrm>
            <a:off x="533400" y="4658262"/>
            <a:ext cx="811441" cy="400110"/>
          </a:xfrm>
          <a:prstGeom prst="rect">
            <a:avLst/>
          </a:prstGeom>
          <a:noFill/>
        </p:spPr>
        <p:txBody>
          <a:bodyPr wrap="none" rtlCol="0">
            <a:spAutoFit/>
          </a:bodyPr>
          <a:lstStyle/>
          <a:p>
            <a:r>
              <a:rPr lang="en-US" altLang="zh-CN" sz="2000" dirty="0" smtClean="0"/>
              <a:t>16km</a:t>
            </a:r>
            <a:endParaRPr lang="zh-CN" altLang="en-US" sz="2000" dirty="0"/>
          </a:p>
        </p:txBody>
      </p:sp>
      <p:sp>
        <p:nvSpPr>
          <p:cNvPr id="20" name="TextBox 19"/>
          <p:cNvSpPr txBox="1"/>
          <p:nvPr/>
        </p:nvSpPr>
        <p:spPr>
          <a:xfrm>
            <a:off x="2859360" y="2528047"/>
            <a:ext cx="973343" cy="276999"/>
          </a:xfrm>
          <a:prstGeom prst="rect">
            <a:avLst/>
          </a:prstGeom>
          <a:noFill/>
        </p:spPr>
        <p:txBody>
          <a:bodyPr wrap="none" rtlCol="0">
            <a:spAutoFit/>
          </a:bodyPr>
          <a:lstStyle/>
          <a:p>
            <a:r>
              <a:rPr lang="en-US" altLang="zh-CN" sz="1200" dirty="0" smtClean="0">
                <a:solidFill>
                  <a:schemeClr val="bg1"/>
                </a:solidFill>
              </a:rPr>
              <a:t>ER=10.4dB</a:t>
            </a:r>
            <a:endParaRPr lang="zh-CN" altLang="en-US" sz="1200" dirty="0">
              <a:solidFill>
                <a:schemeClr val="bg1"/>
              </a:solidFill>
            </a:endParaRPr>
          </a:p>
        </p:txBody>
      </p:sp>
      <p:sp>
        <p:nvSpPr>
          <p:cNvPr id="21" name="TextBox 20"/>
          <p:cNvSpPr txBox="1"/>
          <p:nvPr/>
        </p:nvSpPr>
        <p:spPr>
          <a:xfrm>
            <a:off x="2865044" y="4155141"/>
            <a:ext cx="973343" cy="276999"/>
          </a:xfrm>
          <a:prstGeom prst="rect">
            <a:avLst/>
          </a:prstGeom>
          <a:noFill/>
        </p:spPr>
        <p:txBody>
          <a:bodyPr wrap="none" rtlCol="0">
            <a:spAutoFit/>
          </a:bodyPr>
          <a:lstStyle/>
          <a:p>
            <a:r>
              <a:rPr lang="en-US" altLang="zh-CN" sz="1200" dirty="0" smtClean="0">
                <a:solidFill>
                  <a:schemeClr val="bg1"/>
                </a:solidFill>
              </a:rPr>
              <a:t>ER=10.4dB</a:t>
            </a:r>
            <a:endParaRPr lang="zh-CN" altLang="en-US" sz="1200" dirty="0">
              <a:solidFill>
                <a:schemeClr val="bg1"/>
              </a:solidFill>
            </a:endParaRPr>
          </a:p>
        </p:txBody>
      </p:sp>
      <p:sp>
        <p:nvSpPr>
          <p:cNvPr id="22" name="TextBox 21"/>
          <p:cNvSpPr txBox="1"/>
          <p:nvPr/>
        </p:nvSpPr>
        <p:spPr>
          <a:xfrm>
            <a:off x="5145360" y="2528047"/>
            <a:ext cx="888385" cy="276999"/>
          </a:xfrm>
          <a:prstGeom prst="rect">
            <a:avLst/>
          </a:prstGeom>
          <a:noFill/>
        </p:spPr>
        <p:txBody>
          <a:bodyPr wrap="none" rtlCol="0">
            <a:spAutoFit/>
          </a:bodyPr>
          <a:lstStyle/>
          <a:p>
            <a:r>
              <a:rPr lang="en-US" altLang="zh-CN" sz="1200" dirty="0" smtClean="0">
                <a:solidFill>
                  <a:schemeClr val="bg1"/>
                </a:solidFill>
              </a:rPr>
              <a:t>ER=9.1dB</a:t>
            </a:r>
            <a:endParaRPr lang="zh-CN" altLang="en-US" sz="1200" dirty="0">
              <a:solidFill>
                <a:schemeClr val="bg1"/>
              </a:solidFill>
            </a:endParaRPr>
          </a:p>
        </p:txBody>
      </p:sp>
      <p:sp>
        <p:nvSpPr>
          <p:cNvPr id="23" name="TextBox 22"/>
          <p:cNvSpPr txBox="1"/>
          <p:nvPr/>
        </p:nvSpPr>
        <p:spPr>
          <a:xfrm>
            <a:off x="5151044" y="4155141"/>
            <a:ext cx="888385" cy="276999"/>
          </a:xfrm>
          <a:prstGeom prst="rect">
            <a:avLst/>
          </a:prstGeom>
          <a:noFill/>
        </p:spPr>
        <p:txBody>
          <a:bodyPr wrap="none" rtlCol="0">
            <a:spAutoFit/>
          </a:bodyPr>
          <a:lstStyle/>
          <a:p>
            <a:r>
              <a:rPr lang="en-US" altLang="zh-CN" sz="1200" dirty="0" smtClean="0">
                <a:solidFill>
                  <a:schemeClr val="bg1"/>
                </a:solidFill>
              </a:rPr>
              <a:t>ER=8.7dB</a:t>
            </a:r>
            <a:endParaRPr lang="zh-CN" altLang="en-US" sz="1200" dirty="0">
              <a:solidFill>
                <a:schemeClr val="bg1"/>
              </a:solidFill>
            </a:endParaRPr>
          </a:p>
        </p:txBody>
      </p:sp>
      <p:sp>
        <p:nvSpPr>
          <p:cNvPr id="24" name="TextBox 23"/>
          <p:cNvSpPr txBox="1"/>
          <p:nvPr/>
        </p:nvSpPr>
        <p:spPr>
          <a:xfrm>
            <a:off x="7583760" y="2528047"/>
            <a:ext cx="888385" cy="276999"/>
          </a:xfrm>
          <a:prstGeom prst="rect">
            <a:avLst/>
          </a:prstGeom>
          <a:noFill/>
        </p:spPr>
        <p:txBody>
          <a:bodyPr wrap="none" rtlCol="0">
            <a:spAutoFit/>
          </a:bodyPr>
          <a:lstStyle/>
          <a:p>
            <a:r>
              <a:rPr lang="en-US" altLang="zh-CN" sz="1200" dirty="0" smtClean="0">
                <a:solidFill>
                  <a:schemeClr val="bg1"/>
                </a:solidFill>
              </a:rPr>
              <a:t>ER=8.5dB</a:t>
            </a:r>
            <a:endParaRPr lang="zh-CN" altLang="en-US" sz="1200" dirty="0">
              <a:solidFill>
                <a:schemeClr val="bg1"/>
              </a:solidFill>
            </a:endParaRPr>
          </a:p>
        </p:txBody>
      </p:sp>
      <p:sp>
        <p:nvSpPr>
          <p:cNvPr id="25" name="TextBox 24"/>
          <p:cNvSpPr txBox="1"/>
          <p:nvPr/>
        </p:nvSpPr>
        <p:spPr>
          <a:xfrm>
            <a:off x="7589444" y="4155141"/>
            <a:ext cx="888385" cy="276999"/>
          </a:xfrm>
          <a:prstGeom prst="rect">
            <a:avLst/>
          </a:prstGeom>
          <a:noFill/>
        </p:spPr>
        <p:txBody>
          <a:bodyPr wrap="none" rtlCol="0">
            <a:spAutoFit/>
          </a:bodyPr>
          <a:lstStyle/>
          <a:p>
            <a:r>
              <a:rPr lang="en-US" altLang="zh-CN" sz="1200" dirty="0" smtClean="0">
                <a:solidFill>
                  <a:schemeClr val="bg1"/>
                </a:solidFill>
              </a:rPr>
              <a:t>ER=8.5dB</a:t>
            </a:r>
            <a:endParaRPr lang="zh-CN" altLang="en-US" sz="1200" dirty="0">
              <a:solidFill>
                <a:schemeClr val="bg1"/>
              </a:solidFill>
            </a:endParaRPr>
          </a:p>
        </p:txBody>
      </p:sp>
      <p:cxnSp>
        <p:nvCxnSpPr>
          <p:cNvPr id="26" name="直接连接符 25"/>
          <p:cNvCxnSpPr/>
          <p:nvPr/>
        </p:nvCxnSpPr>
        <p:spPr>
          <a:xfrm>
            <a:off x="1757775" y="4523203"/>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76803" y="4191000"/>
            <a:ext cx="623889" cy="338554"/>
          </a:xfrm>
          <a:prstGeom prst="rect">
            <a:avLst/>
          </a:prstGeom>
          <a:noFill/>
        </p:spPr>
        <p:txBody>
          <a:bodyPr wrap="none" rtlCol="0">
            <a:spAutoFit/>
          </a:bodyPr>
          <a:lstStyle/>
          <a:p>
            <a:r>
              <a:rPr lang="en-US" altLang="zh-CN" sz="1600" dirty="0" smtClean="0">
                <a:solidFill>
                  <a:schemeClr val="bg1"/>
                </a:solidFill>
                <a:latin typeface="Times New Roman" pitchFamily="18" charset="0"/>
                <a:cs typeface="Times New Roman" pitchFamily="18" charset="0"/>
              </a:rPr>
              <a:t>20 ps</a:t>
            </a:r>
            <a:endParaRPr lang="zh-CN" altLang="en-US" sz="1600" dirty="0">
              <a:solidFill>
                <a:schemeClr val="bg1"/>
              </a:solidFill>
              <a:latin typeface="Times New Roman" pitchFamily="18" charset="0"/>
              <a:cs typeface="Times New Roman" pitchFamily="18" charset="0"/>
            </a:endParaRPr>
          </a:p>
        </p:txBody>
      </p:sp>
      <p:cxnSp>
        <p:nvCxnSpPr>
          <p:cNvPr id="28" name="直接连接符 27"/>
          <p:cNvCxnSpPr/>
          <p:nvPr/>
        </p:nvCxnSpPr>
        <p:spPr>
          <a:xfrm>
            <a:off x="4100941" y="4523619"/>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919969" y="4191416"/>
            <a:ext cx="623889" cy="338554"/>
          </a:xfrm>
          <a:prstGeom prst="rect">
            <a:avLst/>
          </a:prstGeom>
          <a:noFill/>
        </p:spPr>
        <p:txBody>
          <a:bodyPr wrap="none" rtlCol="0">
            <a:spAutoFit/>
          </a:bodyPr>
          <a:lstStyle/>
          <a:p>
            <a:r>
              <a:rPr lang="en-US" altLang="zh-CN" sz="1600" dirty="0" smtClean="0">
                <a:solidFill>
                  <a:schemeClr val="bg1"/>
                </a:solidFill>
                <a:latin typeface="Times New Roman" pitchFamily="18" charset="0"/>
                <a:cs typeface="Times New Roman" pitchFamily="18" charset="0"/>
              </a:rPr>
              <a:t>10 ps</a:t>
            </a:r>
            <a:endParaRPr lang="zh-CN" altLang="en-US" sz="1600" dirty="0">
              <a:solidFill>
                <a:schemeClr val="bg1"/>
              </a:solidFill>
              <a:latin typeface="Times New Roman" pitchFamily="18" charset="0"/>
              <a:cs typeface="Times New Roman" pitchFamily="18" charset="0"/>
            </a:endParaRPr>
          </a:p>
        </p:txBody>
      </p:sp>
      <p:cxnSp>
        <p:nvCxnSpPr>
          <p:cNvPr id="30" name="直接连接符 29"/>
          <p:cNvCxnSpPr/>
          <p:nvPr/>
        </p:nvCxnSpPr>
        <p:spPr>
          <a:xfrm>
            <a:off x="6443647" y="4523203"/>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62675" y="4191000"/>
            <a:ext cx="623889" cy="338554"/>
          </a:xfrm>
          <a:prstGeom prst="rect">
            <a:avLst/>
          </a:prstGeom>
          <a:noFill/>
        </p:spPr>
        <p:txBody>
          <a:bodyPr wrap="none" rtlCol="0">
            <a:spAutoFit/>
          </a:bodyPr>
          <a:lstStyle/>
          <a:p>
            <a:r>
              <a:rPr lang="en-US" altLang="zh-CN" sz="1600" dirty="0" smtClean="0">
                <a:solidFill>
                  <a:schemeClr val="bg1"/>
                </a:solidFill>
                <a:latin typeface="Times New Roman" pitchFamily="18" charset="0"/>
                <a:cs typeface="Times New Roman" pitchFamily="18" charset="0"/>
              </a:rPr>
              <a:t>10 ps</a:t>
            </a:r>
            <a:endParaRPr lang="zh-CN" altLang="en-US" sz="1600" dirty="0">
              <a:solidFill>
                <a:schemeClr val="bg1"/>
              </a:solidFill>
              <a:latin typeface="Times New Roman" pitchFamily="18" charset="0"/>
              <a:cs typeface="Times New Roman" pitchFamily="18" charset="0"/>
            </a:endParaRPr>
          </a:p>
        </p:txBody>
      </p:sp>
      <p:sp>
        <p:nvSpPr>
          <p:cNvPr id="32" name="TextBox 31"/>
          <p:cNvSpPr txBox="1"/>
          <p:nvPr/>
        </p:nvSpPr>
        <p:spPr>
          <a:xfrm>
            <a:off x="2057816" y="5681246"/>
            <a:ext cx="1058303" cy="338554"/>
          </a:xfrm>
          <a:prstGeom prst="rect">
            <a:avLst/>
          </a:prstGeom>
          <a:noFill/>
        </p:spPr>
        <p:txBody>
          <a:bodyPr wrap="none" rtlCol="0">
            <a:spAutoFit/>
          </a:bodyPr>
          <a:lstStyle/>
          <a:p>
            <a:r>
              <a:rPr lang="en-US" altLang="zh-CN" sz="1600" i="0" dirty="0" smtClean="0">
                <a:latin typeface="Times New Roman" pitchFamily="18" charset="0"/>
                <a:cs typeface="Times New Roman" pitchFamily="18" charset="0"/>
              </a:rPr>
              <a:t>(a) 25Gb/s</a:t>
            </a:r>
            <a:endParaRPr lang="zh-CN" altLang="en-US" sz="1600" i="0" dirty="0">
              <a:latin typeface="Times New Roman" pitchFamily="18" charset="0"/>
              <a:cs typeface="Times New Roman" pitchFamily="18" charset="0"/>
            </a:endParaRPr>
          </a:p>
        </p:txBody>
      </p:sp>
      <p:sp>
        <p:nvSpPr>
          <p:cNvPr id="33" name="TextBox 32"/>
          <p:cNvSpPr txBox="1"/>
          <p:nvPr/>
        </p:nvSpPr>
        <p:spPr>
          <a:xfrm>
            <a:off x="4357099" y="5681246"/>
            <a:ext cx="1069524" cy="338554"/>
          </a:xfrm>
          <a:prstGeom prst="rect">
            <a:avLst/>
          </a:prstGeom>
          <a:noFill/>
        </p:spPr>
        <p:txBody>
          <a:bodyPr wrap="none" rtlCol="0">
            <a:spAutoFit/>
          </a:bodyPr>
          <a:lstStyle/>
          <a:p>
            <a:r>
              <a:rPr lang="en-US" altLang="zh-CN" sz="1600" i="0" dirty="0" smtClean="0">
                <a:latin typeface="Times New Roman" pitchFamily="18" charset="0"/>
                <a:cs typeface="Times New Roman" pitchFamily="18" charset="0"/>
              </a:rPr>
              <a:t>(b) 40Gb/s</a:t>
            </a:r>
            <a:endParaRPr lang="zh-CN" altLang="en-US" sz="1600" i="0" dirty="0">
              <a:latin typeface="Times New Roman" pitchFamily="18" charset="0"/>
              <a:cs typeface="Times New Roman" pitchFamily="18" charset="0"/>
            </a:endParaRPr>
          </a:p>
        </p:txBody>
      </p:sp>
      <p:sp>
        <p:nvSpPr>
          <p:cNvPr id="34" name="TextBox 33"/>
          <p:cNvSpPr txBox="1"/>
          <p:nvPr/>
        </p:nvSpPr>
        <p:spPr>
          <a:xfrm>
            <a:off x="6785991" y="5681246"/>
            <a:ext cx="1058303" cy="338554"/>
          </a:xfrm>
          <a:prstGeom prst="rect">
            <a:avLst/>
          </a:prstGeom>
          <a:noFill/>
        </p:spPr>
        <p:txBody>
          <a:bodyPr wrap="none" rtlCol="0">
            <a:spAutoFit/>
          </a:bodyPr>
          <a:lstStyle/>
          <a:p>
            <a:r>
              <a:rPr lang="en-US" altLang="zh-CN" sz="1600" i="0" dirty="0" smtClean="0">
                <a:latin typeface="Times New Roman" pitchFamily="18" charset="0"/>
                <a:cs typeface="Times New Roman" pitchFamily="18" charset="0"/>
              </a:rPr>
              <a:t>(c) 50Gb/s</a:t>
            </a:r>
            <a:endParaRPr lang="zh-CN" altLang="en-US" sz="1600" i="0" dirty="0">
              <a:latin typeface="Times New Roman" pitchFamily="18" charset="0"/>
              <a:cs typeface="Times New Roman" pitchFamily="18" charset="0"/>
            </a:endParaRPr>
          </a:p>
        </p:txBody>
      </p:sp>
      <p:sp>
        <p:nvSpPr>
          <p:cNvPr id="36" name="TextBox 35"/>
          <p:cNvSpPr txBox="1"/>
          <p:nvPr/>
        </p:nvSpPr>
        <p:spPr>
          <a:xfrm>
            <a:off x="3124200" y="5970494"/>
            <a:ext cx="4486677" cy="738664"/>
          </a:xfrm>
          <a:prstGeom prst="rect">
            <a:avLst/>
          </a:prstGeom>
          <a:noFill/>
        </p:spPr>
        <p:txBody>
          <a:bodyPr wrap="none" rtlCol="0">
            <a:spAutoFit/>
          </a:bodyPr>
          <a:lstStyle/>
          <a:p>
            <a:r>
              <a:rPr lang="en-US" altLang="zh-CN" sz="1400" i="0" dirty="0" smtClean="0"/>
              <a:t>Bias=-3.8V, Ip=~1.42mA, Pin=~4dBm @1300nm</a:t>
            </a:r>
          </a:p>
          <a:p>
            <a:r>
              <a:rPr lang="en-US" altLang="zh-CN" sz="1400" i="0" dirty="0" smtClean="0"/>
              <a:t>Terminated by DC block + 50</a:t>
            </a:r>
            <a:r>
              <a:rPr lang="el-GR" altLang="zh-CN" sz="1400" i="0" dirty="0" smtClean="0"/>
              <a:t>Ω</a:t>
            </a:r>
            <a:r>
              <a:rPr lang="en-US" altLang="zh-CN" sz="1400" i="0" dirty="0" smtClean="0"/>
              <a:t> standard off –chip load</a:t>
            </a:r>
          </a:p>
          <a:p>
            <a:r>
              <a:rPr lang="en-US" altLang="zh-CN" sz="1400" i="0" dirty="0" smtClean="0"/>
              <a:t>Absorption maximized, , Booster SOA</a:t>
            </a:r>
            <a:endParaRPr lang="zh-CN" altLang="en-US" sz="1400" i="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Optical Structure</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16</a:t>
            </a:fld>
            <a:endParaRPr lang="en-US" altLang="zh-TW" dirty="0"/>
          </a:p>
        </p:txBody>
      </p:sp>
      <p:grpSp>
        <p:nvGrpSpPr>
          <p:cNvPr id="50" name="组合 49"/>
          <p:cNvGrpSpPr/>
          <p:nvPr/>
        </p:nvGrpSpPr>
        <p:grpSpPr>
          <a:xfrm>
            <a:off x="-39912" y="1219200"/>
            <a:ext cx="5638800" cy="3733800"/>
            <a:chOff x="304800" y="1219200"/>
            <a:chExt cx="5638800" cy="3733800"/>
          </a:xfrm>
        </p:grpSpPr>
        <p:grpSp>
          <p:nvGrpSpPr>
            <p:cNvPr id="22" name="组合 21"/>
            <p:cNvGrpSpPr/>
            <p:nvPr/>
          </p:nvGrpSpPr>
          <p:grpSpPr>
            <a:xfrm>
              <a:off x="304800" y="1219200"/>
              <a:ext cx="5638800" cy="3733800"/>
              <a:chOff x="1295400" y="1295400"/>
              <a:chExt cx="6019800" cy="3871406"/>
            </a:xfrm>
          </p:grpSpPr>
          <p:pic>
            <p:nvPicPr>
              <p:cNvPr id="50178" name="Picture 2" descr="C:\DOCUME~1\LVR2FMX\LOCALS~1\Temp\_TS57E.tmp\_TS2491.tmp\S_EAM_100_wo_electrode.png"/>
              <p:cNvPicPr>
                <a:picLocks noChangeAspect="1" noChangeArrowheads="1"/>
              </p:cNvPicPr>
              <p:nvPr/>
            </p:nvPicPr>
            <p:blipFill>
              <a:blip r:embed="rId3"/>
              <a:srcRect/>
              <a:stretch>
                <a:fillRect/>
              </a:stretch>
            </p:blipFill>
            <p:spPr bwMode="auto">
              <a:xfrm>
                <a:off x="1371600" y="1295400"/>
                <a:ext cx="5943600" cy="3871406"/>
              </a:xfrm>
              <a:prstGeom prst="rect">
                <a:avLst/>
              </a:prstGeom>
              <a:noFill/>
            </p:spPr>
          </p:pic>
          <p:cxnSp>
            <p:nvCxnSpPr>
              <p:cNvPr id="7" name="直接箭头连接符 6"/>
              <p:cNvCxnSpPr/>
              <p:nvPr/>
            </p:nvCxnSpPr>
            <p:spPr bwMode="auto">
              <a:xfrm>
                <a:off x="1842052" y="4827104"/>
                <a:ext cx="381000" cy="18052"/>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10" name="TextBox 9"/>
              <p:cNvSpPr txBox="1"/>
              <p:nvPr/>
            </p:nvSpPr>
            <p:spPr>
              <a:xfrm>
                <a:off x="1295400" y="4648200"/>
                <a:ext cx="654064" cy="319120"/>
              </a:xfrm>
              <a:prstGeom prst="rect">
                <a:avLst/>
              </a:prstGeom>
              <a:noFill/>
            </p:spPr>
            <p:txBody>
              <a:bodyPr wrap="none" rtlCol="0">
                <a:spAutoFit/>
              </a:bodyPr>
              <a:lstStyle/>
              <a:p>
                <a:r>
                  <a:rPr lang="en-US" altLang="zh-CN" sz="1400" i="0" dirty="0" smtClean="0">
                    <a:solidFill>
                      <a:schemeClr val="bg1"/>
                    </a:solidFill>
                  </a:rPr>
                  <a:t>n-InP</a:t>
                </a:r>
                <a:endParaRPr lang="zh-CN" altLang="en-US" sz="1400" i="0" dirty="0">
                  <a:solidFill>
                    <a:schemeClr val="bg1"/>
                  </a:solidFill>
                </a:endParaRPr>
              </a:p>
            </p:txBody>
          </p:sp>
          <p:cxnSp>
            <p:nvCxnSpPr>
              <p:cNvPr id="12" name="直接箭头连接符 11"/>
              <p:cNvCxnSpPr/>
              <p:nvPr/>
            </p:nvCxnSpPr>
            <p:spPr bwMode="auto">
              <a:xfrm>
                <a:off x="2590800" y="4278964"/>
                <a:ext cx="381000" cy="18052"/>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13" name="TextBox 12"/>
              <p:cNvSpPr txBox="1"/>
              <p:nvPr/>
            </p:nvSpPr>
            <p:spPr>
              <a:xfrm>
                <a:off x="1729408" y="4098571"/>
                <a:ext cx="986060" cy="319120"/>
              </a:xfrm>
              <a:prstGeom prst="rect">
                <a:avLst/>
              </a:prstGeom>
              <a:noFill/>
            </p:spPr>
            <p:txBody>
              <a:bodyPr wrap="none" rtlCol="0">
                <a:spAutoFit/>
              </a:bodyPr>
              <a:lstStyle/>
              <a:p>
                <a:r>
                  <a:rPr lang="en-US" altLang="zh-CN" sz="1400" i="0" dirty="0" smtClean="0">
                    <a:solidFill>
                      <a:schemeClr val="bg1"/>
                    </a:solidFill>
                  </a:rPr>
                  <a:t>QW/SCH</a:t>
                </a:r>
                <a:endParaRPr lang="zh-CN" altLang="en-US" sz="1400" i="0" dirty="0">
                  <a:solidFill>
                    <a:schemeClr val="bg1"/>
                  </a:solidFill>
                </a:endParaRPr>
              </a:p>
            </p:txBody>
          </p:sp>
          <p:cxnSp>
            <p:nvCxnSpPr>
              <p:cNvPr id="14" name="直接箭头连接符 13"/>
              <p:cNvCxnSpPr/>
              <p:nvPr/>
            </p:nvCxnSpPr>
            <p:spPr bwMode="auto">
              <a:xfrm>
                <a:off x="2971800" y="3944348"/>
                <a:ext cx="381000" cy="18052"/>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15" name="TextBox 14"/>
              <p:cNvSpPr txBox="1"/>
              <p:nvPr/>
            </p:nvSpPr>
            <p:spPr>
              <a:xfrm>
                <a:off x="2385636" y="3760304"/>
                <a:ext cx="654064" cy="319120"/>
              </a:xfrm>
              <a:prstGeom prst="rect">
                <a:avLst/>
              </a:prstGeom>
              <a:noFill/>
            </p:spPr>
            <p:txBody>
              <a:bodyPr wrap="none" rtlCol="0">
                <a:spAutoFit/>
              </a:bodyPr>
              <a:lstStyle/>
              <a:p>
                <a:r>
                  <a:rPr lang="en-US" altLang="zh-CN" sz="1400" i="0" dirty="0" smtClean="0">
                    <a:solidFill>
                      <a:schemeClr val="bg1"/>
                    </a:solidFill>
                  </a:rPr>
                  <a:t>p-InP</a:t>
                </a:r>
                <a:endParaRPr lang="zh-CN" altLang="en-US" sz="1400" i="0" dirty="0">
                  <a:solidFill>
                    <a:schemeClr val="bg1"/>
                  </a:solidFill>
                </a:endParaRPr>
              </a:p>
            </p:txBody>
          </p:sp>
          <p:cxnSp>
            <p:nvCxnSpPr>
              <p:cNvPr id="16" name="直接箭头连接符 15"/>
              <p:cNvCxnSpPr/>
              <p:nvPr/>
            </p:nvCxnSpPr>
            <p:spPr bwMode="auto">
              <a:xfrm>
                <a:off x="3657600" y="3429000"/>
                <a:ext cx="381000" cy="18052"/>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18" name="TextBox 17"/>
              <p:cNvSpPr txBox="1"/>
              <p:nvPr/>
            </p:nvSpPr>
            <p:spPr>
              <a:xfrm>
                <a:off x="2837401" y="3253408"/>
                <a:ext cx="956967" cy="319120"/>
              </a:xfrm>
              <a:prstGeom prst="rect">
                <a:avLst/>
              </a:prstGeom>
              <a:noFill/>
            </p:spPr>
            <p:txBody>
              <a:bodyPr wrap="none" rtlCol="0">
                <a:spAutoFit/>
              </a:bodyPr>
              <a:lstStyle/>
              <a:p>
                <a:r>
                  <a:rPr lang="en-US" altLang="zh-CN" sz="1400" i="0" dirty="0" smtClean="0">
                    <a:solidFill>
                      <a:schemeClr val="bg1"/>
                    </a:solidFill>
                  </a:rPr>
                  <a:t>p-InP/H+</a:t>
                </a:r>
                <a:endParaRPr lang="zh-CN" altLang="en-US" sz="1400" i="0" dirty="0">
                  <a:solidFill>
                    <a:schemeClr val="bg1"/>
                  </a:solidFill>
                </a:endParaRPr>
              </a:p>
            </p:txBody>
          </p:sp>
          <p:cxnSp>
            <p:nvCxnSpPr>
              <p:cNvPr id="19" name="直接箭头连接符 18"/>
              <p:cNvCxnSpPr/>
              <p:nvPr/>
            </p:nvCxnSpPr>
            <p:spPr bwMode="auto">
              <a:xfrm>
                <a:off x="3124200" y="2667000"/>
                <a:ext cx="381000" cy="18052"/>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20" name="TextBox 19"/>
              <p:cNvSpPr txBox="1"/>
              <p:nvPr/>
            </p:nvSpPr>
            <p:spPr>
              <a:xfrm>
                <a:off x="2113308" y="2498371"/>
                <a:ext cx="1160544" cy="319120"/>
              </a:xfrm>
              <a:prstGeom prst="rect">
                <a:avLst/>
              </a:prstGeom>
              <a:noFill/>
            </p:spPr>
            <p:txBody>
              <a:bodyPr wrap="none" rtlCol="0">
                <a:spAutoFit/>
              </a:bodyPr>
              <a:lstStyle/>
              <a:p>
                <a:r>
                  <a:rPr lang="en-US" altLang="zh-CN" sz="1400" i="0" dirty="0" smtClean="0">
                    <a:solidFill>
                      <a:schemeClr val="bg1"/>
                    </a:solidFill>
                  </a:rPr>
                  <a:t>Ground Via</a:t>
                </a:r>
                <a:endParaRPr lang="zh-CN" altLang="en-US" sz="1400" i="0" dirty="0">
                  <a:solidFill>
                    <a:schemeClr val="bg1"/>
                  </a:solidFill>
                </a:endParaRPr>
              </a:p>
            </p:txBody>
          </p:sp>
          <p:sp>
            <p:nvSpPr>
              <p:cNvPr id="21" name="TextBox 20"/>
              <p:cNvSpPr txBox="1"/>
              <p:nvPr/>
            </p:nvSpPr>
            <p:spPr>
              <a:xfrm>
                <a:off x="1458097" y="1453417"/>
                <a:ext cx="421326" cy="319120"/>
              </a:xfrm>
              <a:prstGeom prst="rect">
                <a:avLst/>
              </a:prstGeom>
              <a:noFill/>
            </p:spPr>
            <p:txBody>
              <a:bodyPr wrap="none" rtlCol="0">
                <a:spAutoFit/>
              </a:bodyPr>
              <a:lstStyle/>
              <a:p>
                <a:r>
                  <a:rPr lang="en-US" altLang="zh-CN" sz="1400" i="0" dirty="0" smtClean="0">
                    <a:solidFill>
                      <a:schemeClr val="bg1"/>
                    </a:solidFill>
                  </a:rPr>
                  <a:t>Si </a:t>
                </a:r>
                <a:endParaRPr lang="zh-CN" altLang="en-US" sz="1400" i="0" dirty="0">
                  <a:solidFill>
                    <a:schemeClr val="bg1"/>
                  </a:solidFill>
                </a:endParaRPr>
              </a:p>
            </p:txBody>
          </p:sp>
        </p:grpSp>
        <p:cxnSp>
          <p:nvCxnSpPr>
            <p:cNvPr id="37" name="直接箭头连接符 36"/>
            <p:cNvCxnSpPr/>
            <p:nvPr/>
          </p:nvCxnSpPr>
          <p:spPr bwMode="auto">
            <a:xfrm flipV="1">
              <a:off x="1600200" y="3429000"/>
              <a:ext cx="1752600" cy="1371600"/>
            </a:xfrm>
            <a:prstGeom prst="straightConnector1">
              <a:avLst/>
            </a:prstGeom>
            <a:solidFill>
              <a:schemeClr val="accent1"/>
            </a:solidFill>
            <a:ln w="25400" cap="flat" cmpd="sng" algn="ctr">
              <a:solidFill>
                <a:schemeClr val="bg1"/>
              </a:solidFill>
              <a:prstDash val="sysDash"/>
              <a:round/>
              <a:headEnd type="stealth"/>
              <a:tailEnd type="stealth"/>
            </a:ln>
            <a:effectLst/>
          </p:spPr>
        </p:cxnSp>
        <p:sp>
          <p:nvSpPr>
            <p:cNvPr id="39" name="TextBox 38"/>
            <p:cNvSpPr txBox="1"/>
            <p:nvPr/>
          </p:nvSpPr>
          <p:spPr>
            <a:xfrm rot="8525137" flipV="1">
              <a:off x="2264038" y="3948142"/>
              <a:ext cx="999411" cy="307777"/>
            </a:xfrm>
            <a:prstGeom prst="rect">
              <a:avLst/>
            </a:prstGeom>
            <a:noFill/>
          </p:spPr>
          <p:txBody>
            <a:bodyPr wrap="square" rtlCol="0">
              <a:spAutoFit/>
            </a:bodyPr>
            <a:lstStyle/>
            <a:p>
              <a:r>
                <a:rPr lang="en-US" altLang="zh-CN" sz="1400" b="1" i="0" dirty="0" smtClean="0">
                  <a:solidFill>
                    <a:schemeClr val="bg1"/>
                  </a:solidFill>
                </a:rPr>
                <a:t>60</a:t>
              </a:r>
              <a:r>
                <a:rPr lang="el-GR" altLang="zh-CN" sz="1400" b="1" i="0" dirty="0" smtClean="0">
                  <a:solidFill>
                    <a:schemeClr val="bg1"/>
                  </a:solidFill>
                  <a:latin typeface="Calibri"/>
                </a:rPr>
                <a:t>μ</a:t>
              </a:r>
              <a:r>
                <a:rPr lang="en-US" altLang="zh-CN" sz="1400" b="1" i="0" dirty="0" smtClean="0">
                  <a:solidFill>
                    <a:schemeClr val="bg1"/>
                  </a:solidFill>
                  <a:latin typeface="Calibri"/>
                </a:rPr>
                <a:t>m</a:t>
              </a:r>
              <a:endParaRPr lang="zh-CN" altLang="en-US" sz="1400" b="1" i="0" dirty="0">
                <a:solidFill>
                  <a:schemeClr val="bg1"/>
                </a:solidFill>
              </a:endParaRPr>
            </a:p>
          </p:txBody>
        </p:sp>
        <p:cxnSp>
          <p:nvCxnSpPr>
            <p:cNvPr id="40" name="直接箭头连接符 39"/>
            <p:cNvCxnSpPr/>
            <p:nvPr/>
          </p:nvCxnSpPr>
          <p:spPr bwMode="auto">
            <a:xfrm rot="5400000" flipH="1" flipV="1">
              <a:off x="4343400" y="2362200"/>
              <a:ext cx="1600200" cy="1600200"/>
            </a:xfrm>
            <a:prstGeom prst="straightConnector1">
              <a:avLst/>
            </a:prstGeom>
            <a:solidFill>
              <a:schemeClr val="accent1"/>
            </a:solidFill>
            <a:ln w="25400" cap="flat" cmpd="sng" algn="ctr">
              <a:solidFill>
                <a:schemeClr val="bg1"/>
              </a:solidFill>
              <a:prstDash val="sysDash"/>
              <a:round/>
              <a:headEnd type="stealth"/>
              <a:tailEnd type="stealth"/>
            </a:ln>
            <a:effectLst/>
          </p:spPr>
        </p:cxnSp>
        <p:sp>
          <p:nvSpPr>
            <p:cNvPr id="43" name="TextBox 42"/>
            <p:cNvSpPr txBox="1"/>
            <p:nvPr/>
          </p:nvSpPr>
          <p:spPr>
            <a:xfrm rot="8042676" flipV="1">
              <a:off x="4833475" y="2979286"/>
              <a:ext cx="999411" cy="307777"/>
            </a:xfrm>
            <a:prstGeom prst="rect">
              <a:avLst/>
            </a:prstGeom>
            <a:noFill/>
          </p:spPr>
          <p:txBody>
            <a:bodyPr wrap="square" rtlCol="0">
              <a:spAutoFit/>
            </a:bodyPr>
            <a:lstStyle/>
            <a:p>
              <a:r>
                <a:rPr lang="en-US" altLang="zh-CN" sz="1400" b="1" i="0" dirty="0" smtClean="0">
                  <a:solidFill>
                    <a:schemeClr val="bg1"/>
                  </a:solidFill>
                </a:rPr>
                <a:t>100 </a:t>
              </a:r>
              <a:r>
                <a:rPr lang="el-GR" altLang="zh-CN" sz="1400" b="1" i="0" dirty="0" smtClean="0">
                  <a:solidFill>
                    <a:schemeClr val="bg1"/>
                  </a:solidFill>
                  <a:latin typeface="Calibri"/>
                </a:rPr>
                <a:t>μ</a:t>
              </a:r>
              <a:r>
                <a:rPr lang="en-US" altLang="zh-CN" sz="1400" b="1" i="0" dirty="0" smtClean="0">
                  <a:solidFill>
                    <a:schemeClr val="bg1"/>
                  </a:solidFill>
                  <a:latin typeface="Calibri"/>
                </a:rPr>
                <a:t>m</a:t>
              </a:r>
              <a:endParaRPr lang="zh-CN" altLang="en-US" sz="1400" b="1" i="0" dirty="0">
                <a:solidFill>
                  <a:schemeClr val="bg1"/>
                </a:solidFill>
              </a:endParaRPr>
            </a:p>
          </p:txBody>
        </p:sp>
      </p:grpSp>
      <p:sp>
        <p:nvSpPr>
          <p:cNvPr id="44" name="TextBox 43"/>
          <p:cNvSpPr txBox="1"/>
          <p:nvPr/>
        </p:nvSpPr>
        <p:spPr>
          <a:xfrm>
            <a:off x="304800" y="5129480"/>
            <a:ext cx="5963492" cy="661720"/>
          </a:xfrm>
          <a:prstGeom prst="rect">
            <a:avLst/>
          </a:prstGeom>
          <a:noFill/>
        </p:spPr>
        <p:txBody>
          <a:bodyPr wrap="none" rtlCol="0">
            <a:spAutoFit/>
          </a:bodyPr>
          <a:lstStyle/>
          <a:p>
            <a:pPr>
              <a:spcAft>
                <a:spcPts val="600"/>
              </a:spcAft>
              <a:buFont typeface="Wingdings" pitchFamily="2" charset="2"/>
              <a:buChar char="l"/>
            </a:pPr>
            <a:r>
              <a:rPr lang="en-US" altLang="zh-CN" sz="1600" i="0" dirty="0" smtClean="0"/>
              <a:t> Si, n-InP, QW/SCH, p-InP 4-level taper</a:t>
            </a:r>
          </a:p>
          <a:p>
            <a:pPr>
              <a:spcAft>
                <a:spcPts val="600"/>
              </a:spcAft>
              <a:buFont typeface="Wingdings" pitchFamily="2" charset="2"/>
              <a:buChar char="l"/>
            </a:pPr>
            <a:r>
              <a:rPr lang="en-US" altLang="zh-CN" sz="1600" i="0" dirty="0" smtClean="0"/>
              <a:t> QW/SCH taper tip is less than 100nm, defined by wet etching</a:t>
            </a:r>
            <a:endParaRPr lang="zh-CN" altLang="en-US" sz="1600" i="0" dirty="0"/>
          </a:p>
        </p:txBody>
      </p:sp>
      <p:grpSp>
        <p:nvGrpSpPr>
          <p:cNvPr id="45" name="组合 44"/>
          <p:cNvGrpSpPr/>
          <p:nvPr/>
        </p:nvGrpSpPr>
        <p:grpSpPr>
          <a:xfrm>
            <a:off x="5486400" y="2133600"/>
            <a:ext cx="3724096" cy="1928826"/>
            <a:chOff x="5638800" y="4024312"/>
            <a:chExt cx="3724096" cy="1928826"/>
          </a:xfrm>
        </p:grpSpPr>
        <p:grpSp>
          <p:nvGrpSpPr>
            <p:cNvPr id="46" name="组合 43"/>
            <p:cNvGrpSpPr/>
            <p:nvPr/>
          </p:nvGrpSpPr>
          <p:grpSpPr>
            <a:xfrm>
              <a:off x="5638800" y="4024312"/>
              <a:ext cx="3724096" cy="1928826"/>
              <a:chOff x="690740" y="2786058"/>
              <a:chExt cx="3724096" cy="1928826"/>
            </a:xfrm>
          </p:grpSpPr>
          <p:pic>
            <p:nvPicPr>
              <p:cNvPr id="48" name="Picture 4" descr="F:\Simulation\COMSOL\EAM11_tilt_QW\test.png"/>
              <p:cNvPicPr>
                <a:picLocks noChangeAspect="1" noChangeArrowheads="1"/>
              </p:cNvPicPr>
              <p:nvPr/>
            </p:nvPicPr>
            <p:blipFill>
              <a:blip r:embed="rId4"/>
              <a:srcRect l="29392" t="39834" r="51464" b="29669"/>
              <a:stretch>
                <a:fillRect/>
              </a:stretch>
            </p:blipFill>
            <p:spPr bwMode="auto">
              <a:xfrm>
                <a:off x="2545749" y="2786058"/>
                <a:ext cx="1869087" cy="1928826"/>
              </a:xfrm>
              <a:prstGeom prst="rect">
                <a:avLst/>
              </a:prstGeom>
              <a:noFill/>
            </p:spPr>
          </p:pic>
          <p:pic>
            <p:nvPicPr>
              <p:cNvPr id="49" name="Picture 4" descr="F:\Simulation\COMSOL\EAM11_tilt_QW\test.png"/>
              <p:cNvPicPr>
                <a:picLocks noChangeAspect="1" noChangeArrowheads="1"/>
              </p:cNvPicPr>
              <p:nvPr/>
            </p:nvPicPr>
            <p:blipFill>
              <a:blip r:embed="rId4"/>
              <a:srcRect l="29392" t="39834" r="51464" b="29669"/>
              <a:stretch>
                <a:fillRect/>
              </a:stretch>
            </p:blipFill>
            <p:spPr bwMode="auto">
              <a:xfrm flipH="1">
                <a:off x="690740" y="2786058"/>
                <a:ext cx="1869087" cy="1928826"/>
              </a:xfrm>
              <a:prstGeom prst="rect">
                <a:avLst/>
              </a:prstGeom>
              <a:noFill/>
            </p:spPr>
          </p:pic>
        </p:grpSp>
        <p:sp>
          <p:nvSpPr>
            <p:cNvPr id="47" name="TextBox 46"/>
            <p:cNvSpPr txBox="1"/>
            <p:nvPr/>
          </p:nvSpPr>
          <p:spPr>
            <a:xfrm>
              <a:off x="5943600" y="5029200"/>
              <a:ext cx="958917" cy="307777"/>
            </a:xfrm>
            <a:prstGeom prst="rect">
              <a:avLst/>
            </a:prstGeom>
            <a:noFill/>
          </p:spPr>
          <p:txBody>
            <a:bodyPr wrap="none" rtlCol="0">
              <a:spAutoFit/>
            </a:bodyPr>
            <a:lstStyle/>
            <a:p>
              <a:r>
                <a:rPr lang="el-GR" altLang="zh-CN" sz="1400" dirty="0" smtClean="0">
                  <a:solidFill>
                    <a:schemeClr val="bg1"/>
                  </a:solidFill>
                </a:rPr>
                <a:t>Γ</a:t>
              </a:r>
              <a:r>
                <a:rPr lang="en-US" altLang="zh-CN" sz="1400" baseline="-25000" dirty="0" smtClean="0">
                  <a:solidFill>
                    <a:schemeClr val="bg1"/>
                  </a:solidFill>
                </a:rPr>
                <a:t>well</a:t>
              </a:r>
              <a:r>
                <a:rPr lang="en-US" altLang="zh-CN" sz="1400" dirty="0" smtClean="0">
                  <a:solidFill>
                    <a:schemeClr val="bg1"/>
                  </a:solidFill>
                </a:rPr>
                <a:t>=24%</a:t>
              </a:r>
              <a:endParaRPr lang="zh-CN" altLang="en-US" sz="1400" dirty="0">
                <a:solidFill>
                  <a:schemeClr val="bg1"/>
                </a:solidFil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Undercut shape</a:t>
            </a:r>
            <a:endParaRPr lang="en-US" dirty="0"/>
          </a:p>
        </p:txBody>
      </p:sp>
      <p:sp>
        <p:nvSpPr>
          <p:cNvPr id="4" name="Slide Number Placeholder 3"/>
          <p:cNvSpPr>
            <a:spLocks noGrp="1"/>
          </p:cNvSpPr>
          <p:nvPr>
            <p:ph type="sldNum" sz="quarter" idx="12"/>
          </p:nvPr>
        </p:nvSpPr>
        <p:spPr/>
        <p:txBody>
          <a:bodyPr/>
          <a:lstStyle/>
          <a:p>
            <a:fld id="{C1ED6A5A-2D09-4C32-959D-552C389FA2D0}" type="slidenum">
              <a:rPr lang="en-US" smtClean="0"/>
              <a:pPr/>
              <a:t>17</a:t>
            </a:fld>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1143000" y="838200"/>
            <a:ext cx="3124200" cy="2713857"/>
          </a:xfrm>
          <a:prstGeom prst="rect">
            <a:avLst/>
          </a:prstGeom>
          <a:noFill/>
          <a:ln w="9525">
            <a:noFill/>
            <a:miter lim="800000"/>
            <a:headEnd/>
            <a:tailEnd/>
          </a:ln>
        </p:spPr>
      </p:pic>
      <p:sp>
        <p:nvSpPr>
          <p:cNvPr id="6" name="TextBox 5"/>
          <p:cNvSpPr txBox="1"/>
          <p:nvPr/>
        </p:nvSpPr>
        <p:spPr>
          <a:xfrm>
            <a:off x="4419600" y="1295400"/>
            <a:ext cx="4195316" cy="830997"/>
          </a:xfrm>
          <a:prstGeom prst="rect">
            <a:avLst/>
          </a:prstGeom>
          <a:noFill/>
        </p:spPr>
        <p:txBody>
          <a:bodyPr wrap="none" rtlCol="0">
            <a:spAutoFit/>
          </a:bodyPr>
          <a:lstStyle/>
          <a:p>
            <a:r>
              <a:rPr lang="en-US" sz="1600" dirty="0" smtClean="0"/>
              <a:t>(111)A, III group element: slower etch speed</a:t>
            </a:r>
            <a:br>
              <a:rPr lang="en-US" sz="1600" dirty="0" smtClean="0"/>
            </a:br>
            <a:r>
              <a:rPr lang="en-US" sz="1600" dirty="0" smtClean="0"/>
              <a:t> </a:t>
            </a:r>
          </a:p>
          <a:p>
            <a:r>
              <a:rPr lang="en-US" sz="1600" dirty="0" smtClean="0"/>
              <a:t>(111)B, V group element: faster etch speed</a:t>
            </a:r>
            <a:endParaRPr lang="en-US" sz="1600" dirty="0"/>
          </a:p>
        </p:txBody>
      </p:sp>
      <p:pic>
        <p:nvPicPr>
          <p:cNvPr id="18435" name="Picture 3"/>
          <p:cNvPicPr>
            <a:picLocks noChangeAspect="1" noChangeArrowheads="1"/>
          </p:cNvPicPr>
          <p:nvPr/>
        </p:nvPicPr>
        <p:blipFill>
          <a:blip r:embed="rId4" cstate="print"/>
          <a:srcRect/>
          <a:stretch>
            <a:fillRect/>
          </a:stretch>
        </p:blipFill>
        <p:spPr bwMode="auto">
          <a:xfrm>
            <a:off x="6934200" y="3981450"/>
            <a:ext cx="1666875" cy="1581150"/>
          </a:xfrm>
          <a:prstGeom prst="rect">
            <a:avLst/>
          </a:prstGeom>
          <a:noFill/>
          <a:ln w="9525">
            <a:noFill/>
            <a:miter lim="800000"/>
            <a:headEnd/>
            <a:tailEnd/>
          </a:ln>
        </p:spPr>
      </p:pic>
      <p:pic>
        <p:nvPicPr>
          <p:cNvPr id="18436" name="Picture 4"/>
          <p:cNvPicPr>
            <a:picLocks noChangeAspect="1" noChangeArrowheads="1"/>
          </p:cNvPicPr>
          <p:nvPr/>
        </p:nvPicPr>
        <p:blipFill>
          <a:blip r:embed="rId5" cstate="print"/>
          <a:srcRect/>
          <a:stretch>
            <a:fillRect/>
          </a:stretch>
        </p:blipFill>
        <p:spPr bwMode="auto">
          <a:xfrm>
            <a:off x="4572000" y="4038600"/>
            <a:ext cx="2152650" cy="1466850"/>
          </a:xfrm>
          <a:prstGeom prst="rect">
            <a:avLst/>
          </a:prstGeom>
          <a:noFill/>
          <a:ln w="9525">
            <a:noFill/>
            <a:miter lim="800000"/>
            <a:headEnd/>
            <a:tailEnd/>
          </a:ln>
        </p:spPr>
      </p:pic>
      <p:grpSp>
        <p:nvGrpSpPr>
          <p:cNvPr id="3" name="Group 30"/>
          <p:cNvGrpSpPr/>
          <p:nvPr/>
        </p:nvGrpSpPr>
        <p:grpSpPr>
          <a:xfrm>
            <a:off x="228600" y="3581400"/>
            <a:ext cx="3200400" cy="2486800"/>
            <a:chOff x="685799" y="1904999"/>
            <a:chExt cx="3200400" cy="2486800"/>
          </a:xfrm>
        </p:grpSpPr>
        <p:grpSp>
          <p:nvGrpSpPr>
            <p:cNvPr id="5" name="Group 32"/>
            <p:cNvGrpSpPr/>
            <p:nvPr/>
          </p:nvGrpSpPr>
          <p:grpSpPr>
            <a:xfrm rot="5400000">
              <a:off x="1825273" y="2137126"/>
              <a:ext cx="1835853" cy="1828800"/>
              <a:chOff x="3276600" y="2057400"/>
              <a:chExt cx="1835853" cy="1828800"/>
            </a:xfrm>
          </p:grpSpPr>
          <p:sp>
            <p:nvSpPr>
              <p:cNvPr id="82" name="Oval 1"/>
              <p:cNvSpPr/>
              <p:nvPr/>
            </p:nvSpPr>
            <p:spPr>
              <a:xfrm>
                <a:off x="3276600" y="2057400"/>
                <a:ext cx="1828800" cy="1828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3" name="Oval 31"/>
              <p:cNvSpPr/>
              <p:nvPr/>
            </p:nvSpPr>
            <p:spPr>
              <a:xfrm>
                <a:off x="3290889" y="2071689"/>
                <a:ext cx="1800000" cy="1800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4" name="Rectangle 2"/>
              <p:cNvSpPr/>
              <p:nvPr/>
            </p:nvSpPr>
            <p:spPr>
              <a:xfrm>
                <a:off x="5021013" y="2286000"/>
                <a:ext cx="914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1676399" y="3809999"/>
              <a:ext cx="732894" cy="276999"/>
            </a:xfrm>
            <a:prstGeom prst="rect">
              <a:avLst/>
            </a:prstGeom>
            <a:noFill/>
          </p:spPr>
          <p:txBody>
            <a:bodyPr wrap="none" rtlCol="0">
              <a:spAutoFit/>
            </a:bodyPr>
            <a:lstStyle/>
            <a:p>
              <a:r>
                <a:rPr lang="en-US" sz="1200" dirty="0" smtClean="0"/>
                <a:t>III-V </a:t>
              </a:r>
              <a:r>
                <a:rPr lang="en-US" sz="1200" dirty="0" err="1" smtClean="0"/>
                <a:t>Epi</a:t>
              </a:r>
              <a:endParaRPr lang="en-US" sz="1200" dirty="0"/>
            </a:p>
          </p:txBody>
        </p:sp>
        <p:sp>
          <p:nvSpPr>
            <p:cNvPr id="34" name="TextBox 33"/>
            <p:cNvSpPr txBox="1"/>
            <p:nvPr/>
          </p:nvSpPr>
          <p:spPr>
            <a:xfrm>
              <a:off x="685799" y="3505199"/>
              <a:ext cx="1124730" cy="276999"/>
            </a:xfrm>
            <a:prstGeom prst="rect">
              <a:avLst/>
            </a:prstGeom>
            <a:noFill/>
          </p:spPr>
          <p:txBody>
            <a:bodyPr wrap="none" rtlCol="0">
              <a:spAutoFit/>
            </a:bodyPr>
            <a:lstStyle/>
            <a:p>
              <a:r>
                <a:rPr lang="en-US" sz="1200" dirty="0" smtClean="0"/>
                <a:t>Si Waveguide</a:t>
              </a:r>
              <a:endParaRPr lang="en-US" sz="1200" dirty="0"/>
            </a:p>
          </p:txBody>
        </p:sp>
        <p:cxnSp>
          <p:nvCxnSpPr>
            <p:cNvPr id="35" name="Straight Arrow Connector 34"/>
            <p:cNvCxnSpPr/>
            <p:nvPr/>
          </p:nvCxnSpPr>
          <p:spPr>
            <a:xfrm rot="5400000" flipH="1" flipV="1">
              <a:off x="1447799" y="3276599"/>
              <a:ext cx="152400" cy="152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2057399" y="3657599"/>
              <a:ext cx="152400" cy="152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76399" y="1904999"/>
              <a:ext cx="675185" cy="276999"/>
            </a:xfrm>
            <a:prstGeom prst="rect">
              <a:avLst/>
            </a:prstGeom>
            <a:noFill/>
          </p:spPr>
          <p:txBody>
            <a:bodyPr wrap="none" rtlCol="0">
              <a:spAutoFit/>
            </a:bodyPr>
            <a:lstStyle/>
            <a:p>
              <a:r>
                <a:rPr lang="en-US" sz="1200" dirty="0" smtClean="0"/>
                <a:t>III-V Die</a:t>
              </a:r>
              <a:endParaRPr lang="en-US" sz="1200" dirty="0"/>
            </a:p>
          </p:txBody>
        </p:sp>
        <p:cxnSp>
          <p:nvCxnSpPr>
            <p:cNvPr id="38" name="Straight Arrow Connector 37"/>
            <p:cNvCxnSpPr/>
            <p:nvPr/>
          </p:nvCxnSpPr>
          <p:spPr>
            <a:xfrm rot="16200000" flipH="1">
              <a:off x="2171699" y="2171699"/>
              <a:ext cx="381000" cy="304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116"/>
            <p:cNvGrpSpPr/>
            <p:nvPr/>
          </p:nvGrpSpPr>
          <p:grpSpPr>
            <a:xfrm>
              <a:off x="1952742" y="2251424"/>
              <a:ext cx="1582572" cy="1579048"/>
              <a:chOff x="1952742" y="2251424"/>
              <a:chExt cx="1582572" cy="1579048"/>
            </a:xfrm>
          </p:grpSpPr>
          <p:grpSp>
            <p:nvGrpSpPr>
              <p:cNvPr id="8" name="Group 6"/>
              <p:cNvGrpSpPr/>
              <p:nvPr/>
            </p:nvGrpSpPr>
            <p:grpSpPr>
              <a:xfrm rot="5400000">
                <a:off x="3139314" y="2644329"/>
                <a:ext cx="396000" cy="396000"/>
                <a:chOff x="4267200" y="4267200"/>
                <a:chExt cx="396000" cy="396000"/>
              </a:xfrm>
            </p:grpSpPr>
            <p:sp>
              <p:nvSpPr>
                <p:cNvPr id="80" name="Rectangle 7"/>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9"/>
              <p:cNvGrpSpPr/>
              <p:nvPr/>
            </p:nvGrpSpPr>
            <p:grpSpPr>
              <a:xfrm rot="5400000">
                <a:off x="1952742" y="2644329"/>
                <a:ext cx="396000" cy="396000"/>
                <a:chOff x="4267200" y="4267200"/>
                <a:chExt cx="396000" cy="396000"/>
              </a:xfrm>
            </p:grpSpPr>
            <p:sp>
              <p:nvSpPr>
                <p:cNvPr id="78" name="Rectangle 10"/>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11"/>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2"/>
              <p:cNvGrpSpPr/>
              <p:nvPr/>
            </p:nvGrpSpPr>
            <p:grpSpPr>
              <a:xfrm rot="5400000">
                <a:off x="2743314" y="3039615"/>
                <a:ext cx="396000" cy="396000"/>
                <a:chOff x="4267200" y="4267200"/>
                <a:chExt cx="396000" cy="396000"/>
              </a:xfrm>
            </p:grpSpPr>
            <p:sp>
              <p:nvSpPr>
                <p:cNvPr id="76" name="Rectangle 13"/>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14"/>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5"/>
              <p:cNvGrpSpPr/>
              <p:nvPr/>
            </p:nvGrpSpPr>
            <p:grpSpPr>
              <a:xfrm rot="5400000">
                <a:off x="2348028" y="3039615"/>
                <a:ext cx="396000" cy="396000"/>
                <a:chOff x="4267200" y="4267200"/>
                <a:chExt cx="396000" cy="396000"/>
              </a:xfrm>
            </p:grpSpPr>
            <p:sp>
              <p:nvSpPr>
                <p:cNvPr id="74" name="Rectangle 16"/>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17"/>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8"/>
              <p:cNvGrpSpPr/>
              <p:nvPr/>
            </p:nvGrpSpPr>
            <p:grpSpPr>
              <a:xfrm rot="5400000">
                <a:off x="2743314" y="3432520"/>
                <a:ext cx="396000" cy="396000"/>
                <a:chOff x="4267200" y="4267200"/>
                <a:chExt cx="396000" cy="396000"/>
              </a:xfrm>
            </p:grpSpPr>
            <p:sp>
              <p:nvSpPr>
                <p:cNvPr id="72" name="Rectangle 19"/>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0"/>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rot="5400000">
                <a:off x="2348028" y="3432520"/>
                <a:ext cx="396000" cy="396000"/>
                <a:chOff x="4267200" y="4267200"/>
                <a:chExt cx="396000" cy="396000"/>
              </a:xfrm>
            </p:grpSpPr>
            <p:sp>
              <p:nvSpPr>
                <p:cNvPr id="70" name="Rectangle 22"/>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23"/>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4"/>
              <p:cNvGrpSpPr/>
              <p:nvPr/>
            </p:nvGrpSpPr>
            <p:grpSpPr>
              <a:xfrm rot="5400000">
                <a:off x="2743314" y="2644329"/>
                <a:ext cx="396000" cy="396000"/>
                <a:chOff x="4267200" y="4267200"/>
                <a:chExt cx="396000" cy="396000"/>
              </a:xfrm>
            </p:grpSpPr>
            <p:sp>
              <p:nvSpPr>
                <p:cNvPr id="68" name="Rectangle 25"/>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26"/>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7"/>
              <p:cNvGrpSpPr/>
              <p:nvPr/>
            </p:nvGrpSpPr>
            <p:grpSpPr>
              <a:xfrm rot="5400000">
                <a:off x="2348028" y="2644329"/>
                <a:ext cx="396000" cy="396000"/>
                <a:chOff x="4267200" y="4267200"/>
                <a:chExt cx="396000" cy="396000"/>
              </a:xfrm>
            </p:grpSpPr>
            <p:sp>
              <p:nvSpPr>
                <p:cNvPr id="66" name="Rectangle 65"/>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5"/>
              <p:cNvGrpSpPr/>
              <p:nvPr/>
            </p:nvGrpSpPr>
            <p:grpSpPr>
              <a:xfrm rot="5400000">
                <a:off x="2348028" y="2251424"/>
                <a:ext cx="396000" cy="396000"/>
                <a:chOff x="4267200" y="4267200"/>
                <a:chExt cx="396000" cy="396000"/>
              </a:xfrm>
            </p:grpSpPr>
            <p:sp>
              <p:nvSpPr>
                <p:cNvPr id="64" name="Rectangle 63"/>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33"/>
              <p:cNvGrpSpPr/>
              <p:nvPr/>
            </p:nvGrpSpPr>
            <p:grpSpPr>
              <a:xfrm rot="5400000">
                <a:off x="2743314" y="2251424"/>
                <a:ext cx="396000" cy="396000"/>
                <a:chOff x="4267200" y="4267200"/>
                <a:chExt cx="396000" cy="396000"/>
              </a:xfrm>
            </p:grpSpPr>
            <p:sp>
              <p:nvSpPr>
                <p:cNvPr id="62" name="Rectangle 61"/>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36"/>
              <p:cNvGrpSpPr/>
              <p:nvPr/>
            </p:nvGrpSpPr>
            <p:grpSpPr>
              <a:xfrm rot="5400000">
                <a:off x="3139314" y="3039615"/>
                <a:ext cx="396000" cy="396000"/>
                <a:chOff x="4267200" y="4267200"/>
                <a:chExt cx="396000" cy="396000"/>
              </a:xfrm>
            </p:grpSpPr>
            <p:sp>
              <p:nvSpPr>
                <p:cNvPr id="60" name="Rectangle 59"/>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39"/>
              <p:cNvGrpSpPr/>
              <p:nvPr/>
            </p:nvGrpSpPr>
            <p:grpSpPr>
              <a:xfrm rot="5400000">
                <a:off x="1952742" y="3039615"/>
                <a:ext cx="396000" cy="396000"/>
                <a:chOff x="4267200" y="4267200"/>
                <a:chExt cx="396000" cy="396000"/>
              </a:xfrm>
            </p:grpSpPr>
            <p:sp>
              <p:nvSpPr>
                <p:cNvPr id="58" name="Rectangle 57"/>
                <p:cNvSpPr/>
                <p:nvPr/>
              </p:nvSpPr>
              <p:spPr>
                <a:xfrm>
                  <a:off x="4267200" y="4267200"/>
                  <a:ext cx="39600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287707" y="428231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7" name="Straight Connector 56"/>
              <p:cNvCxnSpPr/>
              <p:nvPr/>
            </p:nvCxnSpPr>
            <p:spPr>
              <a:xfrm rot="16200000" flipH="1">
                <a:off x="3129789" y="3794472"/>
                <a:ext cx="36000" cy="36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a:off x="1600199" y="3276599"/>
              <a:ext cx="22860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V="1">
              <a:off x="2819400" y="3886200"/>
              <a:ext cx="228600" cy="228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819400" y="4114800"/>
              <a:ext cx="826060" cy="276999"/>
            </a:xfrm>
            <a:prstGeom prst="rect">
              <a:avLst/>
            </a:prstGeom>
            <a:noFill/>
          </p:spPr>
          <p:txBody>
            <a:bodyPr wrap="none" rtlCol="0">
              <a:spAutoFit/>
            </a:bodyPr>
            <a:lstStyle/>
            <a:p>
              <a:r>
                <a:rPr lang="en-US" sz="1200" dirty="0" smtClean="0"/>
                <a:t>Major Flat</a:t>
              </a:r>
              <a:endParaRPr lang="en-US" sz="1200" dirty="0"/>
            </a:p>
          </p:txBody>
        </p:sp>
      </p:grpSp>
      <p:cxnSp>
        <p:nvCxnSpPr>
          <p:cNvPr id="87" name="Straight Arrow Connector 86"/>
          <p:cNvCxnSpPr/>
          <p:nvPr/>
        </p:nvCxnSpPr>
        <p:spPr>
          <a:xfrm>
            <a:off x="1828800" y="60960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89" name="Object 88"/>
          <p:cNvGraphicFramePr>
            <a:graphicFrameLocks noChangeAspect="1"/>
          </p:cNvGraphicFramePr>
          <p:nvPr/>
        </p:nvGraphicFramePr>
        <p:xfrm>
          <a:off x="2679700" y="5983288"/>
          <a:ext cx="368300" cy="228600"/>
        </p:xfrm>
        <a:graphic>
          <a:graphicData uri="http://schemas.openxmlformats.org/presentationml/2006/ole">
            <p:oleObj spid="_x0000_s99330" name="Equation" r:id="rId6" imgW="368280" imgH="228600" progId="Equation.DSMT4">
              <p:embed/>
            </p:oleObj>
          </a:graphicData>
        </a:graphic>
      </p:graphicFrame>
      <p:cxnSp>
        <p:nvCxnSpPr>
          <p:cNvPr id="91" name="Straight Arrow Connector 90"/>
          <p:cNvCxnSpPr/>
          <p:nvPr/>
        </p:nvCxnSpPr>
        <p:spPr>
          <a:xfrm>
            <a:off x="3505200" y="4724400"/>
            <a:ext cx="838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2084696" y="3657600"/>
            <a:ext cx="0" cy="21336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1807192" y="3733800"/>
            <a:ext cx="1406856" cy="152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334000" y="5486400"/>
            <a:ext cx="760336" cy="369332"/>
          </a:xfrm>
          <a:prstGeom prst="rect">
            <a:avLst/>
          </a:prstGeom>
          <a:noFill/>
        </p:spPr>
        <p:txBody>
          <a:bodyPr wrap="none" rtlCol="0">
            <a:spAutoFit/>
          </a:bodyPr>
          <a:lstStyle/>
          <a:p>
            <a:r>
              <a:rPr lang="en-US" dirty="0" smtClean="0"/>
              <a:t>Green</a:t>
            </a:r>
            <a:endParaRPr lang="en-US" dirty="0"/>
          </a:p>
        </p:txBody>
      </p:sp>
      <p:sp>
        <p:nvSpPr>
          <p:cNvPr id="100" name="TextBox 99"/>
          <p:cNvSpPr txBox="1"/>
          <p:nvPr/>
        </p:nvSpPr>
        <p:spPr>
          <a:xfrm>
            <a:off x="7393064" y="5486400"/>
            <a:ext cx="599844" cy="369332"/>
          </a:xfrm>
          <a:prstGeom prst="rect">
            <a:avLst/>
          </a:prstGeom>
          <a:noFill/>
        </p:spPr>
        <p:txBody>
          <a:bodyPr wrap="none" rtlCol="0">
            <a:spAutoFit/>
          </a:bodyPr>
          <a:lstStyle/>
          <a:p>
            <a:r>
              <a:rPr lang="en-US" dirty="0" smtClean="0"/>
              <a:t>Blue</a:t>
            </a:r>
            <a:endParaRPr lang="en-US" dirty="0"/>
          </a:p>
        </p:txBody>
      </p:sp>
      <p:graphicFrame>
        <p:nvGraphicFramePr>
          <p:cNvPr id="18438" name="Object 6"/>
          <p:cNvGraphicFramePr>
            <a:graphicFrameLocks noChangeAspect="1"/>
          </p:cNvGraphicFramePr>
          <p:nvPr/>
        </p:nvGraphicFramePr>
        <p:xfrm>
          <a:off x="3206750" y="3492500"/>
          <a:ext cx="381000" cy="228600"/>
        </p:xfrm>
        <a:graphic>
          <a:graphicData uri="http://schemas.openxmlformats.org/presentationml/2006/ole">
            <p:oleObj spid="_x0000_s99331" name="Equation" r:id="rId7" imgW="380880" imgH="228600" progId="Equation.DSMT4">
              <p:embed/>
            </p:oleObj>
          </a:graphicData>
        </a:graphic>
      </p:graphicFrame>
      <p:sp>
        <p:nvSpPr>
          <p:cNvPr id="103" name="TextBox 102"/>
          <p:cNvSpPr txBox="1"/>
          <p:nvPr/>
        </p:nvSpPr>
        <p:spPr>
          <a:xfrm>
            <a:off x="6019800" y="6019800"/>
            <a:ext cx="2481064" cy="276999"/>
          </a:xfrm>
          <a:prstGeom prst="rect">
            <a:avLst/>
          </a:prstGeom>
          <a:noFill/>
        </p:spPr>
        <p:txBody>
          <a:bodyPr wrap="none" rtlCol="0">
            <a:spAutoFit/>
          </a:bodyPr>
          <a:lstStyle/>
          <a:p>
            <a:r>
              <a:rPr lang="en-US" sz="1200" dirty="0" smtClean="0"/>
              <a:t>D. </a:t>
            </a:r>
            <a:r>
              <a:rPr lang="en-US" sz="1200" dirty="0" err="1" smtClean="0"/>
              <a:t>Pasquariello</a:t>
            </a:r>
            <a:r>
              <a:rPr lang="en-US" sz="1200" dirty="0" smtClean="0"/>
              <a:t>, et al, </a:t>
            </a:r>
            <a:r>
              <a:rPr lang="en-US" sz="1200" dirty="0" err="1" smtClean="0"/>
              <a:t>JLT</a:t>
            </a:r>
            <a:r>
              <a:rPr lang="en-US" sz="1200" dirty="0" smtClean="0"/>
              <a:t>, 24(3), 2006</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486400" y="3200400"/>
            <a:ext cx="747320" cy="276999"/>
          </a:xfrm>
          <a:prstGeom prst="rect">
            <a:avLst/>
          </a:prstGeom>
          <a:noFill/>
        </p:spPr>
        <p:txBody>
          <a:bodyPr wrap="none" rtlCol="0">
            <a:spAutoFit/>
          </a:bodyPr>
          <a:lstStyle/>
          <a:p>
            <a:r>
              <a:rPr lang="en-US" sz="1200" dirty="0" smtClean="0">
                <a:latin typeface="Arial" pitchFamily="34" charset="0"/>
                <a:cs typeface="Arial" pitchFamily="34" charset="0"/>
              </a:rPr>
              <a:t>225 Sec</a:t>
            </a:r>
            <a:endParaRPr lang="en-US" sz="1200" dirty="0">
              <a:latin typeface="Arial" pitchFamily="34" charset="0"/>
              <a:cs typeface="Arial" pitchFamily="34" charset="0"/>
            </a:endParaRPr>
          </a:p>
        </p:txBody>
      </p:sp>
      <p:sp>
        <p:nvSpPr>
          <p:cNvPr id="19" name="Title 1"/>
          <p:cNvSpPr>
            <a:spLocks noGrp="1"/>
          </p:cNvSpPr>
          <p:nvPr>
            <p:ph type="title"/>
          </p:nvPr>
        </p:nvSpPr>
        <p:spPr>
          <a:xfrm>
            <a:off x="457200" y="152400"/>
            <a:ext cx="8229600" cy="609600"/>
          </a:xfrm>
        </p:spPr>
        <p:txBody>
          <a:bodyPr/>
          <a:lstStyle/>
          <a:p>
            <a:r>
              <a:rPr lang="en-US" dirty="0" smtClean="0"/>
              <a:t>Detailed about </a:t>
            </a:r>
            <a:r>
              <a:rPr lang="en-US" dirty="0" err="1" smtClean="0"/>
              <a:t>QW</a:t>
            </a:r>
            <a:r>
              <a:rPr lang="en-US" dirty="0" smtClean="0"/>
              <a:t> undercut</a:t>
            </a:r>
            <a:endParaRPr lang="en-US" dirty="0"/>
          </a:p>
        </p:txBody>
      </p:sp>
      <p:sp>
        <p:nvSpPr>
          <p:cNvPr id="20" name="TextBox 19"/>
          <p:cNvSpPr txBox="1"/>
          <p:nvPr/>
        </p:nvSpPr>
        <p:spPr>
          <a:xfrm>
            <a:off x="762000" y="5410200"/>
            <a:ext cx="4141711" cy="369332"/>
          </a:xfrm>
          <a:prstGeom prst="rect">
            <a:avLst/>
          </a:prstGeom>
          <a:noFill/>
        </p:spPr>
        <p:txBody>
          <a:bodyPr wrap="none" rtlCol="0">
            <a:spAutoFit/>
          </a:bodyPr>
          <a:lstStyle/>
          <a:p>
            <a:r>
              <a:rPr lang="en-US" dirty="0" smtClean="0"/>
              <a:t>Etch speed: ~0.66 </a:t>
            </a:r>
            <a:r>
              <a:rPr lang="el-GR" dirty="0" smtClean="0">
                <a:latin typeface="Times New Roman"/>
                <a:cs typeface="Times New Roman"/>
              </a:rPr>
              <a:t>μ</a:t>
            </a:r>
            <a:r>
              <a:rPr lang="en-US" dirty="0" smtClean="0"/>
              <a:t>m/min for 1250nm </a:t>
            </a:r>
            <a:r>
              <a:rPr lang="en-US" dirty="0" err="1" smtClean="0"/>
              <a:t>Epi</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6248400" y="1066800"/>
            <a:ext cx="1934112" cy="5192713"/>
          </a:xfrm>
          <a:prstGeom prst="rect">
            <a:avLst/>
          </a:prstGeom>
          <a:noFill/>
          <a:ln w="9525">
            <a:noFill/>
            <a:miter lim="800000"/>
            <a:headEnd/>
            <a:tailEnd/>
          </a:ln>
          <a:effectLst/>
        </p:spPr>
      </p:pic>
      <p:grpSp>
        <p:nvGrpSpPr>
          <p:cNvPr id="22" name="组合 21"/>
          <p:cNvGrpSpPr/>
          <p:nvPr/>
        </p:nvGrpSpPr>
        <p:grpSpPr>
          <a:xfrm>
            <a:off x="560294" y="1143000"/>
            <a:ext cx="3339257" cy="4343400"/>
            <a:chOff x="560294" y="1143000"/>
            <a:chExt cx="3339257" cy="4343400"/>
          </a:xfrm>
        </p:grpSpPr>
        <p:grpSp>
          <p:nvGrpSpPr>
            <p:cNvPr id="2" name="Group 18"/>
            <p:cNvGrpSpPr/>
            <p:nvPr/>
          </p:nvGrpSpPr>
          <p:grpSpPr>
            <a:xfrm>
              <a:off x="609600" y="1323591"/>
              <a:ext cx="3289951" cy="3934209"/>
              <a:chOff x="3363184" y="1092897"/>
              <a:chExt cx="3289951" cy="3934209"/>
            </a:xfrm>
          </p:grpSpPr>
          <p:pic>
            <p:nvPicPr>
              <p:cNvPr id="1026" name="Picture 2" descr="E:\Project\Intel_hybrid_EML\Devices\Measurement_Data\2011_EAM_batch4\20111108_After_QW_Undercut\EAM11-1310-B1-T\30secetcha00024.jpg"/>
              <p:cNvPicPr>
                <a:picLocks noChangeAspect="1" noChangeArrowheads="1"/>
              </p:cNvPicPr>
              <p:nvPr/>
            </p:nvPicPr>
            <p:blipFill>
              <a:blip r:embed="rId3" cstate="print"/>
              <a:srcRect t="18383" b="45957"/>
              <a:stretch>
                <a:fillRect/>
              </a:stretch>
            </p:blipFill>
            <p:spPr bwMode="auto">
              <a:xfrm flipH="1">
                <a:off x="3363184" y="1092897"/>
                <a:ext cx="2428016" cy="641866"/>
              </a:xfrm>
              <a:prstGeom prst="rect">
                <a:avLst/>
              </a:prstGeom>
              <a:noFill/>
            </p:spPr>
          </p:pic>
          <p:sp>
            <p:nvSpPr>
              <p:cNvPr id="6" name="TextBox 5"/>
              <p:cNvSpPr txBox="1"/>
              <p:nvPr/>
            </p:nvSpPr>
            <p:spPr>
              <a:xfrm>
                <a:off x="5905815" y="1219200"/>
                <a:ext cx="662361" cy="276999"/>
              </a:xfrm>
              <a:prstGeom prst="rect">
                <a:avLst/>
              </a:prstGeom>
              <a:noFill/>
            </p:spPr>
            <p:txBody>
              <a:bodyPr wrap="none" rtlCol="0">
                <a:spAutoFit/>
              </a:bodyPr>
              <a:lstStyle/>
              <a:p>
                <a:r>
                  <a:rPr lang="en-US" sz="1200" dirty="0" smtClean="0">
                    <a:latin typeface="Arial" pitchFamily="34" charset="0"/>
                    <a:cs typeface="Arial" pitchFamily="34" charset="0"/>
                  </a:rPr>
                  <a:t>30 Sec</a:t>
                </a:r>
                <a:endParaRPr lang="en-US" sz="1200" dirty="0">
                  <a:latin typeface="Arial" pitchFamily="34" charset="0"/>
                  <a:cs typeface="Arial" pitchFamily="34" charset="0"/>
                </a:endParaRPr>
              </a:p>
            </p:txBody>
          </p:sp>
          <p:pic>
            <p:nvPicPr>
              <p:cNvPr id="1027" name="Picture 3" descr="E:\Project\Intel_hybrid_EML\Devices\Measurement_Data\2011_EAM_batch4\20111108_After_QW_Undercut\EAM11-1310-B1-T\1.5min00001.jpg"/>
              <p:cNvPicPr>
                <a:picLocks noChangeAspect="1" noChangeArrowheads="1"/>
              </p:cNvPicPr>
              <p:nvPr/>
            </p:nvPicPr>
            <p:blipFill>
              <a:blip r:embed="rId4" cstate="print"/>
              <a:srcRect t="22060" r="54512" b="58825"/>
              <a:stretch>
                <a:fillRect/>
              </a:stretch>
            </p:blipFill>
            <p:spPr bwMode="auto">
              <a:xfrm>
                <a:off x="3619815" y="2057400"/>
                <a:ext cx="2149010" cy="669486"/>
              </a:xfrm>
              <a:prstGeom prst="rect">
                <a:avLst/>
              </a:prstGeom>
              <a:noFill/>
            </p:spPr>
          </p:pic>
          <p:sp>
            <p:nvSpPr>
              <p:cNvPr id="9" name="TextBox 8"/>
              <p:cNvSpPr txBox="1"/>
              <p:nvPr/>
            </p:nvSpPr>
            <p:spPr>
              <a:xfrm>
                <a:off x="5905815" y="2286000"/>
                <a:ext cx="662361" cy="276999"/>
              </a:xfrm>
              <a:prstGeom prst="rect">
                <a:avLst/>
              </a:prstGeom>
              <a:noFill/>
            </p:spPr>
            <p:txBody>
              <a:bodyPr wrap="none" rtlCol="0">
                <a:spAutoFit/>
              </a:bodyPr>
              <a:lstStyle/>
              <a:p>
                <a:r>
                  <a:rPr lang="en-US" sz="1200" dirty="0" smtClean="0">
                    <a:latin typeface="Arial" pitchFamily="34" charset="0"/>
                    <a:cs typeface="Arial" pitchFamily="34" charset="0"/>
                  </a:rPr>
                  <a:t>90 Sec</a:t>
                </a:r>
                <a:endParaRPr lang="en-US" sz="1200" dirty="0">
                  <a:latin typeface="Arial" pitchFamily="34" charset="0"/>
                  <a:cs typeface="Arial" pitchFamily="34" charset="0"/>
                </a:endParaRPr>
              </a:p>
            </p:txBody>
          </p:sp>
          <p:pic>
            <p:nvPicPr>
              <p:cNvPr id="1028" name="Picture 4" descr="E:\Project\Intel_hybrid_EML\Devices\Measurement_Data\2011_EAM_batch4\20111108_After_QW_Undercut\EAM11-1310-B1-T\2.5min00035.jpg"/>
              <p:cNvPicPr>
                <a:picLocks noChangeAspect="1" noChangeArrowheads="1"/>
              </p:cNvPicPr>
              <p:nvPr/>
            </p:nvPicPr>
            <p:blipFill>
              <a:blip r:embed="rId5" cstate="print"/>
              <a:srcRect t="36766" b="27574"/>
              <a:stretch>
                <a:fillRect/>
              </a:stretch>
            </p:blipFill>
            <p:spPr bwMode="auto">
              <a:xfrm>
                <a:off x="3468045" y="2971800"/>
                <a:ext cx="2377440" cy="628494"/>
              </a:xfrm>
              <a:prstGeom prst="rect">
                <a:avLst/>
              </a:prstGeom>
              <a:noFill/>
            </p:spPr>
          </p:pic>
          <p:sp>
            <p:nvSpPr>
              <p:cNvPr id="12" name="TextBox 11"/>
              <p:cNvSpPr txBox="1"/>
              <p:nvPr/>
            </p:nvSpPr>
            <p:spPr>
              <a:xfrm>
                <a:off x="5905815" y="3124200"/>
                <a:ext cx="747320" cy="276999"/>
              </a:xfrm>
              <a:prstGeom prst="rect">
                <a:avLst/>
              </a:prstGeom>
              <a:noFill/>
            </p:spPr>
            <p:txBody>
              <a:bodyPr wrap="none" rtlCol="0">
                <a:spAutoFit/>
              </a:bodyPr>
              <a:lstStyle/>
              <a:p>
                <a:r>
                  <a:rPr lang="en-US" sz="1200" dirty="0" smtClean="0">
                    <a:latin typeface="Arial" pitchFamily="34" charset="0"/>
                    <a:cs typeface="Arial" pitchFamily="34" charset="0"/>
                  </a:rPr>
                  <a:t>150 Sec</a:t>
                </a:r>
                <a:endParaRPr lang="en-US" sz="1200" dirty="0">
                  <a:latin typeface="Arial" pitchFamily="34" charset="0"/>
                  <a:cs typeface="Arial" pitchFamily="34" charset="0"/>
                </a:endParaRPr>
              </a:p>
            </p:txBody>
          </p:sp>
          <p:pic>
            <p:nvPicPr>
              <p:cNvPr id="1029" name="Picture 5" descr="E:\Project\Intel_hybrid_EML\Devices\Measurement_Data\2011_EAM_batch4\20111108_After_QW_Undercut\EAM11-1310-B1-T\3.5min00039.jpg"/>
              <p:cNvPicPr>
                <a:picLocks noChangeAspect="1" noChangeArrowheads="1"/>
              </p:cNvPicPr>
              <p:nvPr/>
            </p:nvPicPr>
            <p:blipFill>
              <a:blip r:embed="rId6" cstate="print"/>
              <a:srcRect t="27574" b="45957"/>
              <a:stretch>
                <a:fillRect/>
              </a:stretch>
            </p:blipFill>
            <p:spPr bwMode="auto">
              <a:xfrm>
                <a:off x="3422073" y="3886200"/>
                <a:ext cx="2377440" cy="466507"/>
              </a:xfrm>
              <a:prstGeom prst="rect">
                <a:avLst/>
              </a:prstGeom>
              <a:noFill/>
            </p:spPr>
          </p:pic>
          <p:sp>
            <p:nvSpPr>
              <p:cNvPr id="14" name="TextBox 13"/>
              <p:cNvSpPr txBox="1"/>
              <p:nvPr/>
            </p:nvSpPr>
            <p:spPr>
              <a:xfrm>
                <a:off x="5905815" y="3886200"/>
                <a:ext cx="747320" cy="276999"/>
              </a:xfrm>
              <a:prstGeom prst="rect">
                <a:avLst/>
              </a:prstGeom>
              <a:noFill/>
            </p:spPr>
            <p:txBody>
              <a:bodyPr wrap="none" rtlCol="0">
                <a:spAutoFit/>
              </a:bodyPr>
              <a:lstStyle/>
              <a:p>
                <a:r>
                  <a:rPr lang="en-US" sz="1200" dirty="0" smtClean="0">
                    <a:latin typeface="Arial" pitchFamily="34" charset="0"/>
                    <a:cs typeface="Arial" pitchFamily="34" charset="0"/>
                  </a:rPr>
                  <a:t>210 Sec</a:t>
                </a:r>
                <a:endParaRPr lang="en-US" sz="1200" dirty="0">
                  <a:latin typeface="Arial" pitchFamily="34" charset="0"/>
                  <a:cs typeface="Arial" pitchFamily="34" charset="0"/>
                </a:endParaRPr>
              </a:p>
            </p:txBody>
          </p:sp>
          <p:pic>
            <p:nvPicPr>
              <p:cNvPr id="1030" name="Picture 6" descr="E:\Project\Intel_hybrid_EML\Devices\Measurement_Data\2011_EAM_batch4\20111108_After_QW_Undercut\EAM11-1310-B1-T\3min45s00040.jpg"/>
              <p:cNvPicPr>
                <a:picLocks noChangeAspect="1" noChangeArrowheads="1"/>
              </p:cNvPicPr>
              <p:nvPr/>
            </p:nvPicPr>
            <p:blipFill>
              <a:blip r:embed="rId7" cstate="print"/>
              <a:srcRect t="36766" b="33089"/>
              <a:stretch>
                <a:fillRect/>
              </a:stretch>
            </p:blipFill>
            <p:spPr bwMode="auto">
              <a:xfrm>
                <a:off x="3536058" y="4495800"/>
                <a:ext cx="2377440" cy="531306"/>
              </a:xfrm>
              <a:prstGeom prst="rect">
                <a:avLst/>
              </a:prstGeom>
              <a:noFill/>
            </p:spPr>
          </p:pic>
          <p:sp>
            <p:nvSpPr>
              <p:cNvPr id="16" name="TextBox 15"/>
              <p:cNvSpPr txBox="1"/>
              <p:nvPr/>
            </p:nvSpPr>
            <p:spPr>
              <a:xfrm>
                <a:off x="5905815" y="4572000"/>
                <a:ext cx="747320" cy="276999"/>
              </a:xfrm>
              <a:prstGeom prst="rect">
                <a:avLst/>
              </a:prstGeom>
              <a:noFill/>
            </p:spPr>
            <p:txBody>
              <a:bodyPr wrap="none" rtlCol="0">
                <a:spAutoFit/>
              </a:bodyPr>
              <a:lstStyle/>
              <a:p>
                <a:r>
                  <a:rPr lang="en-US" sz="1200" dirty="0" smtClean="0">
                    <a:latin typeface="Arial" pitchFamily="34" charset="0"/>
                    <a:cs typeface="Arial" pitchFamily="34" charset="0"/>
                  </a:rPr>
                  <a:t>225 Sec</a:t>
                </a:r>
                <a:endParaRPr lang="en-US" sz="1200" dirty="0">
                  <a:latin typeface="Arial" pitchFamily="34" charset="0"/>
                  <a:cs typeface="Arial" pitchFamily="34" charset="0"/>
                </a:endParaRPr>
              </a:p>
            </p:txBody>
          </p:sp>
        </p:grpSp>
        <p:sp>
          <p:nvSpPr>
            <p:cNvPr id="17" name="矩形 16"/>
            <p:cNvSpPr/>
            <p:nvPr/>
          </p:nvSpPr>
          <p:spPr bwMode="auto">
            <a:xfrm>
              <a:off x="3021106" y="1143000"/>
              <a:ext cx="152400" cy="419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sp>
          <p:nvSpPr>
            <p:cNvPr id="18" name="矩形 17"/>
            <p:cNvSpPr/>
            <p:nvPr/>
          </p:nvSpPr>
          <p:spPr bwMode="auto">
            <a:xfrm>
              <a:off x="560294" y="1295400"/>
              <a:ext cx="304800" cy="419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Voltage Distribution on Active Segment</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19</a:t>
            </a:fld>
            <a:endParaRPr lang="en-US" altLang="zh-TW"/>
          </a:p>
        </p:txBody>
      </p:sp>
      <p:pic>
        <p:nvPicPr>
          <p:cNvPr id="98306" name="Picture 2"/>
          <p:cNvPicPr>
            <a:picLocks noChangeAspect="1" noChangeArrowheads="1"/>
          </p:cNvPicPr>
          <p:nvPr/>
        </p:nvPicPr>
        <p:blipFill>
          <a:blip r:embed="rId3"/>
          <a:srcRect/>
          <a:stretch>
            <a:fillRect/>
          </a:stretch>
        </p:blipFill>
        <p:spPr bwMode="auto">
          <a:xfrm>
            <a:off x="990600" y="934544"/>
            <a:ext cx="6624637" cy="5161456"/>
          </a:xfrm>
          <a:prstGeom prst="rect">
            <a:avLst/>
          </a:prstGeom>
          <a:noFill/>
          <a:ln w="9525">
            <a:noFill/>
            <a:miter lim="800000"/>
            <a:headEnd/>
            <a:tailEnd/>
          </a:ln>
          <a:effectLst/>
        </p:spPr>
      </p:pic>
      <p:sp>
        <p:nvSpPr>
          <p:cNvPr id="6" name="TextBox 5"/>
          <p:cNvSpPr txBox="1"/>
          <p:nvPr/>
        </p:nvSpPr>
        <p:spPr>
          <a:xfrm>
            <a:off x="2209800" y="987623"/>
            <a:ext cx="830677" cy="307777"/>
          </a:xfrm>
          <a:prstGeom prst="rect">
            <a:avLst/>
          </a:prstGeom>
          <a:noFill/>
        </p:spPr>
        <p:txBody>
          <a:bodyPr wrap="none" rtlCol="0">
            <a:spAutoFit/>
          </a:bodyPr>
          <a:lstStyle/>
          <a:p>
            <a:r>
              <a:rPr lang="en-US" altLang="zh-CN" sz="1400" i="0" dirty="0" smtClean="0"/>
              <a:t>Lumped</a:t>
            </a:r>
            <a:endParaRPr lang="zh-CN" altLang="en-US" sz="1400" i="0" dirty="0"/>
          </a:p>
        </p:txBody>
      </p:sp>
      <p:sp>
        <p:nvSpPr>
          <p:cNvPr id="7" name="TextBox 6"/>
          <p:cNvSpPr txBox="1"/>
          <p:nvPr/>
        </p:nvSpPr>
        <p:spPr>
          <a:xfrm>
            <a:off x="4260812" y="990600"/>
            <a:ext cx="463588" cy="307777"/>
          </a:xfrm>
          <a:prstGeom prst="rect">
            <a:avLst/>
          </a:prstGeom>
          <a:noFill/>
        </p:spPr>
        <p:txBody>
          <a:bodyPr wrap="none" rtlCol="0">
            <a:spAutoFit/>
          </a:bodyPr>
          <a:lstStyle/>
          <a:p>
            <a:r>
              <a:rPr lang="en-US" altLang="zh-CN" sz="1400" i="0" dirty="0" smtClean="0"/>
              <a:t>TW</a:t>
            </a:r>
            <a:endParaRPr lang="zh-CN" altLang="en-US" sz="1400" i="0" dirty="0"/>
          </a:p>
        </p:txBody>
      </p:sp>
      <p:sp>
        <p:nvSpPr>
          <p:cNvPr id="8" name="TextBox 7"/>
          <p:cNvSpPr txBox="1"/>
          <p:nvPr/>
        </p:nvSpPr>
        <p:spPr>
          <a:xfrm>
            <a:off x="5791200" y="1013012"/>
            <a:ext cx="1099981" cy="307777"/>
          </a:xfrm>
          <a:prstGeom prst="rect">
            <a:avLst/>
          </a:prstGeom>
          <a:noFill/>
        </p:spPr>
        <p:txBody>
          <a:bodyPr wrap="none" rtlCol="0">
            <a:spAutoFit/>
          </a:bodyPr>
          <a:lstStyle/>
          <a:p>
            <a:r>
              <a:rPr lang="en-US" altLang="zh-CN" sz="1400" i="0" dirty="0" smtClean="0"/>
              <a:t>Segmented</a:t>
            </a:r>
            <a:endParaRPr lang="zh-CN" altLang="en-US" sz="1400" i="0" dirty="0"/>
          </a:p>
        </p:txBody>
      </p:sp>
      <p:graphicFrame>
        <p:nvGraphicFramePr>
          <p:cNvPr id="9" name="对象 8"/>
          <p:cNvGraphicFramePr>
            <a:graphicFrameLocks noChangeAspect="1"/>
          </p:cNvGraphicFramePr>
          <p:nvPr/>
        </p:nvGraphicFramePr>
        <p:xfrm>
          <a:off x="2057400" y="1385047"/>
          <a:ext cx="571500" cy="228600"/>
        </p:xfrm>
        <a:graphic>
          <a:graphicData uri="http://schemas.openxmlformats.org/presentationml/2006/ole">
            <p:oleObj spid="_x0000_s98307" name="Equation" r:id="rId4" imgW="571320" imgH="228600" progId="Equation.DSMT4">
              <p:embed/>
            </p:oleObj>
          </a:graphicData>
        </a:graphic>
      </p:graphicFrame>
      <p:graphicFrame>
        <p:nvGraphicFramePr>
          <p:cNvPr id="98308" name="Object 4"/>
          <p:cNvGraphicFramePr>
            <a:graphicFrameLocks noChangeAspect="1"/>
          </p:cNvGraphicFramePr>
          <p:nvPr/>
        </p:nvGraphicFramePr>
        <p:xfrm>
          <a:off x="3898900" y="1371600"/>
          <a:ext cx="622300" cy="228600"/>
        </p:xfrm>
        <a:graphic>
          <a:graphicData uri="http://schemas.openxmlformats.org/presentationml/2006/ole">
            <p:oleObj spid="_x0000_s98308" name="Equation" r:id="rId5" imgW="622080" imgH="228600" progId="Equation.DSMT4">
              <p:embed/>
            </p:oleObj>
          </a:graphicData>
        </a:graphic>
      </p:graphicFrame>
      <p:graphicFrame>
        <p:nvGraphicFramePr>
          <p:cNvPr id="98309" name="Object 5"/>
          <p:cNvGraphicFramePr>
            <a:graphicFrameLocks noChangeAspect="1"/>
          </p:cNvGraphicFramePr>
          <p:nvPr/>
        </p:nvGraphicFramePr>
        <p:xfrm>
          <a:off x="5772150" y="1371600"/>
          <a:ext cx="635000" cy="228600"/>
        </p:xfrm>
        <a:graphic>
          <a:graphicData uri="http://schemas.openxmlformats.org/presentationml/2006/ole">
            <p:oleObj spid="_x0000_s98309" name="Equation" r:id="rId6" imgW="634680" imgH="22860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Silicon Modulator</a:t>
            </a:r>
            <a:endParaRPr lang="zh-CN" altLang="en-US" dirty="0"/>
          </a:p>
        </p:txBody>
      </p:sp>
      <p:sp>
        <p:nvSpPr>
          <p:cNvPr id="3" name="内容占位符 2"/>
          <p:cNvSpPr>
            <a:spLocks noGrp="1"/>
          </p:cNvSpPr>
          <p:nvPr>
            <p:ph idx="1"/>
          </p:nvPr>
        </p:nvSpPr>
        <p:spPr/>
        <p:txBody>
          <a:bodyPr/>
          <a:lstStyle/>
          <a:p>
            <a:r>
              <a:rPr lang="en-US" altLang="zh-CN" dirty="0" smtClean="0"/>
              <a:t>High Speed and High Efficiency?</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2</a:t>
            </a:fld>
            <a:endParaRPr lang="en-US" altLang="zh-TW"/>
          </a:p>
        </p:txBody>
      </p:sp>
      <p:pic>
        <p:nvPicPr>
          <p:cNvPr id="146434" name="Picture 2"/>
          <p:cNvPicPr>
            <a:picLocks noChangeAspect="1" noChangeArrowheads="1"/>
          </p:cNvPicPr>
          <p:nvPr/>
        </p:nvPicPr>
        <p:blipFill>
          <a:blip r:embed="rId3"/>
          <a:srcRect/>
          <a:stretch>
            <a:fillRect/>
          </a:stretch>
        </p:blipFill>
        <p:spPr bwMode="auto">
          <a:xfrm>
            <a:off x="1828800" y="3899356"/>
            <a:ext cx="2343150" cy="1931852"/>
          </a:xfrm>
          <a:prstGeom prst="rect">
            <a:avLst/>
          </a:prstGeom>
          <a:noFill/>
          <a:ln w="9525">
            <a:noFill/>
            <a:miter lim="800000"/>
            <a:headEnd/>
            <a:tailEnd/>
          </a:ln>
          <a:effectLst/>
        </p:spPr>
      </p:pic>
      <p:sp>
        <p:nvSpPr>
          <p:cNvPr id="6" name="TextBox 5"/>
          <p:cNvSpPr txBox="1"/>
          <p:nvPr/>
        </p:nvSpPr>
        <p:spPr>
          <a:xfrm>
            <a:off x="2514600" y="3609201"/>
            <a:ext cx="1069524" cy="369332"/>
          </a:xfrm>
          <a:prstGeom prst="rect">
            <a:avLst/>
          </a:prstGeom>
          <a:noFill/>
        </p:spPr>
        <p:txBody>
          <a:bodyPr wrap="none" rtlCol="0">
            <a:spAutoFit/>
          </a:bodyPr>
          <a:lstStyle/>
          <a:p>
            <a:r>
              <a:rPr lang="en-US" altLang="zh-CN" sz="1800" b="1" i="0" dirty="0" smtClean="0">
                <a:solidFill>
                  <a:schemeClr val="tx1"/>
                </a:solidFill>
              </a:rPr>
              <a:t>Ge EAM</a:t>
            </a:r>
            <a:endParaRPr lang="zh-CN" altLang="en-US" sz="1800" b="1" i="0" dirty="0">
              <a:solidFill>
                <a:schemeClr val="tx1"/>
              </a:solidFill>
            </a:endParaRPr>
          </a:p>
        </p:txBody>
      </p:sp>
      <p:sp>
        <p:nvSpPr>
          <p:cNvPr id="7" name="TextBox 6"/>
          <p:cNvSpPr txBox="1"/>
          <p:nvPr/>
        </p:nvSpPr>
        <p:spPr>
          <a:xfrm>
            <a:off x="1793630" y="5742801"/>
            <a:ext cx="2018309" cy="276999"/>
          </a:xfrm>
          <a:prstGeom prst="rect">
            <a:avLst/>
          </a:prstGeom>
          <a:noFill/>
        </p:spPr>
        <p:txBody>
          <a:bodyPr wrap="none" rtlCol="0">
            <a:spAutoFit/>
          </a:bodyPr>
          <a:lstStyle/>
          <a:p>
            <a:r>
              <a:rPr lang="en-US" altLang="zh-CN" sz="1200" dirty="0" smtClean="0">
                <a:solidFill>
                  <a:schemeClr val="tx1"/>
                </a:solidFill>
              </a:rPr>
              <a:t>N. Feng et al. Kotura, 2011</a:t>
            </a:r>
            <a:endParaRPr lang="zh-CN" altLang="en-US" sz="1200" dirty="0">
              <a:solidFill>
                <a:schemeClr val="tx1"/>
              </a:solidFill>
            </a:endParaRPr>
          </a:p>
        </p:txBody>
      </p:sp>
      <p:pic>
        <p:nvPicPr>
          <p:cNvPr id="146435" name="Picture 3"/>
          <p:cNvPicPr>
            <a:picLocks noChangeAspect="1" noChangeArrowheads="1"/>
          </p:cNvPicPr>
          <p:nvPr/>
        </p:nvPicPr>
        <p:blipFill>
          <a:blip r:embed="rId4"/>
          <a:srcRect/>
          <a:stretch>
            <a:fillRect/>
          </a:stretch>
        </p:blipFill>
        <p:spPr bwMode="auto">
          <a:xfrm>
            <a:off x="76200" y="2390001"/>
            <a:ext cx="2464041" cy="1247775"/>
          </a:xfrm>
          <a:prstGeom prst="rect">
            <a:avLst/>
          </a:prstGeom>
          <a:noFill/>
          <a:ln w="9525">
            <a:noFill/>
            <a:miter lim="800000"/>
            <a:headEnd/>
            <a:tailEnd/>
          </a:ln>
          <a:effectLst/>
        </p:spPr>
      </p:pic>
      <p:sp>
        <p:nvSpPr>
          <p:cNvPr id="9" name="TextBox 8"/>
          <p:cNvSpPr txBox="1"/>
          <p:nvPr/>
        </p:nvSpPr>
        <p:spPr>
          <a:xfrm>
            <a:off x="762000" y="2085201"/>
            <a:ext cx="992579" cy="369332"/>
          </a:xfrm>
          <a:prstGeom prst="rect">
            <a:avLst/>
          </a:prstGeom>
          <a:noFill/>
        </p:spPr>
        <p:txBody>
          <a:bodyPr wrap="none" rtlCol="0">
            <a:spAutoFit/>
          </a:bodyPr>
          <a:lstStyle/>
          <a:p>
            <a:r>
              <a:rPr lang="en-US" altLang="zh-CN" sz="1800" b="1" i="0" dirty="0" smtClean="0">
                <a:solidFill>
                  <a:schemeClr val="tx1"/>
                </a:solidFill>
              </a:rPr>
              <a:t>Si MZM</a:t>
            </a:r>
            <a:endParaRPr lang="zh-CN" altLang="en-US" sz="1800" b="1" i="0" dirty="0">
              <a:solidFill>
                <a:schemeClr val="tx1"/>
              </a:solidFill>
            </a:endParaRPr>
          </a:p>
        </p:txBody>
      </p:sp>
      <p:sp>
        <p:nvSpPr>
          <p:cNvPr id="10" name="TextBox 9"/>
          <p:cNvSpPr txBox="1"/>
          <p:nvPr/>
        </p:nvSpPr>
        <p:spPr>
          <a:xfrm>
            <a:off x="76200" y="3609201"/>
            <a:ext cx="2308452" cy="276999"/>
          </a:xfrm>
          <a:prstGeom prst="rect">
            <a:avLst/>
          </a:prstGeom>
          <a:noFill/>
        </p:spPr>
        <p:txBody>
          <a:bodyPr wrap="none" rtlCol="0">
            <a:spAutoFit/>
          </a:bodyPr>
          <a:lstStyle/>
          <a:p>
            <a:r>
              <a:rPr lang="en-US" altLang="zh-CN" sz="1200" dirty="0" smtClean="0">
                <a:solidFill>
                  <a:schemeClr val="tx1"/>
                </a:solidFill>
              </a:rPr>
              <a:t>D. Thomson et al. Surrey, 2012</a:t>
            </a:r>
            <a:endParaRPr lang="zh-CN" altLang="en-US" sz="1200" dirty="0">
              <a:solidFill>
                <a:schemeClr val="tx1"/>
              </a:solidFill>
            </a:endParaRPr>
          </a:p>
        </p:txBody>
      </p:sp>
      <p:pic>
        <p:nvPicPr>
          <p:cNvPr id="146436" name="Picture 4"/>
          <p:cNvPicPr>
            <a:picLocks noChangeAspect="1" noChangeArrowheads="1"/>
          </p:cNvPicPr>
          <p:nvPr/>
        </p:nvPicPr>
        <p:blipFill>
          <a:blip r:embed="rId5"/>
          <a:srcRect/>
          <a:stretch>
            <a:fillRect/>
          </a:stretch>
        </p:blipFill>
        <p:spPr bwMode="auto">
          <a:xfrm>
            <a:off x="4114800" y="2542401"/>
            <a:ext cx="2209800" cy="1617317"/>
          </a:xfrm>
          <a:prstGeom prst="rect">
            <a:avLst/>
          </a:prstGeom>
          <a:noFill/>
          <a:ln w="9525">
            <a:noFill/>
            <a:miter lim="800000"/>
            <a:headEnd/>
            <a:tailEnd/>
          </a:ln>
          <a:effectLst/>
        </p:spPr>
      </p:pic>
      <p:sp>
        <p:nvSpPr>
          <p:cNvPr id="12" name="TextBox 11"/>
          <p:cNvSpPr txBox="1"/>
          <p:nvPr/>
        </p:nvSpPr>
        <p:spPr>
          <a:xfrm>
            <a:off x="4158170" y="4142601"/>
            <a:ext cx="2161169" cy="276999"/>
          </a:xfrm>
          <a:prstGeom prst="rect">
            <a:avLst/>
          </a:prstGeom>
          <a:noFill/>
        </p:spPr>
        <p:txBody>
          <a:bodyPr wrap="none" rtlCol="0">
            <a:spAutoFit/>
          </a:bodyPr>
          <a:lstStyle/>
          <a:p>
            <a:r>
              <a:rPr lang="en-US" altLang="zh-CN" sz="1200" dirty="0" smtClean="0">
                <a:solidFill>
                  <a:schemeClr val="tx1"/>
                </a:solidFill>
              </a:rPr>
              <a:t>S. Ren et al. Stanford, 2012</a:t>
            </a:r>
            <a:endParaRPr lang="zh-CN" altLang="en-US" sz="1200" dirty="0">
              <a:solidFill>
                <a:schemeClr val="tx1"/>
              </a:solidFill>
            </a:endParaRPr>
          </a:p>
        </p:txBody>
      </p:sp>
      <p:sp>
        <p:nvSpPr>
          <p:cNvPr id="13" name="矩形 12"/>
          <p:cNvSpPr/>
          <p:nvPr/>
        </p:nvSpPr>
        <p:spPr>
          <a:xfrm>
            <a:off x="4419600" y="2195155"/>
            <a:ext cx="1635384" cy="338554"/>
          </a:xfrm>
          <a:prstGeom prst="rect">
            <a:avLst/>
          </a:prstGeom>
        </p:spPr>
        <p:txBody>
          <a:bodyPr wrap="none">
            <a:spAutoFit/>
          </a:bodyPr>
          <a:lstStyle/>
          <a:p>
            <a:r>
              <a:rPr lang="en-US" altLang="zh-CN" sz="1600" b="1" i="0" dirty="0" smtClean="0">
                <a:solidFill>
                  <a:schemeClr val="tx1"/>
                </a:solidFill>
              </a:rPr>
              <a:t>Ge/Si QW EAM</a:t>
            </a:r>
          </a:p>
        </p:txBody>
      </p:sp>
      <p:pic>
        <p:nvPicPr>
          <p:cNvPr id="146437" name="Picture 5"/>
          <p:cNvPicPr>
            <a:picLocks noChangeAspect="1" noChangeArrowheads="1"/>
          </p:cNvPicPr>
          <p:nvPr/>
        </p:nvPicPr>
        <p:blipFill>
          <a:blip r:embed="rId6"/>
          <a:srcRect/>
          <a:stretch>
            <a:fillRect/>
          </a:stretch>
        </p:blipFill>
        <p:spPr bwMode="auto">
          <a:xfrm>
            <a:off x="5416144" y="4831378"/>
            <a:ext cx="1863598" cy="1628775"/>
          </a:xfrm>
          <a:prstGeom prst="rect">
            <a:avLst/>
          </a:prstGeom>
          <a:noFill/>
          <a:ln w="9525">
            <a:noFill/>
            <a:miter lim="800000"/>
            <a:headEnd/>
            <a:tailEnd/>
          </a:ln>
          <a:effectLst/>
        </p:spPr>
      </p:pic>
      <p:sp>
        <p:nvSpPr>
          <p:cNvPr id="15" name="TextBox 14"/>
          <p:cNvSpPr txBox="1"/>
          <p:nvPr/>
        </p:nvSpPr>
        <p:spPr>
          <a:xfrm>
            <a:off x="5257800" y="6428601"/>
            <a:ext cx="1866152" cy="276999"/>
          </a:xfrm>
          <a:prstGeom prst="rect">
            <a:avLst/>
          </a:prstGeom>
          <a:noFill/>
        </p:spPr>
        <p:txBody>
          <a:bodyPr wrap="none" rtlCol="0">
            <a:spAutoFit/>
          </a:bodyPr>
          <a:lstStyle/>
          <a:p>
            <a:r>
              <a:rPr lang="en-US" altLang="zh-CN" sz="1200" dirty="0" smtClean="0">
                <a:solidFill>
                  <a:schemeClr val="tx1"/>
                </a:solidFill>
              </a:rPr>
              <a:t>L. Alloatti et al. KIT, 2011</a:t>
            </a:r>
            <a:endParaRPr lang="zh-CN" altLang="en-US" sz="1200" dirty="0">
              <a:solidFill>
                <a:schemeClr val="tx1"/>
              </a:solidFill>
            </a:endParaRPr>
          </a:p>
        </p:txBody>
      </p:sp>
      <p:sp>
        <p:nvSpPr>
          <p:cNvPr id="16" name="矩形 15"/>
          <p:cNvSpPr/>
          <p:nvPr/>
        </p:nvSpPr>
        <p:spPr>
          <a:xfrm>
            <a:off x="5416144" y="4572000"/>
            <a:ext cx="1669047" cy="338554"/>
          </a:xfrm>
          <a:prstGeom prst="rect">
            <a:avLst/>
          </a:prstGeom>
        </p:spPr>
        <p:txBody>
          <a:bodyPr wrap="none">
            <a:spAutoFit/>
          </a:bodyPr>
          <a:lstStyle/>
          <a:p>
            <a:r>
              <a:rPr lang="en-US" altLang="zh-CN" sz="1600" b="1" i="0" dirty="0" smtClean="0">
                <a:solidFill>
                  <a:schemeClr val="tx1"/>
                </a:solidFill>
              </a:rPr>
              <a:t>Polymer/Si  PM</a:t>
            </a:r>
          </a:p>
        </p:txBody>
      </p:sp>
      <p:sp>
        <p:nvSpPr>
          <p:cNvPr id="17" name="矩形 16"/>
          <p:cNvSpPr/>
          <p:nvPr/>
        </p:nvSpPr>
        <p:spPr>
          <a:xfrm>
            <a:off x="6909464" y="1850741"/>
            <a:ext cx="1906291" cy="338554"/>
          </a:xfrm>
          <a:prstGeom prst="rect">
            <a:avLst/>
          </a:prstGeom>
        </p:spPr>
        <p:txBody>
          <a:bodyPr wrap="none">
            <a:spAutoFit/>
          </a:bodyPr>
          <a:lstStyle/>
          <a:p>
            <a:r>
              <a:rPr lang="en-US" altLang="zh-CN" sz="1600" b="1" i="0" dirty="0" smtClean="0">
                <a:solidFill>
                  <a:schemeClr val="tx1"/>
                </a:solidFill>
              </a:rPr>
              <a:t>Graphene/Si EAM</a:t>
            </a:r>
          </a:p>
        </p:txBody>
      </p:sp>
      <p:sp>
        <p:nvSpPr>
          <p:cNvPr id="18" name="TextBox 17"/>
          <p:cNvSpPr txBox="1"/>
          <p:nvPr/>
        </p:nvSpPr>
        <p:spPr>
          <a:xfrm>
            <a:off x="6891879" y="3632646"/>
            <a:ext cx="1761829" cy="276999"/>
          </a:xfrm>
          <a:prstGeom prst="rect">
            <a:avLst/>
          </a:prstGeom>
          <a:noFill/>
        </p:spPr>
        <p:txBody>
          <a:bodyPr wrap="none" rtlCol="0">
            <a:spAutoFit/>
          </a:bodyPr>
          <a:lstStyle/>
          <a:p>
            <a:r>
              <a:rPr lang="en-US" altLang="zh-CN" sz="1200" dirty="0" smtClean="0">
                <a:solidFill>
                  <a:schemeClr val="tx1"/>
                </a:solidFill>
              </a:rPr>
              <a:t>M. Liu et al. UCB, 2011</a:t>
            </a:r>
            <a:endParaRPr lang="zh-CN" altLang="en-US" sz="1200" dirty="0">
              <a:solidFill>
                <a:schemeClr val="tx1"/>
              </a:solidFill>
            </a:endParaRPr>
          </a:p>
        </p:txBody>
      </p:sp>
      <p:pic>
        <p:nvPicPr>
          <p:cNvPr id="123905" name="Picture 1"/>
          <p:cNvPicPr>
            <a:picLocks noChangeAspect="1" noChangeArrowheads="1"/>
          </p:cNvPicPr>
          <p:nvPr/>
        </p:nvPicPr>
        <p:blipFill>
          <a:blip r:embed="rId7"/>
          <a:srcRect/>
          <a:stretch>
            <a:fillRect/>
          </a:stretch>
        </p:blipFill>
        <p:spPr bwMode="auto">
          <a:xfrm>
            <a:off x="6858000" y="2133600"/>
            <a:ext cx="2057400" cy="15339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64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64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64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3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P spid="13"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Hybrid Silicon Modulator</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3</a:t>
            </a:fld>
            <a:endParaRPr lang="en-US" altLang="zh-TW" dirty="0"/>
          </a:p>
        </p:txBody>
      </p:sp>
      <p:pic>
        <p:nvPicPr>
          <p:cNvPr id="6" name="Picture 7"/>
          <p:cNvPicPr>
            <a:picLocks noChangeAspect="1" noChangeArrowheads="1"/>
          </p:cNvPicPr>
          <p:nvPr/>
        </p:nvPicPr>
        <p:blipFill>
          <a:blip r:embed="rId3" cstate="print"/>
          <a:srcRect/>
          <a:stretch>
            <a:fillRect/>
          </a:stretch>
        </p:blipFill>
        <p:spPr bwMode="auto">
          <a:xfrm>
            <a:off x="152401" y="4104890"/>
            <a:ext cx="2695575" cy="1628775"/>
          </a:xfrm>
          <a:prstGeom prst="rect">
            <a:avLst/>
          </a:prstGeom>
          <a:noFill/>
          <a:ln w="9525">
            <a:noFill/>
            <a:miter lim="800000"/>
            <a:headEnd/>
            <a:tailEnd/>
          </a:ln>
        </p:spPr>
      </p:pic>
      <p:sp>
        <p:nvSpPr>
          <p:cNvPr id="7" name="TextBox 6"/>
          <p:cNvSpPr txBox="1"/>
          <p:nvPr/>
        </p:nvSpPr>
        <p:spPr>
          <a:xfrm>
            <a:off x="93820" y="5678419"/>
            <a:ext cx="2302105" cy="276999"/>
          </a:xfrm>
          <a:prstGeom prst="rect">
            <a:avLst/>
          </a:prstGeom>
          <a:noFill/>
        </p:spPr>
        <p:txBody>
          <a:bodyPr wrap="none" rtlCol="0">
            <a:spAutoFit/>
          </a:bodyPr>
          <a:lstStyle/>
          <a:p>
            <a:r>
              <a:rPr lang="en-US" sz="1200" dirty="0" smtClean="0">
                <a:solidFill>
                  <a:schemeClr val="tx1"/>
                </a:solidFill>
                <a:latin typeface="Arial Narrow" pitchFamily="34" charset="0"/>
              </a:rPr>
              <a:t>Y. </a:t>
            </a:r>
            <a:r>
              <a:rPr lang="en-US" sz="1200" dirty="0" err="1" smtClean="0">
                <a:solidFill>
                  <a:schemeClr val="tx1"/>
                </a:solidFill>
                <a:latin typeface="Arial Narrow" pitchFamily="34" charset="0"/>
              </a:rPr>
              <a:t>Kuo</a:t>
            </a:r>
            <a:r>
              <a:rPr lang="en-US" sz="1200" dirty="0" smtClean="0">
                <a:solidFill>
                  <a:schemeClr val="tx1"/>
                </a:solidFill>
                <a:latin typeface="Arial Narrow" pitchFamily="34" charset="0"/>
              </a:rPr>
              <a:t>, et al., </a:t>
            </a:r>
            <a:r>
              <a:rPr lang="en-US" sz="1200" dirty="0" err="1" smtClean="0">
                <a:solidFill>
                  <a:schemeClr val="tx1"/>
                </a:solidFill>
                <a:latin typeface="Arial Narrow" pitchFamily="34" charset="0"/>
              </a:rPr>
              <a:t>OE</a:t>
            </a:r>
            <a:r>
              <a:rPr lang="en-US" sz="1200" dirty="0" smtClean="0">
                <a:solidFill>
                  <a:schemeClr val="tx1"/>
                </a:solidFill>
                <a:latin typeface="Arial Narrow" pitchFamily="34" charset="0"/>
              </a:rPr>
              <a:t> 16(13), 9936 (2008)</a:t>
            </a:r>
            <a:endParaRPr lang="en-US" sz="1200" dirty="0">
              <a:solidFill>
                <a:schemeClr val="tx1"/>
              </a:solidFill>
              <a:latin typeface="Arial Narrow" pitchFamily="34" charset="0"/>
            </a:endParaRPr>
          </a:p>
        </p:txBody>
      </p:sp>
      <p:sp>
        <p:nvSpPr>
          <p:cNvPr id="8" name="TextBox 7"/>
          <p:cNvSpPr txBox="1"/>
          <p:nvPr/>
        </p:nvSpPr>
        <p:spPr>
          <a:xfrm>
            <a:off x="3124200" y="5737034"/>
            <a:ext cx="2224199" cy="276999"/>
          </a:xfrm>
          <a:prstGeom prst="rect">
            <a:avLst/>
          </a:prstGeom>
          <a:noFill/>
        </p:spPr>
        <p:txBody>
          <a:bodyPr wrap="none" rtlCol="0">
            <a:spAutoFit/>
          </a:bodyPr>
          <a:lstStyle/>
          <a:p>
            <a:r>
              <a:rPr lang="en-US" sz="1200" dirty="0" smtClean="0">
                <a:solidFill>
                  <a:schemeClr val="tx1"/>
                </a:solidFill>
                <a:latin typeface="Arial Narrow" pitchFamily="34" charset="0"/>
              </a:rPr>
              <a:t>Y. Tang, et al., OE 19(7), 5811(2011)</a:t>
            </a:r>
            <a:endParaRPr lang="en-US" sz="1200" dirty="0">
              <a:solidFill>
                <a:schemeClr val="tx1"/>
              </a:solidFill>
              <a:latin typeface="Arial Narrow" pitchFamily="34" charset="0"/>
            </a:endParaRPr>
          </a:p>
        </p:txBody>
      </p:sp>
      <p:sp>
        <p:nvSpPr>
          <p:cNvPr id="11" name="TextBox 10"/>
          <p:cNvSpPr txBox="1"/>
          <p:nvPr/>
        </p:nvSpPr>
        <p:spPr>
          <a:xfrm>
            <a:off x="415204" y="3810005"/>
            <a:ext cx="1856598" cy="338554"/>
          </a:xfrm>
          <a:prstGeom prst="rect">
            <a:avLst/>
          </a:prstGeom>
          <a:noFill/>
        </p:spPr>
        <p:txBody>
          <a:bodyPr wrap="none" rtlCol="0">
            <a:spAutoFit/>
          </a:bodyPr>
          <a:lstStyle/>
          <a:p>
            <a:r>
              <a:rPr lang="en-US" altLang="zh-CN" sz="1600" b="1" i="0" dirty="0" smtClean="0">
                <a:solidFill>
                  <a:schemeClr val="tx1"/>
                </a:solidFill>
              </a:rPr>
              <a:t>lumped: ~20 GHz</a:t>
            </a:r>
            <a:endParaRPr lang="zh-CN" altLang="en-US" sz="1600" b="1" i="0" dirty="0">
              <a:solidFill>
                <a:schemeClr val="tx1"/>
              </a:solidFill>
            </a:endParaRPr>
          </a:p>
        </p:txBody>
      </p:sp>
      <p:sp>
        <p:nvSpPr>
          <p:cNvPr id="12" name="TextBox 11"/>
          <p:cNvSpPr txBox="1"/>
          <p:nvPr/>
        </p:nvSpPr>
        <p:spPr>
          <a:xfrm>
            <a:off x="3926659" y="3884789"/>
            <a:ext cx="1442511" cy="338554"/>
          </a:xfrm>
          <a:prstGeom prst="rect">
            <a:avLst/>
          </a:prstGeom>
          <a:noFill/>
        </p:spPr>
        <p:txBody>
          <a:bodyPr wrap="none" rtlCol="0">
            <a:spAutoFit/>
          </a:bodyPr>
          <a:lstStyle/>
          <a:p>
            <a:r>
              <a:rPr lang="en-US" altLang="zh-CN" sz="1600" b="1" i="0" dirty="0" smtClean="0">
                <a:solidFill>
                  <a:schemeClr val="tx1"/>
                </a:solidFill>
              </a:rPr>
              <a:t>TW: ~42 GHz</a:t>
            </a:r>
            <a:endParaRPr lang="zh-CN" altLang="en-US" sz="1600" b="1" i="0" dirty="0">
              <a:solidFill>
                <a:schemeClr val="tx1"/>
              </a:solidFill>
            </a:endParaRPr>
          </a:p>
        </p:txBody>
      </p:sp>
      <p:sp>
        <p:nvSpPr>
          <p:cNvPr id="13" name="TextBox 12"/>
          <p:cNvSpPr txBox="1"/>
          <p:nvPr/>
        </p:nvSpPr>
        <p:spPr>
          <a:xfrm>
            <a:off x="6248400" y="3587265"/>
            <a:ext cx="2427268" cy="338554"/>
          </a:xfrm>
          <a:prstGeom prst="rect">
            <a:avLst/>
          </a:prstGeom>
          <a:noFill/>
        </p:spPr>
        <p:txBody>
          <a:bodyPr wrap="none" rtlCol="0">
            <a:spAutoFit/>
          </a:bodyPr>
          <a:lstStyle/>
          <a:p>
            <a:r>
              <a:rPr lang="en-US" altLang="zh-CN" sz="1600" b="1" i="0" dirty="0" smtClean="0">
                <a:solidFill>
                  <a:schemeClr val="tx1"/>
                </a:solidFill>
              </a:rPr>
              <a:t>Segmented</a:t>
            </a:r>
            <a:r>
              <a:rPr lang="zh-CN" altLang="en-US" sz="1600" b="1" i="0" dirty="0" smtClean="0">
                <a:solidFill>
                  <a:schemeClr val="tx1"/>
                </a:solidFill>
              </a:rPr>
              <a:t>： </a:t>
            </a:r>
            <a:r>
              <a:rPr lang="en-US" altLang="zh-CN" sz="1600" b="1" i="0" dirty="0" smtClean="0">
                <a:solidFill>
                  <a:schemeClr val="tx1"/>
                </a:solidFill>
              </a:rPr>
              <a:t>&gt; 67 GHz</a:t>
            </a:r>
            <a:endParaRPr lang="zh-CN" altLang="en-US" sz="1600" b="1" i="0" dirty="0">
              <a:solidFill>
                <a:schemeClr val="tx1"/>
              </a:solidFill>
            </a:endParaRPr>
          </a:p>
        </p:txBody>
      </p:sp>
      <p:sp>
        <p:nvSpPr>
          <p:cNvPr id="15" name="TextBox 14"/>
          <p:cNvSpPr txBox="1"/>
          <p:nvPr/>
        </p:nvSpPr>
        <p:spPr>
          <a:xfrm>
            <a:off x="6172200" y="5737034"/>
            <a:ext cx="1342034" cy="276999"/>
          </a:xfrm>
          <a:prstGeom prst="rect">
            <a:avLst/>
          </a:prstGeom>
          <a:noFill/>
        </p:spPr>
        <p:txBody>
          <a:bodyPr wrap="none" rtlCol="0">
            <a:spAutoFit/>
          </a:bodyPr>
          <a:lstStyle/>
          <a:p>
            <a:r>
              <a:rPr lang="en-US" sz="1200" dirty="0" smtClean="0">
                <a:solidFill>
                  <a:schemeClr val="tx1"/>
                </a:solidFill>
                <a:latin typeface="Arial Narrow" pitchFamily="34" charset="0"/>
              </a:rPr>
              <a:t>This work, OFC2012</a:t>
            </a:r>
            <a:endParaRPr lang="en-US" sz="1200" dirty="0">
              <a:solidFill>
                <a:schemeClr val="tx1"/>
              </a:solidFill>
              <a:latin typeface="Arial Narrow" pitchFamily="34" charset="0"/>
            </a:endParaRPr>
          </a:p>
        </p:txBody>
      </p:sp>
      <p:pic>
        <p:nvPicPr>
          <p:cNvPr id="5" name="Picture 3" descr="TW100"/>
          <p:cNvPicPr>
            <a:picLocks noChangeAspect="1" noChangeArrowheads="1"/>
          </p:cNvPicPr>
          <p:nvPr/>
        </p:nvPicPr>
        <p:blipFill>
          <a:blip r:embed="rId4" cstate="print"/>
          <a:srcRect l="22793"/>
          <a:stretch>
            <a:fillRect/>
          </a:stretch>
        </p:blipFill>
        <p:spPr bwMode="auto">
          <a:xfrm>
            <a:off x="3176955" y="4195982"/>
            <a:ext cx="2682726" cy="1572769"/>
          </a:xfrm>
          <a:prstGeom prst="rect">
            <a:avLst/>
          </a:prstGeom>
          <a:noFill/>
        </p:spPr>
      </p:pic>
      <p:pic>
        <p:nvPicPr>
          <p:cNvPr id="9" name="Picture 1" descr="F:\Project\Intel_hybrid_EML\devices\EAM11-b4\1310-B1-B\Photo\IMG_0549.JPG"/>
          <p:cNvPicPr>
            <a:picLocks noChangeAspect="1" noChangeArrowheads="1"/>
          </p:cNvPicPr>
          <p:nvPr/>
        </p:nvPicPr>
        <p:blipFill>
          <a:blip r:embed="rId5" cstate="print"/>
          <a:srcRect/>
          <a:stretch>
            <a:fillRect/>
          </a:stretch>
        </p:blipFill>
        <p:spPr bwMode="auto">
          <a:xfrm>
            <a:off x="6247846" y="3924157"/>
            <a:ext cx="2438954" cy="1830462"/>
          </a:xfrm>
          <a:prstGeom prst="rect">
            <a:avLst/>
          </a:prstGeom>
          <a:noFill/>
        </p:spPr>
      </p:pic>
      <p:pic>
        <p:nvPicPr>
          <p:cNvPr id="18" name="Picture 1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84698" y="1159809"/>
            <a:ext cx="5125702" cy="29198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Schematic and SEMs</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4</a:t>
            </a:fld>
            <a:endParaRPr lang="en-US" altLang="zh-TW" dirty="0"/>
          </a:p>
        </p:txBody>
      </p:sp>
      <p:sp>
        <p:nvSpPr>
          <p:cNvPr id="18" name="TextBox 17"/>
          <p:cNvSpPr txBox="1"/>
          <p:nvPr/>
        </p:nvSpPr>
        <p:spPr>
          <a:xfrm>
            <a:off x="228600" y="1194137"/>
            <a:ext cx="3124200" cy="1015663"/>
          </a:xfrm>
          <a:prstGeom prst="rect">
            <a:avLst/>
          </a:prstGeom>
          <a:noFill/>
        </p:spPr>
        <p:txBody>
          <a:bodyPr wrap="square" rtlCol="0">
            <a:spAutoFit/>
          </a:bodyPr>
          <a:lstStyle/>
          <a:p>
            <a:r>
              <a:rPr lang="en-US" altLang="zh-CN" sz="2000" b="1" i="0" dirty="0" smtClean="0">
                <a:latin typeface="+mj-lt"/>
                <a:ea typeface="+mj-ea"/>
                <a:cs typeface="+mj-cs"/>
              </a:rPr>
              <a:t>Target: </a:t>
            </a:r>
          </a:p>
          <a:p>
            <a:r>
              <a:rPr lang="en-US" altLang="zh-CN" sz="2000" i="0" dirty="0" smtClean="0">
                <a:latin typeface="+mj-lt"/>
                <a:ea typeface="+mj-ea"/>
                <a:cs typeface="+mj-cs"/>
              </a:rPr>
              <a:t>Higher speed and longer distance transmission</a:t>
            </a:r>
            <a:endParaRPr lang="zh-CN" altLang="en-US" sz="2000" i="0" dirty="0" smtClean="0">
              <a:latin typeface="+mj-lt"/>
              <a:ea typeface="+mj-ea"/>
              <a:cs typeface="+mj-cs"/>
            </a:endParaRPr>
          </a:p>
        </p:txBody>
      </p:sp>
      <p:grpSp>
        <p:nvGrpSpPr>
          <p:cNvPr id="29" name="组合 59"/>
          <p:cNvGrpSpPr>
            <a:grpSpLocks noChangeAspect="1"/>
          </p:cNvGrpSpPr>
          <p:nvPr/>
        </p:nvGrpSpPr>
        <p:grpSpPr>
          <a:xfrm>
            <a:off x="339970" y="4144110"/>
            <a:ext cx="1205810" cy="1828800"/>
            <a:chOff x="6428174" y="1295400"/>
            <a:chExt cx="2049390" cy="3400873"/>
          </a:xfrm>
        </p:grpSpPr>
        <p:grpSp>
          <p:nvGrpSpPr>
            <p:cNvPr id="65" name="组合 23"/>
            <p:cNvGrpSpPr/>
            <p:nvPr/>
          </p:nvGrpSpPr>
          <p:grpSpPr>
            <a:xfrm>
              <a:off x="6428174" y="1295400"/>
              <a:ext cx="2049390" cy="3400873"/>
              <a:chOff x="8304626" y="1357298"/>
              <a:chExt cx="2049390" cy="3400873"/>
            </a:xfrm>
          </p:grpSpPr>
          <p:pic>
            <p:nvPicPr>
              <p:cNvPr id="68" name="Picture 3" descr="C:\DOCUME~1\LVR2FMX\LOCALS~1\Temp\_TS161.tmp\_TS44BF.tmp\T03.TIF"/>
              <p:cNvPicPr>
                <a:picLocks noChangeAspect="1" noChangeArrowheads="1"/>
              </p:cNvPicPr>
              <p:nvPr/>
            </p:nvPicPr>
            <p:blipFill>
              <a:blip r:embed="rId3"/>
              <a:srcRect l="26956" r="31103" b="5531"/>
              <a:stretch>
                <a:fillRect/>
              </a:stretch>
            </p:blipFill>
            <p:spPr bwMode="auto">
              <a:xfrm>
                <a:off x="8340367" y="1357298"/>
                <a:ext cx="2013649" cy="3400873"/>
              </a:xfrm>
              <a:prstGeom prst="rect">
                <a:avLst/>
              </a:prstGeom>
              <a:noFill/>
            </p:spPr>
          </p:pic>
          <p:sp>
            <p:nvSpPr>
              <p:cNvPr id="69" name="TextBox 68"/>
              <p:cNvSpPr txBox="1"/>
              <p:nvPr/>
            </p:nvSpPr>
            <p:spPr>
              <a:xfrm>
                <a:off x="8423358" y="3504728"/>
                <a:ext cx="776957" cy="384720"/>
              </a:xfrm>
              <a:prstGeom prst="rect">
                <a:avLst/>
              </a:prstGeom>
              <a:noFill/>
            </p:spPr>
            <p:txBody>
              <a:bodyPr wrap="none" rtlCol="0">
                <a:spAutoFit/>
              </a:bodyPr>
              <a:lstStyle/>
              <a:p>
                <a:r>
                  <a:rPr lang="en-US" altLang="zh-CN" sz="1000" b="1" dirty="0" smtClean="0">
                    <a:solidFill>
                      <a:schemeClr val="bg1"/>
                    </a:solidFill>
                    <a:latin typeface="Times New Roman" pitchFamily="18" charset="0"/>
                    <a:cs typeface="Times New Roman" pitchFamily="18" charset="0"/>
                  </a:rPr>
                  <a:t>n-InP</a:t>
                </a:r>
                <a:endParaRPr lang="zh-CN" altLang="en-US" sz="1000" b="1" dirty="0">
                  <a:solidFill>
                    <a:schemeClr val="bg1"/>
                  </a:solidFill>
                  <a:latin typeface="Times New Roman" pitchFamily="18" charset="0"/>
                  <a:cs typeface="Times New Roman" pitchFamily="18" charset="0"/>
                </a:endParaRPr>
              </a:p>
            </p:txBody>
          </p:sp>
          <p:sp>
            <p:nvSpPr>
              <p:cNvPr id="70" name="TextBox 69"/>
              <p:cNvSpPr txBox="1"/>
              <p:nvPr/>
            </p:nvSpPr>
            <p:spPr>
              <a:xfrm>
                <a:off x="8460899" y="4196782"/>
                <a:ext cx="776957" cy="384720"/>
              </a:xfrm>
              <a:prstGeom prst="rect">
                <a:avLst/>
              </a:prstGeom>
              <a:noFill/>
            </p:spPr>
            <p:txBody>
              <a:bodyPr wrap="none" rtlCol="0">
                <a:spAutoFit/>
              </a:bodyPr>
              <a:lstStyle/>
              <a:p>
                <a:r>
                  <a:rPr lang="en-US" altLang="zh-CN" sz="1000" b="1" dirty="0" smtClean="0">
                    <a:solidFill>
                      <a:schemeClr val="bg1"/>
                    </a:solidFill>
                    <a:latin typeface="Times New Roman" pitchFamily="18" charset="0"/>
                    <a:cs typeface="Times New Roman" pitchFamily="18" charset="0"/>
                  </a:rPr>
                  <a:t>p-InP</a:t>
                </a:r>
                <a:endParaRPr lang="zh-CN" altLang="en-US" sz="1000" b="1" dirty="0">
                  <a:solidFill>
                    <a:schemeClr val="bg1"/>
                  </a:solidFill>
                  <a:latin typeface="Times New Roman" pitchFamily="18" charset="0"/>
                  <a:cs typeface="Times New Roman" pitchFamily="18" charset="0"/>
                </a:endParaRPr>
              </a:p>
            </p:txBody>
          </p:sp>
          <p:sp>
            <p:nvSpPr>
              <p:cNvPr id="71" name="TextBox 70"/>
              <p:cNvSpPr txBox="1"/>
              <p:nvPr/>
            </p:nvSpPr>
            <p:spPr>
              <a:xfrm>
                <a:off x="8304626" y="2510731"/>
                <a:ext cx="1110081" cy="384720"/>
              </a:xfrm>
              <a:prstGeom prst="rect">
                <a:avLst/>
              </a:prstGeom>
              <a:noFill/>
            </p:spPr>
            <p:txBody>
              <a:bodyPr wrap="none" rtlCol="0">
                <a:spAutoFit/>
              </a:bodyPr>
              <a:lstStyle/>
              <a:p>
                <a:r>
                  <a:rPr lang="en-US" altLang="zh-CN" sz="1000" b="1" dirty="0" smtClean="0">
                    <a:solidFill>
                      <a:schemeClr val="bg1"/>
                    </a:solidFill>
                    <a:latin typeface="Times New Roman" pitchFamily="18" charset="0"/>
                    <a:cs typeface="Times New Roman" pitchFamily="18" charset="0"/>
                  </a:rPr>
                  <a:t>QW/SCH</a:t>
                </a:r>
                <a:endParaRPr lang="zh-CN" altLang="en-US" sz="1000" b="1" dirty="0">
                  <a:solidFill>
                    <a:schemeClr val="bg1"/>
                  </a:solidFill>
                  <a:latin typeface="Times New Roman" pitchFamily="18" charset="0"/>
                  <a:cs typeface="Times New Roman" pitchFamily="18" charset="0"/>
                </a:endParaRPr>
              </a:p>
            </p:txBody>
          </p:sp>
          <p:sp>
            <p:nvSpPr>
              <p:cNvPr id="72" name="TextBox 71"/>
              <p:cNvSpPr txBox="1"/>
              <p:nvPr/>
            </p:nvSpPr>
            <p:spPr>
              <a:xfrm>
                <a:off x="8421503" y="1387778"/>
                <a:ext cx="312907" cy="276998"/>
              </a:xfrm>
              <a:prstGeom prst="rect">
                <a:avLst/>
              </a:prstGeom>
              <a:noFill/>
            </p:spPr>
            <p:txBody>
              <a:bodyPr wrap="none" rtlCol="0">
                <a:spAutoFit/>
              </a:bodyPr>
              <a:lstStyle/>
              <a:p>
                <a:r>
                  <a:rPr lang="en-US" altLang="zh-CN" sz="1200" b="1" dirty="0" smtClean="0">
                    <a:solidFill>
                      <a:schemeClr val="bg1"/>
                    </a:solidFill>
                    <a:latin typeface="Times New Roman" pitchFamily="18" charset="0"/>
                    <a:cs typeface="Times New Roman" pitchFamily="18" charset="0"/>
                  </a:rPr>
                  <a:t>Si</a:t>
                </a:r>
                <a:endParaRPr lang="zh-CN" altLang="en-US" sz="1200" b="1" dirty="0">
                  <a:solidFill>
                    <a:schemeClr val="bg1"/>
                  </a:solidFill>
                  <a:latin typeface="Times New Roman" pitchFamily="18" charset="0"/>
                  <a:cs typeface="Times New Roman" pitchFamily="18" charset="0"/>
                </a:endParaRPr>
              </a:p>
            </p:txBody>
          </p:sp>
          <p:cxnSp>
            <p:nvCxnSpPr>
              <p:cNvPr id="73" name="直接箭头连接符 72"/>
              <p:cNvCxnSpPr/>
              <p:nvPr/>
            </p:nvCxnSpPr>
            <p:spPr>
              <a:xfrm flipV="1">
                <a:off x="9077086" y="2416967"/>
                <a:ext cx="214281" cy="142877"/>
              </a:xfrm>
              <a:prstGeom prst="straightConnector1">
                <a:avLst/>
              </a:prstGeom>
              <a:ln w="12700">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flipV="1">
                <a:off x="9005615" y="4071942"/>
                <a:ext cx="285752" cy="214314"/>
              </a:xfrm>
              <a:prstGeom prst="straightConnector1">
                <a:avLst/>
              </a:prstGeom>
              <a:ln w="12700">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flipV="1">
                <a:off x="8904407" y="3429000"/>
                <a:ext cx="214281" cy="142877"/>
              </a:xfrm>
              <a:prstGeom prst="straightConnector1">
                <a:avLst/>
              </a:prstGeom>
              <a:ln w="12700">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cxnSp>
          <p:nvCxnSpPr>
            <p:cNvPr id="66" name="直接连接符 65"/>
            <p:cNvCxnSpPr/>
            <p:nvPr/>
          </p:nvCxnSpPr>
          <p:spPr bwMode="auto">
            <a:xfrm rot="16200000">
              <a:off x="7820594" y="1933006"/>
              <a:ext cx="972000" cy="1588"/>
            </a:xfrm>
            <a:prstGeom prst="line">
              <a:avLst/>
            </a:prstGeom>
            <a:solidFill>
              <a:schemeClr val="accent1"/>
            </a:solidFill>
            <a:ln w="50800" cap="flat" cmpd="sng" algn="ctr">
              <a:solidFill>
                <a:schemeClr val="bg1"/>
              </a:solidFill>
              <a:prstDash val="solid"/>
              <a:round/>
              <a:headEnd type="none" w="med" len="med"/>
              <a:tailEnd type="none" w="med" len="med"/>
            </a:ln>
            <a:effectLst/>
          </p:spPr>
        </p:cxnSp>
        <p:sp>
          <p:nvSpPr>
            <p:cNvPr id="67" name="TextBox 66"/>
            <p:cNvSpPr txBox="1"/>
            <p:nvPr/>
          </p:nvSpPr>
          <p:spPr>
            <a:xfrm rot="5400000" flipV="1">
              <a:off x="7645371" y="1705145"/>
              <a:ext cx="999411" cy="384720"/>
            </a:xfrm>
            <a:prstGeom prst="rect">
              <a:avLst/>
            </a:prstGeom>
            <a:noFill/>
          </p:spPr>
          <p:txBody>
            <a:bodyPr wrap="square" rtlCol="0">
              <a:spAutoFit/>
            </a:bodyPr>
            <a:lstStyle/>
            <a:p>
              <a:r>
                <a:rPr lang="en-US" altLang="zh-CN" sz="1000" b="1" i="0" dirty="0" smtClean="0">
                  <a:solidFill>
                    <a:schemeClr val="bg1"/>
                  </a:solidFill>
                  <a:latin typeface="Times New Roman" pitchFamily="18" charset="0"/>
                  <a:cs typeface="Times New Roman" pitchFamily="18" charset="0"/>
                </a:rPr>
                <a:t>20</a:t>
              </a:r>
              <a:r>
                <a:rPr lang="el-GR" altLang="zh-CN" sz="1000" b="1" i="0" dirty="0" smtClean="0">
                  <a:solidFill>
                    <a:schemeClr val="bg1"/>
                  </a:solidFill>
                  <a:latin typeface="Times New Roman" pitchFamily="18" charset="0"/>
                  <a:cs typeface="Times New Roman" pitchFamily="18" charset="0"/>
                </a:rPr>
                <a:t>μ</a:t>
              </a:r>
              <a:r>
                <a:rPr lang="en-US" altLang="zh-CN" sz="1000" b="1" i="0" dirty="0" smtClean="0">
                  <a:solidFill>
                    <a:schemeClr val="bg1"/>
                  </a:solidFill>
                  <a:latin typeface="Times New Roman" pitchFamily="18" charset="0"/>
                  <a:cs typeface="Times New Roman" pitchFamily="18" charset="0"/>
                </a:rPr>
                <a:t>m</a:t>
              </a:r>
              <a:endParaRPr lang="zh-CN" altLang="en-US" sz="1000" b="1" i="0" dirty="0">
                <a:solidFill>
                  <a:schemeClr val="bg1"/>
                </a:solidFill>
                <a:latin typeface="Times New Roman" pitchFamily="18" charset="0"/>
                <a:cs typeface="Times New Roman" pitchFamily="18" charset="0"/>
              </a:endParaRPr>
            </a:p>
          </p:txBody>
        </p:sp>
      </p:grpSp>
      <p:grpSp>
        <p:nvGrpSpPr>
          <p:cNvPr id="30" name="组合 97"/>
          <p:cNvGrpSpPr>
            <a:grpSpLocks noChangeAspect="1"/>
          </p:cNvGrpSpPr>
          <p:nvPr/>
        </p:nvGrpSpPr>
        <p:grpSpPr>
          <a:xfrm>
            <a:off x="3786555" y="4648846"/>
            <a:ext cx="2080603" cy="1324064"/>
            <a:chOff x="3643306" y="4500570"/>
            <a:chExt cx="2571768" cy="1790732"/>
          </a:xfrm>
        </p:grpSpPr>
        <p:pic>
          <p:nvPicPr>
            <p:cNvPr id="50" name="Picture 2" descr="F:\My Documents\Manuscripts\ofc2012\Plotting\SEM_Photo\S100.TIF"/>
            <p:cNvPicPr>
              <a:picLocks noChangeAspect="1" noChangeArrowheads="1"/>
            </p:cNvPicPr>
            <p:nvPr/>
          </p:nvPicPr>
          <p:blipFill>
            <a:blip r:embed="rId4">
              <a:lum bright="12000"/>
            </a:blip>
            <a:srcRect l="3989" t="4529" r="6249" b="13828"/>
            <a:stretch>
              <a:fillRect/>
            </a:stretch>
          </p:blipFill>
          <p:spPr bwMode="auto">
            <a:xfrm>
              <a:off x="3643306" y="4500570"/>
              <a:ext cx="2571768" cy="1790732"/>
            </a:xfrm>
            <a:prstGeom prst="rect">
              <a:avLst/>
            </a:prstGeom>
            <a:noFill/>
          </p:spPr>
        </p:pic>
        <p:cxnSp>
          <p:nvCxnSpPr>
            <p:cNvPr id="51" name="直接连接符 50"/>
            <p:cNvCxnSpPr/>
            <p:nvPr/>
          </p:nvCxnSpPr>
          <p:spPr bwMode="auto">
            <a:xfrm>
              <a:off x="3770755" y="6086886"/>
              <a:ext cx="729807" cy="1686"/>
            </a:xfrm>
            <a:prstGeom prst="line">
              <a:avLst/>
            </a:prstGeom>
            <a:solidFill>
              <a:schemeClr val="accent1"/>
            </a:solidFill>
            <a:ln w="127000" cap="flat" cmpd="sng" algn="ctr">
              <a:solidFill>
                <a:schemeClr val="bg1"/>
              </a:solidFill>
              <a:prstDash val="solid"/>
              <a:round/>
              <a:headEnd type="none" w="med" len="med"/>
              <a:tailEnd type="none" w="med" len="med"/>
            </a:ln>
            <a:effectLst/>
          </p:spPr>
        </p:cxnSp>
        <p:sp>
          <p:nvSpPr>
            <p:cNvPr id="52" name="TextBox 51"/>
            <p:cNvSpPr txBox="1"/>
            <p:nvPr/>
          </p:nvSpPr>
          <p:spPr>
            <a:xfrm>
              <a:off x="3854347" y="5947026"/>
              <a:ext cx="545342" cy="246221"/>
            </a:xfrm>
            <a:prstGeom prst="rect">
              <a:avLst/>
            </a:prstGeom>
            <a:noFill/>
          </p:spPr>
          <p:txBody>
            <a:bodyPr wrap="none" rtlCol="0">
              <a:spAutoFit/>
            </a:bodyPr>
            <a:lstStyle/>
            <a:p>
              <a:r>
                <a:rPr lang="en-US" altLang="zh-CN" sz="1000" dirty="0" smtClean="0">
                  <a:latin typeface="Times New Roman" pitchFamily="18" charset="0"/>
                  <a:cs typeface="Times New Roman" pitchFamily="18" charset="0"/>
                </a:rPr>
                <a:t>200</a:t>
              </a:r>
              <a:r>
                <a:rPr lang="el-GR" altLang="zh-CN" sz="1000" dirty="0" smtClean="0">
                  <a:latin typeface="Times New Roman" pitchFamily="18" charset="0"/>
                  <a:cs typeface="Times New Roman" pitchFamily="18" charset="0"/>
                </a:rPr>
                <a:t>μ</a:t>
              </a:r>
              <a:r>
                <a:rPr lang="en-US" altLang="zh-CN" sz="1000" dirty="0" smtClean="0">
                  <a:latin typeface="Times New Roman" pitchFamily="18" charset="0"/>
                  <a:cs typeface="Times New Roman" pitchFamily="18" charset="0"/>
                </a:rPr>
                <a:t>m</a:t>
              </a:r>
              <a:endParaRPr lang="zh-CN" altLang="en-US" sz="1000" dirty="0">
                <a:latin typeface="Times New Roman" pitchFamily="18" charset="0"/>
                <a:cs typeface="Times New Roman" pitchFamily="18" charset="0"/>
              </a:endParaRPr>
            </a:p>
          </p:txBody>
        </p:sp>
        <p:sp>
          <p:nvSpPr>
            <p:cNvPr id="53" name="矩形 52"/>
            <p:cNvSpPr/>
            <p:nvPr/>
          </p:nvSpPr>
          <p:spPr bwMode="auto">
            <a:xfrm>
              <a:off x="4395350" y="5125348"/>
              <a:ext cx="396092" cy="404398"/>
            </a:xfrm>
            <a:prstGeom prst="rect">
              <a:avLst/>
            </a:prstGeom>
            <a:noFill/>
            <a:ln w="9525" cap="flat" cmpd="sng" algn="ctr">
              <a:solidFill>
                <a:schemeClr val="bg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dirty="0" smtClean="0">
                <a:ln>
                  <a:noFill/>
                </a:ln>
                <a:solidFill>
                  <a:schemeClr val="bg1"/>
                </a:solidFill>
                <a:effectLst/>
                <a:latin typeface="Arial" charset="0"/>
              </a:endParaRPr>
            </a:p>
          </p:txBody>
        </p:sp>
        <p:cxnSp>
          <p:nvCxnSpPr>
            <p:cNvPr id="54" name="直接连接符 53"/>
            <p:cNvCxnSpPr>
              <a:stCxn id="53" idx="2"/>
            </p:cNvCxnSpPr>
            <p:nvPr/>
          </p:nvCxnSpPr>
          <p:spPr bwMode="auto">
            <a:xfrm rot="16200000" flipH="1">
              <a:off x="4583155" y="5539987"/>
              <a:ext cx="242639" cy="22215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5" name="直接连接符 54"/>
            <p:cNvCxnSpPr/>
            <p:nvPr/>
          </p:nvCxnSpPr>
          <p:spPr bwMode="auto">
            <a:xfrm rot="5400000">
              <a:off x="3892901" y="5717673"/>
              <a:ext cx="242639" cy="1651"/>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56" name="TextBox 55"/>
            <p:cNvSpPr txBox="1"/>
            <p:nvPr/>
          </p:nvSpPr>
          <p:spPr>
            <a:xfrm>
              <a:off x="4042611" y="5636564"/>
              <a:ext cx="948313" cy="312189"/>
            </a:xfrm>
            <a:prstGeom prst="rect">
              <a:avLst/>
            </a:prstGeom>
            <a:noFill/>
          </p:spPr>
          <p:txBody>
            <a:bodyPr wrap="square" rtlCol="0">
              <a:spAutoFit/>
            </a:bodyPr>
            <a:lstStyle/>
            <a:p>
              <a:r>
                <a:rPr lang="en-US" altLang="zh-CN" sz="900" i="1" dirty="0" smtClean="0">
                  <a:solidFill>
                    <a:schemeClr val="bg1"/>
                  </a:solidFill>
                  <a:latin typeface="Times New Roman" pitchFamily="18" charset="0"/>
                  <a:cs typeface="Times New Roman" pitchFamily="18" charset="0"/>
                </a:rPr>
                <a:t>l</a:t>
              </a:r>
              <a:r>
                <a:rPr lang="en-US" altLang="zh-CN" sz="900" baseline="-25000" dirty="0" smtClean="0">
                  <a:solidFill>
                    <a:schemeClr val="bg1"/>
                  </a:solidFill>
                  <a:latin typeface="Times New Roman" pitchFamily="18" charset="0"/>
                  <a:cs typeface="Times New Roman" pitchFamily="18" charset="0"/>
                </a:rPr>
                <a:t>p1</a:t>
              </a:r>
              <a:r>
                <a:rPr lang="en-US" altLang="zh-CN" sz="900" dirty="0" smtClean="0">
                  <a:solidFill>
                    <a:schemeClr val="bg1"/>
                  </a:solidFill>
                  <a:latin typeface="Times New Roman" pitchFamily="18" charset="0"/>
                  <a:cs typeface="Times New Roman" pitchFamily="18" charset="0"/>
                </a:rPr>
                <a:t>=165</a:t>
              </a:r>
              <a:r>
                <a:rPr lang="el-GR" altLang="zh-CN" sz="900" dirty="0" smtClean="0">
                  <a:solidFill>
                    <a:schemeClr val="bg1"/>
                  </a:solidFill>
                  <a:latin typeface="Times New Roman" pitchFamily="18" charset="0"/>
                  <a:cs typeface="Times New Roman" pitchFamily="18" charset="0"/>
                </a:rPr>
                <a:t>μ</a:t>
              </a:r>
              <a:r>
                <a:rPr lang="en-US" altLang="zh-CN" sz="900" dirty="0" smtClean="0">
                  <a:solidFill>
                    <a:schemeClr val="bg1"/>
                  </a:solidFill>
                  <a:latin typeface="Times New Roman" pitchFamily="18" charset="0"/>
                  <a:cs typeface="Times New Roman" pitchFamily="18" charset="0"/>
                </a:rPr>
                <a:t>m</a:t>
              </a:r>
              <a:endParaRPr lang="zh-CN" altLang="en-US" sz="900" dirty="0">
                <a:solidFill>
                  <a:schemeClr val="bg1"/>
                </a:solidFill>
                <a:latin typeface="Times New Roman" pitchFamily="18" charset="0"/>
                <a:cs typeface="Times New Roman" pitchFamily="18" charset="0"/>
              </a:endParaRPr>
            </a:p>
          </p:txBody>
        </p:sp>
        <p:sp>
          <p:nvSpPr>
            <p:cNvPr id="57" name="TextBox 56"/>
            <p:cNvSpPr txBox="1"/>
            <p:nvPr/>
          </p:nvSpPr>
          <p:spPr>
            <a:xfrm>
              <a:off x="4701791" y="4763875"/>
              <a:ext cx="684803" cy="230833"/>
            </a:xfrm>
            <a:prstGeom prst="rect">
              <a:avLst/>
            </a:prstGeom>
            <a:noFill/>
          </p:spPr>
          <p:txBody>
            <a:bodyPr wrap="none" rtlCol="0">
              <a:spAutoFit/>
            </a:bodyPr>
            <a:lstStyle/>
            <a:p>
              <a:r>
                <a:rPr lang="en-US" altLang="zh-CN" sz="900" i="1" dirty="0" smtClean="0">
                  <a:solidFill>
                    <a:schemeClr val="bg1"/>
                  </a:solidFill>
                  <a:latin typeface="Times New Roman" pitchFamily="18" charset="0"/>
                  <a:cs typeface="Times New Roman" pitchFamily="18" charset="0"/>
                </a:rPr>
                <a:t>l</a:t>
              </a:r>
              <a:r>
                <a:rPr lang="en-US" altLang="zh-CN" sz="900" baseline="-25000" dirty="0" smtClean="0">
                  <a:solidFill>
                    <a:schemeClr val="bg1"/>
                  </a:solidFill>
                  <a:latin typeface="Times New Roman" pitchFamily="18" charset="0"/>
                  <a:cs typeface="Times New Roman" pitchFamily="18" charset="0"/>
                </a:rPr>
                <a:t>p2</a:t>
              </a:r>
              <a:r>
                <a:rPr lang="en-US" altLang="zh-CN" sz="900" dirty="0" smtClean="0">
                  <a:solidFill>
                    <a:schemeClr val="bg1"/>
                  </a:solidFill>
                  <a:latin typeface="Times New Roman" pitchFamily="18" charset="0"/>
                  <a:cs typeface="Times New Roman" pitchFamily="18" charset="0"/>
                </a:rPr>
                <a:t>=490</a:t>
              </a:r>
              <a:r>
                <a:rPr lang="el-GR" altLang="zh-CN" sz="900" dirty="0" smtClean="0">
                  <a:solidFill>
                    <a:schemeClr val="bg1"/>
                  </a:solidFill>
                  <a:latin typeface="Times New Roman" pitchFamily="18" charset="0"/>
                  <a:cs typeface="Times New Roman" pitchFamily="18" charset="0"/>
                </a:rPr>
                <a:t>μ</a:t>
              </a:r>
              <a:r>
                <a:rPr lang="en-US" altLang="zh-CN" sz="900" dirty="0" smtClean="0">
                  <a:solidFill>
                    <a:schemeClr val="bg1"/>
                  </a:solidFill>
                  <a:latin typeface="Times New Roman" pitchFamily="18" charset="0"/>
                  <a:cs typeface="Times New Roman" pitchFamily="18" charset="0"/>
                </a:rPr>
                <a:t>m</a:t>
              </a:r>
              <a:endParaRPr lang="zh-CN" altLang="en-US" sz="900" dirty="0">
                <a:solidFill>
                  <a:schemeClr val="bg1"/>
                </a:solidFill>
                <a:latin typeface="Times New Roman" pitchFamily="18" charset="0"/>
                <a:cs typeface="Times New Roman" pitchFamily="18" charset="0"/>
              </a:endParaRPr>
            </a:p>
          </p:txBody>
        </p:sp>
        <p:cxnSp>
          <p:nvCxnSpPr>
            <p:cNvPr id="58" name="直接连接符 57"/>
            <p:cNvCxnSpPr/>
            <p:nvPr/>
          </p:nvCxnSpPr>
          <p:spPr bwMode="auto">
            <a:xfrm rot="16200000" flipH="1">
              <a:off x="4352682" y="4878646"/>
              <a:ext cx="242639" cy="22215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 name="直接连接符 58"/>
            <p:cNvCxnSpPr/>
            <p:nvPr/>
          </p:nvCxnSpPr>
          <p:spPr bwMode="auto">
            <a:xfrm rot="5400000">
              <a:off x="5669397" y="5439304"/>
              <a:ext cx="418672" cy="165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0" name="直接箭头连接符 59"/>
            <p:cNvCxnSpPr/>
            <p:nvPr/>
          </p:nvCxnSpPr>
          <p:spPr bwMode="auto">
            <a:xfrm rot="10800000">
              <a:off x="4011557" y="5746761"/>
              <a:ext cx="108000" cy="1588"/>
            </a:xfrm>
            <a:prstGeom prst="straightConnector1">
              <a:avLst/>
            </a:prstGeom>
            <a:solidFill>
              <a:schemeClr val="accent1"/>
            </a:solidFill>
            <a:ln w="9525" cap="flat" cmpd="sng" algn="ctr">
              <a:solidFill>
                <a:schemeClr val="bg1"/>
              </a:solidFill>
              <a:prstDash val="solid"/>
              <a:round/>
              <a:headEnd type="none" w="med" len="med"/>
              <a:tailEnd type="triangle" w="sm" len="med"/>
            </a:ln>
            <a:effectLst/>
          </p:spPr>
        </p:cxnSp>
        <p:cxnSp>
          <p:nvCxnSpPr>
            <p:cNvPr id="61" name="直接箭头连接符 60"/>
            <p:cNvCxnSpPr/>
            <p:nvPr/>
          </p:nvCxnSpPr>
          <p:spPr bwMode="auto">
            <a:xfrm rot="5400000" flipH="1" flipV="1">
              <a:off x="4637233" y="5654231"/>
              <a:ext cx="80880" cy="79218"/>
            </a:xfrm>
            <a:prstGeom prst="straightConnector1">
              <a:avLst/>
            </a:prstGeom>
            <a:solidFill>
              <a:schemeClr val="accent1"/>
            </a:solidFill>
            <a:ln w="9525" cap="flat" cmpd="sng" algn="ctr">
              <a:solidFill>
                <a:schemeClr val="bg1"/>
              </a:solidFill>
              <a:prstDash val="solid"/>
              <a:round/>
              <a:headEnd type="none" w="med" len="med"/>
              <a:tailEnd type="triangle" w="sm" len="med"/>
            </a:ln>
            <a:effectLst/>
          </p:spPr>
        </p:cxnSp>
        <p:cxnSp>
          <p:nvCxnSpPr>
            <p:cNvPr id="62" name="直接箭头连接符 61"/>
            <p:cNvCxnSpPr/>
            <p:nvPr/>
          </p:nvCxnSpPr>
          <p:spPr bwMode="auto">
            <a:xfrm rot="5400000" flipH="1" flipV="1">
              <a:off x="4449464" y="4880239"/>
              <a:ext cx="80880" cy="79218"/>
            </a:xfrm>
            <a:prstGeom prst="straightConnector1">
              <a:avLst/>
            </a:prstGeom>
            <a:solidFill>
              <a:schemeClr val="accent1"/>
            </a:solidFill>
            <a:ln w="9525" cap="flat" cmpd="sng" algn="ctr">
              <a:solidFill>
                <a:schemeClr val="bg1"/>
              </a:solidFill>
              <a:prstDash val="solid"/>
              <a:round/>
              <a:headEnd type="triangle" w="sm" len="med"/>
              <a:tailEnd type="none" w="sm" len="med"/>
            </a:ln>
            <a:effectLst/>
          </p:spPr>
        </p:cxnSp>
        <p:cxnSp>
          <p:nvCxnSpPr>
            <p:cNvPr id="63" name="直接箭头连接符 62"/>
            <p:cNvCxnSpPr/>
            <p:nvPr/>
          </p:nvCxnSpPr>
          <p:spPr bwMode="auto">
            <a:xfrm rot="10800000">
              <a:off x="5720297" y="5310831"/>
              <a:ext cx="163391" cy="1686"/>
            </a:xfrm>
            <a:prstGeom prst="straightConnector1">
              <a:avLst/>
            </a:prstGeom>
            <a:solidFill>
              <a:schemeClr val="accent1"/>
            </a:solidFill>
            <a:ln w="9525" cap="flat" cmpd="sng" algn="ctr">
              <a:solidFill>
                <a:schemeClr val="bg1"/>
              </a:solidFill>
              <a:prstDash val="solid"/>
              <a:round/>
              <a:headEnd type="triangle" w="sm" len="med"/>
              <a:tailEnd type="none" w="sm" len="med"/>
            </a:ln>
            <a:effectLst/>
          </p:spPr>
        </p:cxnSp>
        <p:sp>
          <p:nvSpPr>
            <p:cNvPr id="64" name="TextBox 63"/>
            <p:cNvSpPr txBox="1"/>
            <p:nvPr/>
          </p:nvSpPr>
          <p:spPr>
            <a:xfrm rot="16200000">
              <a:off x="3995699" y="5137718"/>
              <a:ext cx="641522" cy="230832"/>
            </a:xfrm>
            <a:prstGeom prst="rect">
              <a:avLst/>
            </a:prstGeom>
            <a:noFill/>
          </p:spPr>
          <p:txBody>
            <a:bodyPr wrap="none" rtlCol="0">
              <a:spAutoFit/>
            </a:bodyPr>
            <a:lstStyle/>
            <a:p>
              <a:r>
                <a:rPr lang="en-US" altLang="zh-CN" sz="900" i="1" dirty="0" smtClean="0">
                  <a:solidFill>
                    <a:schemeClr val="bg1"/>
                  </a:solidFill>
                  <a:latin typeface="Times New Roman" pitchFamily="18" charset="0"/>
                  <a:cs typeface="Times New Roman" pitchFamily="18" charset="0"/>
                </a:rPr>
                <a:t>l</a:t>
              </a:r>
              <a:r>
                <a:rPr lang="en-US" altLang="zh-CN" sz="900" baseline="-25000" dirty="0" smtClean="0">
                  <a:solidFill>
                    <a:schemeClr val="bg1"/>
                  </a:solidFill>
                  <a:latin typeface="Times New Roman" pitchFamily="18" charset="0"/>
                  <a:cs typeface="Times New Roman" pitchFamily="18" charset="0"/>
                </a:rPr>
                <a:t>a</a:t>
              </a:r>
              <a:r>
                <a:rPr lang="en-US" altLang="zh-CN" sz="900" dirty="0" smtClean="0">
                  <a:solidFill>
                    <a:schemeClr val="bg1"/>
                  </a:solidFill>
                  <a:latin typeface="Times New Roman" pitchFamily="18" charset="0"/>
                  <a:cs typeface="Times New Roman" pitchFamily="18" charset="0"/>
                </a:rPr>
                <a:t>=100</a:t>
              </a:r>
              <a:r>
                <a:rPr lang="el-GR" altLang="zh-CN" sz="900" dirty="0" smtClean="0">
                  <a:solidFill>
                    <a:schemeClr val="bg1"/>
                  </a:solidFill>
                  <a:latin typeface="Times New Roman" pitchFamily="18" charset="0"/>
                  <a:cs typeface="Times New Roman" pitchFamily="18" charset="0"/>
                </a:rPr>
                <a:t>μ</a:t>
              </a:r>
              <a:r>
                <a:rPr lang="en-US" altLang="zh-CN" sz="900" dirty="0" smtClean="0">
                  <a:solidFill>
                    <a:schemeClr val="bg1"/>
                  </a:solidFill>
                  <a:latin typeface="Times New Roman" pitchFamily="18" charset="0"/>
                  <a:cs typeface="Times New Roman" pitchFamily="18" charset="0"/>
                </a:rPr>
                <a:t>m</a:t>
              </a:r>
              <a:endParaRPr lang="zh-CN" altLang="en-US" sz="900" dirty="0">
                <a:solidFill>
                  <a:schemeClr val="bg1"/>
                </a:solidFill>
                <a:latin typeface="Times New Roman" pitchFamily="18" charset="0"/>
                <a:cs typeface="Times New Roman" pitchFamily="18" charset="0"/>
              </a:endParaRPr>
            </a:p>
          </p:txBody>
        </p:sp>
      </p:grpSp>
      <p:grpSp>
        <p:nvGrpSpPr>
          <p:cNvPr id="31" name="组合 96"/>
          <p:cNvGrpSpPr/>
          <p:nvPr/>
        </p:nvGrpSpPr>
        <p:grpSpPr>
          <a:xfrm>
            <a:off x="1524000" y="4424874"/>
            <a:ext cx="2287727" cy="1539641"/>
            <a:chOff x="1053679" y="4400527"/>
            <a:chExt cx="2488453" cy="1832415"/>
          </a:xfrm>
        </p:grpSpPr>
        <p:pic>
          <p:nvPicPr>
            <p:cNvPr id="32" name="Picture 3" descr="F:\My Documents\Manuscripts\ofc2012\Plotting\SEM_Photo\wide_QW_FIB_CS.tif"/>
            <p:cNvPicPr>
              <a:picLocks noChangeAspect="1" noChangeArrowheads="1"/>
            </p:cNvPicPr>
            <p:nvPr/>
          </p:nvPicPr>
          <p:blipFill>
            <a:blip r:embed="rId5">
              <a:lum bright="-3000"/>
            </a:blip>
            <a:srcRect l="7303" t="634" r="10415" b="32116"/>
            <a:stretch>
              <a:fillRect/>
            </a:stretch>
          </p:blipFill>
          <p:spPr bwMode="auto">
            <a:xfrm>
              <a:off x="1125117" y="4429132"/>
              <a:ext cx="2357454" cy="1803810"/>
            </a:xfrm>
            <a:prstGeom prst="rect">
              <a:avLst/>
            </a:prstGeom>
            <a:noFill/>
          </p:spPr>
        </p:pic>
        <p:sp>
          <p:nvSpPr>
            <p:cNvPr id="33" name="TextBox 32"/>
            <p:cNvSpPr txBox="1"/>
            <p:nvPr/>
          </p:nvSpPr>
          <p:spPr>
            <a:xfrm>
              <a:off x="1883084" y="4809892"/>
              <a:ext cx="904094" cy="288540"/>
            </a:xfrm>
            <a:prstGeom prst="rect">
              <a:avLst/>
            </a:prstGeom>
            <a:noFill/>
          </p:spPr>
          <p:txBody>
            <a:bodyPr wrap="none" rtlCol="0">
              <a:spAutoFit/>
            </a:bodyPr>
            <a:lstStyle/>
            <a:p>
              <a:r>
                <a:rPr lang="en-US" altLang="zh-CN" sz="900" dirty="0" smtClean="0">
                  <a:latin typeface="Times New Roman" pitchFamily="18" charset="0"/>
                  <a:cs typeface="Times New Roman" pitchFamily="18" charset="0"/>
                </a:rPr>
                <a:t>p-Electrode</a:t>
              </a:r>
              <a:endParaRPr lang="zh-CN" altLang="en-US" sz="900" dirty="0">
                <a:latin typeface="Times New Roman" pitchFamily="18" charset="0"/>
                <a:cs typeface="Times New Roman" pitchFamily="18" charset="0"/>
              </a:endParaRPr>
            </a:p>
          </p:txBody>
        </p:sp>
        <p:sp>
          <p:nvSpPr>
            <p:cNvPr id="34" name="TextBox 33"/>
            <p:cNvSpPr txBox="1"/>
            <p:nvPr/>
          </p:nvSpPr>
          <p:spPr>
            <a:xfrm>
              <a:off x="2084352" y="5238836"/>
              <a:ext cx="551433" cy="288540"/>
            </a:xfrm>
            <a:prstGeom prst="rect">
              <a:avLst/>
            </a:prstGeom>
            <a:noFill/>
          </p:spPr>
          <p:txBody>
            <a:bodyPr wrap="none" rtlCol="0">
              <a:spAutoFit/>
            </a:bodyPr>
            <a:lstStyle/>
            <a:p>
              <a:r>
                <a:rPr lang="en-US" altLang="zh-CN" sz="900" dirty="0" smtClean="0">
                  <a:solidFill>
                    <a:schemeClr val="bg1"/>
                  </a:solidFill>
                  <a:latin typeface="Times New Roman" pitchFamily="18" charset="0"/>
                  <a:cs typeface="Times New Roman" pitchFamily="18" charset="0"/>
                </a:rPr>
                <a:t>p-InP</a:t>
              </a:r>
              <a:endParaRPr lang="zh-CN" altLang="en-US" sz="900" dirty="0">
                <a:solidFill>
                  <a:schemeClr val="bg1"/>
                </a:solidFill>
                <a:latin typeface="Times New Roman" pitchFamily="18" charset="0"/>
                <a:cs typeface="Times New Roman" pitchFamily="18" charset="0"/>
              </a:endParaRPr>
            </a:p>
          </p:txBody>
        </p:sp>
        <p:sp>
          <p:nvSpPr>
            <p:cNvPr id="35" name="TextBox 34"/>
            <p:cNvSpPr txBox="1"/>
            <p:nvPr/>
          </p:nvSpPr>
          <p:spPr>
            <a:xfrm>
              <a:off x="2806033" y="5352721"/>
              <a:ext cx="736099" cy="230832"/>
            </a:xfrm>
            <a:prstGeom prst="rect">
              <a:avLst/>
            </a:prstGeom>
            <a:noFill/>
          </p:spPr>
          <p:txBody>
            <a:bodyPr wrap="none" rtlCol="0">
              <a:spAutoFit/>
            </a:bodyPr>
            <a:lstStyle/>
            <a:p>
              <a:r>
                <a:rPr lang="en-US" altLang="zh-CN" sz="900" dirty="0" smtClean="0">
                  <a:solidFill>
                    <a:schemeClr val="bg1"/>
                  </a:solidFill>
                  <a:latin typeface="Times New Roman" pitchFamily="18" charset="0"/>
                  <a:cs typeface="Times New Roman" pitchFamily="18" charset="0"/>
                </a:rPr>
                <a:t>SCH/MQW</a:t>
              </a:r>
              <a:endParaRPr lang="zh-CN" altLang="en-US" sz="900" dirty="0">
                <a:solidFill>
                  <a:schemeClr val="bg1"/>
                </a:solidFill>
                <a:latin typeface="Times New Roman" pitchFamily="18" charset="0"/>
                <a:cs typeface="Times New Roman" pitchFamily="18" charset="0"/>
              </a:endParaRPr>
            </a:p>
          </p:txBody>
        </p:sp>
        <p:sp>
          <p:nvSpPr>
            <p:cNvPr id="36" name="TextBox 35"/>
            <p:cNvSpPr txBox="1"/>
            <p:nvPr/>
          </p:nvSpPr>
          <p:spPr>
            <a:xfrm>
              <a:off x="1378564" y="5376533"/>
              <a:ext cx="551433" cy="288540"/>
            </a:xfrm>
            <a:prstGeom prst="rect">
              <a:avLst/>
            </a:prstGeom>
            <a:noFill/>
          </p:spPr>
          <p:txBody>
            <a:bodyPr wrap="none" rtlCol="0">
              <a:spAutoFit/>
            </a:bodyPr>
            <a:lstStyle/>
            <a:p>
              <a:r>
                <a:rPr lang="en-US" altLang="zh-CN" sz="900" dirty="0" smtClean="0">
                  <a:solidFill>
                    <a:schemeClr val="bg1"/>
                  </a:solidFill>
                  <a:latin typeface="Times New Roman" pitchFamily="18" charset="0"/>
                  <a:cs typeface="Times New Roman" pitchFamily="18" charset="0"/>
                </a:rPr>
                <a:t>n-InP</a:t>
              </a:r>
              <a:endParaRPr lang="zh-CN" altLang="en-US" sz="900" dirty="0">
                <a:solidFill>
                  <a:schemeClr val="bg1"/>
                </a:solidFill>
                <a:latin typeface="Times New Roman" pitchFamily="18" charset="0"/>
                <a:cs typeface="Times New Roman" pitchFamily="18" charset="0"/>
              </a:endParaRPr>
            </a:p>
          </p:txBody>
        </p:sp>
        <p:cxnSp>
          <p:nvCxnSpPr>
            <p:cNvPr id="37" name="直接箭头连接符 36"/>
            <p:cNvCxnSpPr/>
            <p:nvPr/>
          </p:nvCxnSpPr>
          <p:spPr>
            <a:xfrm rot="16200000" flipH="1">
              <a:off x="1606272" y="5611426"/>
              <a:ext cx="106453" cy="104738"/>
            </a:xfrm>
            <a:prstGeom prst="straightConnector1">
              <a:avLst/>
            </a:prstGeom>
            <a:ln w="12700">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2107389" y="5780893"/>
              <a:ext cx="146243" cy="94858"/>
            </a:xfrm>
            <a:prstGeom prst="straightConnector1">
              <a:avLst/>
            </a:prstGeom>
            <a:ln w="12700">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643048" y="5802377"/>
              <a:ext cx="719749" cy="288540"/>
            </a:xfrm>
            <a:prstGeom prst="rect">
              <a:avLst/>
            </a:prstGeom>
            <a:noFill/>
          </p:spPr>
          <p:txBody>
            <a:bodyPr wrap="none" rtlCol="0">
              <a:spAutoFit/>
            </a:bodyPr>
            <a:lstStyle/>
            <a:p>
              <a:r>
                <a:rPr lang="en-US" altLang="zh-CN" sz="900" dirty="0" smtClean="0">
                  <a:solidFill>
                    <a:schemeClr val="bg1"/>
                  </a:solidFill>
                  <a:latin typeface="Times New Roman" pitchFamily="18" charset="0"/>
                  <a:cs typeface="Times New Roman" pitchFamily="18" charset="0"/>
                </a:rPr>
                <a:t>Si  ridge</a:t>
              </a:r>
              <a:endParaRPr lang="zh-CN" altLang="en-US" sz="900" dirty="0">
                <a:solidFill>
                  <a:schemeClr val="bg1"/>
                </a:solidFill>
                <a:latin typeface="Times New Roman" pitchFamily="18" charset="0"/>
                <a:cs typeface="Times New Roman" pitchFamily="18" charset="0"/>
              </a:endParaRPr>
            </a:p>
          </p:txBody>
        </p:sp>
        <p:sp>
          <p:nvSpPr>
            <p:cNvPr id="40" name="TextBox 39"/>
            <p:cNvSpPr txBox="1"/>
            <p:nvPr/>
          </p:nvSpPr>
          <p:spPr>
            <a:xfrm>
              <a:off x="1099238" y="5938048"/>
              <a:ext cx="900086" cy="288540"/>
            </a:xfrm>
            <a:prstGeom prst="rect">
              <a:avLst/>
            </a:prstGeom>
            <a:noFill/>
          </p:spPr>
          <p:txBody>
            <a:bodyPr wrap="none" rtlCol="0">
              <a:spAutoFit/>
            </a:bodyPr>
            <a:lstStyle/>
            <a:p>
              <a:r>
                <a:rPr lang="en-US" altLang="zh-CN" sz="900" dirty="0" smtClean="0">
                  <a:solidFill>
                    <a:schemeClr val="bg1"/>
                  </a:solidFill>
                  <a:latin typeface="Times New Roman" pitchFamily="18" charset="0"/>
                  <a:cs typeface="Times New Roman" pitchFamily="18" charset="0"/>
                </a:rPr>
                <a:t>Si substrate</a:t>
              </a:r>
              <a:endParaRPr lang="zh-CN" altLang="en-US" sz="900" dirty="0">
                <a:solidFill>
                  <a:schemeClr val="bg1"/>
                </a:solidFill>
                <a:latin typeface="Times New Roman" pitchFamily="18" charset="0"/>
                <a:cs typeface="Times New Roman" pitchFamily="18" charset="0"/>
              </a:endParaRPr>
            </a:p>
          </p:txBody>
        </p:sp>
        <p:sp>
          <p:nvSpPr>
            <p:cNvPr id="41" name="TextBox 40"/>
            <p:cNvSpPr txBox="1"/>
            <p:nvPr/>
          </p:nvSpPr>
          <p:spPr>
            <a:xfrm>
              <a:off x="1083888" y="5745736"/>
              <a:ext cx="503343" cy="288540"/>
            </a:xfrm>
            <a:prstGeom prst="rect">
              <a:avLst/>
            </a:prstGeom>
            <a:noFill/>
          </p:spPr>
          <p:txBody>
            <a:bodyPr wrap="none" rtlCol="0">
              <a:spAutoFit/>
            </a:bodyPr>
            <a:lstStyle/>
            <a:p>
              <a:r>
                <a:rPr lang="en-US" altLang="zh-CN" sz="900" dirty="0" smtClean="0">
                  <a:solidFill>
                    <a:schemeClr val="bg1"/>
                  </a:solidFill>
                  <a:latin typeface="Times New Roman" pitchFamily="18" charset="0"/>
                  <a:cs typeface="Times New Roman" pitchFamily="18" charset="0"/>
                </a:rPr>
                <a:t>SiO</a:t>
              </a:r>
              <a:r>
                <a:rPr lang="en-US" altLang="zh-CN" sz="900" baseline="-25000" dirty="0" smtClean="0">
                  <a:solidFill>
                    <a:schemeClr val="bg1"/>
                  </a:solidFill>
                  <a:latin typeface="Times New Roman" pitchFamily="18" charset="0"/>
                  <a:cs typeface="Times New Roman" pitchFamily="18" charset="0"/>
                </a:rPr>
                <a:t>2</a:t>
              </a:r>
              <a:endParaRPr lang="zh-CN" altLang="en-US" sz="900" baseline="-25000" dirty="0">
                <a:solidFill>
                  <a:schemeClr val="bg1"/>
                </a:solidFill>
                <a:latin typeface="Times New Roman" pitchFamily="18" charset="0"/>
                <a:cs typeface="Times New Roman" pitchFamily="18" charset="0"/>
              </a:endParaRPr>
            </a:p>
          </p:txBody>
        </p:sp>
        <p:sp>
          <p:nvSpPr>
            <p:cNvPr id="42" name="TextBox 41"/>
            <p:cNvSpPr txBox="1"/>
            <p:nvPr/>
          </p:nvSpPr>
          <p:spPr>
            <a:xfrm>
              <a:off x="1053679" y="5229275"/>
              <a:ext cx="904094" cy="288540"/>
            </a:xfrm>
            <a:prstGeom prst="rect">
              <a:avLst/>
            </a:prstGeom>
            <a:noFill/>
          </p:spPr>
          <p:txBody>
            <a:bodyPr wrap="none" rtlCol="0">
              <a:spAutoFit/>
            </a:bodyPr>
            <a:lstStyle/>
            <a:p>
              <a:r>
                <a:rPr lang="en-US" altLang="zh-CN" sz="900" dirty="0" smtClean="0">
                  <a:solidFill>
                    <a:schemeClr val="bg1"/>
                  </a:solidFill>
                  <a:latin typeface="Times New Roman" pitchFamily="18" charset="0"/>
                  <a:cs typeface="Times New Roman" pitchFamily="18" charset="0"/>
                </a:rPr>
                <a:t>n-Electrode</a:t>
              </a:r>
              <a:endParaRPr lang="zh-CN" altLang="en-US" sz="900" dirty="0">
                <a:solidFill>
                  <a:schemeClr val="bg1"/>
                </a:solidFill>
                <a:latin typeface="Times New Roman" pitchFamily="18" charset="0"/>
                <a:cs typeface="Times New Roman" pitchFamily="18" charset="0"/>
              </a:endParaRPr>
            </a:p>
          </p:txBody>
        </p:sp>
        <p:cxnSp>
          <p:nvCxnSpPr>
            <p:cNvPr id="43" name="直接箭头连接符 42"/>
            <p:cNvCxnSpPr/>
            <p:nvPr/>
          </p:nvCxnSpPr>
          <p:spPr>
            <a:xfrm rot="16200000" flipH="1">
              <a:off x="1150749" y="5456556"/>
              <a:ext cx="95806" cy="41895"/>
            </a:xfrm>
            <a:prstGeom prst="straightConnector1">
              <a:avLst/>
            </a:prstGeom>
            <a:ln w="12700">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000364" y="4983625"/>
              <a:ext cx="535403" cy="288540"/>
            </a:xfrm>
            <a:prstGeom prst="rect">
              <a:avLst/>
            </a:prstGeom>
            <a:noFill/>
          </p:spPr>
          <p:txBody>
            <a:bodyPr wrap="none" rtlCol="0">
              <a:spAutoFit/>
            </a:bodyPr>
            <a:lstStyle/>
            <a:p>
              <a:r>
                <a:rPr lang="en-US" altLang="zh-CN" sz="900" dirty="0" smtClean="0">
                  <a:solidFill>
                    <a:schemeClr val="bg1"/>
                  </a:solidFill>
                  <a:latin typeface="Times New Roman" pitchFamily="18" charset="0"/>
                  <a:cs typeface="Times New Roman" pitchFamily="18" charset="0"/>
                </a:rPr>
                <a:t>SU-8</a:t>
              </a:r>
              <a:endParaRPr lang="zh-CN" altLang="en-US" sz="900" dirty="0">
                <a:solidFill>
                  <a:schemeClr val="bg1"/>
                </a:solidFill>
                <a:latin typeface="Times New Roman" pitchFamily="18" charset="0"/>
                <a:cs typeface="Times New Roman" pitchFamily="18" charset="0"/>
              </a:endParaRPr>
            </a:p>
          </p:txBody>
        </p:sp>
        <p:cxnSp>
          <p:nvCxnSpPr>
            <p:cNvPr id="45" name="直接箭头连接符 44"/>
            <p:cNvCxnSpPr/>
            <p:nvPr/>
          </p:nvCxnSpPr>
          <p:spPr>
            <a:xfrm rot="5400000" flipH="1" flipV="1">
              <a:off x="2790665" y="5766892"/>
              <a:ext cx="170576" cy="167905"/>
            </a:xfrm>
            <a:prstGeom prst="straightConnector1">
              <a:avLst/>
            </a:prstGeom>
            <a:ln w="12700">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333607" y="5817068"/>
              <a:ext cx="779861" cy="288540"/>
            </a:xfrm>
            <a:prstGeom prst="rect">
              <a:avLst/>
            </a:prstGeom>
            <a:noFill/>
          </p:spPr>
          <p:txBody>
            <a:bodyPr wrap="none" rtlCol="0">
              <a:spAutoFit/>
            </a:bodyPr>
            <a:lstStyle/>
            <a:p>
              <a:r>
                <a:rPr lang="en-US" altLang="zh-CN" sz="900" dirty="0" smtClean="0">
                  <a:solidFill>
                    <a:schemeClr val="bg1"/>
                  </a:solidFill>
                  <a:latin typeface="Times New Roman" pitchFamily="18" charset="0"/>
                  <a:cs typeface="Times New Roman" pitchFamily="18" charset="0"/>
                </a:rPr>
                <a:t>air trench</a:t>
              </a:r>
              <a:endParaRPr lang="zh-CN" altLang="en-US" sz="900" dirty="0">
                <a:solidFill>
                  <a:schemeClr val="bg1"/>
                </a:solidFill>
                <a:latin typeface="Times New Roman" pitchFamily="18" charset="0"/>
                <a:cs typeface="Times New Roman" pitchFamily="18" charset="0"/>
              </a:endParaRPr>
            </a:p>
          </p:txBody>
        </p:sp>
        <p:cxnSp>
          <p:nvCxnSpPr>
            <p:cNvPr id="47" name="直接箭头连接符 46"/>
            <p:cNvCxnSpPr/>
            <p:nvPr/>
          </p:nvCxnSpPr>
          <p:spPr>
            <a:xfrm rot="10800000" flipV="1">
              <a:off x="2530064" y="5483691"/>
              <a:ext cx="381003" cy="166688"/>
            </a:xfrm>
            <a:prstGeom prst="straightConnector1">
              <a:avLst/>
            </a:prstGeom>
            <a:ln w="12700">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221737" y="4643446"/>
              <a:ext cx="5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259654" y="4400527"/>
              <a:ext cx="428322" cy="230832"/>
            </a:xfrm>
            <a:prstGeom prst="rect">
              <a:avLst/>
            </a:prstGeom>
            <a:noFill/>
          </p:spPr>
          <p:txBody>
            <a:bodyPr wrap="none" rtlCol="0">
              <a:spAutoFit/>
            </a:bodyPr>
            <a:lstStyle/>
            <a:p>
              <a:r>
                <a:rPr lang="en-US" altLang="zh-CN" sz="900" dirty="0" smtClean="0">
                  <a:latin typeface="Times New Roman" pitchFamily="18" charset="0"/>
                  <a:cs typeface="Times New Roman" pitchFamily="18" charset="0"/>
                </a:rPr>
                <a:t>2 </a:t>
              </a:r>
              <a:r>
                <a:rPr lang="el-GR" altLang="zh-CN" sz="900" dirty="0" smtClean="0">
                  <a:latin typeface="Calibri"/>
                  <a:cs typeface="Times New Roman" pitchFamily="18" charset="0"/>
                </a:rPr>
                <a:t>μ</a:t>
              </a:r>
              <a:r>
                <a:rPr lang="en-US" altLang="zh-CN" sz="900" dirty="0" smtClean="0">
                  <a:latin typeface="Calibri"/>
                  <a:cs typeface="Times New Roman" pitchFamily="18" charset="0"/>
                </a:rPr>
                <a:t>m</a:t>
              </a:r>
              <a:endParaRPr lang="zh-CN" altLang="en-US" sz="900" dirty="0">
                <a:latin typeface="Times New Roman" pitchFamily="18" charset="0"/>
                <a:cs typeface="Times New Roman" pitchFamily="18" charset="0"/>
              </a:endParaRPr>
            </a:p>
          </p:txBody>
        </p:sp>
      </p:grpSp>
      <p:grpSp>
        <p:nvGrpSpPr>
          <p:cNvPr id="28" name="组合 27"/>
          <p:cNvGrpSpPr/>
          <p:nvPr/>
        </p:nvGrpSpPr>
        <p:grpSpPr>
          <a:xfrm>
            <a:off x="2323368" y="801757"/>
            <a:ext cx="6668232" cy="4608443"/>
            <a:chOff x="2379692" y="1083364"/>
            <a:chExt cx="6668232" cy="4608443"/>
          </a:xfrm>
        </p:grpSpPr>
        <p:pic>
          <p:nvPicPr>
            <p:cNvPr id="49154" name="Picture 2" descr="F:\My Documents\Manuscripts\Manuscript_EAM12\Plotting\Structure\S_EAM_100_whole.png"/>
            <p:cNvPicPr>
              <a:picLocks noChangeAspect="1" noChangeArrowheads="1"/>
            </p:cNvPicPr>
            <p:nvPr/>
          </p:nvPicPr>
          <p:blipFill>
            <a:blip r:embed="rId6">
              <a:clrChange>
                <a:clrFrom>
                  <a:srgbClr val="FFFFFF"/>
                </a:clrFrom>
                <a:clrTo>
                  <a:srgbClr val="FFFFFF">
                    <a:alpha val="0"/>
                  </a:srgbClr>
                </a:clrTo>
              </a:clrChange>
            </a:blip>
            <a:stretch>
              <a:fillRect/>
            </a:stretch>
          </p:blipFill>
          <p:spPr bwMode="auto">
            <a:xfrm>
              <a:off x="2379692" y="1348408"/>
              <a:ext cx="6668232" cy="4343399"/>
            </a:xfrm>
            <a:prstGeom prst="rect">
              <a:avLst/>
            </a:prstGeom>
            <a:noFill/>
          </p:spPr>
        </p:pic>
        <p:cxnSp>
          <p:nvCxnSpPr>
            <p:cNvPr id="9" name="直接箭头连接符 8"/>
            <p:cNvCxnSpPr/>
            <p:nvPr/>
          </p:nvCxnSpPr>
          <p:spPr bwMode="auto">
            <a:xfrm>
              <a:off x="3254332" y="2471528"/>
              <a:ext cx="533400" cy="1524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2" name="直接箭头连接符 11"/>
            <p:cNvCxnSpPr/>
            <p:nvPr/>
          </p:nvCxnSpPr>
          <p:spPr bwMode="auto">
            <a:xfrm rot="5400000" flipH="1" flipV="1">
              <a:off x="3930413" y="4259480"/>
              <a:ext cx="609600" cy="3600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3" name="直接箭头连接符 12"/>
            <p:cNvCxnSpPr/>
            <p:nvPr/>
          </p:nvCxnSpPr>
          <p:spPr bwMode="auto">
            <a:xfrm rot="5400000" flipH="1" flipV="1">
              <a:off x="5734708" y="1208164"/>
              <a:ext cx="609600" cy="3600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0" name="直接箭头连接符 9"/>
            <p:cNvCxnSpPr/>
            <p:nvPr/>
          </p:nvCxnSpPr>
          <p:spPr bwMode="auto">
            <a:xfrm>
              <a:off x="7838664" y="3796748"/>
              <a:ext cx="533400" cy="1524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9" name="TextBox 18"/>
            <p:cNvSpPr txBox="1"/>
            <p:nvPr/>
          </p:nvSpPr>
          <p:spPr>
            <a:xfrm rot="988299" flipH="1">
              <a:off x="4000419" y="2926119"/>
              <a:ext cx="1325881" cy="246221"/>
            </a:xfrm>
            <a:prstGeom prst="rect">
              <a:avLst/>
            </a:prstGeom>
            <a:noFill/>
          </p:spPr>
          <p:txBody>
            <a:bodyPr wrap="square" rtlCol="0">
              <a:spAutoFit/>
            </a:bodyPr>
            <a:lstStyle/>
            <a:p>
              <a:r>
                <a:rPr lang="en-US" altLang="zh-CN" i="0" dirty="0" smtClean="0"/>
                <a:t>Passive TML A </a:t>
              </a:r>
              <a:endParaRPr lang="zh-CN" altLang="en-US" i="0" dirty="0"/>
            </a:p>
          </p:txBody>
        </p:sp>
        <p:sp>
          <p:nvSpPr>
            <p:cNvPr id="20" name="TextBox 19"/>
            <p:cNvSpPr txBox="1"/>
            <p:nvPr/>
          </p:nvSpPr>
          <p:spPr>
            <a:xfrm rot="907955" flipH="1">
              <a:off x="5724151" y="2226195"/>
              <a:ext cx="1325881" cy="246221"/>
            </a:xfrm>
            <a:prstGeom prst="rect">
              <a:avLst/>
            </a:prstGeom>
            <a:noFill/>
          </p:spPr>
          <p:txBody>
            <a:bodyPr wrap="square" rtlCol="0">
              <a:spAutoFit/>
            </a:bodyPr>
            <a:lstStyle/>
            <a:p>
              <a:r>
                <a:rPr lang="en-US" altLang="zh-CN" i="0" dirty="0" smtClean="0"/>
                <a:t>Passive TML B </a:t>
              </a:r>
              <a:endParaRPr lang="zh-CN" altLang="en-US" i="0" dirty="0"/>
            </a:p>
          </p:txBody>
        </p:sp>
        <p:sp>
          <p:nvSpPr>
            <p:cNvPr id="21" name="TextBox 20"/>
            <p:cNvSpPr txBox="1"/>
            <p:nvPr/>
          </p:nvSpPr>
          <p:spPr>
            <a:xfrm rot="17922337" flipH="1">
              <a:off x="4930462" y="2422486"/>
              <a:ext cx="1325881" cy="246221"/>
            </a:xfrm>
            <a:prstGeom prst="rect">
              <a:avLst/>
            </a:prstGeom>
            <a:noFill/>
          </p:spPr>
          <p:txBody>
            <a:bodyPr wrap="square" rtlCol="0">
              <a:spAutoFit/>
            </a:bodyPr>
            <a:lstStyle/>
            <a:p>
              <a:r>
                <a:rPr lang="en-US" altLang="zh-CN" i="0" dirty="0" smtClean="0"/>
                <a:t>Active TML </a:t>
              </a:r>
              <a:endParaRPr lang="zh-CN" altLang="en-US" i="0" dirty="0"/>
            </a:p>
          </p:txBody>
        </p:sp>
        <p:sp>
          <p:nvSpPr>
            <p:cNvPr id="22" name="TextBox 21"/>
            <p:cNvSpPr txBox="1"/>
            <p:nvPr/>
          </p:nvSpPr>
          <p:spPr>
            <a:xfrm>
              <a:off x="4114800" y="4554379"/>
              <a:ext cx="926857" cy="338554"/>
            </a:xfrm>
            <a:prstGeom prst="rect">
              <a:avLst/>
            </a:prstGeom>
            <a:noFill/>
          </p:spPr>
          <p:txBody>
            <a:bodyPr wrap="none" rtlCol="0">
              <a:spAutoFit/>
            </a:bodyPr>
            <a:lstStyle/>
            <a:p>
              <a:r>
                <a:rPr lang="en-US" altLang="zh-CN" sz="1600" b="1" i="0" dirty="0" smtClean="0">
                  <a:solidFill>
                    <a:srgbClr val="FF0000"/>
                  </a:solidFill>
                </a:rPr>
                <a:t>Light in</a:t>
              </a:r>
              <a:endParaRPr lang="zh-CN" altLang="en-US" sz="1600" b="1" i="0" dirty="0">
                <a:solidFill>
                  <a:srgbClr val="FF0000"/>
                </a:solidFill>
              </a:endParaRPr>
            </a:p>
          </p:txBody>
        </p:sp>
        <p:sp>
          <p:nvSpPr>
            <p:cNvPr id="23" name="TextBox 22"/>
            <p:cNvSpPr txBox="1"/>
            <p:nvPr/>
          </p:nvSpPr>
          <p:spPr>
            <a:xfrm>
              <a:off x="3141692" y="2150164"/>
              <a:ext cx="697627" cy="338554"/>
            </a:xfrm>
            <a:prstGeom prst="rect">
              <a:avLst/>
            </a:prstGeom>
            <a:noFill/>
          </p:spPr>
          <p:txBody>
            <a:bodyPr wrap="none" rtlCol="0">
              <a:spAutoFit/>
            </a:bodyPr>
            <a:lstStyle/>
            <a:p>
              <a:r>
                <a:rPr lang="en-US" altLang="zh-CN" sz="1600" b="1" i="0" dirty="0" smtClean="0">
                  <a:solidFill>
                    <a:schemeClr val="tx1"/>
                  </a:solidFill>
                </a:rPr>
                <a:t>RF in</a:t>
              </a:r>
              <a:endParaRPr lang="zh-CN" altLang="en-US" sz="1600" b="1" i="0" dirty="0">
                <a:solidFill>
                  <a:schemeClr val="tx1"/>
                </a:solidFill>
              </a:endParaRPr>
            </a:p>
          </p:txBody>
        </p:sp>
        <p:sp>
          <p:nvSpPr>
            <p:cNvPr id="24" name="TextBox 23"/>
            <p:cNvSpPr txBox="1"/>
            <p:nvPr/>
          </p:nvSpPr>
          <p:spPr>
            <a:xfrm>
              <a:off x="6019800" y="1295400"/>
              <a:ext cx="1063112" cy="338554"/>
            </a:xfrm>
            <a:prstGeom prst="rect">
              <a:avLst/>
            </a:prstGeom>
            <a:noFill/>
          </p:spPr>
          <p:txBody>
            <a:bodyPr wrap="none" rtlCol="0">
              <a:spAutoFit/>
            </a:bodyPr>
            <a:lstStyle/>
            <a:p>
              <a:r>
                <a:rPr lang="en-US" altLang="zh-CN" sz="1600" b="1" i="0" dirty="0" smtClean="0">
                  <a:solidFill>
                    <a:srgbClr val="FF0000"/>
                  </a:solidFill>
                </a:rPr>
                <a:t>Light out</a:t>
              </a:r>
              <a:endParaRPr lang="zh-CN" altLang="en-US" sz="1600" b="1" i="0" dirty="0">
                <a:solidFill>
                  <a:srgbClr val="FF0000"/>
                </a:solidFill>
              </a:endParaRPr>
            </a:p>
          </p:txBody>
        </p:sp>
        <p:sp>
          <p:nvSpPr>
            <p:cNvPr id="25" name="TextBox 24"/>
            <p:cNvSpPr txBox="1"/>
            <p:nvPr/>
          </p:nvSpPr>
          <p:spPr>
            <a:xfrm>
              <a:off x="8079479" y="3540812"/>
              <a:ext cx="833883" cy="338554"/>
            </a:xfrm>
            <a:prstGeom prst="rect">
              <a:avLst/>
            </a:prstGeom>
            <a:noFill/>
          </p:spPr>
          <p:txBody>
            <a:bodyPr wrap="none" rtlCol="0">
              <a:spAutoFit/>
            </a:bodyPr>
            <a:lstStyle/>
            <a:p>
              <a:r>
                <a:rPr lang="en-US" altLang="zh-CN" sz="1600" b="1" i="0" dirty="0" smtClean="0">
                  <a:solidFill>
                    <a:schemeClr val="tx1"/>
                  </a:solidFill>
                </a:rPr>
                <a:t>RF out</a:t>
              </a:r>
              <a:endParaRPr lang="zh-CN" altLang="en-US" sz="1600" b="1" i="0" dirty="0">
                <a:solidFill>
                  <a:schemeClr val="tx1"/>
                </a:solidFill>
              </a:endParaRPr>
            </a:p>
          </p:txBody>
        </p:sp>
      </p:grpSp>
      <p:cxnSp>
        <p:nvCxnSpPr>
          <p:cNvPr id="77" name="直接箭头连接符 76"/>
          <p:cNvCxnSpPr/>
          <p:nvPr/>
        </p:nvCxnSpPr>
        <p:spPr bwMode="auto">
          <a:xfrm>
            <a:off x="3262532" y="2971800"/>
            <a:ext cx="4267200" cy="1330036"/>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78" name="TextBox 77"/>
          <p:cNvSpPr txBox="1"/>
          <p:nvPr/>
        </p:nvSpPr>
        <p:spPr>
          <a:xfrm rot="1052088">
            <a:off x="5237018" y="3380510"/>
            <a:ext cx="798617" cy="338554"/>
          </a:xfrm>
          <a:prstGeom prst="rect">
            <a:avLst/>
          </a:prstGeom>
          <a:noFill/>
        </p:spPr>
        <p:txBody>
          <a:bodyPr wrap="none" rtlCol="0">
            <a:spAutoFit/>
          </a:bodyPr>
          <a:lstStyle/>
          <a:p>
            <a:r>
              <a:rPr lang="en-US" altLang="zh-CN" sz="1600" dirty="0" smtClean="0"/>
              <a:t>655</a:t>
            </a:r>
            <a:r>
              <a:rPr lang="el-GR" altLang="zh-CN" sz="1600" dirty="0" smtClean="0">
                <a:latin typeface="Calibri"/>
              </a:rPr>
              <a:t>μ</a:t>
            </a:r>
            <a:r>
              <a:rPr lang="en-US" altLang="zh-CN" sz="1600" dirty="0" smtClean="0">
                <a:latin typeface="Calibri"/>
              </a:rPr>
              <a:t>m</a:t>
            </a:r>
            <a:endParaRPr lang="zh-CN" altLang="en-US" sz="1600" dirty="0"/>
          </a:p>
        </p:txBody>
      </p:sp>
      <p:cxnSp>
        <p:nvCxnSpPr>
          <p:cNvPr id="81" name="直接箭头连接符 80"/>
          <p:cNvCxnSpPr/>
          <p:nvPr/>
        </p:nvCxnSpPr>
        <p:spPr bwMode="auto">
          <a:xfrm rot="5400000" flipH="1" flipV="1">
            <a:off x="5349498" y="2499102"/>
            <a:ext cx="2057400" cy="83820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83" name="TextBox 82"/>
          <p:cNvSpPr txBox="1"/>
          <p:nvPr/>
        </p:nvSpPr>
        <p:spPr>
          <a:xfrm rot="17463580">
            <a:off x="5811754" y="2778789"/>
            <a:ext cx="798617" cy="338554"/>
          </a:xfrm>
          <a:prstGeom prst="rect">
            <a:avLst/>
          </a:prstGeom>
          <a:noFill/>
        </p:spPr>
        <p:txBody>
          <a:bodyPr wrap="none" rtlCol="0">
            <a:spAutoFit/>
          </a:bodyPr>
          <a:lstStyle/>
          <a:p>
            <a:r>
              <a:rPr lang="en-US" altLang="zh-CN" sz="1600" dirty="0" smtClean="0"/>
              <a:t>440</a:t>
            </a:r>
            <a:r>
              <a:rPr lang="el-GR" altLang="zh-CN" sz="1600" dirty="0" smtClean="0">
                <a:latin typeface="Calibri"/>
              </a:rPr>
              <a:t>μ</a:t>
            </a:r>
            <a:r>
              <a:rPr lang="en-US" altLang="zh-CN" sz="1600" dirty="0" smtClean="0">
                <a:latin typeface="Calibri"/>
              </a:rPr>
              <a:t>m</a:t>
            </a:r>
            <a:endParaRPr lang="zh-CN"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Material System</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5</a:t>
            </a:fld>
            <a:endParaRPr lang="en-US" altLang="zh-TW"/>
          </a:p>
        </p:txBody>
      </p:sp>
      <p:pic>
        <p:nvPicPr>
          <p:cNvPr id="145410" name="Picture 2" descr="F:\My Documents\Manuscripts\Manuscript_EAM12\Plotting\EPI_Wafer_Structure.emf"/>
          <p:cNvPicPr>
            <a:picLocks noChangeAspect="1" noChangeArrowheads="1"/>
          </p:cNvPicPr>
          <p:nvPr/>
        </p:nvPicPr>
        <p:blipFill>
          <a:blip r:embed="rId3"/>
          <a:srcRect/>
          <a:stretch>
            <a:fillRect/>
          </a:stretch>
        </p:blipFill>
        <p:spPr bwMode="auto">
          <a:xfrm>
            <a:off x="533400" y="990599"/>
            <a:ext cx="8306149" cy="518675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nvGrpSpPr>
        <p:grpSpPr>
          <a:xfrm>
            <a:off x="0" y="3733800"/>
            <a:ext cx="4320937" cy="2970213"/>
            <a:chOff x="0" y="3733800"/>
            <a:chExt cx="4320937" cy="2970213"/>
          </a:xfrm>
        </p:grpSpPr>
        <p:grpSp>
          <p:nvGrpSpPr>
            <p:cNvPr id="64" name="组合 63"/>
            <p:cNvGrpSpPr/>
            <p:nvPr/>
          </p:nvGrpSpPr>
          <p:grpSpPr>
            <a:xfrm>
              <a:off x="0" y="3733800"/>
              <a:ext cx="4320937" cy="2970213"/>
              <a:chOff x="0" y="3733800"/>
              <a:chExt cx="4320937" cy="2970213"/>
            </a:xfrm>
          </p:grpSpPr>
          <p:pic>
            <p:nvPicPr>
              <p:cNvPr id="115713" name="Picture 1" descr="F:\My Documents\Manuscripts\ofc2012\Plotting\EO\EO_S11_Simulation.emf"/>
              <p:cNvPicPr>
                <a:picLocks noChangeAspect="1" noChangeArrowheads="1"/>
              </p:cNvPicPr>
              <p:nvPr/>
            </p:nvPicPr>
            <p:blipFill>
              <a:blip r:embed="rId3"/>
              <a:srcRect/>
              <a:stretch>
                <a:fillRect/>
              </a:stretch>
            </p:blipFill>
            <p:spPr bwMode="auto">
              <a:xfrm>
                <a:off x="0" y="3733800"/>
                <a:ext cx="4320937" cy="2970213"/>
              </a:xfrm>
              <a:prstGeom prst="rect">
                <a:avLst/>
              </a:prstGeom>
              <a:noFill/>
            </p:spPr>
          </p:pic>
          <p:sp>
            <p:nvSpPr>
              <p:cNvPr id="63" name="椭圆 62"/>
              <p:cNvSpPr/>
              <p:nvPr/>
            </p:nvSpPr>
            <p:spPr bwMode="auto">
              <a:xfrm>
                <a:off x="3048000" y="5334000"/>
                <a:ext cx="152400" cy="457200"/>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cxnSp>
            <p:nvCxnSpPr>
              <p:cNvPr id="65" name="直接箭头连接符 64"/>
              <p:cNvCxnSpPr>
                <a:stCxn id="63" idx="7"/>
              </p:cNvCxnSpPr>
              <p:nvPr/>
            </p:nvCxnSpPr>
            <p:spPr bwMode="auto">
              <a:xfrm rot="16200000" flipH="1">
                <a:off x="3375118" y="5203918"/>
                <a:ext cx="9245" cy="40331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6" name="椭圆 65"/>
              <p:cNvSpPr/>
              <p:nvPr/>
            </p:nvSpPr>
            <p:spPr bwMode="auto">
              <a:xfrm flipH="1">
                <a:off x="1447800" y="5334000"/>
                <a:ext cx="152400" cy="457200"/>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cxnSp>
            <p:nvCxnSpPr>
              <p:cNvPr id="67" name="直接箭头连接符 66"/>
              <p:cNvCxnSpPr/>
              <p:nvPr/>
            </p:nvCxnSpPr>
            <p:spPr bwMode="auto">
              <a:xfrm rot="5400000">
                <a:off x="1187637" y="5150036"/>
                <a:ext cx="9244" cy="5110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cxnSp>
          <p:nvCxnSpPr>
            <p:cNvPr id="77" name="直接连接符 76"/>
            <p:cNvCxnSpPr/>
            <p:nvPr/>
          </p:nvCxnSpPr>
          <p:spPr bwMode="auto">
            <a:xfrm rot="10800000">
              <a:off x="2133600" y="5486400"/>
              <a:ext cx="17526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78" name="直接连接符 77"/>
            <p:cNvCxnSpPr/>
            <p:nvPr/>
          </p:nvCxnSpPr>
          <p:spPr bwMode="auto">
            <a:xfrm rot="10800000">
              <a:off x="533400" y="4753428"/>
              <a:ext cx="26670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2" name="标题 1"/>
          <p:cNvSpPr>
            <a:spLocks noGrp="1"/>
          </p:cNvSpPr>
          <p:nvPr>
            <p:ph type="title"/>
          </p:nvPr>
        </p:nvSpPr>
        <p:spPr/>
        <p:txBody>
          <a:bodyPr/>
          <a:lstStyle/>
          <a:p>
            <a:r>
              <a:rPr lang="en-US" altLang="zh-CN" dirty="0" smtClean="0"/>
              <a:t>Asymmetric Segmented Electrode</a:t>
            </a:r>
            <a:endParaRPr lang="zh-CN" altLang="en-US" dirty="0"/>
          </a:p>
        </p:txBody>
      </p:sp>
      <p:sp>
        <p:nvSpPr>
          <p:cNvPr id="4" name="灯片编号占位符 3"/>
          <p:cNvSpPr>
            <a:spLocks noGrp="1"/>
          </p:cNvSpPr>
          <p:nvPr>
            <p:ph type="sldNum" sz="quarter" idx="12"/>
          </p:nvPr>
        </p:nvSpPr>
        <p:spPr>
          <a:xfrm>
            <a:off x="7008813" y="6380163"/>
            <a:ext cx="2133600" cy="476250"/>
          </a:xfrm>
        </p:spPr>
        <p:txBody>
          <a:bodyPr/>
          <a:lstStyle/>
          <a:p>
            <a:fld id="{C2A88A46-021D-44D5-A8A5-A03021066D2E}" type="slidenum">
              <a:rPr lang="zh-TW" altLang="en-US" smtClean="0"/>
              <a:pPr/>
              <a:t>6</a:t>
            </a:fld>
            <a:endParaRPr lang="en-US" altLang="zh-TW"/>
          </a:p>
        </p:txBody>
      </p:sp>
      <p:grpSp>
        <p:nvGrpSpPr>
          <p:cNvPr id="5" name="组合 4"/>
          <p:cNvGrpSpPr>
            <a:grpSpLocks noChangeAspect="1"/>
          </p:cNvGrpSpPr>
          <p:nvPr/>
        </p:nvGrpSpPr>
        <p:grpSpPr>
          <a:xfrm>
            <a:off x="2408080" y="816864"/>
            <a:ext cx="4190238" cy="2852927"/>
            <a:chOff x="152400" y="1200433"/>
            <a:chExt cx="2755952" cy="1837855"/>
          </a:xfrm>
        </p:grpSpPr>
        <p:pic>
          <p:nvPicPr>
            <p:cNvPr id="6" name="Picture 2" descr="F:\My Documents\Manuscripts\ofc2012\Plotting\SEM_Photo\S100.TIF"/>
            <p:cNvPicPr>
              <a:picLocks noChangeAspect="1" noChangeArrowheads="1"/>
            </p:cNvPicPr>
            <p:nvPr/>
          </p:nvPicPr>
          <p:blipFill>
            <a:blip r:embed="rId4">
              <a:lum bright="12000"/>
            </a:blip>
            <a:srcRect b="11063"/>
            <a:stretch>
              <a:fillRect/>
            </a:stretch>
          </p:blipFill>
          <p:spPr bwMode="auto">
            <a:xfrm>
              <a:off x="152400" y="1200433"/>
              <a:ext cx="2755952" cy="1837855"/>
            </a:xfrm>
            <a:prstGeom prst="rect">
              <a:avLst/>
            </a:prstGeom>
            <a:noFill/>
          </p:spPr>
        </p:pic>
        <p:cxnSp>
          <p:nvCxnSpPr>
            <p:cNvPr id="7" name="直接连接符 6"/>
            <p:cNvCxnSpPr/>
            <p:nvPr/>
          </p:nvCxnSpPr>
          <p:spPr bwMode="auto">
            <a:xfrm>
              <a:off x="2133600" y="1302808"/>
              <a:ext cx="702000" cy="1588"/>
            </a:xfrm>
            <a:prstGeom prst="line">
              <a:avLst/>
            </a:prstGeom>
            <a:solidFill>
              <a:schemeClr val="accent1"/>
            </a:solidFill>
            <a:ln w="127000" cap="flat" cmpd="sng" algn="ctr">
              <a:solidFill>
                <a:schemeClr val="bg1"/>
              </a:solidFill>
              <a:prstDash val="solid"/>
              <a:round/>
              <a:headEnd type="none" w="med" len="med"/>
              <a:tailEnd type="none" w="med" len="med"/>
            </a:ln>
            <a:effectLst/>
          </p:spPr>
        </p:cxnSp>
        <p:sp>
          <p:nvSpPr>
            <p:cNvPr id="8" name="TextBox 7"/>
            <p:cNvSpPr txBox="1"/>
            <p:nvPr/>
          </p:nvSpPr>
          <p:spPr>
            <a:xfrm>
              <a:off x="2268982" y="1222299"/>
              <a:ext cx="438154" cy="185580"/>
            </a:xfrm>
            <a:prstGeom prst="rect">
              <a:avLst/>
            </a:prstGeom>
            <a:noFill/>
          </p:spPr>
          <p:txBody>
            <a:bodyPr wrap="none" rtlCol="0">
              <a:spAutoFit/>
            </a:bodyPr>
            <a:lstStyle/>
            <a:p>
              <a:r>
                <a:rPr lang="en-US" altLang="zh-CN" i="0" dirty="0" smtClean="0"/>
                <a:t>200</a:t>
              </a:r>
              <a:r>
                <a:rPr lang="el-GR" altLang="zh-CN" i="0" dirty="0" smtClean="0">
                  <a:latin typeface="Calibri"/>
                </a:rPr>
                <a:t>μ</a:t>
              </a:r>
              <a:r>
                <a:rPr lang="en-US" altLang="zh-CN" i="0" dirty="0" smtClean="0">
                  <a:latin typeface="Calibri"/>
                </a:rPr>
                <a:t>m</a:t>
              </a:r>
              <a:endParaRPr lang="zh-CN" altLang="en-US" i="0" dirty="0"/>
            </a:p>
          </p:txBody>
        </p:sp>
        <p:sp>
          <p:nvSpPr>
            <p:cNvPr id="9" name="矩形 8"/>
            <p:cNvSpPr/>
            <p:nvPr/>
          </p:nvSpPr>
          <p:spPr bwMode="auto">
            <a:xfrm>
              <a:off x="973673" y="1871876"/>
              <a:ext cx="381000" cy="381000"/>
            </a:xfrm>
            <a:prstGeom prst="rect">
              <a:avLst/>
            </a:prstGeom>
            <a:noFill/>
            <a:ln w="9525" cap="flat" cmpd="sng" algn="ctr">
              <a:solidFill>
                <a:schemeClr val="bg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dirty="0" smtClean="0">
                <a:ln>
                  <a:noFill/>
                </a:ln>
                <a:solidFill>
                  <a:schemeClr val="bg1"/>
                </a:solidFill>
                <a:effectLst/>
                <a:latin typeface="Arial" charset="0"/>
              </a:endParaRPr>
            </a:p>
          </p:txBody>
        </p:sp>
        <p:cxnSp>
          <p:nvCxnSpPr>
            <p:cNvPr id="10" name="直接连接符 9"/>
            <p:cNvCxnSpPr>
              <a:stCxn id="9" idx="2"/>
            </p:cNvCxnSpPr>
            <p:nvPr/>
          </p:nvCxnSpPr>
          <p:spPr bwMode="auto">
            <a:xfrm rot="16200000" flipH="1">
              <a:off x="1156719" y="2260330"/>
              <a:ext cx="228600" cy="21369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直接连接符 10"/>
            <p:cNvCxnSpPr/>
            <p:nvPr/>
          </p:nvCxnSpPr>
          <p:spPr bwMode="auto">
            <a:xfrm rot="5400000">
              <a:off x="504826" y="2400300"/>
              <a:ext cx="228600" cy="1588"/>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2" name="TextBox 11"/>
            <p:cNvSpPr txBox="1"/>
            <p:nvPr/>
          </p:nvSpPr>
          <p:spPr>
            <a:xfrm>
              <a:off x="753307" y="2398427"/>
              <a:ext cx="451056" cy="178443"/>
            </a:xfrm>
            <a:prstGeom prst="rect">
              <a:avLst/>
            </a:prstGeom>
            <a:noFill/>
          </p:spPr>
          <p:txBody>
            <a:bodyPr wrap="square" rtlCol="0">
              <a:spAutoFit/>
            </a:bodyPr>
            <a:lstStyle/>
            <a:p>
              <a:r>
                <a:rPr lang="en-US" altLang="zh-CN" sz="1200" i="0" dirty="0" smtClean="0">
                  <a:solidFill>
                    <a:schemeClr val="bg1"/>
                  </a:solidFill>
                </a:rPr>
                <a:t>165</a:t>
              </a:r>
              <a:r>
                <a:rPr lang="el-GR" altLang="zh-CN" sz="1200" i="0" dirty="0" smtClean="0">
                  <a:solidFill>
                    <a:schemeClr val="bg1"/>
                  </a:solidFill>
                  <a:latin typeface="Calibri"/>
                </a:rPr>
                <a:t>μ</a:t>
              </a:r>
              <a:r>
                <a:rPr lang="en-US" altLang="zh-CN" sz="1200" i="0" dirty="0" smtClean="0">
                  <a:solidFill>
                    <a:schemeClr val="bg1"/>
                  </a:solidFill>
                  <a:latin typeface="Calibri"/>
                </a:rPr>
                <a:t>m</a:t>
              </a:r>
              <a:endParaRPr lang="zh-CN" altLang="en-US" sz="1200" i="0" dirty="0">
                <a:solidFill>
                  <a:schemeClr val="bg1"/>
                </a:solidFill>
              </a:endParaRPr>
            </a:p>
          </p:txBody>
        </p:sp>
        <p:sp>
          <p:nvSpPr>
            <p:cNvPr id="13" name="TextBox 12"/>
            <p:cNvSpPr txBox="1"/>
            <p:nvPr/>
          </p:nvSpPr>
          <p:spPr>
            <a:xfrm>
              <a:off x="1444053" y="1547151"/>
              <a:ext cx="426151" cy="178443"/>
            </a:xfrm>
            <a:prstGeom prst="rect">
              <a:avLst/>
            </a:prstGeom>
            <a:noFill/>
          </p:spPr>
          <p:txBody>
            <a:bodyPr wrap="none" rtlCol="0">
              <a:spAutoFit/>
            </a:bodyPr>
            <a:lstStyle/>
            <a:p>
              <a:r>
                <a:rPr lang="en-US" altLang="zh-CN" sz="1200" i="0" dirty="0" smtClean="0">
                  <a:solidFill>
                    <a:schemeClr val="bg1"/>
                  </a:solidFill>
                </a:rPr>
                <a:t>490</a:t>
              </a:r>
              <a:r>
                <a:rPr lang="el-GR" altLang="zh-CN" sz="1200" i="0" dirty="0" smtClean="0">
                  <a:solidFill>
                    <a:schemeClr val="bg1"/>
                  </a:solidFill>
                  <a:latin typeface="Calibri"/>
                </a:rPr>
                <a:t>μ</a:t>
              </a:r>
              <a:r>
                <a:rPr lang="en-US" altLang="zh-CN" sz="1200" i="0" dirty="0" smtClean="0">
                  <a:solidFill>
                    <a:schemeClr val="bg1"/>
                  </a:solidFill>
                  <a:latin typeface="Calibri"/>
                </a:rPr>
                <a:t>m</a:t>
              </a:r>
              <a:endParaRPr lang="zh-CN" altLang="en-US" sz="1200" i="0" dirty="0">
                <a:solidFill>
                  <a:schemeClr val="bg1"/>
                </a:solidFill>
              </a:endParaRPr>
            </a:p>
          </p:txBody>
        </p:sp>
        <p:cxnSp>
          <p:nvCxnSpPr>
            <p:cNvPr id="14" name="直接连接符 13"/>
            <p:cNvCxnSpPr>
              <a:endCxn id="9" idx="0"/>
            </p:cNvCxnSpPr>
            <p:nvPr/>
          </p:nvCxnSpPr>
          <p:spPr bwMode="auto">
            <a:xfrm rot="16200000" flipH="1">
              <a:off x="942464" y="1650167"/>
              <a:ext cx="239819" cy="2036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5" name="直接连接符 14"/>
            <p:cNvCxnSpPr/>
            <p:nvPr/>
          </p:nvCxnSpPr>
          <p:spPr bwMode="auto">
            <a:xfrm rot="5400000">
              <a:off x="2186966" y="2178424"/>
              <a:ext cx="394448" cy="158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 name="直接箭头连接符 15"/>
            <p:cNvCxnSpPr/>
            <p:nvPr/>
          </p:nvCxnSpPr>
          <p:spPr bwMode="auto">
            <a:xfrm rot="10800000">
              <a:off x="615481" y="2481204"/>
              <a:ext cx="100234" cy="0"/>
            </a:xfrm>
            <a:prstGeom prst="straightConnector1">
              <a:avLst/>
            </a:prstGeom>
            <a:solidFill>
              <a:schemeClr val="accent1"/>
            </a:solidFill>
            <a:ln w="9525" cap="flat" cmpd="sng" algn="ctr">
              <a:solidFill>
                <a:schemeClr val="bg1"/>
              </a:solidFill>
              <a:prstDash val="solid"/>
              <a:round/>
              <a:headEnd type="none" w="med" len="med"/>
              <a:tailEnd type="triangle" w="sm" len="med"/>
            </a:ln>
            <a:effectLst/>
          </p:spPr>
        </p:cxnSp>
        <p:cxnSp>
          <p:nvCxnSpPr>
            <p:cNvPr id="17" name="直接箭头连接符 16"/>
            <p:cNvCxnSpPr/>
            <p:nvPr/>
          </p:nvCxnSpPr>
          <p:spPr bwMode="auto">
            <a:xfrm rot="5400000" flipH="1" flipV="1">
              <a:off x="1216067" y="2402088"/>
              <a:ext cx="76200" cy="76200"/>
            </a:xfrm>
            <a:prstGeom prst="straightConnector1">
              <a:avLst/>
            </a:prstGeom>
            <a:solidFill>
              <a:schemeClr val="accent1"/>
            </a:solidFill>
            <a:ln w="9525" cap="flat" cmpd="sng" algn="ctr">
              <a:solidFill>
                <a:schemeClr val="bg1"/>
              </a:solidFill>
              <a:prstDash val="solid"/>
              <a:round/>
              <a:headEnd type="none" w="med" len="med"/>
              <a:tailEnd type="triangle" w="sm" len="med"/>
            </a:ln>
            <a:effectLst/>
          </p:spPr>
        </p:cxnSp>
        <p:cxnSp>
          <p:nvCxnSpPr>
            <p:cNvPr id="18" name="直接箭头连接符 17"/>
            <p:cNvCxnSpPr/>
            <p:nvPr/>
          </p:nvCxnSpPr>
          <p:spPr bwMode="auto">
            <a:xfrm rot="5400000" flipH="1" flipV="1">
              <a:off x="1063411" y="1645493"/>
              <a:ext cx="76200" cy="76200"/>
            </a:xfrm>
            <a:prstGeom prst="straightConnector1">
              <a:avLst/>
            </a:prstGeom>
            <a:solidFill>
              <a:schemeClr val="accent1"/>
            </a:solidFill>
            <a:ln w="9525" cap="flat" cmpd="sng" algn="ctr">
              <a:solidFill>
                <a:schemeClr val="bg1"/>
              </a:solidFill>
              <a:prstDash val="solid"/>
              <a:round/>
              <a:headEnd type="triangle" w="sm" len="med"/>
              <a:tailEnd type="none" w="sm" len="med"/>
            </a:ln>
            <a:effectLst/>
          </p:spPr>
        </p:cxnSp>
        <p:cxnSp>
          <p:nvCxnSpPr>
            <p:cNvPr id="19" name="直接箭头连接符 18"/>
            <p:cNvCxnSpPr/>
            <p:nvPr/>
          </p:nvCxnSpPr>
          <p:spPr bwMode="auto">
            <a:xfrm rot="10800000">
              <a:off x="2270568" y="2195937"/>
              <a:ext cx="118387" cy="0"/>
            </a:xfrm>
            <a:prstGeom prst="straightConnector1">
              <a:avLst/>
            </a:prstGeom>
            <a:solidFill>
              <a:schemeClr val="accent1"/>
            </a:solidFill>
            <a:ln w="9525" cap="flat" cmpd="sng" algn="ctr">
              <a:solidFill>
                <a:schemeClr val="bg1"/>
              </a:solidFill>
              <a:prstDash val="solid"/>
              <a:round/>
              <a:headEnd type="triangle" w="sm" len="med"/>
              <a:tailEnd type="none" w="sm" len="med"/>
            </a:ln>
            <a:effectLst/>
          </p:spPr>
        </p:cxnSp>
        <p:sp>
          <p:nvSpPr>
            <p:cNvPr id="20" name="TextBox 19"/>
            <p:cNvSpPr txBox="1"/>
            <p:nvPr/>
          </p:nvSpPr>
          <p:spPr>
            <a:xfrm rot="16200000">
              <a:off x="1205275" y="2003676"/>
              <a:ext cx="417399" cy="182184"/>
            </a:xfrm>
            <a:prstGeom prst="rect">
              <a:avLst/>
            </a:prstGeom>
            <a:noFill/>
          </p:spPr>
          <p:txBody>
            <a:bodyPr wrap="none" rtlCol="0">
              <a:spAutoFit/>
            </a:bodyPr>
            <a:lstStyle/>
            <a:p>
              <a:r>
                <a:rPr lang="en-US" altLang="zh-CN" sz="1200" i="0" dirty="0" smtClean="0">
                  <a:solidFill>
                    <a:schemeClr val="bg1"/>
                  </a:solidFill>
                </a:rPr>
                <a:t>100</a:t>
              </a:r>
              <a:r>
                <a:rPr lang="el-GR" altLang="zh-CN" sz="1200" i="0" dirty="0" smtClean="0">
                  <a:solidFill>
                    <a:schemeClr val="bg1"/>
                  </a:solidFill>
                  <a:latin typeface="Calibri"/>
                </a:rPr>
                <a:t>μ</a:t>
              </a:r>
              <a:r>
                <a:rPr lang="en-US" altLang="zh-CN" sz="1200" i="0" dirty="0" smtClean="0">
                  <a:solidFill>
                    <a:schemeClr val="bg1"/>
                  </a:solidFill>
                  <a:latin typeface="Calibri"/>
                </a:rPr>
                <a:t>m</a:t>
              </a:r>
              <a:endParaRPr lang="zh-CN" altLang="en-US" sz="1200" i="0" dirty="0">
                <a:solidFill>
                  <a:schemeClr val="bg1"/>
                </a:solidFill>
              </a:endParaRPr>
            </a:p>
          </p:txBody>
        </p:sp>
      </p:grpSp>
      <p:grpSp>
        <p:nvGrpSpPr>
          <p:cNvPr id="76" name="组合 75"/>
          <p:cNvGrpSpPr/>
          <p:nvPr/>
        </p:nvGrpSpPr>
        <p:grpSpPr>
          <a:xfrm>
            <a:off x="4058778" y="3467177"/>
            <a:ext cx="5390022" cy="3521170"/>
            <a:chOff x="4058778" y="3467177"/>
            <a:chExt cx="5390022" cy="3521170"/>
          </a:xfrm>
        </p:grpSpPr>
        <p:grpSp>
          <p:nvGrpSpPr>
            <p:cNvPr id="72" name="组合 71"/>
            <p:cNvGrpSpPr/>
            <p:nvPr/>
          </p:nvGrpSpPr>
          <p:grpSpPr>
            <a:xfrm>
              <a:off x="4058778" y="3467177"/>
              <a:ext cx="5390022" cy="3379291"/>
              <a:chOff x="4058778" y="3467177"/>
              <a:chExt cx="5390022" cy="3379291"/>
            </a:xfrm>
          </p:grpSpPr>
          <p:pic>
            <p:nvPicPr>
              <p:cNvPr id="44" name="Picture 1" descr="F:\My Documents\Manuscripts\Manuscript_EAM12\Plotting\model\1S100_Voltage.em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058778" y="3467177"/>
                <a:ext cx="5390022" cy="3379291"/>
              </a:xfrm>
              <a:prstGeom prst="rect">
                <a:avLst/>
              </a:prstGeom>
              <a:noFill/>
            </p:spPr>
          </p:pic>
          <p:sp>
            <p:nvSpPr>
              <p:cNvPr id="43" name="矩形 42"/>
              <p:cNvSpPr/>
              <p:nvPr/>
            </p:nvSpPr>
            <p:spPr bwMode="auto">
              <a:xfrm>
                <a:off x="5661212" y="3709224"/>
                <a:ext cx="533400" cy="2743200"/>
              </a:xfrm>
              <a:prstGeom prst="rect">
                <a:avLst/>
              </a:prstGeom>
              <a:solidFill>
                <a:schemeClr val="bg1">
                  <a:lumMod val="50000"/>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sp>
            <p:nvSpPr>
              <p:cNvPr id="45" name="TextBox 44"/>
              <p:cNvSpPr txBox="1"/>
              <p:nvPr/>
            </p:nvSpPr>
            <p:spPr>
              <a:xfrm>
                <a:off x="5595936" y="6202253"/>
                <a:ext cx="644728" cy="276999"/>
              </a:xfrm>
              <a:prstGeom prst="rect">
                <a:avLst/>
              </a:prstGeom>
              <a:noFill/>
            </p:spPr>
            <p:txBody>
              <a:bodyPr wrap="none" rtlCol="0">
                <a:spAutoFit/>
              </a:bodyPr>
              <a:lstStyle/>
              <a:p>
                <a:r>
                  <a:rPr lang="en-US" altLang="zh-CN" sz="1200" b="1" i="0" dirty="0" smtClean="0"/>
                  <a:t>Active</a:t>
                </a:r>
                <a:endParaRPr lang="zh-CN" altLang="en-US" sz="1200" b="1" i="0" dirty="0"/>
              </a:p>
            </p:txBody>
          </p:sp>
          <p:sp>
            <p:nvSpPr>
              <p:cNvPr id="46" name="TextBox 45"/>
              <p:cNvSpPr txBox="1"/>
              <p:nvPr/>
            </p:nvSpPr>
            <p:spPr>
              <a:xfrm>
                <a:off x="4833936" y="6210377"/>
                <a:ext cx="851515" cy="307777"/>
              </a:xfrm>
              <a:prstGeom prst="rect">
                <a:avLst/>
              </a:prstGeom>
              <a:noFill/>
            </p:spPr>
            <p:txBody>
              <a:bodyPr wrap="none" rtlCol="0">
                <a:spAutoFit/>
              </a:bodyPr>
              <a:lstStyle/>
              <a:p>
                <a:r>
                  <a:rPr lang="en-US" altLang="zh-CN" sz="1400" b="1" i="0" dirty="0" smtClean="0"/>
                  <a:t>Passive</a:t>
                </a:r>
                <a:endParaRPr lang="zh-CN" altLang="en-US" sz="1400" b="1" i="0" dirty="0"/>
              </a:p>
            </p:txBody>
          </p:sp>
          <p:sp>
            <p:nvSpPr>
              <p:cNvPr id="47" name="TextBox 46"/>
              <p:cNvSpPr txBox="1"/>
              <p:nvPr/>
            </p:nvSpPr>
            <p:spPr>
              <a:xfrm>
                <a:off x="7162800" y="6201412"/>
                <a:ext cx="851515" cy="307777"/>
              </a:xfrm>
              <a:prstGeom prst="rect">
                <a:avLst/>
              </a:prstGeom>
              <a:noFill/>
            </p:spPr>
            <p:txBody>
              <a:bodyPr wrap="none" rtlCol="0">
                <a:spAutoFit/>
              </a:bodyPr>
              <a:lstStyle/>
              <a:p>
                <a:r>
                  <a:rPr lang="en-US" altLang="zh-CN" sz="1400" b="1" i="0" dirty="0" smtClean="0"/>
                  <a:t>Passive</a:t>
                </a:r>
                <a:endParaRPr lang="zh-CN" altLang="en-US" sz="1400" b="1" i="0" dirty="0"/>
              </a:p>
            </p:txBody>
          </p:sp>
        </p:grpSp>
        <p:sp>
          <p:nvSpPr>
            <p:cNvPr id="39" name="TextBox 38"/>
            <p:cNvSpPr txBox="1"/>
            <p:nvPr/>
          </p:nvSpPr>
          <p:spPr>
            <a:xfrm>
              <a:off x="5476880" y="6459707"/>
              <a:ext cx="396262" cy="246221"/>
            </a:xfrm>
            <a:prstGeom prst="rect">
              <a:avLst/>
            </a:prstGeom>
            <a:noFill/>
          </p:spPr>
          <p:txBody>
            <a:bodyPr wrap="none" rtlCol="0">
              <a:spAutoFit/>
            </a:bodyPr>
            <a:lstStyle/>
            <a:p>
              <a:r>
                <a:rPr lang="en-US" altLang="zh-CN" i="0" dirty="0" smtClean="0">
                  <a:solidFill>
                    <a:schemeClr val="tx1"/>
                  </a:solidFill>
                </a:rPr>
                <a:t>165</a:t>
              </a:r>
              <a:endParaRPr lang="zh-CN" altLang="en-US" i="0" dirty="0">
                <a:solidFill>
                  <a:schemeClr val="tx1"/>
                </a:solidFill>
              </a:endParaRPr>
            </a:p>
          </p:txBody>
        </p:sp>
        <p:sp>
          <p:nvSpPr>
            <p:cNvPr id="40" name="TextBox 39"/>
            <p:cNvSpPr txBox="1"/>
            <p:nvPr/>
          </p:nvSpPr>
          <p:spPr>
            <a:xfrm>
              <a:off x="5982259" y="6459707"/>
              <a:ext cx="396262" cy="246221"/>
            </a:xfrm>
            <a:prstGeom prst="rect">
              <a:avLst/>
            </a:prstGeom>
            <a:noFill/>
          </p:spPr>
          <p:txBody>
            <a:bodyPr wrap="none" rtlCol="0">
              <a:spAutoFit/>
            </a:bodyPr>
            <a:lstStyle/>
            <a:p>
              <a:r>
                <a:rPr lang="en-US" altLang="zh-CN" i="0" dirty="0" smtClean="0">
                  <a:solidFill>
                    <a:schemeClr val="tx1"/>
                  </a:solidFill>
                </a:rPr>
                <a:t>265</a:t>
              </a:r>
              <a:endParaRPr lang="zh-CN" altLang="en-US" i="0" dirty="0">
                <a:solidFill>
                  <a:schemeClr val="tx1"/>
                </a:solidFill>
              </a:endParaRPr>
            </a:p>
          </p:txBody>
        </p:sp>
        <p:sp>
          <p:nvSpPr>
            <p:cNvPr id="41" name="TextBox 40"/>
            <p:cNvSpPr txBox="1"/>
            <p:nvPr/>
          </p:nvSpPr>
          <p:spPr>
            <a:xfrm>
              <a:off x="8577819" y="6488283"/>
              <a:ext cx="569387" cy="246221"/>
            </a:xfrm>
            <a:prstGeom prst="rect">
              <a:avLst/>
            </a:prstGeom>
            <a:solidFill>
              <a:schemeClr val="bg1"/>
            </a:solidFill>
          </p:spPr>
          <p:txBody>
            <a:bodyPr wrap="none" rtlCol="0">
              <a:spAutoFit/>
            </a:bodyPr>
            <a:lstStyle/>
            <a:p>
              <a:r>
                <a:rPr lang="en-US" altLang="zh-CN" i="0" dirty="0" smtClean="0">
                  <a:solidFill>
                    <a:schemeClr val="tx1"/>
                  </a:solidFill>
                </a:rPr>
                <a:t>755</a:t>
              </a:r>
              <a:r>
                <a:rPr lang="el-GR" altLang="zh-CN" i="0" dirty="0" smtClean="0">
                  <a:solidFill>
                    <a:schemeClr val="tx1"/>
                  </a:solidFill>
                  <a:latin typeface="Calibri"/>
                </a:rPr>
                <a:t>μ</a:t>
              </a:r>
              <a:r>
                <a:rPr lang="en-US" altLang="zh-CN" i="0" dirty="0" smtClean="0">
                  <a:solidFill>
                    <a:schemeClr val="tx1"/>
                  </a:solidFill>
                  <a:latin typeface="Calibri"/>
                </a:rPr>
                <a:t>m</a:t>
              </a:r>
              <a:endParaRPr lang="zh-CN" altLang="en-US" i="0" dirty="0">
                <a:solidFill>
                  <a:schemeClr val="tx1"/>
                </a:solidFill>
              </a:endParaRPr>
            </a:p>
          </p:txBody>
        </p:sp>
        <p:sp>
          <p:nvSpPr>
            <p:cNvPr id="42" name="矩形 41"/>
            <p:cNvSpPr/>
            <p:nvPr/>
          </p:nvSpPr>
          <p:spPr bwMode="auto">
            <a:xfrm>
              <a:off x="6477000" y="6531147"/>
              <a:ext cx="8382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sp>
          <p:nvSpPr>
            <p:cNvPr id="35" name="TextBox 34"/>
            <p:cNvSpPr txBox="1"/>
            <p:nvPr/>
          </p:nvSpPr>
          <p:spPr>
            <a:xfrm>
              <a:off x="5943600" y="6534912"/>
              <a:ext cx="1455848" cy="369332"/>
            </a:xfrm>
            <a:prstGeom prst="rect">
              <a:avLst/>
            </a:prstGeom>
            <a:noFill/>
          </p:spPr>
          <p:txBody>
            <a:bodyPr wrap="none" rtlCol="0">
              <a:spAutoFit/>
            </a:bodyPr>
            <a:lstStyle/>
            <a:p>
              <a:r>
                <a:rPr lang="en-US" altLang="zh-CN" sz="1800" i="0" dirty="0" smtClean="0">
                  <a:latin typeface="Times New Roman" pitchFamily="18" charset="0"/>
                  <a:cs typeface="Times New Roman" pitchFamily="18" charset="0"/>
                </a:rPr>
                <a:t>Position [</a:t>
              </a:r>
              <a:r>
                <a:rPr lang="el-GR" altLang="zh-CN" sz="1800" i="0" dirty="0" smtClean="0">
                  <a:latin typeface="Times New Roman" pitchFamily="18" charset="0"/>
                  <a:cs typeface="Times New Roman" pitchFamily="18" charset="0"/>
                </a:rPr>
                <a:t>μ</a:t>
              </a:r>
              <a:r>
                <a:rPr lang="en-US" altLang="zh-CN" sz="1800" i="0" dirty="0" smtClean="0">
                  <a:latin typeface="Times New Roman" pitchFamily="18" charset="0"/>
                  <a:cs typeface="Times New Roman" pitchFamily="18" charset="0"/>
                </a:rPr>
                <a:t>m]</a:t>
              </a:r>
              <a:endParaRPr lang="zh-CN" altLang="en-US" sz="1800" i="0" dirty="0">
                <a:latin typeface="Times New Roman" pitchFamily="18" charset="0"/>
                <a:cs typeface="Times New Roman" pitchFamily="18" charset="0"/>
              </a:endParaRPr>
            </a:p>
          </p:txBody>
        </p:sp>
      </p:grpSp>
      <p:sp>
        <p:nvSpPr>
          <p:cNvPr id="50" name="右箭头 49"/>
          <p:cNvSpPr/>
          <p:nvPr/>
        </p:nvSpPr>
        <p:spPr bwMode="auto">
          <a:xfrm>
            <a:off x="2660302" y="2459736"/>
            <a:ext cx="457200" cy="2286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sp>
        <p:nvSpPr>
          <p:cNvPr id="51" name="TextBox 50"/>
          <p:cNvSpPr txBox="1"/>
          <p:nvPr/>
        </p:nvSpPr>
        <p:spPr>
          <a:xfrm rot="16200000">
            <a:off x="1987924" y="2393974"/>
            <a:ext cx="1164101" cy="338554"/>
          </a:xfrm>
          <a:prstGeom prst="rect">
            <a:avLst/>
          </a:prstGeom>
          <a:noFill/>
        </p:spPr>
        <p:txBody>
          <a:bodyPr wrap="none" rtlCol="0">
            <a:spAutoFit/>
          </a:bodyPr>
          <a:lstStyle/>
          <a:p>
            <a:r>
              <a:rPr lang="en-US" altLang="zh-CN" sz="1600" i="0" dirty="0" smtClean="0">
                <a:solidFill>
                  <a:schemeClr val="bg1"/>
                </a:solidFill>
              </a:rPr>
              <a:t>RF Source</a:t>
            </a:r>
            <a:endParaRPr lang="zh-CN" altLang="en-US" sz="1600" i="0" dirty="0">
              <a:solidFill>
                <a:schemeClr val="bg1"/>
              </a:solidFill>
            </a:endParaRPr>
          </a:p>
        </p:txBody>
      </p:sp>
      <p:sp>
        <p:nvSpPr>
          <p:cNvPr id="52" name="右箭头 51"/>
          <p:cNvSpPr/>
          <p:nvPr/>
        </p:nvSpPr>
        <p:spPr bwMode="auto">
          <a:xfrm>
            <a:off x="5912518" y="2514600"/>
            <a:ext cx="457200" cy="2286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sp>
        <p:nvSpPr>
          <p:cNvPr id="53" name="TextBox 52"/>
          <p:cNvSpPr txBox="1"/>
          <p:nvPr/>
        </p:nvSpPr>
        <p:spPr>
          <a:xfrm rot="16200000">
            <a:off x="5577688" y="2357600"/>
            <a:ext cx="1764714" cy="338554"/>
          </a:xfrm>
          <a:prstGeom prst="rect">
            <a:avLst/>
          </a:prstGeom>
          <a:noFill/>
        </p:spPr>
        <p:txBody>
          <a:bodyPr wrap="none" rtlCol="0">
            <a:spAutoFit/>
          </a:bodyPr>
          <a:lstStyle/>
          <a:p>
            <a:r>
              <a:rPr lang="en-US" altLang="zh-CN" sz="1600" i="0" dirty="0" smtClean="0">
                <a:solidFill>
                  <a:schemeClr val="bg1"/>
                </a:solidFill>
              </a:rPr>
              <a:t>off-chip 50</a:t>
            </a:r>
            <a:r>
              <a:rPr lang="el-GR" altLang="zh-CN" sz="1600" i="0" dirty="0" smtClean="0">
                <a:solidFill>
                  <a:schemeClr val="bg1"/>
                </a:solidFill>
                <a:latin typeface="Times New Roman"/>
                <a:cs typeface="Times New Roman"/>
              </a:rPr>
              <a:t>Ω</a:t>
            </a:r>
            <a:r>
              <a:rPr lang="en-US" altLang="zh-CN" sz="1600" i="0" dirty="0" smtClean="0">
                <a:solidFill>
                  <a:schemeClr val="bg1"/>
                </a:solidFill>
                <a:latin typeface="Times New Roman"/>
                <a:cs typeface="Times New Roman"/>
              </a:rPr>
              <a:t> Load</a:t>
            </a:r>
            <a:endParaRPr lang="zh-CN" altLang="en-US" sz="1600" i="0" dirty="0">
              <a:solidFill>
                <a:schemeClr val="bg1"/>
              </a:solidFill>
            </a:endParaRPr>
          </a:p>
        </p:txBody>
      </p:sp>
      <p:sp>
        <p:nvSpPr>
          <p:cNvPr id="58" name="弧形 57"/>
          <p:cNvSpPr/>
          <p:nvPr/>
        </p:nvSpPr>
        <p:spPr bwMode="auto">
          <a:xfrm rot="11021019" flipV="1">
            <a:off x="3887953" y="1484688"/>
            <a:ext cx="568784" cy="134420"/>
          </a:xfrm>
          <a:prstGeom prst="arc">
            <a:avLst>
              <a:gd name="adj1" fmla="val 16200000"/>
              <a:gd name="adj2" fmla="val 21325872"/>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sp>
        <p:nvSpPr>
          <p:cNvPr id="60" name="弧形 59"/>
          <p:cNvSpPr/>
          <p:nvPr/>
        </p:nvSpPr>
        <p:spPr bwMode="auto">
          <a:xfrm rot="10800000">
            <a:off x="5473339" y="2086847"/>
            <a:ext cx="339483" cy="275352"/>
          </a:xfrm>
          <a:prstGeom prst="arc">
            <a:avLst>
              <a:gd name="adj1" fmla="val 16200000"/>
              <a:gd name="adj2" fmla="val 210548"/>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sp>
        <p:nvSpPr>
          <p:cNvPr id="61" name="弧形 60"/>
          <p:cNvSpPr/>
          <p:nvPr/>
        </p:nvSpPr>
        <p:spPr bwMode="auto">
          <a:xfrm rot="10578981" flipH="1" flipV="1">
            <a:off x="5188743" y="1547768"/>
            <a:ext cx="287834" cy="309522"/>
          </a:xfrm>
          <a:prstGeom prst="arc">
            <a:avLst>
              <a:gd name="adj1" fmla="val 16200000"/>
              <a:gd name="adj2" fmla="val 21325872"/>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cxnSp>
        <p:nvCxnSpPr>
          <p:cNvPr id="62" name="直接连接符 61"/>
          <p:cNvCxnSpPr/>
          <p:nvPr/>
        </p:nvCxnSpPr>
        <p:spPr bwMode="auto">
          <a:xfrm rot="5400000">
            <a:off x="5203701" y="1943100"/>
            <a:ext cx="542132" cy="794"/>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nvGrpSpPr>
          <p:cNvPr id="71" name="组合 70"/>
          <p:cNvGrpSpPr/>
          <p:nvPr/>
        </p:nvGrpSpPr>
        <p:grpSpPr>
          <a:xfrm>
            <a:off x="45118" y="838201"/>
            <a:ext cx="2388687" cy="2152709"/>
            <a:chOff x="45118" y="838201"/>
            <a:chExt cx="2388687" cy="2152709"/>
          </a:xfrm>
        </p:grpSpPr>
        <p:grpSp>
          <p:nvGrpSpPr>
            <p:cNvPr id="21" name="组合 20"/>
            <p:cNvGrpSpPr>
              <a:grpSpLocks noChangeAspect="1"/>
            </p:cNvGrpSpPr>
            <p:nvPr/>
          </p:nvGrpSpPr>
          <p:grpSpPr>
            <a:xfrm>
              <a:off x="45118" y="838201"/>
              <a:ext cx="2388687" cy="1713578"/>
              <a:chOff x="3810000" y="4114800"/>
              <a:chExt cx="2985859" cy="2141973"/>
            </a:xfrm>
          </p:grpSpPr>
          <p:grpSp>
            <p:nvGrpSpPr>
              <p:cNvPr id="22" name="组合 110"/>
              <p:cNvGrpSpPr/>
              <p:nvPr/>
            </p:nvGrpSpPr>
            <p:grpSpPr>
              <a:xfrm>
                <a:off x="3810000" y="4114800"/>
                <a:ext cx="2985859" cy="2141973"/>
                <a:chOff x="5638800" y="762000"/>
                <a:chExt cx="2985859" cy="2141973"/>
              </a:xfrm>
            </p:grpSpPr>
            <p:pic>
              <p:nvPicPr>
                <p:cNvPr id="24" name="Picture 3" descr="F:\My Documents\Manuscripts\ofc2012\Plotting\SEM_Photo\wide_QW_FIB_CS.tif"/>
                <p:cNvPicPr>
                  <a:picLocks noChangeAspect="1" noChangeArrowheads="1"/>
                </p:cNvPicPr>
                <p:nvPr/>
              </p:nvPicPr>
              <p:blipFill>
                <a:blip r:embed="rId6">
                  <a:lum/>
                </a:blip>
                <a:srcRect l="6651" r="9977" b="36114"/>
                <a:stretch>
                  <a:fillRect/>
                </a:stretch>
              </p:blipFill>
              <p:spPr bwMode="auto">
                <a:xfrm>
                  <a:off x="5638800" y="762000"/>
                  <a:ext cx="2985859" cy="2141973"/>
                </a:xfrm>
                <a:prstGeom prst="rect">
                  <a:avLst/>
                </a:prstGeom>
                <a:noFill/>
              </p:spPr>
            </p:pic>
            <p:cxnSp>
              <p:nvCxnSpPr>
                <p:cNvPr id="25" name="直接箭头连接符 24"/>
                <p:cNvCxnSpPr/>
                <p:nvPr/>
              </p:nvCxnSpPr>
              <p:spPr bwMode="auto">
                <a:xfrm rot="10800000" flipV="1">
                  <a:off x="6808695" y="2335306"/>
                  <a:ext cx="810000" cy="0"/>
                </a:xfrm>
                <a:prstGeom prst="straightConnector1">
                  <a:avLst/>
                </a:prstGeom>
                <a:solidFill>
                  <a:schemeClr val="accent1"/>
                </a:solidFill>
                <a:ln w="9525" cap="flat" cmpd="sng" algn="ctr">
                  <a:solidFill>
                    <a:schemeClr val="bg1"/>
                  </a:solidFill>
                  <a:prstDash val="solid"/>
                  <a:round/>
                  <a:headEnd type="triangle" w="sm" len="med"/>
                  <a:tailEnd type="triangle" w="sm" len="med"/>
                </a:ln>
                <a:effectLst/>
              </p:spPr>
            </p:cxnSp>
            <p:sp>
              <p:nvSpPr>
                <p:cNvPr id="26" name="TextBox 82"/>
                <p:cNvSpPr txBox="1"/>
                <p:nvPr/>
              </p:nvSpPr>
              <p:spPr>
                <a:xfrm>
                  <a:off x="6781800" y="2057400"/>
                  <a:ext cx="1092446" cy="288540"/>
                </a:xfrm>
                <a:prstGeom prst="rect">
                  <a:avLst/>
                </a:prstGeom>
                <a:noFill/>
              </p:spPr>
              <p:txBody>
                <a:bodyPr wrap="none" rtlCol="0">
                  <a:spAutoFit/>
                </a:bodyPr>
                <a:lstStyle>
                  <a:defPPr>
                    <a:defRPr lang="en-US"/>
                  </a:defPPr>
                  <a:lvl1pPr algn="l" rtl="0" fontAlgn="base">
                    <a:spcBef>
                      <a:spcPct val="0"/>
                    </a:spcBef>
                    <a:spcAft>
                      <a:spcPct val="0"/>
                    </a:spcAft>
                    <a:defRPr sz="1000" i="1" kern="1200">
                      <a:solidFill>
                        <a:srgbClr val="0000FF"/>
                      </a:solidFill>
                      <a:latin typeface="Arial" charset="0"/>
                      <a:ea typeface="+mn-ea"/>
                      <a:cs typeface="+mn-cs"/>
                    </a:defRPr>
                  </a:lvl1pPr>
                  <a:lvl2pPr marL="457200" algn="l" rtl="0" fontAlgn="base">
                    <a:spcBef>
                      <a:spcPct val="0"/>
                    </a:spcBef>
                    <a:spcAft>
                      <a:spcPct val="0"/>
                    </a:spcAft>
                    <a:defRPr sz="1000" i="1" kern="1200">
                      <a:solidFill>
                        <a:srgbClr val="0000FF"/>
                      </a:solidFill>
                      <a:latin typeface="Arial" charset="0"/>
                      <a:ea typeface="+mn-ea"/>
                      <a:cs typeface="+mn-cs"/>
                    </a:defRPr>
                  </a:lvl2pPr>
                  <a:lvl3pPr marL="914400" algn="l" rtl="0" fontAlgn="base">
                    <a:spcBef>
                      <a:spcPct val="0"/>
                    </a:spcBef>
                    <a:spcAft>
                      <a:spcPct val="0"/>
                    </a:spcAft>
                    <a:defRPr sz="1000" i="1" kern="1200">
                      <a:solidFill>
                        <a:srgbClr val="0000FF"/>
                      </a:solidFill>
                      <a:latin typeface="Arial" charset="0"/>
                      <a:ea typeface="+mn-ea"/>
                      <a:cs typeface="+mn-cs"/>
                    </a:defRPr>
                  </a:lvl3pPr>
                  <a:lvl4pPr marL="1371600" algn="l" rtl="0" fontAlgn="base">
                    <a:spcBef>
                      <a:spcPct val="0"/>
                    </a:spcBef>
                    <a:spcAft>
                      <a:spcPct val="0"/>
                    </a:spcAft>
                    <a:defRPr sz="1000" i="1" kern="1200">
                      <a:solidFill>
                        <a:srgbClr val="0000FF"/>
                      </a:solidFill>
                      <a:latin typeface="Arial" charset="0"/>
                      <a:ea typeface="+mn-ea"/>
                      <a:cs typeface="+mn-cs"/>
                    </a:defRPr>
                  </a:lvl4pPr>
                  <a:lvl5pPr marL="1828800" algn="l" rtl="0" fontAlgn="base">
                    <a:spcBef>
                      <a:spcPct val="0"/>
                    </a:spcBef>
                    <a:spcAft>
                      <a:spcPct val="0"/>
                    </a:spcAft>
                    <a:defRPr sz="1000" i="1" kern="1200">
                      <a:solidFill>
                        <a:srgbClr val="0000FF"/>
                      </a:solidFill>
                      <a:latin typeface="Arial" charset="0"/>
                      <a:ea typeface="+mn-ea"/>
                      <a:cs typeface="+mn-cs"/>
                    </a:defRPr>
                  </a:lvl5pPr>
                  <a:lvl6pPr marL="2286000" algn="l" defTabSz="914400" rtl="0" eaLnBrk="1" latinLnBrk="0" hangingPunct="1">
                    <a:defRPr sz="1000" i="1" kern="1200">
                      <a:solidFill>
                        <a:srgbClr val="0000FF"/>
                      </a:solidFill>
                      <a:latin typeface="Arial" charset="0"/>
                      <a:ea typeface="+mn-ea"/>
                      <a:cs typeface="+mn-cs"/>
                    </a:defRPr>
                  </a:lvl6pPr>
                  <a:lvl7pPr marL="2743200" algn="l" defTabSz="914400" rtl="0" eaLnBrk="1" latinLnBrk="0" hangingPunct="1">
                    <a:defRPr sz="1000" i="1" kern="1200">
                      <a:solidFill>
                        <a:srgbClr val="0000FF"/>
                      </a:solidFill>
                      <a:latin typeface="Arial" charset="0"/>
                      <a:ea typeface="+mn-ea"/>
                      <a:cs typeface="+mn-cs"/>
                    </a:defRPr>
                  </a:lvl7pPr>
                  <a:lvl8pPr marL="3200400" algn="l" defTabSz="914400" rtl="0" eaLnBrk="1" latinLnBrk="0" hangingPunct="1">
                    <a:defRPr sz="1000" i="1" kern="1200">
                      <a:solidFill>
                        <a:srgbClr val="0000FF"/>
                      </a:solidFill>
                      <a:latin typeface="Arial" charset="0"/>
                      <a:ea typeface="+mn-ea"/>
                      <a:cs typeface="+mn-cs"/>
                    </a:defRPr>
                  </a:lvl8pPr>
                  <a:lvl9pPr marL="3657600" algn="l" defTabSz="914400" rtl="0" eaLnBrk="1" latinLnBrk="0" hangingPunct="1">
                    <a:defRPr sz="1000" i="1" kern="1200">
                      <a:solidFill>
                        <a:srgbClr val="0000FF"/>
                      </a:solidFill>
                      <a:latin typeface="Arial" charset="0"/>
                      <a:ea typeface="+mn-ea"/>
                      <a:cs typeface="+mn-cs"/>
                    </a:defRPr>
                  </a:lvl9pPr>
                </a:lstStyle>
                <a:p>
                  <a:r>
                    <a:rPr lang="en-US" altLang="zh-CN" sz="900" b="1" i="0" dirty="0" smtClean="0">
                      <a:solidFill>
                        <a:schemeClr val="bg1"/>
                      </a:solidFill>
                    </a:rPr>
                    <a:t>W</a:t>
                  </a:r>
                  <a:r>
                    <a:rPr lang="en-US" altLang="zh-CN" sz="900" b="1" i="0" baseline="-25000" dirty="0" smtClean="0">
                      <a:solidFill>
                        <a:schemeClr val="bg1"/>
                      </a:solidFill>
                    </a:rPr>
                    <a:t>QW</a:t>
                  </a:r>
                  <a:r>
                    <a:rPr lang="en-US" altLang="zh-CN" sz="900" b="1" i="0" dirty="0" smtClean="0">
                      <a:solidFill>
                        <a:schemeClr val="bg1"/>
                      </a:solidFill>
                    </a:rPr>
                    <a:t>=2.35</a:t>
                  </a:r>
                  <a:r>
                    <a:rPr lang="el-GR" altLang="zh-CN" sz="900" b="1" i="0" dirty="0" smtClean="0">
                      <a:solidFill>
                        <a:schemeClr val="bg1"/>
                      </a:solidFill>
                      <a:latin typeface="Calibri"/>
                    </a:rPr>
                    <a:t>μ</a:t>
                  </a:r>
                  <a:r>
                    <a:rPr lang="en-US" altLang="zh-CN" sz="900" b="1" i="0" dirty="0" smtClean="0">
                      <a:solidFill>
                        <a:schemeClr val="bg1"/>
                      </a:solidFill>
                      <a:latin typeface="Calibri"/>
                    </a:rPr>
                    <a:t>m</a:t>
                  </a:r>
                  <a:endParaRPr lang="zh-CN" altLang="en-US" sz="900" b="1" i="0" dirty="0">
                    <a:solidFill>
                      <a:schemeClr val="bg1"/>
                    </a:solidFill>
                  </a:endParaRPr>
                </a:p>
              </p:txBody>
            </p:sp>
          </p:grpSp>
          <p:sp>
            <p:nvSpPr>
              <p:cNvPr id="23" name="TextBox 22"/>
              <p:cNvSpPr txBox="1"/>
              <p:nvPr/>
            </p:nvSpPr>
            <p:spPr>
              <a:xfrm>
                <a:off x="3962400" y="5714999"/>
                <a:ext cx="988251" cy="346249"/>
              </a:xfrm>
              <a:prstGeom prst="rect">
                <a:avLst/>
              </a:prstGeom>
              <a:noFill/>
            </p:spPr>
            <p:txBody>
              <a:bodyPr wrap="none" rtlCol="0">
                <a:spAutoFit/>
              </a:bodyPr>
              <a:lstStyle/>
              <a:p>
                <a:r>
                  <a:rPr lang="en-US" altLang="zh-CN" sz="1200" b="1" i="0" dirty="0" smtClean="0">
                    <a:solidFill>
                      <a:schemeClr val="bg1"/>
                    </a:solidFill>
                  </a:rPr>
                  <a:t>Za ~18</a:t>
                </a:r>
                <a:r>
                  <a:rPr lang="el-GR" altLang="zh-CN" sz="1200" b="1" i="0" dirty="0" smtClean="0">
                    <a:solidFill>
                      <a:schemeClr val="bg1"/>
                    </a:solidFill>
                    <a:latin typeface="Times New Roman"/>
                    <a:cs typeface="Times New Roman"/>
                  </a:rPr>
                  <a:t>Ω</a:t>
                </a:r>
                <a:endParaRPr lang="en-US" altLang="zh-CN" sz="1200" b="1" i="0" dirty="0" smtClean="0">
                  <a:solidFill>
                    <a:schemeClr val="bg1"/>
                  </a:solidFill>
                  <a:latin typeface="Times New Roman"/>
                  <a:cs typeface="Times New Roman"/>
                </a:endParaRPr>
              </a:p>
            </p:txBody>
          </p:sp>
        </p:grpSp>
        <p:sp>
          <p:nvSpPr>
            <p:cNvPr id="68" name="TextBox 67"/>
            <p:cNvSpPr txBox="1"/>
            <p:nvPr/>
          </p:nvSpPr>
          <p:spPr>
            <a:xfrm>
              <a:off x="838200" y="2590800"/>
              <a:ext cx="883575" cy="400110"/>
            </a:xfrm>
            <a:prstGeom prst="rect">
              <a:avLst/>
            </a:prstGeom>
            <a:noFill/>
          </p:spPr>
          <p:txBody>
            <a:bodyPr wrap="none" rtlCol="0">
              <a:spAutoFit/>
            </a:bodyPr>
            <a:lstStyle/>
            <a:p>
              <a:r>
                <a:rPr lang="en-US" altLang="zh-CN" sz="2000" i="0" dirty="0" smtClean="0"/>
                <a:t>Active</a:t>
              </a:r>
              <a:endParaRPr lang="zh-CN" altLang="en-US" sz="2000" i="0" dirty="0"/>
            </a:p>
          </p:txBody>
        </p:sp>
      </p:grpSp>
      <p:grpSp>
        <p:nvGrpSpPr>
          <p:cNvPr id="70" name="组合 69"/>
          <p:cNvGrpSpPr/>
          <p:nvPr/>
        </p:nvGrpSpPr>
        <p:grpSpPr>
          <a:xfrm>
            <a:off x="6598318" y="896815"/>
            <a:ext cx="2469482" cy="2017895"/>
            <a:chOff x="6598318" y="896815"/>
            <a:chExt cx="2469482" cy="2017895"/>
          </a:xfrm>
        </p:grpSpPr>
        <p:grpSp>
          <p:nvGrpSpPr>
            <p:cNvPr id="27" name="组合 26"/>
            <p:cNvGrpSpPr/>
            <p:nvPr/>
          </p:nvGrpSpPr>
          <p:grpSpPr>
            <a:xfrm>
              <a:off x="6598318" y="896815"/>
              <a:ext cx="2469482" cy="1613198"/>
              <a:chOff x="6324600" y="4249615"/>
              <a:chExt cx="2469482" cy="1613198"/>
            </a:xfrm>
          </p:grpSpPr>
          <p:grpSp>
            <p:nvGrpSpPr>
              <p:cNvPr id="28" name="组合 109"/>
              <p:cNvGrpSpPr>
                <a:grpSpLocks noChangeAspect="1"/>
              </p:cNvGrpSpPr>
              <p:nvPr/>
            </p:nvGrpSpPr>
            <p:grpSpPr>
              <a:xfrm>
                <a:off x="6324600" y="4249615"/>
                <a:ext cx="2469482" cy="1613198"/>
                <a:chOff x="3124200" y="1123461"/>
                <a:chExt cx="2743869" cy="1792442"/>
              </a:xfrm>
            </p:grpSpPr>
            <p:pic>
              <p:nvPicPr>
                <p:cNvPr id="30" name="Picture 2" descr="C:\DOCUME~1\LVR2FMX\LOCALS~1\Temp\_TS57E.tmp\_TSE583.tmp\B19.TIF"/>
                <p:cNvPicPr>
                  <a:picLocks noChangeAspect="1" noChangeArrowheads="1"/>
                </p:cNvPicPr>
                <p:nvPr/>
              </p:nvPicPr>
              <p:blipFill>
                <a:blip r:embed="rId7"/>
                <a:srcRect b="13828"/>
                <a:stretch>
                  <a:fillRect/>
                </a:stretch>
              </p:blipFill>
              <p:spPr bwMode="auto">
                <a:xfrm>
                  <a:off x="3124200" y="1143000"/>
                  <a:ext cx="2743869" cy="1772903"/>
                </a:xfrm>
                <a:prstGeom prst="rect">
                  <a:avLst/>
                </a:prstGeom>
                <a:noFill/>
              </p:spPr>
            </p:pic>
            <p:cxnSp>
              <p:nvCxnSpPr>
                <p:cNvPr id="31" name="直接连接符 30"/>
                <p:cNvCxnSpPr/>
                <p:nvPr/>
              </p:nvCxnSpPr>
              <p:spPr bwMode="auto">
                <a:xfrm>
                  <a:off x="3162000" y="1262268"/>
                  <a:ext cx="648000" cy="1588"/>
                </a:xfrm>
                <a:prstGeom prst="line">
                  <a:avLst/>
                </a:prstGeom>
                <a:solidFill>
                  <a:schemeClr val="accent1"/>
                </a:solidFill>
                <a:ln w="127000" cap="flat" cmpd="sng" algn="ctr">
                  <a:solidFill>
                    <a:schemeClr val="bg1"/>
                  </a:solidFill>
                  <a:prstDash val="solid"/>
                  <a:round/>
                  <a:headEnd type="none" w="med" len="med"/>
                  <a:tailEnd type="none" w="med" len="med"/>
                </a:ln>
                <a:effectLst/>
              </p:spPr>
            </p:cxnSp>
            <p:sp>
              <p:nvSpPr>
                <p:cNvPr id="32" name="TextBox 31"/>
                <p:cNvSpPr txBox="1"/>
                <p:nvPr/>
              </p:nvSpPr>
              <p:spPr>
                <a:xfrm>
                  <a:off x="3224948" y="1123461"/>
                  <a:ext cx="554283" cy="273579"/>
                </a:xfrm>
                <a:prstGeom prst="rect">
                  <a:avLst/>
                </a:prstGeom>
                <a:noFill/>
              </p:spPr>
              <p:txBody>
                <a:bodyPr wrap="none" rtlCol="0">
                  <a:spAutoFit/>
                </a:bodyPr>
                <a:lstStyle/>
                <a:p>
                  <a:r>
                    <a:rPr lang="en-US" altLang="zh-CN" i="0" dirty="0" smtClean="0"/>
                    <a:t>50</a:t>
                  </a:r>
                  <a:r>
                    <a:rPr lang="el-GR" altLang="zh-CN" i="0" dirty="0" smtClean="0">
                      <a:latin typeface="Calibri"/>
                    </a:rPr>
                    <a:t>μ</a:t>
                  </a:r>
                  <a:r>
                    <a:rPr lang="en-US" altLang="zh-CN" i="0" dirty="0" smtClean="0">
                      <a:latin typeface="Calibri"/>
                    </a:rPr>
                    <a:t>m</a:t>
                  </a:r>
                  <a:endParaRPr lang="zh-CN" altLang="en-US" i="0" dirty="0"/>
                </a:p>
              </p:txBody>
            </p:sp>
          </p:grpSp>
          <p:sp>
            <p:nvSpPr>
              <p:cNvPr id="29" name="TextBox 28"/>
              <p:cNvSpPr txBox="1"/>
              <p:nvPr/>
            </p:nvSpPr>
            <p:spPr>
              <a:xfrm>
                <a:off x="6355682" y="5410200"/>
                <a:ext cx="958917" cy="276999"/>
              </a:xfrm>
              <a:prstGeom prst="rect">
                <a:avLst/>
              </a:prstGeom>
              <a:noFill/>
            </p:spPr>
            <p:txBody>
              <a:bodyPr wrap="none" rtlCol="0">
                <a:spAutoFit/>
              </a:bodyPr>
              <a:lstStyle/>
              <a:p>
                <a:r>
                  <a:rPr lang="en-US" altLang="zh-CN" sz="1200" b="1" i="0" dirty="0" smtClean="0">
                    <a:solidFill>
                      <a:schemeClr val="bg1"/>
                    </a:solidFill>
                  </a:rPr>
                  <a:t>Zp ~ 90</a:t>
                </a:r>
                <a:r>
                  <a:rPr lang="el-GR" altLang="zh-CN" sz="1200" b="1" i="0" dirty="0" smtClean="0">
                    <a:solidFill>
                      <a:schemeClr val="bg1"/>
                    </a:solidFill>
                    <a:latin typeface="Times New Roman"/>
                    <a:cs typeface="Times New Roman"/>
                  </a:rPr>
                  <a:t> Ω</a:t>
                </a:r>
                <a:r>
                  <a:rPr lang="en-US" altLang="zh-CN" sz="1200" b="1" i="0" dirty="0" smtClean="0">
                    <a:solidFill>
                      <a:schemeClr val="bg1"/>
                    </a:solidFill>
                    <a:latin typeface="Times New Roman"/>
                    <a:cs typeface="Times New Roman"/>
                  </a:rPr>
                  <a:t>, </a:t>
                </a:r>
              </a:p>
            </p:txBody>
          </p:sp>
        </p:grpSp>
        <p:sp>
          <p:nvSpPr>
            <p:cNvPr id="69" name="TextBox 68"/>
            <p:cNvSpPr txBox="1"/>
            <p:nvPr/>
          </p:nvSpPr>
          <p:spPr>
            <a:xfrm>
              <a:off x="7467600" y="2514600"/>
              <a:ext cx="1083951" cy="400110"/>
            </a:xfrm>
            <a:prstGeom prst="rect">
              <a:avLst/>
            </a:prstGeom>
            <a:noFill/>
          </p:spPr>
          <p:txBody>
            <a:bodyPr wrap="none" rtlCol="0">
              <a:spAutoFit/>
            </a:bodyPr>
            <a:lstStyle/>
            <a:p>
              <a:r>
                <a:rPr lang="en-US" altLang="zh-CN" sz="2000" i="0" dirty="0" smtClean="0"/>
                <a:t>Passive</a:t>
              </a:r>
              <a:endParaRPr lang="zh-CN" altLang="en-US" sz="2000" i="0" dirty="0"/>
            </a:p>
          </p:txBody>
        </p:sp>
      </p:grpSp>
      <p:cxnSp>
        <p:nvCxnSpPr>
          <p:cNvPr id="73" name="直接箭头连接符 72"/>
          <p:cNvCxnSpPr/>
          <p:nvPr/>
        </p:nvCxnSpPr>
        <p:spPr bwMode="auto">
          <a:xfrm rot="5400000">
            <a:off x="1828800" y="3886200"/>
            <a:ext cx="228600" cy="22860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74" name="TextBox 73"/>
          <p:cNvSpPr txBox="1"/>
          <p:nvPr/>
        </p:nvSpPr>
        <p:spPr>
          <a:xfrm>
            <a:off x="1588475" y="3663460"/>
            <a:ext cx="2096536" cy="338554"/>
          </a:xfrm>
          <a:prstGeom prst="rect">
            <a:avLst/>
          </a:prstGeom>
          <a:noFill/>
        </p:spPr>
        <p:txBody>
          <a:bodyPr wrap="none" rtlCol="0">
            <a:spAutoFit/>
          </a:bodyPr>
          <a:lstStyle/>
          <a:p>
            <a:r>
              <a:rPr lang="en-US" altLang="zh-CN" sz="1600" i="0" dirty="0" smtClean="0">
                <a:solidFill>
                  <a:srgbClr val="FF0000"/>
                </a:solidFill>
              </a:rPr>
              <a:t>Standing-wave effect</a:t>
            </a:r>
            <a:endParaRPr lang="zh-CN" altLang="en-US" sz="1600" i="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Static Extinction Ratio</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7</a:t>
            </a:fld>
            <a:endParaRPr lang="en-US" altLang="zh-TW"/>
          </a:p>
        </p:txBody>
      </p:sp>
      <p:pic>
        <p:nvPicPr>
          <p:cNvPr id="95234" name="Picture 2" descr="F:\My Documents\Manuscripts\ofc2012\Plotting\ER_Wavelength\VP_B_R4C1_wl.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14400" y="415276"/>
            <a:ext cx="7452375" cy="5623572"/>
          </a:xfrm>
          <a:prstGeom prst="rect">
            <a:avLst/>
          </a:prstGeom>
          <a:noFill/>
        </p:spPr>
      </p:pic>
      <p:cxnSp>
        <p:nvCxnSpPr>
          <p:cNvPr id="10" name="直接箭头连接符 9"/>
          <p:cNvCxnSpPr/>
          <p:nvPr/>
        </p:nvCxnSpPr>
        <p:spPr bwMode="auto">
          <a:xfrm rot="10800000">
            <a:off x="4495800" y="990600"/>
            <a:ext cx="228600" cy="1524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2" name="TextBox 11"/>
          <p:cNvSpPr txBox="1"/>
          <p:nvPr/>
        </p:nvSpPr>
        <p:spPr>
          <a:xfrm>
            <a:off x="3505200" y="1143000"/>
            <a:ext cx="4246675" cy="338554"/>
          </a:xfrm>
          <a:prstGeom prst="rect">
            <a:avLst/>
          </a:prstGeom>
          <a:noFill/>
        </p:spPr>
        <p:txBody>
          <a:bodyPr wrap="none" rtlCol="0">
            <a:spAutoFit/>
          </a:bodyPr>
          <a:lstStyle/>
          <a:p>
            <a:r>
              <a:rPr lang="en-US" altLang="zh-CN" sz="1600" b="1" i="0" dirty="0" smtClean="0"/>
              <a:t>Normalized to the reference Si waveguide</a:t>
            </a:r>
            <a:endParaRPr lang="zh-CN" altLang="en-US" sz="1600" b="1" i="0" dirty="0"/>
          </a:p>
        </p:txBody>
      </p:sp>
      <p:cxnSp>
        <p:nvCxnSpPr>
          <p:cNvPr id="14" name="直接箭头连接符 13"/>
          <p:cNvCxnSpPr/>
          <p:nvPr/>
        </p:nvCxnSpPr>
        <p:spPr bwMode="auto">
          <a:xfrm rot="10800000" flipV="1">
            <a:off x="1862138" y="1343024"/>
            <a:ext cx="319086" cy="20078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5" name="TextBox 14"/>
          <p:cNvSpPr txBox="1"/>
          <p:nvPr/>
        </p:nvSpPr>
        <p:spPr>
          <a:xfrm>
            <a:off x="2033584" y="1081088"/>
            <a:ext cx="742511" cy="338554"/>
          </a:xfrm>
          <a:prstGeom prst="rect">
            <a:avLst/>
          </a:prstGeom>
          <a:noFill/>
        </p:spPr>
        <p:txBody>
          <a:bodyPr wrap="none" rtlCol="0">
            <a:spAutoFit/>
          </a:bodyPr>
          <a:lstStyle/>
          <a:p>
            <a:r>
              <a:rPr lang="en-US" altLang="zh-CN" sz="1600" b="1" i="0" dirty="0" smtClean="0"/>
              <a:t>4.9dB</a:t>
            </a:r>
            <a:endParaRPr lang="zh-CN" altLang="en-US" sz="1600" b="1" i="0" dirty="0"/>
          </a:p>
        </p:txBody>
      </p:sp>
      <p:cxnSp>
        <p:nvCxnSpPr>
          <p:cNvPr id="17" name="直接连接符 16"/>
          <p:cNvCxnSpPr/>
          <p:nvPr/>
        </p:nvCxnSpPr>
        <p:spPr bwMode="auto">
          <a:xfrm>
            <a:off x="4800600" y="2057400"/>
            <a:ext cx="2160000" cy="1588"/>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8" name="直接连接符 17"/>
          <p:cNvCxnSpPr/>
          <p:nvPr/>
        </p:nvCxnSpPr>
        <p:spPr bwMode="auto">
          <a:xfrm rot="16200000" flipV="1">
            <a:off x="5753105" y="3048000"/>
            <a:ext cx="1981201" cy="0"/>
          </a:xfrm>
          <a:prstGeom prst="line">
            <a:avLst/>
          </a:prstGeom>
          <a:solidFill>
            <a:schemeClr val="accent1"/>
          </a:solidFill>
          <a:ln w="38100" cap="flat" cmpd="sng" algn="ctr">
            <a:solidFill>
              <a:schemeClr val="tx1"/>
            </a:solidFill>
            <a:prstDash val="solid"/>
            <a:round/>
            <a:headEnd type="triangle" w="med" len="med"/>
            <a:tailEnd type="triangle" w="med" len="med"/>
          </a:ln>
          <a:effectLst/>
        </p:spPr>
      </p:cxnSp>
      <p:sp>
        <p:nvSpPr>
          <p:cNvPr id="21" name="TextBox 20"/>
          <p:cNvSpPr txBox="1"/>
          <p:nvPr/>
        </p:nvSpPr>
        <p:spPr>
          <a:xfrm>
            <a:off x="6705600" y="2362200"/>
            <a:ext cx="992579" cy="338554"/>
          </a:xfrm>
          <a:prstGeom prst="rect">
            <a:avLst/>
          </a:prstGeom>
          <a:noFill/>
        </p:spPr>
        <p:txBody>
          <a:bodyPr wrap="none" rtlCol="0">
            <a:spAutoFit/>
          </a:bodyPr>
          <a:lstStyle/>
          <a:p>
            <a:r>
              <a:rPr lang="en-US" altLang="zh-CN" sz="1600" b="1" i="0" dirty="0" smtClean="0"/>
              <a:t>15dB/2V</a:t>
            </a:r>
            <a:endParaRPr lang="zh-CN" altLang="en-US" sz="1600" b="1" i="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Measured S-Parameters</a:t>
            </a:r>
            <a:endParaRPr lang="zh-CN" altLang="en-US" dirty="0"/>
          </a:p>
        </p:txBody>
      </p:sp>
      <p:sp>
        <p:nvSpPr>
          <p:cNvPr id="4" name="灯片编号占位符 3"/>
          <p:cNvSpPr>
            <a:spLocks noGrp="1"/>
          </p:cNvSpPr>
          <p:nvPr>
            <p:ph type="sldNum" sz="quarter" idx="12"/>
          </p:nvPr>
        </p:nvSpPr>
        <p:spPr/>
        <p:txBody>
          <a:bodyPr/>
          <a:lstStyle/>
          <a:p>
            <a:fld id="{C2A88A46-021D-44D5-A8A5-A03021066D2E}" type="slidenum">
              <a:rPr lang="zh-TW" altLang="en-US" smtClean="0"/>
              <a:pPr/>
              <a:t>8</a:t>
            </a:fld>
            <a:endParaRPr lang="en-US" altLang="zh-TW"/>
          </a:p>
        </p:txBody>
      </p:sp>
      <p:grpSp>
        <p:nvGrpSpPr>
          <p:cNvPr id="14" name="组合 13"/>
          <p:cNvGrpSpPr/>
          <p:nvPr/>
        </p:nvGrpSpPr>
        <p:grpSpPr>
          <a:xfrm>
            <a:off x="763032" y="381000"/>
            <a:ext cx="7449661" cy="5622925"/>
            <a:chOff x="991632" y="381000"/>
            <a:chExt cx="7449661" cy="5622925"/>
          </a:xfrm>
        </p:grpSpPr>
        <p:pic>
          <p:nvPicPr>
            <p:cNvPr id="113665" name="Picture 1" descr="F:\My Documents\Manuscripts\ofc2012\Plotting\EE\R4C1_3.5V_WB2.png"/>
            <p:cNvPicPr>
              <a:picLocks noChangeAspect="1" noChangeArrowheads="1"/>
            </p:cNvPicPr>
            <p:nvPr/>
          </p:nvPicPr>
          <p:blipFill>
            <a:blip r:embed="rId3">
              <a:clrChange>
                <a:clrFrom>
                  <a:srgbClr val="FFFFFF"/>
                </a:clrFrom>
                <a:clrTo>
                  <a:srgbClr val="FFFFFF">
                    <a:alpha val="0"/>
                  </a:srgbClr>
                </a:clrTo>
              </a:clrChange>
            </a:blip>
            <a:stretch>
              <a:fillRect/>
            </a:stretch>
          </p:blipFill>
          <p:spPr bwMode="auto">
            <a:xfrm>
              <a:off x="991632" y="381000"/>
              <a:ext cx="7449661" cy="5622925"/>
            </a:xfrm>
            <a:prstGeom prst="rect">
              <a:avLst/>
            </a:prstGeom>
            <a:noFill/>
          </p:spPr>
        </p:pic>
        <p:cxnSp>
          <p:nvCxnSpPr>
            <p:cNvPr id="7" name="直接连接符 6"/>
            <p:cNvCxnSpPr/>
            <p:nvPr/>
          </p:nvCxnSpPr>
          <p:spPr bwMode="auto">
            <a:xfrm flipV="1">
              <a:off x="1905000" y="2133600"/>
              <a:ext cx="5791200" cy="1904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9" name="TextBox 8"/>
            <p:cNvSpPr txBox="1"/>
            <p:nvPr/>
          </p:nvSpPr>
          <p:spPr>
            <a:xfrm>
              <a:off x="3048000" y="3962400"/>
              <a:ext cx="577915" cy="369332"/>
            </a:xfrm>
            <a:prstGeom prst="rect">
              <a:avLst/>
            </a:prstGeom>
            <a:noFill/>
          </p:spPr>
          <p:txBody>
            <a:bodyPr wrap="none" rtlCol="0">
              <a:spAutoFit/>
            </a:bodyPr>
            <a:lstStyle/>
            <a:p>
              <a:r>
                <a:rPr lang="en-US" altLang="zh-CN" sz="1800" i="0" dirty="0" smtClean="0"/>
                <a:t>S11</a:t>
              </a:r>
              <a:endParaRPr lang="zh-CN" altLang="en-US" sz="1800" i="0" dirty="0"/>
            </a:p>
          </p:txBody>
        </p:sp>
        <p:sp>
          <p:nvSpPr>
            <p:cNvPr id="10" name="TextBox 9"/>
            <p:cNvSpPr txBox="1"/>
            <p:nvPr/>
          </p:nvSpPr>
          <p:spPr>
            <a:xfrm>
              <a:off x="2362200" y="3124200"/>
              <a:ext cx="595035" cy="369332"/>
            </a:xfrm>
            <a:prstGeom prst="rect">
              <a:avLst/>
            </a:prstGeom>
            <a:noFill/>
          </p:spPr>
          <p:txBody>
            <a:bodyPr wrap="none" rtlCol="0">
              <a:spAutoFit/>
            </a:bodyPr>
            <a:lstStyle/>
            <a:p>
              <a:r>
                <a:rPr lang="en-US" altLang="zh-CN" sz="1800" i="0" dirty="0" smtClean="0">
                  <a:solidFill>
                    <a:srgbClr val="00B050"/>
                  </a:solidFill>
                </a:rPr>
                <a:t>S22</a:t>
              </a:r>
              <a:endParaRPr lang="zh-CN" altLang="en-US" sz="1800" i="0" dirty="0">
                <a:solidFill>
                  <a:srgbClr val="00B050"/>
                </a:solidFill>
              </a:endParaRPr>
            </a:p>
          </p:txBody>
        </p:sp>
        <p:sp>
          <p:nvSpPr>
            <p:cNvPr id="11" name="TextBox 10"/>
            <p:cNvSpPr txBox="1"/>
            <p:nvPr/>
          </p:nvSpPr>
          <p:spPr>
            <a:xfrm>
              <a:off x="6248400" y="3048000"/>
              <a:ext cx="595035" cy="369332"/>
            </a:xfrm>
            <a:prstGeom prst="rect">
              <a:avLst/>
            </a:prstGeom>
            <a:noFill/>
          </p:spPr>
          <p:txBody>
            <a:bodyPr wrap="none" rtlCol="0">
              <a:spAutoFit/>
            </a:bodyPr>
            <a:lstStyle/>
            <a:p>
              <a:r>
                <a:rPr lang="en-US" altLang="zh-CN" sz="1800" i="0" dirty="0" smtClean="0">
                  <a:solidFill>
                    <a:schemeClr val="tx1"/>
                  </a:solidFill>
                </a:rPr>
                <a:t>S12</a:t>
              </a:r>
              <a:endParaRPr lang="zh-CN" altLang="en-US" sz="1800" i="0" dirty="0">
                <a:solidFill>
                  <a:schemeClr val="tx1"/>
                </a:solidFill>
              </a:endParaRPr>
            </a:p>
          </p:txBody>
        </p:sp>
        <p:sp>
          <p:nvSpPr>
            <p:cNvPr id="12" name="TextBox 11"/>
            <p:cNvSpPr txBox="1"/>
            <p:nvPr/>
          </p:nvSpPr>
          <p:spPr>
            <a:xfrm>
              <a:off x="6248400" y="3733800"/>
              <a:ext cx="595035" cy="369332"/>
            </a:xfrm>
            <a:prstGeom prst="rect">
              <a:avLst/>
            </a:prstGeom>
            <a:noFill/>
          </p:spPr>
          <p:txBody>
            <a:bodyPr wrap="none" rtlCol="0">
              <a:spAutoFit/>
            </a:bodyPr>
            <a:lstStyle/>
            <a:p>
              <a:r>
                <a:rPr lang="en-US" altLang="zh-CN" sz="1800" i="0" dirty="0" smtClean="0">
                  <a:solidFill>
                    <a:srgbClr val="C00000"/>
                  </a:solidFill>
                </a:rPr>
                <a:t>S21</a:t>
              </a:r>
              <a:endParaRPr lang="zh-CN" altLang="en-US" sz="1800" i="0" dirty="0">
                <a:solidFill>
                  <a:srgbClr val="C00000"/>
                </a:solidFill>
              </a:endParaRPr>
            </a:p>
          </p:txBody>
        </p:sp>
      </p:grpSp>
      <p:sp>
        <p:nvSpPr>
          <p:cNvPr id="8" name="TextBox 7"/>
          <p:cNvSpPr txBox="1"/>
          <p:nvPr/>
        </p:nvSpPr>
        <p:spPr>
          <a:xfrm>
            <a:off x="3505200" y="4800600"/>
            <a:ext cx="3916457" cy="584775"/>
          </a:xfrm>
          <a:prstGeom prst="rect">
            <a:avLst/>
          </a:prstGeom>
          <a:solidFill>
            <a:schemeClr val="bg1"/>
          </a:solidFill>
          <a:ln>
            <a:noFill/>
          </a:ln>
        </p:spPr>
        <p:txBody>
          <a:bodyPr wrap="none" rtlCol="0">
            <a:spAutoFit/>
          </a:bodyPr>
          <a:lstStyle/>
          <a:p>
            <a:r>
              <a:rPr lang="en-US" altLang="zh-CN" sz="1600" i="0" dirty="0" smtClean="0">
                <a:solidFill>
                  <a:schemeClr val="tx1"/>
                </a:solidFill>
              </a:rPr>
              <a:t>Bias = -3.5V</a:t>
            </a:r>
          </a:p>
          <a:p>
            <a:r>
              <a:rPr lang="en-US" altLang="zh-CN" sz="1600" i="0" dirty="0" smtClean="0">
                <a:solidFill>
                  <a:schemeClr val="tx1"/>
                </a:solidFill>
              </a:rPr>
              <a:t>Measurement calibrated to the probe tips</a:t>
            </a:r>
            <a:endParaRPr lang="zh-CN" altLang="en-US" sz="1600" i="0" dirty="0">
              <a:solidFill>
                <a:schemeClr val="tx1"/>
              </a:solidFill>
            </a:endParaRPr>
          </a:p>
        </p:txBody>
      </p:sp>
      <p:sp>
        <p:nvSpPr>
          <p:cNvPr id="15" name="椭圆 14"/>
          <p:cNvSpPr/>
          <p:nvPr/>
        </p:nvSpPr>
        <p:spPr bwMode="auto">
          <a:xfrm>
            <a:off x="2133600" y="3657600"/>
            <a:ext cx="152400" cy="838200"/>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sp>
        <p:nvSpPr>
          <p:cNvPr id="16" name="椭圆 15"/>
          <p:cNvSpPr/>
          <p:nvPr/>
        </p:nvSpPr>
        <p:spPr bwMode="auto">
          <a:xfrm>
            <a:off x="6934200" y="3352800"/>
            <a:ext cx="152400" cy="838200"/>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000" b="0" i="1" u="none" strike="noStrike" cap="none" normalizeH="0" baseline="0" smtClean="0">
              <a:ln>
                <a:noFill/>
              </a:ln>
              <a:solidFill>
                <a:srgbClr val="0000FF"/>
              </a:solidFill>
              <a:effectLst/>
              <a:latin typeface="Arial" charset="0"/>
            </a:endParaRPr>
          </a:p>
        </p:txBody>
      </p:sp>
      <p:cxnSp>
        <p:nvCxnSpPr>
          <p:cNvPr id="18" name="直接箭头连接符 17"/>
          <p:cNvCxnSpPr>
            <a:stCxn id="15" idx="0"/>
          </p:cNvCxnSpPr>
          <p:nvPr/>
        </p:nvCxnSpPr>
        <p:spPr bwMode="auto">
          <a:xfrm rot="16200000" flipV="1">
            <a:off x="2019300" y="3467100"/>
            <a:ext cx="1588" cy="381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9" name="直接箭头连接符 18"/>
          <p:cNvCxnSpPr/>
          <p:nvPr/>
        </p:nvCxnSpPr>
        <p:spPr bwMode="auto">
          <a:xfrm rot="5400000" flipH="1" flipV="1">
            <a:off x="7200106" y="3163094"/>
            <a:ext cx="1588" cy="381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lang="en-US" altLang="zh-CN" dirty="0" smtClean="0">
                <a:ea typeface="SimSun" pitchFamily="2" charset="-122"/>
              </a:rPr>
              <a:t>EO Response</a:t>
            </a:r>
            <a:endParaRPr lang="zh-CN" altLang="en-US" dirty="0" smtClean="0">
              <a:ea typeface="SimSun" pitchFamily="2" charset="-122"/>
            </a:endParaRPr>
          </a:p>
        </p:txBody>
      </p:sp>
      <p:sp>
        <p:nvSpPr>
          <p:cNvPr id="12291" name="灯片编号占位符 3"/>
          <p:cNvSpPr>
            <a:spLocks noGrp="1"/>
          </p:cNvSpPr>
          <p:nvPr>
            <p:ph type="sldNum" sz="quarter" idx="12"/>
          </p:nvPr>
        </p:nvSpPr>
        <p:spPr>
          <a:noFill/>
        </p:spPr>
        <p:txBody>
          <a:bodyPr/>
          <a:lstStyle/>
          <a:p>
            <a:fld id="{2F9BEA23-41BF-4929-868D-CB444CFFDCB1}" type="slidenum">
              <a:rPr lang="en-US" altLang="zh-CN"/>
              <a:pPr/>
              <a:t>9</a:t>
            </a:fld>
            <a:endParaRPr lang="en-US" altLang="zh-CN"/>
          </a:p>
        </p:txBody>
      </p:sp>
      <p:grpSp>
        <p:nvGrpSpPr>
          <p:cNvPr id="11" name="组合 10"/>
          <p:cNvGrpSpPr>
            <a:grpSpLocks noChangeAspect="1"/>
          </p:cNvGrpSpPr>
          <p:nvPr/>
        </p:nvGrpSpPr>
        <p:grpSpPr>
          <a:xfrm>
            <a:off x="657224" y="581024"/>
            <a:ext cx="7913659" cy="5364480"/>
            <a:chOff x="1600200" y="1066800"/>
            <a:chExt cx="5381625" cy="3648075"/>
          </a:xfrm>
        </p:grpSpPr>
        <p:pic>
          <p:nvPicPr>
            <p:cNvPr id="11265" name="Picture 1" descr="F:\My Documents\Manuscripts\ofc2012\Plotting\EO\EO_Response2.em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00200" y="1066800"/>
              <a:ext cx="5381625" cy="3648075"/>
            </a:xfrm>
            <a:prstGeom prst="rect">
              <a:avLst/>
            </a:prstGeom>
            <a:noFill/>
          </p:spPr>
        </p:pic>
        <p:cxnSp>
          <p:nvCxnSpPr>
            <p:cNvPr id="7" name="直接箭头连接符 6"/>
            <p:cNvCxnSpPr/>
            <p:nvPr/>
          </p:nvCxnSpPr>
          <p:spPr bwMode="auto">
            <a:xfrm rot="5400000" flipH="1" flipV="1">
              <a:off x="5223070" y="2908578"/>
              <a:ext cx="222515" cy="7105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8" name="TextBox 7"/>
            <p:cNvSpPr txBox="1"/>
            <p:nvPr/>
          </p:nvSpPr>
          <p:spPr>
            <a:xfrm>
              <a:off x="4884245" y="3159003"/>
              <a:ext cx="777467" cy="313952"/>
            </a:xfrm>
            <a:prstGeom prst="rect">
              <a:avLst/>
            </a:prstGeom>
            <a:noFill/>
          </p:spPr>
          <p:txBody>
            <a:bodyPr wrap="none" rtlCol="0">
              <a:spAutoFit/>
            </a:bodyPr>
            <a:lstStyle/>
            <a:p>
              <a:r>
                <a:rPr lang="en-US" altLang="zh-CN" sz="2400" b="1" i="0" dirty="0" smtClean="0">
                  <a:solidFill>
                    <a:schemeClr val="tx1"/>
                  </a:solidFill>
                </a:rPr>
                <a:t>74GHz</a:t>
              </a:r>
              <a:endParaRPr lang="zh-CN" altLang="en-US" sz="2400" b="1" i="0" dirty="0">
                <a:solidFill>
                  <a:schemeClr val="tx1"/>
                </a:solidFill>
              </a:endParaRPr>
            </a:p>
          </p:txBody>
        </p:sp>
      </p:grpSp>
      <p:cxnSp>
        <p:nvCxnSpPr>
          <p:cNvPr id="15" name="直接箭头连接符 14"/>
          <p:cNvCxnSpPr/>
          <p:nvPr/>
        </p:nvCxnSpPr>
        <p:spPr bwMode="auto">
          <a:xfrm rot="10800000" flipV="1">
            <a:off x="4495800" y="1295400"/>
            <a:ext cx="514352" cy="171447"/>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7" name="TextBox 16"/>
          <p:cNvSpPr txBox="1"/>
          <p:nvPr/>
        </p:nvSpPr>
        <p:spPr>
          <a:xfrm>
            <a:off x="4457240" y="990600"/>
            <a:ext cx="2645276" cy="338554"/>
          </a:xfrm>
          <a:prstGeom prst="rect">
            <a:avLst/>
          </a:prstGeom>
          <a:noFill/>
        </p:spPr>
        <p:txBody>
          <a:bodyPr wrap="none" rtlCol="0">
            <a:spAutoFit/>
          </a:bodyPr>
          <a:lstStyle/>
          <a:p>
            <a:r>
              <a:rPr lang="en-US" altLang="zh-CN" sz="1600" b="1" i="0" dirty="0" smtClean="0">
                <a:solidFill>
                  <a:schemeClr val="tx1"/>
                </a:solidFill>
              </a:rPr>
              <a:t>Standing-wave enhanced</a:t>
            </a:r>
            <a:endParaRPr lang="zh-CN" altLang="en-US" sz="1600" b="1" i="0" dirty="0">
              <a:solidFill>
                <a:schemeClr val="tx1"/>
              </a:solidFill>
            </a:endParaRPr>
          </a:p>
        </p:txBody>
      </p:sp>
      <p:sp>
        <p:nvSpPr>
          <p:cNvPr id="14" name="TextBox 13"/>
          <p:cNvSpPr txBox="1"/>
          <p:nvPr/>
        </p:nvSpPr>
        <p:spPr>
          <a:xfrm>
            <a:off x="1724024" y="3814768"/>
            <a:ext cx="2504212" cy="584775"/>
          </a:xfrm>
          <a:prstGeom prst="rect">
            <a:avLst/>
          </a:prstGeom>
          <a:solidFill>
            <a:schemeClr val="bg1"/>
          </a:solidFill>
        </p:spPr>
        <p:txBody>
          <a:bodyPr wrap="none" rtlCol="0">
            <a:spAutoFit/>
          </a:bodyPr>
          <a:lstStyle/>
          <a:p>
            <a:r>
              <a:rPr lang="en-US" altLang="zh-CN" sz="1600" i="0" dirty="0" smtClean="0">
                <a:solidFill>
                  <a:schemeClr val="tx1"/>
                </a:solidFill>
                <a:latin typeface="+mj-lt"/>
              </a:rPr>
              <a:t>Vb = -3.7V, Ip=0.42mA.</a:t>
            </a:r>
          </a:p>
          <a:p>
            <a:r>
              <a:rPr lang="en-US" altLang="zh-CN" sz="1600" i="0" dirty="0" smtClean="0">
                <a:solidFill>
                  <a:schemeClr val="tx1"/>
                </a:solidFill>
                <a:latin typeface="+mj-lt"/>
              </a:rPr>
              <a:t>Pin= ~-1dBm @ 1300nm;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CSB template">
  <a:themeElements>
    <a:clrScheme name="UCSB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SB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1" u="none" strike="noStrike" cap="none" normalizeH="0" baseline="0" smtClean="0">
            <a:ln>
              <a:noFill/>
            </a:ln>
            <a:solidFill>
              <a:srgbClr val="0000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1" u="none" strike="noStrike" cap="none" normalizeH="0" baseline="0" smtClean="0">
            <a:ln>
              <a:noFill/>
            </a:ln>
            <a:solidFill>
              <a:srgbClr val="0000FF"/>
            </a:solidFill>
            <a:effectLst/>
            <a:latin typeface="Arial" charset="0"/>
          </a:defRPr>
        </a:defPPr>
      </a:lstStyle>
    </a:lnDef>
  </a:objectDefaults>
  <a:extraClrSchemeLst>
    <a:extraClrScheme>
      <a:clrScheme name="UCSB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SB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SB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SB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SB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SB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SB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SB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SB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SB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SB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SB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UCSB template</Template>
  <TotalTime>29212</TotalTime>
  <Words>1813</Words>
  <Application>Microsoft Office PowerPoint</Application>
  <PresentationFormat>全屏显示(4:3)</PresentationFormat>
  <Paragraphs>279</Paragraphs>
  <Slides>19</Slides>
  <Notes>14</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19</vt:i4>
      </vt:variant>
    </vt:vector>
  </HeadingPairs>
  <TitlesOfParts>
    <vt:vector size="22" baseType="lpstr">
      <vt:lpstr>UCSB template</vt:lpstr>
      <vt:lpstr>Equation</vt:lpstr>
      <vt:lpstr>MathType 6.0 Equation</vt:lpstr>
      <vt:lpstr>1.3μm Hybrid Silicon Electroabsorption Modulator with Bandwidth beyond 67 GHz</vt:lpstr>
      <vt:lpstr>Silicon Modulator</vt:lpstr>
      <vt:lpstr>Hybrid Silicon Modulator</vt:lpstr>
      <vt:lpstr>Schematic and SEMs</vt:lpstr>
      <vt:lpstr>Material System</vt:lpstr>
      <vt:lpstr>Asymmetric Segmented Electrode</vt:lpstr>
      <vt:lpstr>Static Extinction Ratio</vt:lpstr>
      <vt:lpstr>Measured S-Parameters</vt:lpstr>
      <vt:lpstr>EO Response</vt:lpstr>
      <vt:lpstr>Large Signal Transmission</vt:lpstr>
      <vt:lpstr>Summary</vt:lpstr>
      <vt:lpstr>Thank you</vt:lpstr>
      <vt:lpstr>Backup</vt:lpstr>
      <vt:lpstr>Power consumption</vt:lpstr>
      <vt:lpstr>Symmetric Eye Diagrams</vt:lpstr>
      <vt:lpstr>Optical Structure</vt:lpstr>
      <vt:lpstr>Undercut shape</vt:lpstr>
      <vt:lpstr>Detailed about QW undercut</vt:lpstr>
      <vt:lpstr>Voltage Distribution on Active Segment</vt:lpstr>
    </vt:vector>
  </TitlesOfParts>
  <Company>U.C. Santa Barbaba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Yongbo Tang</cp:lastModifiedBy>
  <cp:revision>378</cp:revision>
  <dcterms:created xsi:type="dcterms:W3CDTF">2005-08-23T20:07:05Z</dcterms:created>
  <dcterms:modified xsi:type="dcterms:W3CDTF">2012-06-16T23:12:03Z</dcterms:modified>
</cp:coreProperties>
</file>