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9"/>
  </p:notesMasterIdLst>
  <p:handoutMasterIdLst>
    <p:handoutMasterId r:id="rId80"/>
  </p:handoutMasterIdLst>
  <p:sldIdLst>
    <p:sldId id="256" r:id="rId2"/>
    <p:sldId id="257" r:id="rId3"/>
    <p:sldId id="273" r:id="rId4"/>
    <p:sldId id="258" r:id="rId5"/>
    <p:sldId id="259" r:id="rId6"/>
    <p:sldId id="272" r:id="rId7"/>
    <p:sldId id="260" r:id="rId8"/>
    <p:sldId id="261" r:id="rId9"/>
    <p:sldId id="271" r:id="rId10"/>
    <p:sldId id="263" r:id="rId11"/>
    <p:sldId id="307" r:id="rId12"/>
    <p:sldId id="308" r:id="rId13"/>
    <p:sldId id="309" r:id="rId14"/>
    <p:sldId id="317" r:id="rId15"/>
    <p:sldId id="284" r:id="rId16"/>
    <p:sldId id="297" r:id="rId17"/>
    <p:sldId id="299" r:id="rId18"/>
    <p:sldId id="300" r:id="rId19"/>
    <p:sldId id="313" r:id="rId20"/>
    <p:sldId id="358" r:id="rId21"/>
    <p:sldId id="359" r:id="rId22"/>
    <p:sldId id="360" r:id="rId23"/>
    <p:sldId id="361" r:id="rId24"/>
    <p:sldId id="362" r:id="rId25"/>
    <p:sldId id="264" r:id="rId26"/>
    <p:sldId id="304" r:id="rId27"/>
    <p:sldId id="305" r:id="rId28"/>
    <p:sldId id="318" r:id="rId29"/>
    <p:sldId id="315" r:id="rId30"/>
    <p:sldId id="306" r:id="rId31"/>
    <p:sldId id="265" r:id="rId32"/>
    <p:sldId id="310" r:id="rId33"/>
    <p:sldId id="311" r:id="rId34"/>
    <p:sldId id="312" r:id="rId35"/>
    <p:sldId id="316" r:id="rId36"/>
    <p:sldId id="274" r:id="rId37"/>
    <p:sldId id="275" r:id="rId38"/>
    <p:sldId id="319" r:id="rId39"/>
    <p:sldId id="376" r:id="rId40"/>
    <p:sldId id="377" r:id="rId41"/>
    <p:sldId id="378" r:id="rId42"/>
    <p:sldId id="379" r:id="rId43"/>
    <p:sldId id="371" r:id="rId44"/>
    <p:sldId id="372" r:id="rId45"/>
    <p:sldId id="373" r:id="rId46"/>
    <p:sldId id="374" r:id="rId47"/>
    <p:sldId id="375" r:id="rId48"/>
    <p:sldId id="389" r:id="rId49"/>
    <p:sldId id="390" r:id="rId50"/>
    <p:sldId id="391" r:id="rId51"/>
    <p:sldId id="392" r:id="rId52"/>
    <p:sldId id="393" r:id="rId53"/>
    <p:sldId id="380" r:id="rId54"/>
    <p:sldId id="381" r:id="rId55"/>
    <p:sldId id="357" r:id="rId56"/>
    <p:sldId id="320" r:id="rId57"/>
    <p:sldId id="321" r:id="rId58"/>
    <p:sldId id="322" r:id="rId59"/>
    <p:sldId id="323" r:id="rId60"/>
    <p:sldId id="324" r:id="rId61"/>
    <p:sldId id="325" r:id="rId62"/>
    <p:sldId id="326" r:id="rId63"/>
    <p:sldId id="327" r:id="rId64"/>
    <p:sldId id="333" r:id="rId65"/>
    <p:sldId id="386" r:id="rId66"/>
    <p:sldId id="338" r:id="rId67"/>
    <p:sldId id="382" r:id="rId68"/>
    <p:sldId id="396" r:id="rId69"/>
    <p:sldId id="395" r:id="rId70"/>
    <p:sldId id="363" r:id="rId71"/>
    <p:sldId id="383" r:id="rId72"/>
    <p:sldId id="343" r:id="rId73"/>
    <p:sldId id="384" r:id="rId74"/>
    <p:sldId id="349" r:id="rId75"/>
    <p:sldId id="385" r:id="rId76"/>
    <p:sldId id="354" r:id="rId77"/>
    <p:sldId id="394" r:id="rId78"/>
  </p:sldIdLst>
  <p:sldSz cx="9144000" cy="6858000" type="screen4x3"/>
  <p:notesSz cx="9236075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5D8A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80" autoAdjust="0"/>
    <p:restoredTop sz="95423" autoAdjust="0"/>
  </p:normalViewPr>
  <p:slideViewPr>
    <p:cSldViewPr>
      <p:cViewPr>
        <p:scale>
          <a:sx n="100" d="100"/>
          <a:sy n="100" d="100"/>
        </p:scale>
        <p:origin x="-1326" y="-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02299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31639" y="0"/>
            <a:ext cx="4002299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181AB16-6939-45AA-BD0D-92A9D1A13A76}" type="datetimeFigureOut">
              <a:rPr lang="en-US" smtClean="0"/>
              <a:pPr/>
              <a:t>9/10/2012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02299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31639" y="6658664"/>
            <a:ext cx="4002299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A266F92-D85A-45FD-8701-4E3C259EFB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271996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002930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31570" y="0"/>
            <a:ext cx="4002930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CAC2D-9CCC-47DB-A768-39725CB37FAE}" type="datetimeFigureOut">
              <a:rPr lang="en-US" smtClean="0"/>
              <a:pPr/>
              <a:t>9/10/2012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5438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4239" y="3330576"/>
            <a:ext cx="7387598" cy="3154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657975"/>
            <a:ext cx="4002930" cy="3508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31570" y="6657975"/>
            <a:ext cx="4002930" cy="3508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234244-8219-450E-9FF0-C7101E6FB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68842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34244-8219-450E-9FF0-C7101E6FB925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34244-8219-450E-9FF0-C7101E6FB925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34244-8219-450E-9FF0-C7101E6FB925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34244-8219-450E-9FF0-C7101E6FB925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F9E96-2E00-44F8-8B83-0F3DE52D7FC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BA4D9-8B3F-45FF-BE4E-42E0CEDA8E0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91054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40427-62FB-4632-88EA-45693C07B96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7E9A1-3FE2-4EB6-A283-2EDFF70733B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9451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19A0B-17FC-4E9D-887F-F08D67371FB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8C764-4B61-4C38-BA7E-9D1EA4A374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2845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71628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457200" y="1295400"/>
            <a:ext cx="4038600" cy="48307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295400"/>
            <a:ext cx="4038600" cy="4830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288F9-CA2E-4160-9530-1DDD41823DB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72395-DB14-4EF7-84C8-2BE241925B0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04712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71628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95400"/>
            <a:ext cx="4038600" cy="4830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830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DA0DA-2837-4231-ADDC-4D65916AF19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C59D0-0D59-4F45-8274-11EA0840F23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49864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7E0B3-39DE-443F-9801-76C2B950ADB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10FB5B-A7A1-4640-8535-82616311C68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28203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27647-54DB-4AAA-BFF9-C74487E1A01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C5165-1366-47AD-95A1-4923BD572F2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0655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0DB51-9312-41D2-8095-03E1B8D0E3F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2C65F-C862-4A02-BCA8-14F9BDC44B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604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7E6DA-60A4-4D79-8B3A-90DE16F2AAE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650C8-AE37-4CEE-B59D-90257878B3E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68403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89E42-7ADD-46AB-861E-CF4953428CE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0185FD-06C2-4D2F-A336-89CBEF7717D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58802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EFCB9-25D9-4360-BCB4-FAF37E24594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700CF1-5F38-4843-A9E3-928BBCC2584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53549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65EC3-6734-468C-9162-E503ADF08A4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911F8-FF9B-4613-AFD8-F3814B84F45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63486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D9C79-8BD0-4BBB-B33D-6549A715662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72926-E199-40B4-813A-58674C15E43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32042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0" y="76200"/>
            <a:ext cx="7162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95400"/>
            <a:ext cx="8229600" cy="483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FF469D4-6C5E-4ED3-8B29-8A52699DFBB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2B8885C-A18C-46FB-9A51-2B0835F0A33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>
            <a:off x="452438" y="914400"/>
            <a:ext cx="8226425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13"/>
          <p:cNvPicPr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6200" y="268288"/>
            <a:ext cx="1219200" cy="5254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601518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000066"/>
          </a:solidFill>
          <a:latin typeface="Arial" pitchFamily="34" charset="0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600" kern="1200">
          <a:solidFill>
            <a:schemeClr val="tx1"/>
          </a:solidFill>
          <a:latin typeface="Arial" pitchFamily="34" charset="0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 pitchFamily="34" charset="0"/>
          <a:ea typeface="ＭＳ Ｐゴシック" charset="-128"/>
          <a:cs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chemeClr val="tx1"/>
          </a:solidFill>
          <a:latin typeface="Arial" pitchFamily="34" charset="0"/>
          <a:ea typeface="ＭＳ Ｐゴシック" charset="-128"/>
          <a:cs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ＭＳ Ｐゴシック" charset="-128"/>
          <a:cs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ＭＳ Ｐゴシック" charset="-128"/>
          <a:cs typeface="ＭＳ Ｐゴシック" charset="-128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tiff"/><Relationship Id="rId4" Type="http://schemas.openxmlformats.org/officeDocument/2006/relationships/image" Target="../media/image36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tiff"/><Relationship Id="rId4" Type="http://schemas.openxmlformats.org/officeDocument/2006/relationships/image" Target="../media/image40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tiff"/><Relationship Id="rId4" Type="http://schemas.openxmlformats.org/officeDocument/2006/relationships/image" Target="../media/image44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tiff"/><Relationship Id="rId4" Type="http://schemas.openxmlformats.org/officeDocument/2006/relationships/image" Target="../media/image51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tiff"/><Relationship Id="rId4" Type="http://schemas.openxmlformats.org/officeDocument/2006/relationships/image" Target="../media/image60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tiff"/><Relationship Id="rId4" Type="http://schemas.openxmlformats.org/officeDocument/2006/relationships/image" Target="../media/image66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tiff"/><Relationship Id="rId4" Type="http://schemas.openxmlformats.org/officeDocument/2006/relationships/image" Target="../media/image73.tif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if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tiff"/><Relationship Id="rId5" Type="http://schemas.openxmlformats.org/officeDocument/2006/relationships/image" Target="../media/image79.tiff"/><Relationship Id="rId4" Type="http://schemas.openxmlformats.org/officeDocument/2006/relationships/image" Target="../media/image78.tif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tiff"/><Relationship Id="rId3" Type="http://schemas.openxmlformats.org/officeDocument/2006/relationships/image" Target="../media/image82.tiff"/><Relationship Id="rId7" Type="http://schemas.openxmlformats.org/officeDocument/2006/relationships/image" Target="../media/image86.tiff"/><Relationship Id="rId2" Type="http://schemas.openxmlformats.org/officeDocument/2006/relationships/image" Target="../media/image8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tiff"/><Relationship Id="rId5" Type="http://schemas.openxmlformats.org/officeDocument/2006/relationships/image" Target="../media/image84.tiff"/><Relationship Id="rId4" Type="http://schemas.openxmlformats.org/officeDocument/2006/relationships/image" Target="../media/image83.tiff"/><Relationship Id="rId9" Type="http://schemas.openxmlformats.org/officeDocument/2006/relationships/image" Target="../media/image88.tif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tiff"/><Relationship Id="rId2" Type="http://schemas.openxmlformats.org/officeDocument/2006/relationships/image" Target="../media/image9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tiff"/><Relationship Id="rId4" Type="http://schemas.openxmlformats.org/officeDocument/2006/relationships/image" Target="../media/image92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tiff"/><Relationship Id="rId2" Type="http://schemas.openxmlformats.org/officeDocument/2006/relationships/image" Target="../media/image9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tif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tiff"/><Relationship Id="rId2" Type="http://schemas.openxmlformats.org/officeDocument/2006/relationships/image" Target="../media/image9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tif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tiff"/><Relationship Id="rId2" Type="http://schemas.openxmlformats.org/officeDocument/2006/relationships/image" Target="../media/image10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tif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tif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tiff"/><Relationship Id="rId2" Type="http://schemas.openxmlformats.org/officeDocument/2006/relationships/image" Target="../media/image10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tiff"/><Relationship Id="rId5" Type="http://schemas.openxmlformats.org/officeDocument/2006/relationships/image" Target="../media/image110.tiff"/><Relationship Id="rId4" Type="http://schemas.openxmlformats.org/officeDocument/2006/relationships/image" Target="../media/image10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tiff"/><Relationship Id="rId2" Type="http://schemas.openxmlformats.org/officeDocument/2006/relationships/image" Target="../media/image11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tiff"/><Relationship Id="rId2" Type="http://schemas.openxmlformats.org/officeDocument/2006/relationships/image" Target="../media/image11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17.tiff"/><Relationship Id="rId4" Type="http://schemas.openxmlformats.org/officeDocument/2006/relationships/image" Target="../media/image11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tif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21.tif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23.tif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DUV Stepper Waveguides</a:t>
            </a:r>
            <a:br>
              <a:rPr lang="en-US" dirty="0" smtClean="0"/>
            </a:br>
            <a:r>
              <a:rPr lang="en-US" dirty="0" smtClean="0"/>
              <a:t>Si Dummy Run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Jock</a:t>
            </a:r>
            <a:r>
              <a:rPr lang="en-US" dirty="0"/>
              <a:t> </a:t>
            </a:r>
            <a:r>
              <a:rPr lang="en-US" dirty="0" smtClean="0"/>
              <a:t>Bovington</a:t>
            </a:r>
          </a:p>
          <a:p>
            <a:r>
              <a:rPr lang="en-US" dirty="0" smtClean="0"/>
              <a:t>&amp;</a:t>
            </a:r>
          </a:p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0271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Coupler gaps</a:t>
            </a:r>
          </a:p>
          <a:p>
            <a:pPr lvl="1"/>
            <a:r>
              <a:rPr lang="en-US" b="1" dirty="0" smtClean="0"/>
              <a:t>300nm period gratings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 Coupler points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2" name="Straight Connector 21"/>
          <p:cNvCxnSpPr/>
          <p:nvPr/>
        </p:nvCxnSpPr>
        <p:spPr>
          <a:xfrm>
            <a:off x="4800600" y="6553200"/>
            <a:ext cx="295751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7751764" y="6134100"/>
            <a:ext cx="0" cy="43338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634766" y="4207855"/>
            <a:ext cx="4165834" cy="2345345"/>
            <a:chOff x="634766" y="4665055"/>
            <a:chExt cx="4165834" cy="2345345"/>
          </a:xfrm>
        </p:grpSpPr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21429" t="57619" r="28095" b="5048"/>
            <a:stretch>
              <a:fillRect/>
            </a:stretch>
          </p:blipFill>
          <p:spPr bwMode="auto">
            <a:xfrm>
              <a:off x="634766" y="4724399"/>
              <a:ext cx="3873494" cy="914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5" name="Straight Arrow Connector 24"/>
            <p:cNvCxnSpPr/>
            <p:nvPr/>
          </p:nvCxnSpPr>
          <p:spPr>
            <a:xfrm>
              <a:off x="683489" y="5029200"/>
              <a:ext cx="375777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634766" y="5638800"/>
              <a:ext cx="1461696" cy="3697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3010022" y="5638800"/>
              <a:ext cx="1790578" cy="3697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10000" t="10667" r="15714" b="4762"/>
            <a:stretch>
              <a:fillRect/>
            </a:stretch>
          </p:blipFill>
          <p:spPr bwMode="auto">
            <a:xfrm>
              <a:off x="634766" y="6008531"/>
              <a:ext cx="4165834" cy="1001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0" name="Straight Arrow Connector 29"/>
            <p:cNvCxnSpPr/>
            <p:nvPr/>
          </p:nvCxnSpPr>
          <p:spPr>
            <a:xfrm>
              <a:off x="2321000" y="6493807"/>
              <a:ext cx="22217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1886812" y="6229917"/>
              <a:ext cx="44296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1019192" y="6075148"/>
              <a:ext cx="368493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6"/>
            <p:cNvSpPr txBox="1"/>
            <p:nvPr/>
          </p:nvSpPr>
          <p:spPr>
            <a:xfrm>
              <a:off x="1613929" y="6324600"/>
              <a:ext cx="910847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.</a:t>
              </a:r>
              <a:r>
                <a:rPr lang="en-US" b="1" dirty="0" smtClean="0"/>
                <a:t>15um</a:t>
              </a:r>
              <a:endParaRPr lang="en-US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285874" y="6019800"/>
              <a:ext cx="899848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.3um</a:t>
              </a:r>
              <a:endParaRPr lang="en-US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04240" y="4665055"/>
              <a:ext cx="974090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12um</a:t>
              </a:r>
              <a:endParaRPr lang="en-US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028190" y="5730272"/>
              <a:ext cx="1198880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2.55um</a:t>
              </a:r>
              <a:endParaRPr lang="en-US" b="1" dirty="0"/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>
              <a:off x="2540634" y="6798607"/>
              <a:ext cx="22217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6"/>
            <p:cNvSpPr txBox="1"/>
            <p:nvPr/>
          </p:nvSpPr>
          <p:spPr>
            <a:xfrm>
              <a:off x="1828800" y="6629400"/>
              <a:ext cx="910847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.</a:t>
              </a:r>
              <a:r>
                <a:rPr lang="en-US" b="1" dirty="0" smtClean="0"/>
                <a:t>15um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194575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160C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6146" name="Picture 2" descr="C:\Users\Geza\Desktop\Jared\Bowers Group\DUV characterization\Pictures\8_6\160c\VGRT26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1247" y="1295401"/>
            <a:ext cx="3252275" cy="2438400"/>
          </a:xfrm>
          <a:prstGeom prst="rect">
            <a:avLst/>
          </a:prstGeom>
          <a:noFill/>
        </p:spPr>
      </p:pic>
      <p:pic>
        <p:nvPicPr>
          <p:cNvPr id="6147" name="Picture 3" descr="C:\Users\Geza\Desktop\Jared\Bowers Group\DUV characterization\Pictures\8_6\160c\VGRT29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962400"/>
            <a:ext cx="3276600" cy="2456637"/>
          </a:xfrm>
          <a:prstGeom prst="rect">
            <a:avLst/>
          </a:prstGeom>
          <a:noFill/>
        </p:spPr>
      </p:pic>
      <p:pic>
        <p:nvPicPr>
          <p:cNvPr id="6148" name="Picture 4" descr="C:\Users\Geza\Desktop\Jared\Bowers Group\DUV characterization\Pictures\8_6\160c\VGRT27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295400"/>
            <a:ext cx="3252275" cy="2438400"/>
          </a:xfrm>
          <a:prstGeom prst="rect">
            <a:avLst/>
          </a:prstGeom>
          <a:noFill/>
        </p:spPr>
      </p:pic>
      <p:pic>
        <p:nvPicPr>
          <p:cNvPr id="6149" name="Picture 5" descr="C:\Users\Geza\Desktop\Jared\Bowers Group\DUV characterization\Pictures\8_6\160c\VGRT28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3962400"/>
            <a:ext cx="3248118" cy="24352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170C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24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pic>
        <p:nvPicPr>
          <p:cNvPr id="21506" name="Picture 2" descr="C:\Users\Geza\Desktop\Jared\Bowers Group\DUV characterization\Pictures\8_4\170c\VGRT24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52275" cy="2438400"/>
          </a:xfrm>
          <a:prstGeom prst="rect">
            <a:avLst/>
          </a:prstGeom>
          <a:noFill/>
        </p:spPr>
      </p:pic>
      <p:pic>
        <p:nvPicPr>
          <p:cNvPr id="21507" name="Picture 3" descr="C:\Users\Geza\Desktop\Jared\Bowers Group\DUV characterization\Pictures\8_4\170c\VGRT25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52275" cy="2438400"/>
          </a:xfrm>
          <a:prstGeom prst="rect">
            <a:avLst/>
          </a:prstGeom>
          <a:noFill/>
        </p:spPr>
      </p:pic>
      <p:pic>
        <p:nvPicPr>
          <p:cNvPr id="21508" name="Picture 4" descr="C:\Users\Geza\Desktop\Jared\Bowers Group\DUV characterization\Pictures\8_4\170c\VGRT26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39624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pic>
        <p:nvPicPr>
          <p:cNvPr id="15362" name="Picture 2" descr="C:\Users\Geza\Desktop\Jared\Bowers Group\DUV characterization\Pictures\8_6\180c\VGRT25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199" y="1295400"/>
            <a:ext cx="3252275" cy="2438400"/>
          </a:xfrm>
          <a:prstGeom prst="rect">
            <a:avLst/>
          </a:prstGeom>
          <a:noFill/>
        </p:spPr>
      </p:pic>
      <p:pic>
        <p:nvPicPr>
          <p:cNvPr id="15363" name="Picture 3" descr="C:\Users\Geza\Desktop\Jared\Bowers Group\DUV characterization\Pictures\8_6\180c\VGRT26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76600" cy="2456638"/>
          </a:xfrm>
          <a:prstGeom prst="rect">
            <a:avLst/>
          </a:prstGeom>
          <a:noFill/>
        </p:spPr>
      </p:pic>
      <p:pic>
        <p:nvPicPr>
          <p:cNvPr id="15364" name="Picture 4" descr="C:\Users\Geza\Desktop\Jared\Bowers Group\DUV characterization\Pictures\8_6\180c\VGRT27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199" y="3962400"/>
            <a:ext cx="3277711" cy="2457470"/>
          </a:xfrm>
          <a:prstGeom prst="rect">
            <a:avLst/>
          </a:prstGeom>
          <a:noFill/>
        </p:spPr>
      </p:pic>
      <p:pic>
        <p:nvPicPr>
          <p:cNvPr id="15365" name="Picture 5" descr="C:\Users\Geza\Desktop\Jared\Bowers Group\DUV characterization\Pictures\8_6\180c\VGRT28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3962400"/>
            <a:ext cx="3273552" cy="2454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16386" name="Picture 2" descr="C:\Users\Geza\Desktop\Jared\Bowers Group\DUV characterization\Pictures\8_6\180c\VGRT29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199" y="1295400"/>
            <a:ext cx="3252275" cy="2438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Coupler gaps</a:t>
            </a:r>
          </a:p>
          <a:p>
            <a:pPr lvl="1"/>
            <a:r>
              <a:rPr lang="en-US" b="1" dirty="0" smtClean="0"/>
              <a:t>300nm period gratings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 Coupler points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300" t="22222" r="64300" b="33910"/>
          <a:stretch/>
        </p:blipFill>
        <p:spPr bwMode="auto">
          <a:xfrm>
            <a:off x="2819400" y="3581400"/>
            <a:ext cx="211836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4800600" y="6400800"/>
            <a:ext cx="236855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7162800" y="6126956"/>
            <a:ext cx="0" cy="288131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 cstate="print"/>
          <a:srcRect l="14286" t="12952" r="13333" b="77358"/>
          <a:stretch>
            <a:fillRect/>
          </a:stretch>
        </p:blipFill>
        <p:spPr bwMode="auto">
          <a:xfrm>
            <a:off x="533400" y="5208345"/>
            <a:ext cx="4343400" cy="1421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0" name="Straight Arrow Connector 29"/>
          <p:cNvCxnSpPr/>
          <p:nvPr/>
        </p:nvCxnSpPr>
        <p:spPr>
          <a:xfrm>
            <a:off x="2819400" y="3581400"/>
            <a:ext cx="2133600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077653" y="3516868"/>
            <a:ext cx="951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12um</a:t>
            </a:r>
            <a:endParaRPr lang="en-US" b="1" dirty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2143353" y="5251450"/>
            <a:ext cx="1069924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925829" y="5040868"/>
            <a:ext cx="1283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3um</a:t>
            </a:r>
            <a:endParaRPr lang="en-US" b="1" dirty="0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2146611" y="5454650"/>
            <a:ext cx="515055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57142" y="5257800"/>
            <a:ext cx="1452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1.425um</a:t>
            </a:r>
            <a:endParaRPr lang="en-US" b="1" dirty="0"/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2651939" y="5867400"/>
            <a:ext cx="54293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900142" y="5678408"/>
            <a:ext cx="1300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.15um</a:t>
            </a:r>
            <a:endParaRPr lang="en-US" b="1" dirty="0"/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2152650" y="4648200"/>
            <a:ext cx="1504950" cy="5476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3205163" y="4648200"/>
            <a:ext cx="833437" cy="5619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3276600" y="5560219"/>
            <a:ext cx="0" cy="221456"/>
          </a:xfrm>
          <a:prstGeom prst="straightConnector1">
            <a:avLst/>
          </a:prstGeom>
          <a:ln w="95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3276600" y="5780881"/>
            <a:ext cx="0" cy="200819"/>
          </a:xfrm>
          <a:prstGeom prst="straightConnector1">
            <a:avLst/>
          </a:prstGeom>
          <a:ln w="95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276600" y="5486400"/>
            <a:ext cx="1300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.15um</a:t>
            </a:r>
            <a:endParaRPr lang="en-US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3276600" y="5688568"/>
            <a:ext cx="1300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.15um</a:t>
            </a:r>
            <a:endParaRPr lang="en-US" b="1" dirty="0"/>
          </a:p>
        </p:txBody>
      </p:sp>
    </p:spTree>
    <p:extLst>
      <p:ext uri="{BB962C8B-B14F-4D97-AF65-F5344CB8AC3E}">
        <p14:creationId xmlns="" xmlns:p14="http://schemas.microsoft.com/office/powerpoint/2010/main" val="194575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160C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1026" name="Picture 2" descr="C:\Users\Geza\Desktop\Jared\Bowers Group\DUV characterization\Pictures\8_6\160c\HGRT26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52275" cy="2438400"/>
          </a:xfrm>
          <a:prstGeom prst="rect">
            <a:avLst/>
          </a:prstGeom>
          <a:noFill/>
        </p:spPr>
      </p:pic>
      <p:pic>
        <p:nvPicPr>
          <p:cNvPr id="1027" name="Picture 3" descr="C:\Users\Geza\Desktop\Jared\Bowers Group\DUV characterization\Pictures\8_6\160c\HGRT27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399"/>
            <a:ext cx="3276600" cy="2456637"/>
          </a:xfrm>
          <a:prstGeom prst="rect">
            <a:avLst/>
          </a:prstGeom>
          <a:noFill/>
        </p:spPr>
      </p:pic>
      <p:pic>
        <p:nvPicPr>
          <p:cNvPr id="2050" name="Picture 2" descr="C:\Users\Geza\Desktop\Jared\Bowers Group\DUV characterization\Pictures\8_6\160c\HGRT28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3962400"/>
            <a:ext cx="3252275" cy="2438400"/>
          </a:xfrm>
          <a:prstGeom prst="rect">
            <a:avLst/>
          </a:prstGeom>
          <a:noFill/>
        </p:spPr>
      </p:pic>
      <p:pic>
        <p:nvPicPr>
          <p:cNvPr id="2051" name="Picture 3" descr="C:\Users\Geza\Desktop\Jared\Bowers Group\DUV characterization\Pictures\8_6\160c\HGRT29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39624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170C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24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pic>
        <p:nvPicPr>
          <p:cNvPr id="17410" name="Picture 2" descr="C:\Users\Geza\Desktop\Jared\Bowers Group\DUV characterization\Pictures\8_4\170c\HGRT24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76600" cy="2456638"/>
          </a:xfrm>
          <a:prstGeom prst="rect">
            <a:avLst/>
          </a:prstGeom>
          <a:noFill/>
        </p:spPr>
      </p:pic>
      <p:pic>
        <p:nvPicPr>
          <p:cNvPr id="17411" name="Picture 3" descr="C:\Users\Geza\Desktop\Jared\Bowers Group\DUV characterization\Pictures\8_4\170c\HGRT25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76600" cy="2456637"/>
          </a:xfrm>
          <a:prstGeom prst="rect">
            <a:avLst/>
          </a:prstGeom>
          <a:noFill/>
        </p:spPr>
      </p:pic>
      <p:pic>
        <p:nvPicPr>
          <p:cNvPr id="17412" name="Picture 4" descr="C:\Users\Geza\Desktop\Jared\Bowers Group\DUV characterization\Pictures\8_4\170c\HGRT26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39624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pic>
        <p:nvPicPr>
          <p:cNvPr id="7170" name="Picture 2" descr="C:\Users\Geza\Desktop\Jared\Bowers Group\DUV characterization\Pictures\8_6\180c\HGRT25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76600" cy="2456638"/>
          </a:xfrm>
          <a:prstGeom prst="rect">
            <a:avLst/>
          </a:prstGeom>
          <a:noFill/>
        </p:spPr>
      </p:pic>
      <p:pic>
        <p:nvPicPr>
          <p:cNvPr id="7171" name="Picture 3" descr="C:\Users\Geza\Desktop\Jared\Bowers Group\DUV characterization\Pictures\8_6\180c\HGRT26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52275" cy="2438400"/>
          </a:xfrm>
          <a:prstGeom prst="rect">
            <a:avLst/>
          </a:prstGeom>
          <a:noFill/>
        </p:spPr>
      </p:pic>
      <p:pic>
        <p:nvPicPr>
          <p:cNvPr id="7172" name="Picture 4" descr="C:\Users\Geza\Desktop\Jared\Bowers Group\DUV characterization\Pictures\8_6\180c\HGRT27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038600"/>
            <a:ext cx="3276600" cy="2456638"/>
          </a:xfrm>
          <a:prstGeom prst="rect">
            <a:avLst/>
          </a:prstGeom>
          <a:noFill/>
        </p:spPr>
      </p:pic>
      <p:pic>
        <p:nvPicPr>
          <p:cNvPr id="7173" name="Picture 5" descr="C:\Users\Geza\Desktop\Jared\Bowers Group\DUV characterization\Pictures\8_6\180c\HGRT28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40386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8194" name="Picture 2" descr="C:\Users\Geza\Desktop\Jared\Bowers Group\DUV characterization\Pictures\8_6\180c\HGRT29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Design of Experiment</a:t>
            </a:r>
          </a:p>
          <a:p>
            <a:r>
              <a:rPr lang="en-US" dirty="0" smtClean="0"/>
              <a:t>Device Layout</a:t>
            </a:r>
          </a:p>
          <a:p>
            <a:r>
              <a:rPr lang="en-US" dirty="0" smtClean="0"/>
              <a:t>SEM Results</a:t>
            </a:r>
          </a:p>
          <a:p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5874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b="1" dirty="0" smtClean="0"/>
              <a:t>Coupler gaps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300nm period gratings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 Coupler points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369" t="17778" r="70375" b="8444"/>
          <a:stretch/>
        </p:blipFill>
        <p:spPr bwMode="auto">
          <a:xfrm flipH="1">
            <a:off x="3246120" y="3924300"/>
            <a:ext cx="1676400" cy="2736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4343400" y="4605342"/>
            <a:ext cx="204946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6386514" y="4331498"/>
            <a:ext cx="0" cy="288131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26190" t="10667" r="23333" b="8571"/>
          <a:stretch>
            <a:fillRect/>
          </a:stretch>
        </p:blipFill>
        <p:spPr bwMode="auto">
          <a:xfrm>
            <a:off x="1066800" y="4343400"/>
            <a:ext cx="2057400" cy="20574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>
          <a:xfrm flipV="1">
            <a:off x="1340644" y="5486399"/>
            <a:ext cx="592931" cy="1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295400" y="5100636"/>
            <a:ext cx="682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.6um</a:t>
            </a:r>
            <a:endParaRPr lang="en-US" b="1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2203802" y="5486399"/>
            <a:ext cx="592931" cy="1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158558" y="5100636"/>
            <a:ext cx="682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.6um</a:t>
            </a:r>
            <a:endParaRPr lang="en-US" b="1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919288" y="4805365"/>
            <a:ext cx="300037" cy="1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676400" y="4419600"/>
            <a:ext cx="815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.28um</a:t>
            </a:r>
            <a:endParaRPr lang="en-US" b="1" dirty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3124200" y="4343400"/>
            <a:ext cx="917575" cy="889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124200" y="5334000"/>
            <a:ext cx="914400" cy="1066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33393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160C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3075" name="Picture 3" descr="C:\Users\Geza\Desktop\Jared\Bowers Group\DUV characterization\Pictures\8_6\160c\RING26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295400"/>
            <a:ext cx="3276600" cy="2456638"/>
          </a:xfrm>
          <a:prstGeom prst="rect">
            <a:avLst/>
          </a:prstGeom>
          <a:noFill/>
        </p:spPr>
      </p:pic>
      <p:pic>
        <p:nvPicPr>
          <p:cNvPr id="3076" name="Picture 4" descr="C:\Users\Geza\Desktop\Jared\Bowers Group\DUV characterization\Pictures\8_6\160c\RING27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295400"/>
            <a:ext cx="3276600" cy="2456638"/>
          </a:xfrm>
          <a:prstGeom prst="rect">
            <a:avLst/>
          </a:prstGeom>
          <a:noFill/>
        </p:spPr>
      </p:pic>
      <p:pic>
        <p:nvPicPr>
          <p:cNvPr id="3077" name="Picture 5" descr="C:\Users\Geza\Desktop\Jared\Bowers Group\DUV characterization\Pictures\8_6\160c\RING28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3962401"/>
            <a:ext cx="3276600" cy="2456638"/>
          </a:xfrm>
          <a:prstGeom prst="rect">
            <a:avLst/>
          </a:prstGeom>
          <a:noFill/>
        </p:spPr>
      </p:pic>
      <p:pic>
        <p:nvPicPr>
          <p:cNvPr id="3078" name="Picture 6" descr="C:\Users\Geza\Desktop\Jared\Bowers Group\DUV characterization\Pictures\8_6\160c\RING29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39624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99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170C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24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pic>
        <p:nvPicPr>
          <p:cNvPr id="18434" name="Picture 2" descr="C:\Users\Geza\Desktop\Jared\Bowers Group\DUV characterization\Pictures\8_4\170c\RING24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" y="1277163"/>
            <a:ext cx="3276599" cy="2456637"/>
          </a:xfrm>
          <a:prstGeom prst="rect">
            <a:avLst/>
          </a:prstGeom>
          <a:noFill/>
        </p:spPr>
      </p:pic>
      <p:pic>
        <p:nvPicPr>
          <p:cNvPr id="18435" name="Picture 3" descr="C:\Users\Geza\Desktop\Jared\Bowers Group\DUV characterization\Pictures\8_4\170c\RING25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295400"/>
            <a:ext cx="3276600" cy="2456638"/>
          </a:xfrm>
          <a:prstGeom prst="rect">
            <a:avLst/>
          </a:prstGeom>
          <a:noFill/>
        </p:spPr>
      </p:pic>
      <p:pic>
        <p:nvPicPr>
          <p:cNvPr id="18436" name="Picture 4" descr="C:\Users\Geza\Desktop\Jared\Bowers Group\DUV characterization\Pictures\8_4\170c\RING26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1" y="3962400"/>
            <a:ext cx="3276599" cy="2456637"/>
          </a:xfrm>
          <a:prstGeom prst="rect">
            <a:avLst/>
          </a:prstGeom>
          <a:noFill/>
        </p:spPr>
      </p:pic>
      <p:pic>
        <p:nvPicPr>
          <p:cNvPr id="18437" name="Picture 5" descr="C:\Users\Geza\Desktop\Jared\Bowers Group\DUV characterization\Pictures\8_4\170c\RING27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3962400"/>
            <a:ext cx="3276599" cy="24566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0814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pic>
        <p:nvPicPr>
          <p:cNvPr id="9218" name="Picture 2" descr="C:\Users\Geza\Desktop\Jared\Bowers Group\DUV characterization\Pictures\8_6\180c\RING25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22382" cy="2415988"/>
          </a:xfrm>
          <a:prstGeom prst="rect">
            <a:avLst/>
          </a:prstGeom>
          <a:noFill/>
        </p:spPr>
      </p:pic>
      <p:pic>
        <p:nvPicPr>
          <p:cNvPr id="9219" name="Picture 3" descr="C:\Users\Geza\Desktop\Jared\Bowers Group\DUV characterization\Pictures\8_6\180c\RING28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962400"/>
            <a:ext cx="3276600" cy="2456638"/>
          </a:xfrm>
          <a:prstGeom prst="rect">
            <a:avLst/>
          </a:prstGeom>
          <a:noFill/>
        </p:spPr>
      </p:pic>
      <p:pic>
        <p:nvPicPr>
          <p:cNvPr id="9220" name="Picture 4" descr="C:\Users\Geza\Desktop\Jared\Bowers Group\DUV characterization\Pictures\8_6\180c\RING26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277162"/>
            <a:ext cx="3276600" cy="2456638"/>
          </a:xfrm>
          <a:prstGeom prst="rect">
            <a:avLst/>
          </a:prstGeom>
          <a:noFill/>
        </p:spPr>
      </p:pic>
      <p:pic>
        <p:nvPicPr>
          <p:cNvPr id="9221" name="Picture 5" descr="C:\Users\Geza\Desktop\Jared\Bowers Group\DUV characterization\Pictures\8_6\180c\RING27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3962401"/>
            <a:ext cx="3200400" cy="23995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3766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29a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29b</a:t>
            </a:r>
            <a:endParaRPr lang="en-US" dirty="0"/>
          </a:p>
        </p:txBody>
      </p:sp>
      <p:pic>
        <p:nvPicPr>
          <p:cNvPr id="10242" name="Picture 2" descr="C:\Users\Geza\Desktop\Jared\Bowers Group\DUV characterization\Pictures\8_6\180c\RING29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52274" cy="2438400"/>
          </a:xfrm>
          <a:prstGeom prst="rect">
            <a:avLst/>
          </a:prstGeom>
          <a:noFill/>
        </p:spPr>
      </p:pic>
      <p:pic>
        <p:nvPicPr>
          <p:cNvPr id="10243" name="Picture 3" descr="C:\Users\Geza\Desktop\Jared\Bowers Group\DUV characterization\Pictures\8_6\180c\RING29_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77162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6682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Coupler gaps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300nm period gratings</a:t>
            </a:r>
          </a:p>
          <a:p>
            <a:pPr lvl="1"/>
            <a:r>
              <a:rPr lang="en-US" b="1" dirty="0" smtClean="0"/>
              <a:t>Star Coupler points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500" t="18149" r="73625" b="5555"/>
          <a:stretch/>
        </p:blipFill>
        <p:spPr bwMode="auto">
          <a:xfrm>
            <a:off x="2895600" y="3733800"/>
            <a:ext cx="1828800" cy="2790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6016173" y="5272192"/>
            <a:ext cx="647700" cy="519007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4575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160C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4098" name="Picture 2" descr="C:\Users\Geza\Desktop\Jared\Bowers Group\DUV characterization\Pictures\8_6\160c\STAR26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199" y="1295400"/>
            <a:ext cx="3252275" cy="2438400"/>
          </a:xfrm>
          <a:prstGeom prst="rect">
            <a:avLst/>
          </a:prstGeom>
          <a:noFill/>
        </p:spPr>
      </p:pic>
      <p:pic>
        <p:nvPicPr>
          <p:cNvPr id="4099" name="Picture 3" descr="C:\Users\Geza\Desktop\Jared\Bowers Group\DUV characterization\Pictures\8_6\160c\STAR27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52276" cy="2438400"/>
          </a:xfrm>
          <a:prstGeom prst="rect">
            <a:avLst/>
          </a:prstGeom>
          <a:noFill/>
        </p:spPr>
      </p:pic>
      <p:pic>
        <p:nvPicPr>
          <p:cNvPr id="4100" name="Picture 4" descr="C:\Users\Geza\Desktop\Jared\Bowers Group\DUV characterization\Pictures\8_6\160c\STAR28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038600"/>
            <a:ext cx="3252275" cy="2438400"/>
          </a:xfrm>
          <a:prstGeom prst="rect">
            <a:avLst/>
          </a:prstGeom>
          <a:noFill/>
        </p:spPr>
      </p:pic>
      <p:pic>
        <p:nvPicPr>
          <p:cNvPr id="4101" name="Picture 5" descr="C:\Users\Geza\Desktop\Jared\Bowers Group\DUV characterization\Pictures\8_6\160c\STAR29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799" y="4038600"/>
            <a:ext cx="3277709" cy="24574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170C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24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pic>
        <p:nvPicPr>
          <p:cNvPr id="11270" name="Picture 6" descr="C:\Users\Geza\Desktop\Jared\Bowers Group\DUV characterization\Pictures\8_4\170c\STAR24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52274" cy="2438400"/>
          </a:xfrm>
          <a:prstGeom prst="rect">
            <a:avLst/>
          </a:prstGeom>
          <a:noFill/>
        </p:spPr>
      </p:pic>
      <p:pic>
        <p:nvPicPr>
          <p:cNvPr id="11271" name="Picture 7" descr="C:\Users\Geza\Desktop\Jared\Bowers Group\DUV characterization\Pictures\8_4\170c\STAR25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799" y="1295400"/>
            <a:ext cx="3252275" cy="2438400"/>
          </a:xfrm>
          <a:prstGeom prst="rect">
            <a:avLst/>
          </a:prstGeom>
          <a:noFill/>
        </p:spPr>
      </p:pic>
      <p:pic>
        <p:nvPicPr>
          <p:cNvPr id="11272" name="Picture 8" descr="C:\Users\Geza\Desktop\Jared\Bowers Group\DUV characterization\Pictures\8_4\170c\STAR26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038600"/>
            <a:ext cx="3273552" cy="2454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170C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27a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27b</a:t>
            </a:r>
            <a:endParaRPr lang="en-US" dirty="0"/>
          </a:p>
        </p:txBody>
      </p:sp>
      <p:pic>
        <p:nvPicPr>
          <p:cNvPr id="19458" name="Picture 2" descr="C:\Users\Geza\Desktop\Jared\Bowers Group\DUV characterization\Pictures\8_4\170c\STAR27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76600" cy="2456638"/>
          </a:xfrm>
          <a:prstGeom prst="rect">
            <a:avLst/>
          </a:prstGeom>
          <a:noFill/>
        </p:spPr>
      </p:pic>
      <p:pic>
        <p:nvPicPr>
          <p:cNvPr id="19459" name="Picture 3" descr="C:\Users\Geza\Desktop\Jared\Bowers Group\DUV characterization\Pictures\8_4\170c\STAR27_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76600" cy="24566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pic>
        <p:nvPicPr>
          <p:cNvPr id="11266" name="Picture 2" descr="C:\Users\Geza\Desktop\Jared\Bowers Group\DUV characterization\Pictures\8_6\180c\STAR25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52275" cy="2438400"/>
          </a:xfrm>
          <a:prstGeom prst="rect">
            <a:avLst/>
          </a:prstGeom>
          <a:noFill/>
        </p:spPr>
      </p:pic>
      <p:pic>
        <p:nvPicPr>
          <p:cNvPr id="11267" name="Picture 3" descr="C:\Users\Geza\Desktop\Jared\Bowers Group\DUV characterization\Pictures\8_6\180c\STAR26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76600" cy="2456638"/>
          </a:xfrm>
          <a:prstGeom prst="rect">
            <a:avLst/>
          </a:prstGeom>
          <a:noFill/>
        </p:spPr>
      </p:pic>
      <p:pic>
        <p:nvPicPr>
          <p:cNvPr id="11268" name="Picture 4" descr="C:\Users\Geza\Desktop\Jared\Bowers Group\DUV characterization\Pictures\8_6\180c\STAR27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038600"/>
            <a:ext cx="3273552" cy="2454352"/>
          </a:xfrm>
          <a:prstGeom prst="rect">
            <a:avLst/>
          </a:prstGeom>
          <a:noFill/>
        </p:spPr>
      </p:pic>
      <p:pic>
        <p:nvPicPr>
          <p:cNvPr id="11269" name="Picture 5" descr="C:\Users\Geza\Desktop\Jared\Bowers Group\DUV characterization\Pictures\8_6\180c\STAR28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40386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of Experiment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Jock Bovington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3942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12291" name="Picture 3" descr="C:\Users\Geza\Desktop\Jared\Bowers Group\DUV characterization\Pictures\8_6\180c\STAR29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77163"/>
            <a:ext cx="3276600" cy="24566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Coupler gaps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300nm period gratings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 Coupler points</a:t>
            </a:r>
          </a:p>
          <a:p>
            <a:pPr lvl="1"/>
            <a:r>
              <a:rPr lang="en-US" b="1" dirty="0" smtClean="0"/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00" t="19555" r="64000" b="6666"/>
          <a:stretch/>
        </p:blipFill>
        <p:spPr bwMode="auto">
          <a:xfrm>
            <a:off x="1223974" y="4267200"/>
            <a:ext cx="3073706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7924800" y="5272192"/>
            <a:ext cx="647700" cy="519007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4575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160C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13" name="Picture 2" descr="C:\Users\Geza\Desktop\Jared\Bowers Group\DUV characterization\Pictures\8_6\160c\TPR26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1" y="1295400"/>
            <a:ext cx="3276600" cy="2456638"/>
          </a:xfrm>
          <a:prstGeom prst="rect">
            <a:avLst/>
          </a:prstGeom>
          <a:noFill/>
        </p:spPr>
      </p:pic>
      <p:pic>
        <p:nvPicPr>
          <p:cNvPr id="5123" name="Picture 3" descr="C:\Users\Geza\Desktop\Jared\Bowers Group\DUV characterization\Pictures\8_6\160c\TPR29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4020362"/>
            <a:ext cx="3276600" cy="2456638"/>
          </a:xfrm>
          <a:prstGeom prst="rect">
            <a:avLst/>
          </a:prstGeom>
          <a:noFill/>
        </p:spPr>
      </p:pic>
      <p:pic>
        <p:nvPicPr>
          <p:cNvPr id="5124" name="Picture 4" descr="C:\Users\Geza\Desktop\Jared\Bowers Group\DUV characterization\Pictures\8_6\160c\TPR27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295400"/>
            <a:ext cx="3276600" cy="2456637"/>
          </a:xfrm>
          <a:prstGeom prst="rect">
            <a:avLst/>
          </a:prstGeom>
          <a:noFill/>
        </p:spPr>
      </p:pic>
      <p:pic>
        <p:nvPicPr>
          <p:cNvPr id="5125" name="Picture 5" descr="C:\Users\Geza\Desktop\Jared\Bowers Group\DUV characterization\Pictures\8_6\160c\TPR28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4038601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170C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24a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24b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pic>
        <p:nvPicPr>
          <p:cNvPr id="20482" name="Picture 2" descr="C:\Users\Geza\Desktop\Jared\Bowers Group\DUV characterization\Pictures\8_4\170c\TPR24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77162"/>
            <a:ext cx="3276600" cy="2456638"/>
          </a:xfrm>
          <a:prstGeom prst="rect">
            <a:avLst/>
          </a:prstGeom>
          <a:noFill/>
        </p:spPr>
      </p:pic>
      <p:pic>
        <p:nvPicPr>
          <p:cNvPr id="20483" name="Picture 3" descr="C:\Users\Geza\Desktop\Jared\Bowers Group\DUV characterization\Pictures\8_4\170c\TPR24_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73552" cy="2454352"/>
          </a:xfrm>
          <a:prstGeom prst="rect">
            <a:avLst/>
          </a:prstGeom>
          <a:noFill/>
        </p:spPr>
      </p:pic>
      <p:pic>
        <p:nvPicPr>
          <p:cNvPr id="20484" name="Picture 4" descr="C:\Users\Geza\Desktop\Jared\Bowers Group\DUV characterization\Pictures\8_4\170c\TPR25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020363"/>
            <a:ext cx="3276600" cy="24566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pic>
        <p:nvPicPr>
          <p:cNvPr id="13314" name="Picture 2" descr="C:\Users\Geza\Desktop\Jared\Bowers Group\DUV characterization\Pictures\8_6\180c\TPR25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76600" cy="2456638"/>
          </a:xfrm>
          <a:prstGeom prst="rect">
            <a:avLst/>
          </a:prstGeom>
          <a:noFill/>
        </p:spPr>
      </p:pic>
      <p:pic>
        <p:nvPicPr>
          <p:cNvPr id="13315" name="Picture 3" descr="C:\Users\Geza\Desktop\Jared\Bowers Group\DUV characterization\Pictures\8_6\180c\TPR26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76600" cy="2456638"/>
          </a:xfrm>
          <a:prstGeom prst="rect">
            <a:avLst/>
          </a:prstGeom>
          <a:noFill/>
        </p:spPr>
      </p:pic>
      <p:pic>
        <p:nvPicPr>
          <p:cNvPr id="13316" name="Picture 4" descr="C:\Users\Geza\Desktop\Jared\Bowers Group\DUV characterization\Pictures\8_6\180c\TPR27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038600"/>
            <a:ext cx="3276600" cy="2456638"/>
          </a:xfrm>
          <a:prstGeom prst="rect">
            <a:avLst/>
          </a:prstGeom>
          <a:noFill/>
        </p:spPr>
      </p:pic>
      <p:pic>
        <p:nvPicPr>
          <p:cNvPr id="13317" name="Picture 5" descr="C:\Users\Geza\Desktop\Jared\Bowers Group\DUV characterization\Pictures\8_6\180c\TPR28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4020362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14338" name="Picture 2" descr="C:\Users\Geza\Desktop\Jared\Bowers Group\DUV characterization\Pictures\8_6\180c\TPR29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r>
              <a:rPr lang="en-US" dirty="0" smtClean="0"/>
              <a:t> &amp; Jock Bovington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3942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 </a:t>
            </a:r>
            <a:r>
              <a:rPr lang="en-US" dirty="0" err="1" smtClean="0"/>
              <a:t>Litho</a:t>
            </a:r>
            <a:r>
              <a:rPr lang="en-US" dirty="0" smtClean="0"/>
              <a:t> Conclusions – Bad News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appears that at low DBARC bake temp (160C) there is often severe undercut during development which destroys fine features.</a:t>
            </a:r>
          </a:p>
          <a:p>
            <a:r>
              <a:rPr lang="en-US" dirty="0" smtClean="0"/>
              <a:t>For gratings and narrow gaps high DBARC bake temp (180C) leaves webbing which partially masks these area.</a:t>
            </a:r>
          </a:p>
          <a:p>
            <a:r>
              <a:rPr lang="en-US" dirty="0" smtClean="0"/>
              <a:t>All wafers have residue that was not removed after 3x Recipe#7 in </a:t>
            </a:r>
            <a:r>
              <a:rPr lang="en-US" dirty="0" err="1" smtClean="0"/>
              <a:t>Gasonics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Follow-up Experiment</a:t>
            </a:r>
          </a:p>
          <a:p>
            <a:pPr lvl="2"/>
            <a:r>
              <a:rPr lang="en-US" dirty="0" smtClean="0"/>
              <a:t>(1) 25min </a:t>
            </a:r>
            <a:r>
              <a:rPr lang="en-US" dirty="0" err="1" smtClean="0"/>
              <a:t>Nanostrip</a:t>
            </a:r>
            <a:r>
              <a:rPr lang="en-US" dirty="0" smtClean="0"/>
              <a:t> Dip + 1min BHF dip</a:t>
            </a:r>
          </a:p>
          <a:p>
            <a:pPr lvl="2"/>
            <a:r>
              <a:rPr lang="en-US" dirty="0" smtClean="0"/>
              <a:t>SEM both cleaned wafers</a:t>
            </a:r>
          </a:p>
          <a:p>
            <a:pPr lvl="1"/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700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 </a:t>
            </a:r>
            <a:r>
              <a:rPr lang="en-US" dirty="0" err="1" smtClean="0"/>
              <a:t>Litho</a:t>
            </a:r>
            <a:r>
              <a:rPr lang="en-US" dirty="0" smtClean="0"/>
              <a:t> Conclusions – Good News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DUV </a:t>
            </a:r>
            <a:r>
              <a:rPr lang="en-US" dirty="0"/>
              <a:t>Stepper SOI should be set around</a:t>
            </a:r>
          </a:p>
          <a:p>
            <a:pPr lvl="1"/>
            <a:r>
              <a:rPr lang="en-US" dirty="0"/>
              <a:t>25mJ/cm^2</a:t>
            </a:r>
          </a:p>
          <a:p>
            <a:pPr lvl="1"/>
            <a:r>
              <a:rPr lang="en-US" dirty="0"/>
              <a:t>170C DBARC Bake Temp</a:t>
            </a:r>
          </a:p>
          <a:p>
            <a:r>
              <a:rPr lang="en-US" dirty="0" smtClean="0"/>
              <a:t>Run (1) SOI wafer with Focus/Energy array to measure offsets for all patterns</a:t>
            </a:r>
          </a:p>
          <a:p>
            <a:pPr lvl="1"/>
            <a:r>
              <a:rPr lang="en-US" dirty="0" smtClean="0"/>
              <a:t>Energy: 23, 24, </a:t>
            </a:r>
            <a:r>
              <a:rPr lang="en-US" dirty="0" smtClean="0">
                <a:solidFill>
                  <a:srgbClr val="FF0000"/>
                </a:solidFill>
              </a:rPr>
              <a:t>25,</a:t>
            </a:r>
            <a:r>
              <a:rPr lang="en-US" dirty="0" smtClean="0"/>
              <a:t> 26, 27</a:t>
            </a:r>
          </a:p>
          <a:p>
            <a:pPr lvl="1"/>
            <a:r>
              <a:rPr lang="en-US" dirty="0" smtClean="0"/>
              <a:t>Focus: -0.35, -.25, </a:t>
            </a:r>
            <a:r>
              <a:rPr lang="en-US" dirty="0" smtClean="0">
                <a:solidFill>
                  <a:srgbClr val="FF0000"/>
                </a:solidFill>
              </a:rPr>
              <a:t>-0.15</a:t>
            </a:r>
            <a:r>
              <a:rPr lang="en-US" dirty="0" smtClean="0"/>
              <a:t>, -0.05, 0.05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850051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DUV Stepper Waveguides</a:t>
            </a:r>
            <a:br>
              <a:rPr lang="en-US" dirty="0" smtClean="0"/>
            </a:br>
            <a:r>
              <a:rPr lang="en-US" dirty="0" smtClean="0"/>
              <a:t>PR Strip Test Run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Jock</a:t>
            </a:r>
            <a:r>
              <a:rPr lang="en-US" dirty="0"/>
              <a:t> </a:t>
            </a:r>
            <a:r>
              <a:rPr lang="en-US" dirty="0" smtClean="0"/>
              <a:t>Bovington</a:t>
            </a:r>
          </a:p>
          <a:p>
            <a:r>
              <a:rPr lang="en-US" dirty="0" smtClean="0"/>
              <a:t>&amp;</a:t>
            </a:r>
          </a:p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71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of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Using (3) Si wafer (NOT SOI)</a:t>
            </a:r>
          </a:p>
          <a:p>
            <a:pPr lvl="1"/>
            <a:r>
              <a:rPr lang="en-US" dirty="0" smtClean="0"/>
              <a:t>Split DBARC bake temperature (160,170,180C)</a:t>
            </a:r>
          </a:p>
          <a:p>
            <a:pPr lvl="1"/>
            <a:r>
              <a:rPr lang="en-US" dirty="0" smtClean="0"/>
              <a:t>Split dose energy (16,17,18…31mJ/cm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Hold focus (-0.15um)</a:t>
            </a:r>
          </a:p>
          <a:p>
            <a:pPr lvl="1"/>
            <a:r>
              <a:rPr lang="en-US" dirty="0" smtClean="0"/>
              <a:t>Etch 250s</a:t>
            </a:r>
          </a:p>
          <a:p>
            <a:r>
              <a:rPr lang="en-US" dirty="0" smtClean="0"/>
              <a:t>Run (1)</a:t>
            </a:r>
            <a:r>
              <a:rPr lang="en-US" dirty="0"/>
              <a:t> </a:t>
            </a:r>
            <a:r>
              <a:rPr lang="en-US" dirty="0" smtClean="0"/>
              <a:t>SOI wafer given the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4758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Design of Experiment</a:t>
            </a:r>
          </a:p>
          <a:p>
            <a:r>
              <a:rPr lang="en-US" dirty="0" smtClean="0"/>
              <a:t>SEM Results</a:t>
            </a:r>
          </a:p>
          <a:p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9556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of Experiment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Jock Bovington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2266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of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Using (4) Si wafer (NOT SOI)</a:t>
            </a:r>
          </a:p>
          <a:p>
            <a:pPr lvl="1"/>
            <a:r>
              <a:rPr lang="en-US" dirty="0" smtClean="0"/>
              <a:t>DBARC bake temperature 170C</a:t>
            </a:r>
          </a:p>
          <a:p>
            <a:pPr lvl="1"/>
            <a:r>
              <a:rPr lang="en-US" dirty="0" smtClean="0"/>
              <a:t>Hold dose energy 28mJ/cm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Split focus </a:t>
            </a:r>
            <a:r>
              <a:rPr lang="en-US" dirty="0" smtClean="0">
                <a:solidFill>
                  <a:srgbClr val="FF0000"/>
                </a:solidFill>
              </a:rPr>
              <a:t>(-0.15um)</a:t>
            </a:r>
          </a:p>
          <a:p>
            <a:pPr lvl="1"/>
            <a:r>
              <a:rPr lang="en-US" dirty="0" smtClean="0"/>
              <a:t>Etch 250s</a:t>
            </a:r>
          </a:p>
          <a:p>
            <a:r>
              <a:rPr lang="en-US" dirty="0" smtClean="0"/>
              <a:t>Split PR strip</a:t>
            </a:r>
          </a:p>
          <a:p>
            <a:pPr lvl="1"/>
            <a:r>
              <a:rPr lang="en-US" dirty="0" smtClean="0"/>
              <a:t>1165 soak + u/s</a:t>
            </a:r>
          </a:p>
          <a:p>
            <a:pPr lvl="1"/>
            <a:r>
              <a:rPr lang="en-US" dirty="0" smtClean="0"/>
              <a:t>Flood expose + develop</a:t>
            </a:r>
          </a:p>
          <a:p>
            <a:pPr lvl="1"/>
            <a:r>
              <a:rPr lang="en-US" dirty="0" smtClean="0"/>
              <a:t>Hold (2) wafers</a:t>
            </a:r>
          </a:p>
          <a:p>
            <a:r>
              <a:rPr lang="en-US" dirty="0" smtClean="0"/>
              <a:t>Clean SOI wafer given the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6963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 Results – PR Strip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86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 Strip - SEMs – DUV Si 160C_0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382000" cy="48307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-</a:t>
            </a:r>
            <a:r>
              <a:rPr lang="en-US" dirty="0" err="1" smtClean="0"/>
              <a:t>Gasonics</a:t>
            </a:r>
            <a:r>
              <a:rPr lang="en-US" dirty="0" smtClean="0"/>
              <a:t> 350C, 2min x 3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b="1" dirty="0" smtClean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17" name="Picture 4" descr="C:\Users\Geza\Desktop\Jared\Bowers Group\DUV characterization\Pictures\8_6\160c\STAR28_1.TIF"/>
          <p:cNvPicPr>
            <a:picLocks noChangeAspect="1" noChangeArrowheads="1"/>
          </p:cNvPicPr>
          <p:nvPr/>
        </p:nvPicPr>
        <p:blipFill>
          <a:blip r:embed="rId2" cstate="print"/>
          <a:srcRect l="8821" t="29412" r="60307" b="29412"/>
          <a:stretch>
            <a:fillRect/>
          </a:stretch>
        </p:blipFill>
        <p:spPr bwMode="auto">
          <a:xfrm>
            <a:off x="2743200" y="3989832"/>
            <a:ext cx="2438400" cy="2438400"/>
          </a:xfrm>
          <a:prstGeom prst="rect">
            <a:avLst/>
          </a:prstGeom>
          <a:noFill/>
        </p:spPr>
      </p:pic>
      <p:pic>
        <p:nvPicPr>
          <p:cNvPr id="18" name="Picture 4" descr="C:\Users\Geza\Desktop\Jared\Bowers Group\DUV characterization\Pictures\8_6\160c\TPR27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3962400"/>
            <a:ext cx="3276600" cy="2456637"/>
          </a:xfrm>
          <a:prstGeom prst="rect">
            <a:avLst/>
          </a:prstGeom>
          <a:noFill/>
        </p:spPr>
      </p:pic>
      <p:pic>
        <p:nvPicPr>
          <p:cNvPr id="19" name="Picture 2" descr="C:\Users\Geza\Desktop\Jared\Bowers Group\DUV characterization\Pictures\8_6\160c\HGRT26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1447800"/>
            <a:ext cx="3252275" cy="2438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 Strip - SEMs – DUV Si 160C_0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382000" cy="48307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-</a:t>
            </a:r>
            <a:r>
              <a:rPr lang="en-US" dirty="0" err="1" smtClean="0"/>
              <a:t>Gasonics</a:t>
            </a:r>
            <a:r>
              <a:rPr lang="en-US" dirty="0" smtClean="0"/>
              <a:t> 350C, 2min x 3</a:t>
            </a:r>
          </a:p>
          <a:p>
            <a:pPr marL="0" indent="0">
              <a:buNone/>
            </a:pPr>
            <a:r>
              <a:rPr lang="en-US" dirty="0" smtClean="0"/>
              <a:t>-</a:t>
            </a:r>
            <a:r>
              <a:rPr lang="en-US" dirty="0" err="1" smtClean="0"/>
              <a:t>Nanostrip</a:t>
            </a:r>
            <a:r>
              <a:rPr lang="en-US" dirty="0" smtClean="0"/>
              <a:t> 25 min</a:t>
            </a:r>
          </a:p>
          <a:p>
            <a:pPr marL="0" indent="0">
              <a:buNone/>
            </a:pPr>
            <a:r>
              <a:rPr lang="en-US" dirty="0" smtClean="0"/>
              <a:t>-BHF 1min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b="1" dirty="0" smtClean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1026" name="Picture 2" descr="C:\Users\Geza\Desktop\Jared\Bowers Group\DUV characterization\Pictures\Cleaning\DUV Si 160C_0\8_16_nanostrip_bhf\Die26\160_0_01.TIF"/>
          <p:cNvPicPr>
            <a:picLocks noChangeAspect="1" noChangeArrowheads="1"/>
          </p:cNvPicPr>
          <p:nvPr/>
        </p:nvPicPr>
        <p:blipFill>
          <a:blip r:embed="rId2" cstate="print"/>
          <a:srcRect l="27264" r="18209"/>
          <a:stretch>
            <a:fillRect/>
          </a:stretch>
        </p:blipFill>
        <p:spPr bwMode="auto">
          <a:xfrm>
            <a:off x="152400" y="3733800"/>
            <a:ext cx="1828800" cy="2514600"/>
          </a:xfrm>
          <a:prstGeom prst="rect">
            <a:avLst/>
          </a:prstGeom>
          <a:noFill/>
        </p:spPr>
      </p:pic>
      <p:pic>
        <p:nvPicPr>
          <p:cNvPr id="1027" name="Picture 3" descr="C:\Users\Geza\Desktop\Jared\Bowers Group\DUV characterization\Pictures\Cleaning\DUV Si 160C_0\8_16_nanostrip_bhf\Die26\160_0_0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3733800"/>
            <a:ext cx="3400317" cy="2549395"/>
          </a:xfrm>
          <a:prstGeom prst="rect">
            <a:avLst/>
          </a:prstGeom>
          <a:noFill/>
        </p:spPr>
      </p:pic>
      <p:pic>
        <p:nvPicPr>
          <p:cNvPr id="1028" name="Picture 4" descr="C:\Users\Geza\Desktop\Jared\Bowers Group\DUV characterization\Pictures\Cleaning\DUV Si 160C_0\8_16_nanostrip_bhf\Die26\160_0_03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60776" y="1716628"/>
            <a:ext cx="2438400" cy="1828196"/>
          </a:xfrm>
          <a:prstGeom prst="rect">
            <a:avLst/>
          </a:prstGeom>
          <a:noFill/>
        </p:spPr>
      </p:pic>
      <p:pic>
        <p:nvPicPr>
          <p:cNvPr id="1029" name="Picture 5" descr="C:\Users\Geza\Desktop\Jared\Bowers Group\DUV characterization\Pictures\Cleaning\DUV Si 160C_0\8_16_nanostrip_bhf\Die26\160_0_06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990600"/>
            <a:ext cx="3429000" cy="2570900"/>
          </a:xfrm>
          <a:prstGeom prst="rect">
            <a:avLst/>
          </a:prstGeom>
          <a:noFill/>
        </p:spPr>
      </p:pic>
      <p:pic>
        <p:nvPicPr>
          <p:cNvPr id="1031" name="Picture 7" descr="C:\Users\Geza\Desktop\Jared\Bowers Group\DUV characterization\Pictures\Cleaning\DUV Si 160C_0\8_16_nanostrip_bhf\Die26\160_0_04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0" y="3726268"/>
            <a:ext cx="3429000" cy="25571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C:\Users\Geza\Desktop\Jared\Bowers Group\DUV characterization\Pictures\Cleaning\DUV-si-170C-1\BIGRING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743200"/>
            <a:ext cx="2642473" cy="19812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 Strip - SEMs – DUV Si 170C_1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3581400" cy="16002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-PEII 2min</a:t>
            </a:r>
          </a:p>
          <a:p>
            <a:pPr marL="0" indent="0">
              <a:buNone/>
            </a:pPr>
            <a:r>
              <a:rPr lang="en-US" sz="2000" dirty="0" smtClean="0"/>
              <a:t>-1165 @80C 30min</a:t>
            </a:r>
          </a:p>
          <a:p>
            <a:pPr marL="0" indent="0">
              <a:buNone/>
            </a:pPr>
            <a:r>
              <a:rPr lang="en-US" sz="2000" dirty="0" smtClean="0"/>
              <a:t>-1165 @80C u/s 10min</a:t>
            </a:r>
          </a:p>
          <a:p>
            <a:pPr marL="0" indent="0">
              <a:buNone/>
            </a:pPr>
            <a:r>
              <a:rPr lang="en-US" sz="2000" dirty="0" smtClean="0"/>
              <a:t>(U/S on </a:t>
            </a:r>
            <a:r>
              <a:rPr lang="en-US" sz="2000" dirty="0" err="1" smtClean="0"/>
              <a:t>high,freq</a:t>
            </a:r>
            <a:r>
              <a:rPr lang="en-US" sz="2000" dirty="0" smtClean="0"/>
              <a:t> 5,int 5)</a:t>
            </a:r>
          </a:p>
          <a:p>
            <a:pPr marL="0" indent="0">
              <a:buNone/>
            </a:pPr>
            <a:r>
              <a:rPr lang="en-US" sz="2000" dirty="0" smtClean="0"/>
              <a:t>-PEII 2min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b="1" dirty="0" smtClean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2050" name="Picture 2" descr="C:\Users\Geza\Desktop\Jared\Bowers Group\DUV characterization\Pictures\Cleaning\DUV-si-170C-1\HGRT_01.TIF"/>
          <p:cNvPicPr>
            <a:picLocks noChangeAspect="1" noChangeArrowheads="1"/>
          </p:cNvPicPr>
          <p:nvPr/>
        </p:nvPicPr>
        <p:blipFill>
          <a:blip r:embed="rId3" cstate="print"/>
          <a:srcRect l="11916"/>
          <a:stretch>
            <a:fillRect/>
          </a:stretch>
        </p:blipFill>
        <p:spPr bwMode="auto">
          <a:xfrm>
            <a:off x="6400800" y="4285968"/>
            <a:ext cx="2514600" cy="214037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2051" name="Picture 3" descr="C:\Users\Geza\Desktop\Jared\Bowers Group\DUV characterization\Pictures\Cleaning\DUV-si-170C-1\RING_01.TIF"/>
          <p:cNvPicPr>
            <a:picLocks noChangeAspect="1" noChangeArrowheads="1"/>
          </p:cNvPicPr>
          <p:nvPr/>
        </p:nvPicPr>
        <p:blipFill>
          <a:blip r:embed="rId4" cstate="print"/>
          <a:srcRect l="10823"/>
          <a:stretch>
            <a:fillRect/>
          </a:stretch>
        </p:blipFill>
        <p:spPr bwMode="auto">
          <a:xfrm>
            <a:off x="6400800" y="2133600"/>
            <a:ext cx="2511552" cy="211156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2053" name="Picture 5" descr="C:\Users\Geza\Desktop\Jared\Bowers Group\DUV characterization\Pictures\Cleaning\DUV-si-170C-1\TPR_01.TIF"/>
          <p:cNvPicPr>
            <a:picLocks noChangeAspect="1" noChangeArrowheads="1"/>
          </p:cNvPicPr>
          <p:nvPr/>
        </p:nvPicPr>
        <p:blipFill>
          <a:blip r:embed="rId5" cstate="print"/>
          <a:srcRect l="26471" t="8233" r="30637"/>
          <a:stretch>
            <a:fillRect/>
          </a:stretch>
        </p:blipFill>
        <p:spPr bwMode="auto">
          <a:xfrm>
            <a:off x="3810000" y="2133600"/>
            <a:ext cx="2675920" cy="429237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2055" name="Picture 7" descr="C:\Users\Geza\Desktop\Jared\Bowers Group\DUV characterization\Pictures\Cleaning\DUV-si-170C-1\VGRT_01.TIF"/>
          <p:cNvPicPr>
            <a:picLocks noChangeAspect="1" noChangeArrowheads="1"/>
          </p:cNvPicPr>
          <p:nvPr/>
        </p:nvPicPr>
        <p:blipFill>
          <a:blip r:embed="rId6" cstate="print"/>
          <a:srcRect l="20770" t="64136" r="16918" b="7663"/>
          <a:stretch>
            <a:fillRect/>
          </a:stretch>
        </p:blipFill>
        <p:spPr bwMode="auto">
          <a:xfrm>
            <a:off x="5418873" y="914400"/>
            <a:ext cx="3496527" cy="118648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2056" name="Picture 8" descr="C:\Users\Geza\Desktop\Jared\Bowers Group\DUV characterization\Pictures\Cleaning\DUV-si-170C-1\WG_01.T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4764024"/>
            <a:ext cx="2235938" cy="16764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2054" name="Picture 6" descr="C:\Users\Geza\Desktop\Jared\Bowers Group\DUV characterization\Pictures\Cleaning\DUV-si-170C-1\TPR_03.TIF"/>
          <p:cNvPicPr>
            <a:picLocks noChangeAspect="1" noChangeArrowheads="1"/>
          </p:cNvPicPr>
          <p:nvPr/>
        </p:nvPicPr>
        <p:blipFill>
          <a:blip r:embed="rId8" cstate="print"/>
          <a:srcRect l="43855" r="18399"/>
          <a:stretch>
            <a:fillRect/>
          </a:stretch>
        </p:blipFill>
        <p:spPr bwMode="auto">
          <a:xfrm>
            <a:off x="3124200" y="932688"/>
            <a:ext cx="1822981" cy="362102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2052" name="Picture 4" descr="C:\Users\Geza\Desktop\Jared\Bowers Group\DUV characterization\Pictures\Cleaning\DUV-si-170C-1\STAR_01.TIF"/>
          <p:cNvPicPr>
            <a:picLocks noChangeAspect="1" noChangeArrowheads="1"/>
          </p:cNvPicPr>
          <p:nvPr/>
        </p:nvPicPr>
        <p:blipFill>
          <a:blip r:embed="rId9" cstate="print"/>
          <a:srcRect l="24028" t="19071" r="18779"/>
          <a:stretch>
            <a:fillRect/>
          </a:stretch>
        </p:blipFill>
        <p:spPr bwMode="auto">
          <a:xfrm>
            <a:off x="3048000" y="4495800"/>
            <a:ext cx="1828800" cy="194017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 Strip - DUV Si 170C_2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04800" y="1295401"/>
            <a:ext cx="4495800" cy="16002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-DUV flood expose before etch 90sec</a:t>
            </a:r>
          </a:p>
          <a:p>
            <a:pPr marL="0" indent="0">
              <a:buNone/>
            </a:pPr>
            <a:r>
              <a:rPr lang="en-US" sz="2000" dirty="0" smtClean="0"/>
              <a:t>-Etch</a:t>
            </a:r>
          </a:p>
          <a:p>
            <a:pPr marL="0" indent="0">
              <a:buNone/>
            </a:pPr>
            <a:r>
              <a:rPr lang="en-US" sz="2000" dirty="0" smtClean="0"/>
              <a:t>-AZ300MIF 3min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b="1" dirty="0" smtClean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3074" name="Picture 2" descr="C:\Users\Geza\Desktop\Jared\Bowers Group\DUV characterization\Pictures\Cleaning\DUV_si_170C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1676400"/>
            <a:ext cx="6172200" cy="45757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2146300"/>
          </a:xfrm>
        </p:spPr>
        <p:txBody>
          <a:bodyPr/>
          <a:lstStyle/>
          <a:p>
            <a:r>
              <a:rPr lang="en-US" dirty="0" smtClean="0"/>
              <a:t>Side Wall SEM Results</a:t>
            </a:r>
            <a:br>
              <a:rPr lang="en-US" dirty="0" smtClean="0"/>
            </a:br>
            <a:r>
              <a:rPr lang="en-US" dirty="0" smtClean="0"/>
              <a:t>	</a:t>
            </a:r>
            <a:r>
              <a:rPr lang="en-US" sz="3000" dirty="0" smtClean="0"/>
              <a:t>DUV_Si_170C_1</a:t>
            </a:r>
            <a:br>
              <a:rPr lang="en-US" sz="3000" dirty="0" smtClean="0"/>
            </a:br>
            <a:r>
              <a:rPr lang="en-US" sz="3000" dirty="0" smtClean="0"/>
              <a:t>	die 25</a:t>
            </a:r>
            <a:endParaRPr lang="en-US" sz="3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86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Sidewall DUV_Si_170C_1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pic>
        <p:nvPicPr>
          <p:cNvPr id="4098" name="Picture 2" descr="C:\Users\Geza\Desktop\Jared\Bowers Group\DUV characterization\Pictures\9_7 DUV_SOI_170_1 Sidewalls\SW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990600"/>
            <a:ext cx="3353908" cy="2514600"/>
          </a:xfrm>
          <a:prstGeom prst="rect">
            <a:avLst/>
          </a:prstGeom>
          <a:noFill/>
        </p:spPr>
      </p:pic>
      <p:pic>
        <p:nvPicPr>
          <p:cNvPr id="4099" name="Picture 3" descr="C:\Users\Geza\Desktop\Jared\Bowers Group\DUV characterization\Pictures\9_7 DUV_SOI_170_1 Sidewalls\SW_01_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399" y="3581400"/>
            <a:ext cx="3353909" cy="2514600"/>
          </a:xfrm>
          <a:prstGeom prst="rect">
            <a:avLst/>
          </a:prstGeom>
          <a:noFill/>
        </p:spPr>
      </p:pic>
      <p:pic>
        <p:nvPicPr>
          <p:cNvPr id="4100" name="Picture 4" descr="C:\Users\Geza\Desktop\Jared\Bowers Group\DUV characterization\Pictures\9_7 DUV_SOI_170_1 Sidewalls\SW_01_0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0242" y="3581401"/>
            <a:ext cx="3353909" cy="2514600"/>
          </a:xfrm>
          <a:prstGeom prst="rect">
            <a:avLst/>
          </a:prstGeom>
          <a:noFill/>
        </p:spPr>
      </p:pic>
      <p:pic>
        <p:nvPicPr>
          <p:cNvPr id="4102" name="Picture 6" descr="C:\Users\Geza\Desktop\Jared\Bowers Group\DUV characterization\Pictures\9_7 DUV_SOI_170_1 Sidewalls\SW_03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989562"/>
            <a:ext cx="3349550" cy="2511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 Follower</a:t>
            </a:r>
            <a:endParaRPr lang="en-US" dirty="0"/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1800" dirty="0" smtClean="0"/>
                  <a:t>Clean Wafers</a:t>
                </a:r>
              </a:p>
              <a:p>
                <a:pPr lvl="1"/>
                <a:r>
                  <a:rPr lang="en-US" sz="1600" dirty="0" smtClean="0"/>
                  <a:t>Nano Strip, DI rinse, BHF, Di rinse, SRD</a:t>
                </a:r>
              </a:p>
              <a:p>
                <a:r>
                  <a:rPr lang="en-US" sz="1800" dirty="0" smtClean="0"/>
                  <a:t>Dehydration bake (132C, &gt;1min)</a:t>
                </a:r>
              </a:p>
              <a:p>
                <a:r>
                  <a:rPr lang="en-US" sz="1800" dirty="0" smtClean="0"/>
                  <a:t>Spin DBARC (5krpm, 30s) </a:t>
                </a:r>
              </a:p>
              <a:p>
                <a:r>
                  <a:rPr lang="en-US" sz="1800" dirty="0"/>
                  <a:t>H</a:t>
                </a:r>
                <a:r>
                  <a:rPr lang="en-US" sz="1800" dirty="0" smtClean="0"/>
                  <a:t>ot plate bake temp = XC, 60s</a:t>
                </a:r>
              </a:p>
              <a:p>
                <a:r>
                  <a:rPr lang="en-US" sz="1800" dirty="0" smtClean="0"/>
                  <a:t>Spin UV210 (5krpm, 30s)</a:t>
                </a:r>
              </a:p>
              <a:p>
                <a:r>
                  <a:rPr lang="en-US" sz="1800" dirty="0" smtClean="0"/>
                  <a:t>Soft </a:t>
                </a:r>
                <a:r>
                  <a:rPr lang="en-US" sz="1800" dirty="0"/>
                  <a:t>bake temp = </a:t>
                </a:r>
                <a:r>
                  <a:rPr lang="en-US" sz="1800" dirty="0" smtClean="0"/>
                  <a:t>132C</a:t>
                </a:r>
                <a:r>
                  <a:rPr lang="en-US" sz="1800" dirty="0"/>
                  <a:t>, </a:t>
                </a:r>
                <a:r>
                  <a:rPr lang="en-US" sz="1800" dirty="0" smtClean="0"/>
                  <a:t>60s</a:t>
                </a:r>
              </a:p>
              <a:p>
                <a:r>
                  <a:rPr lang="en-US" sz="1800" dirty="0" smtClean="0"/>
                  <a:t>DUV stepper exposure (</a:t>
                </a:r>
                <a:r>
                  <a:rPr lang="en-US" sz="1800" dirty="0" err="1" smtClean="0"/>
                  <a:t>YmJ</a:t>
                </a:r>
                <a:r>
                  <a:rPr lang="en-US" sz="1800" dirty="0" smtClean="0"/>
                  <a:t>/cm</a:t>
                </a:r>
                <a:r>
                  <a:rPr lang="en-US" sz="1800" baseline="30000" dirty="0" smtClean="0"/>
                  <a:t>2</a:t>
                </a:r>
                <a:r>
                  <a:rPr lang="en-US" sz="1800" dirty="0" smtClean="0"/>
                  <a:t>, -0.15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/>
                      </a:rPr>
                      <m:t>µ</m:t>
                    </m:r>
                  </m:oMath>
                </a14:m>
                <a:r>
                  <a:rPr lang="en-US" sz="1800" dirty="0" smtClean="0"/>
                  <a:t>m)</a:t>
                </a:r>
              </a:p>
              <a:p>
                <a:r>
                  <a:rPr lang="en-US" sz="1800" dirty="0" smtClean="0"/>
                  <a:t>Post exposure bake (132C, 90s)</a:t>
                </a:r>
              </a:p>
              <a:p>
                <a:r>
                  <a:rPr lang="en-US" sz="1800" dirty="0" smtClean="0"/>
                  <a:t>Develop 300MIF (120s, minimal agitation)</a:t>
                </a:r>
              </a:p>
              <a:p>
                <a:r>
                  <a:rPr lang="en-US" sz="1800" dirty="0" smtClean="0"/>
                  <a:t>PEII O2 </a:t>
                </a:r>
                <a:r>
                  <a:rPr lang="en-US" sz="1800" dirty="0" err="1" smtClean="0"/>
                  <a:t>Descum</a:t>
                </a:r>
                <a:r>
                  <a:rPr lang="en-US" sz="1800" dirty="0" smtClean="0"/>
                  <a:t> (100W, 300mT, 30s)</a:t>
                </a:r>
              </a:p>
              <a:p>
                <a:r>
                  <a:rPr lang="en-US" sz="1800" dirty="0" smtClean="0"/>
                  <a:t>Si Deep RIE “Bosch” single step etch BOV_J_01 (250s, ~250nm)</a:t>
                </a:r>
                <a:endParaRPr lang="en-US" sz="1800" dirty="0"/>
              </a:p>
              <a:p>
                <a:r>
                  <a:rPr lang="en-US" sz="1800" dirty="0" err="1" smtClean="0"/>
                  <a:t>Dektak</a:t>
                </a:r>
                <a:r>
                  <a:rPr lang="en-US" sz="1800" dirty="0" smtClean="0"/>
                  <a:t> step height</a:t>
                </a:r>
              </a:p>
              <a:p>
                <a:r>
                  <a:rPr lang="en-US" sz="1800" dirty="0" err="1" smtClean="0"/>
                  <a:t>Gasonics</a:t>
                </a:r>
                <a:r>
                  <a:rPr lang="en-US" sz="1800" dirty="0" smtClean="0"/>
                  <a:t> Strip (recipe #7, 120s, 1-3 repeats)</a:t>
                </a:r>
              </a:p>
              <a:p>
                <a:r>
                  <a:rPr lang="en-US" sz="1800" dirty="0" err="1" smtClean="0"/>
                  <a:t>Dektak</a:t>
                </a:r>
                <a:r>
                  <a:rPr lang="en-US" sz="1800" dirty="0" smtClean="0"/>
                  <a:t> step height</a:t>
                </a:r>
              </a:p>
              <a:p>
                <a:r>
                  <a:rPr lang="en-US" sz="1800" dirty="0" smtClean="0"/>
                  <a:t>SEM</a:t>
                </a:r>
                <a:endParaRPr lang="en-US" sz="18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 cstate="print"/>
                <a:stretch>
                  <a:fillRect l="-444" t="-631" b="-109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3169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Geza\Desktop\Jared\Bowers Group\DUV characterization\Pictures\9_7 DUV_SOI_170_1 Sidewalls\SW_05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90600"/>
            <a:ext cx="3353909" cy="25146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Sidewall DUV_Si_170C_1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pic>
        <p:nvPicPr>
          <p:cNvPr id="5122" name="Picture 2" descr="C:\Users\Geza\Desktop\Jared\Bowers Group\DUV characterization\Pictures\9_7 DUV_SOI_170_1 Sidewalls\SW_04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399" y="990600"/>
            <a:ext cx="3353909" cy="2514600"/>
          </a:xfrm>
          <a:prstGeom prst="rect">
            <a:avLst/>
          </a:prstGeom>
          <a:noFill/>
        </p:spPr>
      </p:pic>
      <p:pic>
        <p:nvPicPr>
          <p:cNvPr id="5124" name="Picture 4" descr="C:\Users\Geza\Desktop\Jared\Bowers Group\DUV characterization\Pictures\9_7 DUV_SOI_170_1 Sidewalls\SW_06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3581400"/>
            <a:ext cx="3349752" cy="25114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Sidewall DUV_Si_170C_1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pic>
        <p:nvPicPr>
          <p:cNvPr id="10" name="Picture 2" descr="C:\Users\Geza\Desktop\Jared\Bowers Group\DUV characterization\Pictures\9_7 DUV_SOI_170_1 Sidewalls\SW_07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90600"/>
            <a:ext cx="3353907" cy="2514599"/>
          </a:xfrm>
          <a:prstGeom prst="rect">
            <a:avLst/>
          </a:prstGeom>
          <a:noFill/>
        </p:spPr>
      </p:pic>
      <p:pic>
        <p:nvPicPr>
          <p:cNvPr id="6147" name="Picture 3" descr="C:\Users\Geza\Desktop\Jared\Bowers Group\DUV characterization\Pictures\9_7 DUV_SOI_170_1 Sidewalls\SW_08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990600"/>
            <a:ext cx="3353908" cy="2514600"/>
          </a:xfrm>
          <a:prstGeom prst="rect">
            <a:avLst/>
          </a:prstGeom>
          <a:noFill/>
        </p:spPr>
      </p:pic>
      <p:pic>
        <p:nvPicPr>
          <p:cNvPr id="16" name="Picture 5" descr="C:\Users\Geza\Desktop\Jared\Bowers Group\DUV characterization\Pictures\9_7 DUV_SOI_170_1 Sidewalls\SW_1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3581400"/>
            <a:ext cx="3353909" cy="2514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Sidewall DUV_Si_170C_1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pic>
        <p:nvPicPr>
          <p:cNvPr id="9" name="Picture 2" descr="C:\Users\Geza\Desktop\Jared\Bowers Group\DUV characterization\Pictures\9_7 DUV_SOI_170_1 Sidewalls\HG_SW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90601"/>
            <a:ext cx="3353908" cy="2514599"/>
          </a:xfrm>
          <a:prstGeom prst="rect">
            <a:avLst/>
          </a:prstGeom>
          <a:noFill/>
        </p:spPr>
      </p:pic>
      <p:pic>
        <p:nvPicPr>
          <p:cNvPr id="11" name="Picture 4" descr="C:\Users\Geza\Desktop\Jared\Bowers Group\DUV characterization\Pictures\9_7 DUV_SOI_170_1 Sidewalls\SW_09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3581400"/>
            <a:ext cx="3353908" cy="2514600"/>
          </a:xfrm>
          <a:prstGeom prst="rect">
            <a:avLst/>
          </a:prstGeom>
          <a:noFill/>
        </p:spPr>
      </p:pic>
      <p:pic>
        <p:nvPicPr>
          <p:cNvPr id="12" name="Picture 5" descr="C:\Users\Geza\Desktop\Jared\Bowers Group\DUV characterization\Pictures\9_7 DUV_SOI_170_1 Sidewalls\SW_1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399" y="3581400"/>
            <a:ext cx="3353909" cy="2514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r>
              <a:rPr lang="en-US" dirty="0" smtClean="0"/>
              <a:t> &amp; Jock Bovington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3942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 Strip 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1165 stripper appears to remove UV210 and DBARC very effectively</a:t>
            </a:r>
          </a:p>
          <a:p>
            <a:pPr lvl="1"/>
            <a:r>
              <a:rPr lang="en-US" dirty="0" smtClean="0"/>
              <a:t>Follow-up experiment</a:t>
            </a:r>
          </a:p>
          <a:p>
            <a:pPr lvl="2"/>
            <a:r>
              <a:rPr lang="en-US" dirty="0" smtClean="0"/>
              <a:t>Reduce time of 1165 soak</a:t>
            </a:r>
          </a:p>
          <a:p>
            <a:r>
              <a:rPr lang="en-US" dirty="0" smtClean="0"/>
              <a:t>Developer had little effect on the PR post </a:t>
            </a:r>
            <a:r>
              <a:rPr lang="en-US" dirty="0" smtClean="0"/>
              <a:t>etch</a:t>
            </a:r>
          </a:p>
          <a:p>
            <a:r>
              <a:rPr lang="en-US" dirty="0" smtClean="0"/>
              <a:t>Sidewalls look good on waveguides, but not ideal on grating features</a:t>
            </a:r>
          </a:p>
          <a:p>
            <a:endParaRPr lang="en-US" dirty="0" smtClean="0"/>
          </a:p>
          <a:p>
            <a:pPr lvl="1">
              <a:buNone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700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DUV Stepper Waveguides</a:t>
            </a:r>
            <a:br>
              <a:rPr lang="en-US" dirty="0" smtClean="0"/>
            </a:br>
            <a:r>
              <a:rPr lang="en-US" dirty="0" smtClean="0"/>
              <a:t>SOI Test Run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Jock</a:t>
            </a:r>
            <a:r>
              <a:rPr lang="en-US" dirty="0"/>
              <a:t> </a:t>
            </a:r>
            <a:r>
              <a:rPr lang="en-US" dirty="0" smtClean="0"/>
              <a:t>Bovington</a:t>
            </a:r>
          </a:p>
          <a:p>
            <a:r>
              <a:rPr lang="en-US" dirty="0" smtClean="0"/>
              <a:t>&amp;</a:t>
            </a:r>
          </a:p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71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Design of Experiment</a:t>
            </a:r>
          </a:p>
          <a:p>
            <a:r>
              <a:rPr lang="en-US" dirty="0" smtClean="0"/>
              <a:t>Device Layout</a:t>
            </a:r>
          </a:p>
          <a:p>
            <a:r>
              <a:rPr lang="en-US" dirty="0" smtClean="0"/>
              <a:t>SEM Results</a:t>
            </a:r>
          </a:p>
          <a:p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9556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of Experiment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Jock Bovington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2266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of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Using (3) Si wafer (NOT SOI)</a:t>
            </a:r>
          </a:p>
          <a:p>
            <a:pPr lvl="1"/>
            <a:r>
              <a:rPr lang="en-US" dirty="0" smtClean="0"/>
              <a:t>Split DBARC bake temperature (160,170,180C)</a:t>
            </a:r>
          </a:p>
          <a:p>
            <a:pPr lvl="1"/>
            <a:r>
              <a:rPr lang="en-US" dirty="0" smtClean="0"/>
              <a:t>Split dose energy (16,17,18…31mJ/cm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Hold focus (-0.15um)</a:t>
            </a:r>
          </a:p>
          <a:p>
            <a:pPr lvl="1"/>
            <a:r>
              <a:rPr lang="en-US" dirty="0" smtClean="0"/>
              <a:t>Etch 250s</a:t>
            </a:r>
          </a:p>
          <a:p>
            <a:r>
              <a:rPr lang="en-US" dirty="0" smtClean="0"/>
              <a:t>Run (1)</a:t>
            </a:r>
            <a:r>
              <a:rPr lang="en-US" dirty="0"/>
              <a:t> </a:t>
            </a:r>
            <a:r>
              <a:rPr lang="en-US" dirty="0" smtClean="0"/>
              <a:t>SOI wafer given the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6963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 Follower</a:t>
            </a:r>
            <a:endParaRPr lang="en-US" dirty="0"/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1800" dirty="0" smtClean="0"/>
                  <a:t>Clean Wafers</a:t>
                </a:r>
              </a:p>
              <a:p>
                <a:pPr lvl="1"/>
                <a:r>
                  <a:rPr lang="en-US" sz="1600" dirty="0" smtClean="0"/>
                  <a:t>Nano Strip, DI rinse, BHF, Di rinse, SRD</a:t>
                </a:r>
              </a:p>
              <a:p>
                <a:r>
                  <a:rPr lang="en-US" sz="1800" dirty="0" smtClean="0"/>
                  <a:t>Dehydration bake (132C, &gt;1min)</a:t>
                </a:r>
              </a:p>
              <a:p>
                <a:r>
                  <a:rPr lang="en-US" sz="1800" dirty="0" smtClean="0"/>
                  <a:t>Spin DBARC (5krpm, 30s) </a:t>
                </a:r>
              </a:p>
              <a:p>
                <a:r>
                  <a:rPr lang="en-US" sz="1800" dirty="0"/>
                  <a:t>H</a:t>
                </a:r>
                <a:r>
                  <a:rPr lang="en-US" sz="1800" dirty="0" smtClean="0"/>
                  <a:t>ot plate bake temp = XC, 60s</a:t>
                </a:r>
              </a:p>
              <a:p>
                <a:r>
                  <a:rPr lang="en-US" sz="1800" dirty="0" smtClean="0"/>
                  <a:t>Spin UV210 (5krpm, 30s)</a:t>
                </a:r>
              </a:p>
              <a:p>
                <a:r>
                  <a:rPr lang="en-US" sz="1800" dirty="0" smtClean="0"/>
                  <a:t>Soft </a:t>
                </a:r>
                <a:r>
                  <a:rPr lang="en-US" sz="1800" dirty="0"/>
                  <a:t>bake temp = </a:t>
                </a:r>
                <a:r>
                  <a:rPr lang="en-US" sz="1800" dirty="0" smtClean="0"/>
                  <a:t>132C</a:t>
                </a:r>
                <a:r>
                  <a:rPr lang="en-US" sz="1800" dirty="0"/>
                  <a:t>, </a:t>
                </a:r>
                <a:r>
                  <a:rPr lang="en-US" sz="1800" dirty="0" smtClean="0"/>
                  <a:t>60s</a:t>
                </a:r>
              </a:p>
              <a:p>
                <a:r>
                  <a:rPr lang="en-US" sz="1800" dirty="0" smtClean="0"/>
                  <a:t>DUV stepper exposure (</a:t>
                </a:r>
                <a:r>
                  <a:rPr lang="en-US" sz="1800" dirty="0" err="1" smtClean="0"/>
                  <a:t>YmJ</a:t>
                </a:r>
                <a:r>
                  <a:rPr lang="en-US" sz="1800" dirty="0" smtClean="0"/>
                  <a:t>/cm</a:t>
                </a:r>
                <a:r>
                  <a:rPr lang="en-US" sz="1800" baseline="30000" dirty="0" smtClean="0"/>
                  <a:t>2</a:t>
                </a:r>
                <a:r>
                  <a:rPr lang="en-US" sz="1800" dirty="0" smtClean="0"/>
                  <a:t>, -0.15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/>
                      </a:rPr>
                      <m:t>µ</m:t>
                    </m:r>
                  </m:oMath>
                </a14:m>
                <a:r>
                  <a:rPr lang="en-US" sz="1800" dirty="0" smtClean="0"/>
                  <a:t>m)</a:t>
                </a:r>
              </a:p>
              <a:p>
                <a:r>
                  <a:rPr lang="en-US" sz="1800" dirty="0" smtClean="0"/>
                  <a:t>Post exposure bake (132C, 90s)</a:t>
                </a:r>
              </a:p>
              <a:p>
                <a:r>
                  <a:rPr lang="en-US" sz="1800" dirty="0" smtClean="0"/>
                  <a:t>Develop 300MIF (120s, minimal agitation)</a:t>
                </a:r>
              </a:p>
              <a:p>
                <a:r>
                  <a:rPr lang="en-US" sz="1800" dirty="0" smtClean="0"/>
                  <a:t>SRD</a:t>
                </a:r>
              </a:p>
              <a:p>
                <a:r>
                  <a:rPr lang="en-US" sz="1800" dirty="0" smtClean="0"/>
                  <a:t>PEII </a:t>
                </a:r>
                <a:r>
                  <a:rPr lang="en-US" sz="1800" dirty="0" smtClean="0"/>
                  <a:t>O2 </a:t>
                </a:r>
                <a:r>
                  <a:rPr lang="en-US" sz="1800" dirty="0" err="1" smtClean="0"/>
                  <a:t>Descum</a:t>
                </a:r>
                <a:r>
                  <a:rPr lang="en-US" sz="1800" dirty="0" smtClean="0"/>
                  <a:t> (100W, 300mT, 30s)</a:t>
                </a:r>
              </a:p>
              <a:p>
                <a:r>
                  <a:rPr lang="en-US" sz="1800" dirty="0" smtClean="0"/>
                  <a:t>Si Deep RIE “Bosch” single step etch BOV_J_01 (250s, ~250nm)</a:t>
                </a:r>
                <a:endParaRPr lang="en-US" sz="1800" dirty="0"/>
              </a:p>
              <a:p>
                <a:r>
                  <a:rPr lang="en-US" sz="1800" dirty="0" err="1" smtClean="0"/>
                  <a:t>Dektak</a:t>
                </a:r>
                <a:r>
                  <a:rPr lang="en-US" sz="1800" dirty="0" smtClean="0"/>
                  <a:t> step height</a:t>
                </a:r>
                <a:endParaRPr lang="en-US" sz="1800" dirty="0" smtClean="0"/>
              </a:p>
              <a:p>
                <a:r>
                  <a:rPr lang="en-US" sz="1800" dirty="0" err="1" smtClean="0"/>
                  <a:t>Gasonics</a:t>
                </a:r>
                <a:r>
                  <a:rPr lang="en-US" sz="1800" dirty="0" smtClean="0"/>
                  <a:t> Strip (recipe #7, 120s, 1-3 repeats)</a:t>
                </a:r>
              </a:p>
              <a:p>
                <a:r>
                  <a:rPr lang="en-US" sz="1800" dirty="0" err="1" smtClean="0"/>
                  <a:t>Dektak</a:t>
                </a:r>
                <a:r>
                  <a:rPr lang="en-US" sz="1800" dirty="0" smtClean="0"/>
                  <a:t> step height</a:t>
                </a:r>
              </a:p>
              <a:p>
                <a:r>
                  <a:rPr lang="en-US" sz="1800" dirty="0" smtClean="0"/>
                  <a:t>SEM</a:t>
                </a:r>
                <a:endParaRPr lang="en-US" sz="18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 cstate="print"/>
                <a:stretch>
                  <a:fillRect l="-444" t="-631" b="-178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565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Device Layout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3942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Device Layout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0536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Device Layout – Dose Energy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ord 5"/>
          <p:cNvSpPr/>
          <p:nvPr/>
        </p:nvSpPr>
        <p:spPr>
          <a:xfrm>
            <a:off x="1679864" y="1295400"/>
            <a:ext cx="5410200" cy="5181600"/>
          </a:xfrm>
          <a:prstGeom prst="chord">
            <a:avLst>
              <a:gd name="adj1" fmla="val 6710358"/>
              <a:gd name="adj2" fmla="val 41319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4059221023"/>
              </p:ext>
            </p:extLst>
          </p:nvPr>
        </p:nvGraphicFramePr>
        <p:xfrm>
          <a:off x="1981200" y="1524000"/>
          <a:ext cx="4191000" cy="419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8500"/>
                <a:gridCol w="698500"/>
                <a:gridCol w="698500"/>
                <a:gridCol w="698500"/>
                <a:gridCol w="698500"/>
                <a:gridCol w="698500"/>
              </a:tblGrid>
              <a:tr h="698500"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23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24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25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26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27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985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-.35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6985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-.25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6985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-.15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6985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-.05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6985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0.5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554480" y="2819400"/>
            <a:ext cx="152400" cy="2133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1733549" y="3362324"/>
            <a:ext cx="7138" cy="1031083"/>
          </a:xfrm>
          <a:prstGeom prst="line">
            <a:avLst/>
          </a:prstGeom>
          <a:ln w="28575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93941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/>
              <a:t>Coupler gaps</a:t>
            </a:r>
          </a:p>
          <a:p>
            <a:pPr lvl="1"/>
            <a:r>
              <a:rPr lang="en-US" dirty="0" smtClean="0"/>
              <a:t>300nm period gratings</a:t>
            </a:r>
          </a:p>
          <a:p>
            <a:pPr lvl="1"/>
            <a:r>
              <a:rPr lang="en-US" dirty="0" smtClean="0"/>
              <a:t>Star Coupler points</a:t>
            </a:r>
          </a:p>
          <a:p>
            <a:pPr lvl="1"/>
            <a:r>
              <a:rPr lang="en-US" dirty="0" smtClean="0"/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30770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 Results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9600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Coupler gaps</a:t>
            </a:r>
          </a:p>
          <a:p>
            <a:pPr lvl="1"/>
            <a:r>
              <a:rPr lang="en-US" b="1" dirty="0" smtClean="0"/>
              <a:t>300nm period gratings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 Coupler points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2" name="Straight Connector 21"/>
          <p:cNvCxnSpPr/>
          <p:nvPr/>
        </p:nvCxnSpPr>
        <p:spPr>
          <a:xfrm>
            <a:off x="4800600" y="6553200"/>
            <a:ext cx="295751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7751764" y="6134100"/>
            <a:ext cx="0" cy="43338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634766" y="4207855"/>
            <a:ext cx="4165834" cy="2345345"/>
            <a:chOff x="634766" y="4665055"/>
            <a:chExt cx="4165834" cy="2345345"/>
          </a:xfrm>
        </p:grpSpPr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21429" t="57619" r="28095" b="5048"/>
            <a:stretch>
              <a:fillRect/>
            </a:stretch>
          </p:blipFill>
          <p:spPr bwMode="auto">
            <a:xfrm>
              <a:off x="634766" y="4724399"/>
              <a:ext cx="3873494" cy="914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5" name="Straight Arrow Connector 24"/>
            <p:cNvCxnSpPr/>
            <p:nvPr/>
          </p:nvCxnSpPr>
          <p:spPr>
            <a:xfrm>
              <a:off x="683489" y="5029200"/>
              <a:ext cx="375777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634766" y="5638800"/>
              <a:ext cx="1461696" cy="3697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3010022" y="5638800"/>
              <a:ext cx="1790578" cy="3697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10000" t="10667" r="15714" b="4762"/>
            <a:stretch>
              <a:fillRect/>
            </a:stretch>
          </p:blipFill>
          <p:spPr bwMode="auto">
            <a:xfrm>
              <a:off x="634766" y="6008531"/>
              <a:ext cx="4165834" cy="1001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0" name="Straight Arrow Connector 29"/>
            <p:cNvCxnSpPr/>
            <p:nvPr/>
          </p:nvCxnSpPr>
          <p:spPr>
            <a:xfrm>
              <a:off x="2321000" y="6493807"/>
              <a:ext cx="22217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1886812" y="6229917"/>
              <a:ext cx="44296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1019192" y="6075148"/>
              <a:ext cx="368493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6"/>
            <p:cNvSpPr txBox="1"/>
            <p:nvPr/>
          </p:nvSpPr>
          <p:spPr>
            <a:xfrm>
              <a:off x="1613929" y="6324600"/>
              <a:ext cx="910847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.</a:t>
              </a:r>
              <a:r>
                <a:rPr lang="en-US" b="1" dirty="0" smtClean="0"/>
                <a:t>15um</a:t>
              </a:r>
              <a:endParaRPr lang="en-US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285874" y="6019800"/>
              <a:ext cx="899848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.3um</a:t>
              </a:r>
              <a:endParaRPr lang="en-US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04240" y="4665055"/>
              <a:ext cx="974090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12um</a:t>
              </a:r>
              <a:endParaRPr lang="en-US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028190" y="5730272"/>
              <a:ext cx="1198880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2.55um</a:t>
              </a:r>
              <a:endParaRPr lang="en-US" b="1" dirty="0"/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>
              <a:off x="2540634" y="6798607"/>
              <a:ext cx="22217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6"/>
            <p:cNvSpPr txBox="1"/>
            <p:nvPr/>
          </p:nvSpPr>
          <p:spPr>
            <a:xfrm>
              <a:off x="1828800" y="6629400"/>
              <a:ext cx="910847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.</a:t>
              </a:r>
              <a:r>
                <a:rPr lang="en-US" b="1" dirty="0" smtClean="0"/>
                <a:t>15um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320814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Geza\Desktop\Jared\Bowers Group\DUV characterization\Pictures\8_28_DUV SOI 170C_1\E25_F-.15_VGRT.TIF"/>
          <p:cNvPicPr>
            <a:picLocks noChangeAspect="1" noChangeArrowheads="1"/>
          </p:cNvPicPr>
          <p:nvPr/>
        </p:nvPicPr>
        <p:blipFill>
          <a:blip r:embed="rId2" cstate="print"/>
          <a:srcRect l="4499" r="14528"/>
          <a:stretch>
            <a:fillRect/>
          </a:stretch>
        </p:blipFill>
        <p:spPr bwMode="auto">
          <a:xfrm>
            <a:off x="304800" y="990600"/>
            <a:ext cx="4343400" cy="402166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DUV SOI 170C-1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715000" y="4495800"/>
            <a:ext cx="762000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9"/>
          <p:cNvGrpSpPr/>
          <p:nvPr/>
        </p:nvGrpSpPr>
        <p:grpSpPr>
          <a:xfrm>
            <a:off x="304800" y="990600"/>
            <a:ext cx="1141757" cy="1143000"/>
            <a:chOff x="4495800" y="3200400"/>
            <a:chExt cx="3505198" cy="3509016"/>
          </a:xfrm>
        </p:grpSpPr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Rectangle 31"/>
            <p:cNvSpPr/>
            <p:nvPr/>
          </p:nvSpPr>
          <p:spPr>
            <a:xfrm>
              <a:off x="5906293" y="4604006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147" name="Picture 3" descr="C:\Users\Geza\Desktop\Jared\Bowers Group\DUV characterization\Pictures\8_28_DUV SOI 170C_1\E26_F-.15_VG.TIF"/>
          <p:cNvPicPr>
            <a:picLocks noChangeAspect="1" noChangeArrowheads="1"/>
          </p:cNvPicPr>
          <p:nvPr/>
        </p:nvPicPr>
        <p:blipFill>
          <a:blip r:embed="rId4" cstate="print"/>
          <a:srcRect l="4890" r="18505"/>
          <a:stretch>
            <a:fillRect/>
          </a:stretch>
        </p:blipFill>
        <p:spPr bwMode="auto">
          <a:xfrm>
            <a:off x="4724400" y="990600"/>
            <a:ext cx="4114800" cy="4027251"/>
          </a:xfrm>
          <a:prstGeom prst="rect">
            <a:avLst/>
          </a:prstGeom>
          <a:noFill/>
        </p:spPr>
      </p:pic>
      <p:grpSp>
        <p:nvGrpSpPr>
          <p:cNvPr id="11" name="Group 29"/>
          <p:cNvGrpSpPr/>
          <p:nvPr/>
        </p:nvGrpSpPr>
        <p:grpSpPr>
          <a:xfrm>
            <a:off x="4724400" y="990600"/>
            <a:ext cx="1141757" cy="1143000"/>
            <a:chOff x="4495800" y="3200400"/>
            <a:chExt cx="3505198" cy="3509016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6602593" y="4604006"/>
              <a:ext cx="685799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Coupler gaps</a:t>
            </a:r>
          </a:p>
          <a:p>
            <a:pPr lvl="1"/>
            <a:r>
              <a:rPr lang="en-US" b="1" dirty="0" smtClean="0"/>
              <a:t>300nm period gratings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 Coupler points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300" t="22222" r="64300" b="33910"/>
          <a:stretch/>
        </p:blipFill>
        <p:spPr bwMode="auto">
          <a:xfrm>
            <a:off x="2819400" y="3581400"/>
            <a:ext cx="211836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4800600" y="6400800"/>
            <a:ext cx="236855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7162800" y="6126956"/>
            <a:ext cx="0" cy="288131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 cstate="print"/>
          <a:srcRect l="14286" t="12952" r="13333" b="77358"/>
          <a:stretch>
            <a:fillRect/>
          </a:stretch>
        </p:blipFill>
        <p:spPr bwMode="auto">
          <a:xfrm>
            <a:off x="533400" y="5208345"/>
            <a:ext cx="4343400" cy="1421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0" name="Straight Arrow Connector 29"/>
          <p:cNvCxnSpPr/>
          <p:nvPr/>
        </p:nvCxnSpPr>
        <p:spPr>
          <a:xfrm>
            <a:off x="2819400" y="3581400"/>
            <a:ext cx="2133600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077653" y="3516868"/>
            <a:ext cx="951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12um</a:t>
            </a:r>
            <a:endParaRPr lang="en-US" b="1" dirty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2143353" y="5251450"/>
            <a:ext cx="1069924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925829" y="5040868"/>
            <a:ext cx="1283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3um</a:t>
            </a:r>
            <a:endParaRPr lang="en-US" b="1" dirty="0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2146611" y="5454650"/>
            <a:ext cx="515055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57142" y="5257800"/>
            <a:ext cx="1452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1.425um</a:t>
            </a:r>
            <a:endParaRPr lang="en-US" b="1" dirty="0"/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2651939" y="5867400"/>
            <a:ext cx="54293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900142" y="5678408"/>
            <a:ext cx="1300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.15um</a:t>
            </a:r>
            <a:endParaRPr lang="en-US" b="1" dirty="0"/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2152650" y="4648200"/>
            <a:ext cx="1504950" cy="5476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3205163" y="4648200"/>
            <a:ext cx="833437" cy="5619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3276600" y="5560219"/>
            <a:ext cx="0" cy="221456"/>
          </a:xfrm>
          <a:prstGeom prst="straightConnector1">
            <a:avLst/>
          </a:prstGeom>
          <a:ln w="95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3276600" y="5780881"/>
            <a:ext cx="0" cy="200819"/>
          </a:xfrm>
          <a:prstGeom prst="straightConnector1">
            <a:avLst/>
          </a:prstGeom>
          <a:ln w="95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276600" y="5486400"/>
            <a:ext cx="1300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.15um</a:t>
            </a:r>
            <a:endParaRPr lang="en-US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3276600" y="5688568"/>
            <a:ext cx="1300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.15um</a:t>
            </a:r>
            <a:endParaRPr lang="en-US" b="1" dirty="0"/>
          </a:p>
        </p:txBody>
      </p:sp>
    </p:spTree>
    <p:extLst>
      <p:ext uri="{BB962C8B-B14F-4D97-AF65-F5344CB8AC3E}">
        <p14:creationId xmlns="" xmlns:p14="http://schemas.microsoft.com/office/powerpoint/2010/main" val="418294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Geza\Desktop\Jared\Bowers Group\DUV characterization\Pictures\8_31_DUV SOI 170C_1\E25F-05H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990600"/>
            <a:ext cx="3862076" cy="28956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DUV SOI 170C-1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 descr="C:\Users\Geza\Desktop\Jared\Bowers Group\DUV characterization\Pictures\8_28_DUV SOI 170C_1\E25_F.05_HGRT.TIF"/>
          <p:cNvPicPr>
            <a:picLocks noChangeAspect="1" noChangeArrowheads="1"/>
          </p:cNvPicPr>
          <p:nvPr/>
        </p:nvPicPr>
        <p:blipFill>
          <a:blip r:embed="rId3" cstate="print"/>
          <a:srcRect l="2205"/>
          <a:stretch>
            <a:fillRect/>
          </a:stretch>
        </p:blipFill>
        <p:spPr bwMode="auto">
          <a:xfrm>
            <a:off x="430658" y="990600"/>
            <a:ext cx="3607942" cy="2766058"/>
          </a:xfrm>
          <a:prstGeom prst="rect">
            <a:avLst/>
          </a:prstGeom>
          <a:noFill/>
        </p:spPr>
      </p:pic>
      <p:grpSp>
        <p:nvGrpSpPr>
          <p:cNvPr id="25" name="Group 24"/>
          <p:cNvGrpSpPr/>
          <p:nvPr/>
        </p:nvGrpSpPr>
        <p:grpSpPr>
          <a:xfrm>
            <a:off x="436991" y="990600"/>
            <a:ext cx="685054" cy="685800"/>
            <a:chOff x="4495800" y="3200400"/>
            <a:chExt cx="3505198" cy="3509016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20"/>
            <p:cNvSpPr/>
            <p:nvPr/>
          </p:nvSpPr>
          <p:spPr>
            <a:xfrm>
              <a:off x="5906293" y="6011862"/>
              <a:ext cx="685800" cy="68421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3" name="Straight Connector 22"/>
          <p:cNvCxnSpPr/>
          <p:nvPr/>
        </p:nvCxnSpPr>
        <p:spPr>
          <a:xfrm>
            <a:off x="5715000" y="4495800"/>
            <a:ext cx="762000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4648200" y="990600"/>
            <a:ext cx="685054" cy="685800"/>
            <a:chOff x="4495800" y="3200400"/>
            <a:chExt cx="3505198" cy="3509016"/>
          </a:xfrm>
        </p:grpSpPr>
        <p:pic>
          <p:nvPicPr>
            <p:cNvPr id="28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Rectangle 28"/>
            <p:cNvSpPr/>
            <p:nvPr/>
          </p:nvSpPr>
          <p:spPr>
            <a:xfrm>
              <a:off x="5906293" y="5318519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3" name="Picture 5" descr="C:\Users\Geza\Desktop\Jared\Bowers Group\DUV characterization\Pictures\8_28_DUV SOI 170C_1\E25_F-.15_HGRT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5890" y="3733800"/>
            <a:ext cx="3963710" cy="2971800"/>
          </a:xfrm>
          <a:prstGeom prst="rect">
            <a:avLst/>
          </a:prstGeom>
          <a:noFill/>
        </p:spPr>
      </p:pic>
      <p:grpSp>
        <p:nvGrpSpPr>
          <p:cNvPr id="30" name="Group 29"/>
          <p:cNvGrpSpPr/>
          <p:nvPr/>
        </p:nvGrpSpPr>
        <p:grpSpPr>
          <a:xfrm>
            <a:off x="484465" y="4724400"/>
            <a:ext cx="685054" cy="685800"/>
            <a:chOff x="4495800" y="3200400"/>
            <a:chExt cx="3505198" cy="3509016"/>
          </a:xfrm>
        </p:grpSpPr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Rectangle 31"/>
            <p:cNvSpPr/>
            <p:nvPr/>
          </p:nvSpPr>
          <p:spPr>
            <a:xfrm>
              <a:off x="5906293" y="4604006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4" name="Picture 6" descr="C:\Users\Geza\Desktop\Jared\Bowers Group\DUV characterization\Pictures\8_28_DUV SOI 170C_1\E26_F.05_HGRT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6991" y="3962400"/>
            <a:ext cx="3658809" cy="2743200"/>
          </a:xfrm>
          <a:prstGeom prst="rect">
            <a:avLst/>
          </a:prstGeom>
          <a:noFill/>
        </p:spPr>
      </p:pic>
      <p:grpSp>
        <p:nvGrpSpPr>
          <p:cNvPr id="37" name="Group 36"/>
          <p:cNvGrpSpPr/>
          <p:nvPr/>
        </p:nvGrpSpPr>
        <p:grpSpPr>
          <a:xfrm>
            <a:off x="4648200" y="3962400"/>
            <a:ext cx="685054" cy="685800"/>
            <a:chOff x="4495800" y="3200400"/>
            <a:chExt cx="3505198" cy="3509016"/>
          </a:xfrm>
        </p:grpSpPr>
        <p:pic>
          <p:nvPicPr>
            <p:cNvPr id="38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" name="Rectangle 38"/>
            <p:cNvSpPr/>
            <p:nvPr/>
          </p:nvSpPr>
          <p:spPr>
            <a:xfrm>
              <a:off x="6612333" y="6011860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Geza\Desktop\Jared\Bowers Group\DUV characterization\Pictures\8_31_DUV SOI 170C_1\E25F-35H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990599"/>
            <a:ext cx="3733800" cy="2799425"/>
          </a:xfrm>
          <a:prstGeom prst="rect">
            <a:avLst/>
          </a:prstGeom>
          <a:noFill/>
        </p:spPr>
      </p:pic>
      <p:pic>
        <p:nvPicPr>
          <p:cNvPr id="9218" name="Picture 2" descr="C:\Users\Geza\Desktop\Jared\Bowers Group\DUV characterization\Pictures\8_31_DUV SOI 170C_1\E25F-25H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990599"/>
            <a:ext cx="3657600" cy="274229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DUV SOI 170C-1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3" name="Group 24"/>
          <p:cNvGrpSpPr/>
          <p:nvPr/>
        </p:nvGrpSpPr>
        <p:grpSpPr>
          <a:xfrm>
            <a:off x="436991" y="990600"/>
            <a:ext cx="685054" cy="685800"/>
            <a:chOff x="4495800" y="3200400"/>
            <a:chExt cx="3505198" cy="3509016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20"/>
            <p:cNvSpPr/>
            <p:nvPr/>
          </p:nvSpPr>
          <p:spPr>
            <a:xfrm>
              <a:off x="5906293" y="3931445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3" name="Straight Connector 22"/>
          <p:cNvCxnSpPr/>
          <p:nvPr/>
        </p:nvCxnSpPr>
        <p:spPr>
          <a:xfrm>
            <a:off x="5715000" y="4495800"/>
            <a:ext cx="762000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26"/>
          <p:cNvGrpSpPr/>
          <p:nvPr/>
        </p:nvGrpSpPr>
        <p:grpSpPr>
          <a:xfrm>
            <a:off x="4648200" y="990600"/>
            <a:ext cx="685054" cy="685800"/>
            <a:chOff x="4495800" y="3200400"/>
            <a:chExt cx="3505198" cy="3509016"/>
          </a:xfrm>
        </p:grpSpPr>
        <p:pic>
          <p:nvPicPr>
            <p:cNvPr id="28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Rectangle 28"/>
            <p:cNvSpPr/>
            <p:nvPr/>
          </p:nvSpPr>
          <p:spPr>
            <a:xfrm>
              <a:off x="5906293" y="3249136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C:\Users\Geza\Desktop\Jared\Bowers Group\DUV characterization\Pictures\8_31_DUV SOI 170C_1\E24F-35H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199" y="3962400"/>
            <a:ext cx="3607993" cy="2705100"/>
          </a:xfrm>
          <a:prstGeom prst="rect">
            <a:avLst/>
          </a:prstGeom>
          <a:noFill/>
        </p:spPr>
      </p:pic>
      <p:pic>
        <p:nvPicPr>
          <p:cNvPr id="7172" name="Picture 4" descr="C:\Users\Geza\Desktop\Jared\Bowers Group\DUV characterization\Pictures\8_31_DUV SOI 170C_1\E24F-25H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3962400"/>
            <a:ext cx="3609975" cy="2706586"/>
          </a:xfrm>
          <a:prstGeom prst="rect">
            <a:avLst/>
          </a:prstGeom>
          <a:noFill/>
        </p:spPr>
      </p:pic>
      <p:pic>
        <p:nvPicPr>
          <p:cNvPr id="7171" name="Picture 3" descr="C:\Users\Geza\Desktop\Jared\Bowers Group\DUV characterization\Pictures\8_31_DUV SOI 170C_1\E24F-15H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978605"/>
            <a:ext cx="3606927" cy="2704301"/>
          </a:xfrm>
          <a:prstGeom prst="rect">
            <a:avLst/>
          </a:prstGeom>
          <a:noFill/>
        </p:spPr>
      </p:pic>
      <p:pic>
        <p:nvPicPr>
          <p:cNvPr id="7170" name="Picture 2" descr="C:\Users\Geza\Desktop\Jared\Bowers Group\DUV characterization\Pictures\8_31_DUV SOI 170C_1\E24F-05H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7414" y="990600"/>
            <a:ext cx="3611185" cy="270749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DUV SOI 170C-1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3" name="Group 24"/>
          <p:cNvGrpSpPr/>
          <p:nvPr/>
        </p:nvGrpSpPr>
        <p:grpSpPr>
          <a:xfrm>
            <a:off x="436991" y="990600"/>
            <a:ext cx="685054" cy="685800"/>
            <a:chOff x="4495800" y="3200400"/>
            <a:chExt cx="3505198" cy="3509016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20"/>
            <p:cNvSpPr/>
            <p:nvPr/>
          </p:nvSpPr>
          <p:spPr>
            <a:xfrm>
              <a:off x="5222040" y="5291744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3" name="Straight Connector 22"/>
          <p:cNvCxnSpPr/>
          <p:nvPr/>
        </p:nvCxnSpPr>
        <p:spPr>
          <a:xfrm>
            <a:off x="5715000" y="4495800"/>
            <a:ext cx="762000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26"/>
          <p:cNvGrpSpPr/>
          <p:nvPr/>
        </p:nvGrpSpPr>
        <p:grpSpPr>
          <a:xfrm>
            <a:off x="4648200" y="990600"/>
            <a:ext cx="685054" cy="685800"/>
            <a:chOff x="4495800" y="3200400"/>
            <a:chExt cx="3505198" cy="3509016"/>
          </a:xfrm>
        </p:grpSpPr>
        <p:pic>
          <p:nvPicPr>
            <p:cNvPr id="28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Rectangle 28"/>
            <p:cNvSpPr/>
            <p:nvPr/>
          </p:nvSpPr>
          <p:spPr>
            <a:xfrm>
              <a:off x="5275581" y="4611850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29"/>
          <p:cNvGrpSpPr/>
          <p:nvPr/>
        </p:nvGrpSpPr>
        <p:grpSpPr>
          <a:xfrm>
            <a:off x="484465" y="4724400"/>
            <a:ext cx="685054" cy="685800"/>
            <a:chOff x="4495800" y="3200400"/>
            <a:chExt cx="3505198" cy="3509016"/>
          </a:xfrm>
        </p:grpSpPr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Rectangle 31"/>
            <p:cNvSpPr/>
            <p:nvPr/>
          </p:nvSpPr>
          <p:spPr>
            <a:xfrm>
              <a:off x="5233548" y="3931445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36"/>
          <p:cNvGrpSpPr/>
          <p:nvPr/>
        </p:nvGrpSpPr>
        <p:grpSpPr>
          <a:xfrm>
            <a:off x="4648200" y="3962400"/>
            <a:ext cx="685054" cy="685800"/>
            <a:chOff x="4495800" y="3200400"/>
            <a:chExt cx="3505198" cy="3509016"/>
          </a:xfrm>
        </p:grpSpPr>
        <p:pic>
          <p:nvPicPr>
            <p:cNvPr id="38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" name="Rectangle 38"/>
            <p:cNvSpPr/>
            <p:nvPr/>
          </p:nvSpPr>
          <p:spPr>
            <a:xfrm>
              <a:off x="5226845" y="3249136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Device Layout – Dose Energy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ord 5"/>
          <p:cNvSpPr/>
          <p:nvPr/>
        </p:nvSpPr>
        <p:spPr>
          <a:xfrm>
            <a:off x="1679864" y="1295400"/>
            <a:ext cx="5410200" cy="5181600"/>
          </a:xfrm>
          <a:prstGeom prst="chord">
            <a:avLst>
              <a:gd name="adj1" fmla="val 6710358"/>
              <a:gd name="adj2" fmla="val 41319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174624434"/>
              </p:ext>
            </p:extLst>
          </p:nvPr>
        </p:nvGraphicFramePr>
        <p:xfrm>
          <a:off x="2667000" y="2590800"/>
          <a:ext cx="3429000" cy="266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"/>
                <a:gridCol w="685800"/>
                <a:gridCol w="685800"/>
                <a:gridCol w="685800"/>
                <a:gridCol w="685800"/>
              </a:tblGrid>
              <a:tr h="88900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26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27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28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29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30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88900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25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24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23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22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21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88900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16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17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18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19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554480" y="2819400"/>
            <a:ext cx="152400" cy="2133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1733549" y="3362324"/>
            <a:ext cx="7138" cy="1031083"/>
          </a:xfrm>
          <a:prstGeom prst="line">
            <a:avLst/>
          </a:prstGeom>
          <a:ln w="28575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73446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b="1" dirty="0" smtClean="0"/>
              <a:t>Coupler gaps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300nm period gratings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 Coupler points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369" t="17778" r="70375" b="8444"/>
          <a:stretch/>
        </p:blipFill>
        <p:spPr bwMode="auto">
          <a:xfrm flipH="1">
            <a:off x="3246120" y="3924300"/>
            <a:ext cx="1676400" cy="2736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4343400" y="4605342"/>
            <a:ext cx="204946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6386514" y="4331498"/>
            <a:ext cx="0" cy="288131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26190" t="10667" r="23333" b="8571"/>
          <a:stretch>
            <a:fillRect/>
          </a:stretch>
        </p:blipFill>
        <p:spPr bwMode="auto">
          <a:xfrm>
            <a:off x="1066800" y="4343400"/>
            <a:ext cx="2057400" cy="20574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>
          <a:xfrm flipV="1">
            <a:off x="1340644" y="5486399"/>
            <a:ext cx="592931" cy="1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295400" y="5100636"/>
            <a:ext cx="682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.6um</a:t>
            </a:r>
            <a:endParaRPr lang="en-US" b="1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2203802" y="5486399"/>
            <a:ext cx="592931" cy="1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158558" y="5100636"/>
            <a:ext cx="682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.6um</a:t>
            </a:r>
            <a:endParaRPr lang="en-US" b="1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919288" y="4805365"/>
            <a:ext cx="300037" cy="1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676400" y="4419600"/>
            <a:ext cx="815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.28um</a:t>
            </a:r>
            <a:endParaRPr lang="en-US" b="1" dirty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3124200" y="4343400"/>
            <a:ext cx="917575" cy="889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124200" y="5334000"/>
            <a:ext cx="914400" cy="1066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87706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DUV SOI 170C-1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715000" y="4495800"/>
            <a:ext cx="762000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C:\Users\Geza\Desktop\Jared\Bowers Group\DUV characterization\Pictures\8_28_DUV SOI 170C_1\E25_F-.15_RING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90600"/>
            <a:ext cx="7467600" cy="5598849"/>
          </a:xfrm>
          <a:prstGeom prst="rect">
            <a:avLst/>
          </a:prstGeom>
          <a:noFill/>
        </p:spPr>
      </p:pic>
      <p:grpSp>
        <p:nvGrpSpPr>
          <p:cNvPr id="6" name="Group 29"/>
          <p:cNvGrpSpPr/>
          <p:nvPr/>
        </p:nvGrpSpPr>
        <p:grpSpPr>
          <a:xfrm>
            <a:off x="762000" y="990600"/>
            <a:ext cx="1370108" cy="1371600"/>
            <a:chOff x="4495800" y="3200400"/>
            <a:chExt cx="3505198" cy="3509016"/>
          </a:xfrm>
        </p:grpSpPr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Rectangle 31"/>
            <p:cNvSpPr/>
            <p:nvPr/>
          </p:nvSpPr>
          <p:spPr>
            <a:xfrm>
              <a:off x="5906293" y="4604006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Coupler gaps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300nm period gratings</a:t>
            </a:r>
          </a:p>
          <a:p>
            <a:pPr lvl="1"/>
            <a:r>
              <a:rPr lang="en-US" b="1" dirty="0" smtClean="0"/>
              <a:t>Star Coupler points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609" t="18149" r="77844" b="5555"/>
          <a:stretch/>
        </p:blipFill>
        <p:spPr bwMode="auto">
          <a:xfrm>
            <a:off x="3733800" y="3733800"/>
            <a:ext cx="1143000" cy="2790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6016173" y="5272192"/>
            <a:ext cx="647700" cy="519007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lum bright="-40000" contrast="70000"/>
          </a:blip>
          <a:srcRect l="42857" t="24381" r="49048" b="4762"/>
          <a:stretch>
            <a:fillRect/>
          </a:stretch>
        </p:blipFill>
        <p:spPr bwMode="auto">
          <a:xfrm flipH="1">
            <a:off x="2819400" y="4191000"/>
            <a:ext cx="376084" cy="2057400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>
          <a:xfrm flipV="1">
            <a:off x="2895600" y="4114801"/>
            <a:ext cx="228600" cy="1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743200" y="4191000"/>
            <a:ext cx="682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.5um</a:t>
            </a:r>
            <a:endParaRPr lang="en-US" b="1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3197225" y="4191000"/>
            <a:ext cx="1127125" cy="20454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197225" y="6248400"/>
            <a:ext cx="1124744" cy="2786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95734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Geza\Desktop\Jared\Bowers Group\DUV characterization\Pictures\8_28_DUV SOI 170C_1\E25_F-.15_STAR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90600"/>
            <a:ext cx="7467600" cy="5598849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DUV SOI 170C-1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715000" y="4495800"/>
            <a:ext cx="762000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9"/>
          <p:cNvGrpSpPr/>
          <p:nvPr/>
        </p:nvGrpSpPr>
        <p:grpSpPr>
          <a:xfrm>
            <a:off x="762000" y="990600"/>
            <a:ext cx="1370108" cy="1371600"/>
            <a:chOff x="4495800" y="3200400"/>
            <a:chExt cx="3505198" cy="3509016"/>
          </a:xfrm>
        </p:grpSpPr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Rectangle 31"/>
            <p:cNvSpPr/>
            <p:nvPr/>
          </p:nvSpPr>
          <p:spPr>
            <a:xfrm>
              <a:off x="5906293" y="4604006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Coupler gaps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300nm period gratings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 Coupler points</a:t>
            </a:r>
          </a:p>
          <a:p>
            <a:pPr lvl="1"/>
            <a:r>
              <a:rPr lang="en-US" b="1" dirty="0" smtClean="0"/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06" t="38595" r="65877" b="6666"/>
          <a:stretch/>
        </p:blipFill>
        <p:spPr bwMode="auto">
          <a:xfrm>
            <a:off x="2286000" y="4114800"/>
            <a:ext cx="27432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7924800" y="5272192"/>
            <a:ext cx="647700" cy="519007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 l="40952" t="17524" r="49048" b="5524"/>
          <a:stretch>
            <a:fillRect/>
          </a:stretch>
        </p:blipFill>
        <p:spPr bwMode="auto">
          <a:xfrm flipH="1">
            <a:off x="838200" y="3962400"/>
            <a:ext cx="538681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>
          <a:xfrm flipV="1">
            <a:off x="990600" y="4114799"/>
            <a:ext cx="214313" cy="1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85800" y="41148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.15um</a:t>
            </a:r>
            <a:endParaRPr lang="en-US" b="1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1371600" y="3962400"/>
            <a:ext cx="114300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371600" y="4533900"/>
            <a:ext cx="1117600" cy="2019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72379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Geza\Desktop\Jared\Bowers Group\DUV characterization\Pictures\8_28_DUV SOI 170C_1\E25_F-.15_TAPER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90600"/>
            <a:ext cx="7467600" cy="5598849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DUV SOI 170C-1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715000" y="4495800"/>
            <a:ext cx="762000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9"/>
          <p:cNvGrpSpPr/>
          <p:nvPr/>
        </p:nvGrpSpPr>
        <p:grpSpPr>
          <a:xfrm>
            <a:off x="762000" y="990600"/>
            <a:ext cx="1370108" cy="1371600"/>
            <a:chOff x="4495800" y="3200400"/>
            <a:chExt cx="3505198" cy="3509016"/>
          </a:xfrm>
        </p:grpSpPr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Rectangle 31"/>
            <p:cNvSpPr/>
            <p:nvPr/>
          </p:nvSpPr>
          <p:spPr>
            <a:xfrm>
              <a:off x="5906293" y="4604006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r>
              <a:rPr lang="en-US" dirty="0" smtClean="0"/>
              <a:t> &amp; Jock Bovington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7089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 </a:t>
            </a:r>
            <a:r>
              <a:rPr lang="en-US" dirty="0" smtClean="0"/>
              <a:t>Litho </a:t>
            </a:r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Energy = 25mJ/cm^2 looks best for SOI and Si</a:t>
            </a:r>
          </a:p>
          <a:p>
            <a:r>
              <a:rPr lang="en-US" b="1" dirty="0" smtClean="0"/>
              <a:t>Focus = -.15 looks best for SOI and SI</a:t>
            </a:r>
          </a:p>
          <a:p>
            <a:r>
              <a:rPr lang="en-US" b="1" dirty="0" smtClean="0"/>
              <a:t>Future plans</a:t>
            </a:r>
          </a:p>
          <a:p>
            <a:pPr lvl="1"/>
            <a:r>
              <a:rPr lang="en-US" b="1" dirty="0" smtClean="0"/>
              <a:t>Try DBARC above and below resist</a:t>
            </a:r>
          </a:p>
          <a:p>
            <a:pPr lvl="1"/>
            <a:r>
              <a:rPr lang="en-US" b="1" dirty="0" smtClean="0"/>
              <a:t>Attempt bonding to surface after cleaning</a:t>
            </a:r>
            <a:endParaRPr lang="en-US" b="1" dirty="0" smtClean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700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/>
              <a:t>Coupler gaps</a:t>
            </a:r>
          </a:p>
          <a:p>
            <a:pPr lvl="1"/>
            <a:r>
              <a:rPr lang="en-US" dirty="0" smtClean="0"/>
              <a:t>300nm period gratings</a:t>
            </a:r>
          </a:p>
          <a:p>
            <a:pPr lvl="1"/>
            <a:r>
              <a:rPr lang="en-US" dirty="0" smtClean="0"/>
              <a:t>Star Coupler points</a:t>
            </a:r>
          </a:p>
          <a:p>
            <a:pPr lvl="1"/>
            <a:r>
              <a:rPr lang="en-US" dirty="0" smtClean="0"/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10401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 Results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86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CSB standar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10802</TotalTime>
  <Words>1216</Words>
  <Application>Microsoft Office PowerPoint</Application>
  <PresentationFormat>On-screen Show (4:3)</PresentationFormat>
  <Paragraphs>446</Paragraphs>
  <Slides>77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78" baseType="lpstr">
      <vt:lpstr>UCSB standard</vt:lpstr>
      <vt:lpstr>DUV Stepper Waveguides Si Dummy Run</vt:lpstr>
      <vt:lpstr>Overview</vt:lpstr>
      <vt:lpstr>Design of Experiment</vt:lpstr>
      <vt:lpstr>Design of Experiment</vt:lpstr>
      <vt:lpstr>Process Follower</vt:lpstr>
      <vt:lpstr>Device Layout</vt:lpstr>
      <vt:lpstr>Device Layout – Dose Energy</vt:lpstr>
      <vt:lpstr>Pattern Layout</vt:lpstr>
      <vt:lpstr>SEM Results</vt:lpstr>
      <vt:lpstr>Pattern Layout</vt:lpstr>
      <vt:lpstr>SEMs – 160C Bake time</vt:lpstr>
      <vt:lpstr>SEMs – 170C Bake time</vt:lpstr>
      <vt:lpstr>SEMs – 180C Bake time</vt:lpstr>
      <vt:lpstr>SEMs – 180C Bake time</vt:lpstr>
      <vt:lpstr>Pattern Layout</vt:lpstr>
      <vt:lpstr>SEMs – 160C Bake time</vt:lpstr>
      <vt:lpstr>SEMs – 170C Bake time</vt:lpstr>
      <vt:lpstr>SEMs – 180C Bake time</vt:lpstr>
      <vt:lpstr>SEMs – 180C Bake time</vt:lpstr>
      <vt:lpstr>Pattern Layout</vt:lpstr>
      <vt:lpstr>SEMs – 160C Bake time</vt:lpstr>
      <vt:lpstr>SEMs – 170C Bake time</vt:lpstr>
      <vt:lpstr>SEMs – 180C Bake time</vt:lpstr>
      <vt:lpstr>SEMs – 180C Bake time</vt:lpstr>
      <vt:lpstr>Pattern Layout</vt:lpstr>
      <vt:lpstr>SEMs – 160C Bake time</vt:lpstr>
      <vt:lpstr>SEMs – 170C Bake time</vt:lpstr>
      <vt:lpstr>SEMs – 170C Bake time</vt:lpstr>
      <vt:lpstr>SEMs – 180C Bake time</vt:lpstr>
      <vt:lpstr>SEMs – 180C Bake time</vt:lpstr>
      <vt:lpstr>Pattern Layout</vt:lpstr>
      <vt:lpstr>SEMs – 160C Bake time</vt:lpstr>
      <vt:lpstr>SEMs – 170C Bake time</vt:lpstr>
      <vt:lpstr>SEMs – 180C Bake time</vt:lpstr>
      <vt:lpstr>SEMs – 180C Bake time</vt:lpstr>
      <vt:lpstr>Conclusions</vt:lpstr>
      <vt:lpstr>Si Litho Conclusions – Bad News</vt:lpstr>
      <vt:lpstr>Si Litho Conclusions – Good News</vt:lpstr>
      <vt:lpstr>DUV Stepper Waveguides PR Strip Test Run</vt:lpstr>
      <vt:lpstr>Overview</vt:lpstr>
      <vt:lpstr>Design of Experiment</vt:lpstr>
      <vt:lpstr>Design of Experiment</vt:lpstr>
      <vt:lpstr>SEM Results – PR Strip</vt:lpstr>
      <vt:lpstr>PR Strip - SEMs – DUV Si 160C_0</vt:lpstr>
      <vt:lpstr>PR Strip - SEMs – DUV Si 160C_0</vt:lpstr>
      <vt:lpstr>PR Strip - SEMs – DUV Si 170C_1</vt:lpstr>
      <vt:lpstr>PR Strip - DUV Si 170C_2</vt:lpstr>
      <vt:lpstr>Side Wall SEM Results  DUV_Si_170C_1  die 25</vt:lpstr>
      <vt:lpstr>Sidewall DUV_Si_170C_1</vt:lpstr>
      <vt:lpstr>Sidewall DUV_Si_170C_1</vt:lpstr>
      <vt:lpstr>Sidewall DUV_Si_170C_1</vt:lpstr>
      <vt:lpstr>Sidewall DUV_Si_170C_1</vt:lpstr>
      <vt:lpstr>Conclusions</vt:lpstr>
      <vt:lpstr>PR Strip Conclusions</vt:lpstr>
      <vt:lpstr>DUV Stepper Waveguides SOI Test Run</vt:lpstr>
      <vt:lpstr>Overview</vt:lpstr>
      <vt:lpstr>Design of Experiment</vt:lpstr>
      <vt:lpstr>Design of Experiment</vt:lpstr>
      <vt:lpstr>Process Follower</vt:lpstr>
      <vt:lpstr>Device Layout</vt:lpstr>
      <vt:lpstr>Device Layout – Dose Energy</vt:lpstr>
      <vt:lpstr>Pattern Layout</vt:lpstr>
      <vt:lpstr>SEM Results</vt:lpstr>
      <vt:lpstr>Pattern Layout</vt:lpstr>
      <vt:lpstr>SEMs – DUV SOI 170C-1</vt:lpstr>
      <vt:lpstr>Pattern Layout</vt:lpstr>
      <vt:lpstr>SEMs – DUV SOI 170C-1</vt:lpstr>
      <vt:lpstr>SEMs – DUV SOI 170C-1</vt:lpstr>
      <vt:lpstr>SEMs – DUV SOI 170C-1</vt:lpstr>
      <vt:lpstr>Pattern Layout</vt:lpstr>
      <vt:lpstr>SEMs – DUV SOI 170C-1</vt:lpstr>
      <vt:lpstr>Pattern Layout</vt:lpstr>
      <vt:lpstr>SEMs – DUV SOI 170C-1</vt:lpstr>
      <vt:lpstr>Pattern Layout</vt:lpstr>
      <vt:lpstr>SEMs – DUV SOI 170C-1</vt:lpstr>
      <vt:lpstr>Conclusions</vt:lpstr>
      <vt:lpstr>SOI Litho Conclusions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Jock Bovington</dc:creator>
  <cp:lastModifiedBy>Geza</cp:lastModifiedBy>
  <cp:revision>524</cp:revision>
  <cp:lastPrinted>2012-07-31T18:58:52Z</cp:lastPrinted>
  <dcterms:created xsi:type="dcterms:W3CDTF">2012-07-29T23:57:59Z</dcterms:created>
  <dcterms:modified xsi:type="dcterms:W3CDTF">2012-09-10T16:31:27Z</dcterms:modified>
</cp:coreProperties>
</file>