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3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Bonding Issues</a:t>
            </a:r>
            <a:endParaRPr lang="en-US" dirty="0"/>
          </a:p>
        </p:txBody>
      </p:sp>
      <p:sp>
        <p:nvSpPr>
          <p:cNvPr id="3" name="Subtitle 2"/>
          <p:cNvSpPr>
            <a:spLocks noGrp="1"/>
          </p:cNvSpPr>
          <p:nvPr>
            <p:ph type="subTitle" idx="1"/>
          </p:nvPr>
        </p:nvSpPr>
        <p:spPr/>
        <p:txBody>
          <a:bodyPr/>
          <a:lstStyle/>
          <a:p>
            <a:r>
              <a:rPr lang="en-US" dirty="0" smtClean="0"/>
              <a:t>November 3, 2011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Defects and Solutions</a:t>
            </a:r>
            <a:endParaRPr lang="en-US" sz="2400"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sz="1400" dirty="0" smtClean="0"/>
              <a:t> </a:t>
            </a:r>
            <a:r>
              <a:rPr lang="en-US" sz="1400" dirty="0" smtClean="0"/>
              <a:t>Catastrophic Initial Bond Pre Anneal and Post Substrate Wet Etch: </a:t>
            </a:r>
          </a:p>
          <a:p>
            <a:pPr>
              <a:buNone/>
            </a:pPr>
            <a:r>
              <a:rPr lang="en-US" sz="1400" dirty="0" smtClean="0"/>
              <a:t>	</a:t>
            </a:r>
            <a:r>
              <a:rPr lang="en-US" sz="1400" dirty="0" smtClean="0"/>
              <a:t>Surface roughness &gt;1 nm. </a:t>
            </a:r>
            <a:r>
              <a:rPr lang="en-US" sz="1400" dirty="0" smtClean="0"/>
              <a:t> </a:t>
            </a:r>
            <a:r>
              <a:rPr lang="en-US" sz="1400" dirty="0" smtClean="0"/>
              <a:t>Initial roughness &gt;1nm or processing steps caused roughness to </a:t>
            </a:r>
            <a:endParaRPr lang="en-US" sz="1400" dirty="0" smtClean="0"/>
          </a:p>
          <a:p>
            <a:pPr>
              <a:buNone/>
            </a:pPr>
            <a:r>
              <a:rPr lang="en-US" sz="1400" dirty="0" smtClean="0"/>
              <a:t>	 	 increase. Check roughness prior to processing. </a:t>
            </a:r>
            <a:r>
              <a:rPr lang="en-US" sz="1400" dirty="0" smtClean="0">
                <a:solidFill>
                  <a:srgbClr val="FF0000"/>
                </a:solidFill>
              </a:rPr>
              <a:t>You may need to check prior to bond if any </a:t>
            </a:r>
          </a:p>
          <a:p>
            <a:pPr>
              <a:buNone/>
            </a:pPr>
            <a:r>
              <a:rPr lang="en-US" sz="1400" dirty="0" smtClean="0">
                <a:solidFill>
                  <a:srgbClr val="FF0000"/>
                </a:solidFill>
              </a:rPr>
              <a:t>	   	 unusual steps taken such as thermal oxidation thinning.</a:t>
            </a:r>
            <a:r>
              <a:rPr lang="en-US" sz="1400" dirty="0" smtClean="0"/>
              <a:t> </a:t>
            </a:r>
          </a:p>
          <a:p>
            <a:pPr>
              <a:buNone/>
            </a:pPr>
            <a:r>
              <a:rPr lang="en-US" sz="1400" dirty="0" smtClean="0"/>
              <a:t>	</a:t>
            </a:r>
            <a:r>
              <a:rPr lang="en-US" sz="1400" dirty="0" smtClean="0"/>
              <a:t>Large Particle between mating surfaces. </a:t>
            </a:r>
            <a:r>
              <a:rPr lang="en-US" sz="1400" dirty="0" smtClean="0">
                <a:solidFill>
                  <a:srgbClr val="FF0000"/>
                </a:solidFill>
              </a:rPr>
              <a:t>Check before bonding.</a:t>
            </a:r>
          </a:p>
          <a:p>
            <a:pPr>
              <a:buNone/>
            </a:pPr>
            <a:r>
              <a:rPr lang="en-US" sz="1400" dirty="0" smtClean="0"/>
              <a:t>	</a:t>
            </a:r>
            <a:r>
              <a:rPr lang="en-US" sz="1400" dirty="0" smtClean="0"/>
              <a:t>Scribe or identification mark on backside of III-V. </a:t>
            </a:r>
            <a:r>
              <a:rPr lang="en-US" sz="1400" dirty="0" smtClean="0">
                <a:solidFill>
                  <a:srgbClr val="FF0000"/>
                </a:solidFill>
              </a:rPr>
              <a:t>Do not mark the backside.</a:t>
            </a:r>
          </a:p>
          <a:p>
            <a:pPr>
              <a:buNone/>
            </a:pPr>
            <a:endParaRPr lang="en-US" sz="1400" dirty="0" smtClean="0">
              <a:solidFill>
                <a:srgbClr val="FF0000"/>
              </a:solidFill>
            </a:endParaRPr>
          </a:p>
          <a:p>
            <a:pPr>
              <a:buNone/>
            </a:pPr>
            <a:r>
              <a:rPr lang="en-US" sz="1400" dirty="0" smtClean="0"/>
              <a:t>Bubbles/Lifting Post Substrate Removal:</a:t>
            </a:r>
          </a:p>
          <a:p>
            <a:pPr>
              <a:buNone/>
            </a:pPr>
            <a:r>
              <a:rPr lang="en-US" sz="1400" dirty="0" smtClean="0"/>
              <a:t>	</a:t>
            </a:r>
            <a:r>
              <a:rPr lang="en-US" sz="1400" dirty="0" smtClean="0"/>
              <a:t>Particles or defects on materials. </a:t>
            </a:r>
            <a:r>
              <a:rPr lang="en-US" sz="1400" dirty="0" smtClean="0">
                <a:solidFill>
                  <a:srgbClr val="FF0000"/>
                </a:solidFill>
              </a:rPr>
              <a:t>Keep bonding surfaces clean and note any defects prior to 	        	bonding.</a:t>
            </a:r>
          </a:p>
          <a:p>
            <a:pPr>
              <a:buNone/>
            </a:pPr>
            <a:r>
              <a:rPr lang="en-US" sz="1400" dirty="0" smtClean="0">
                <a:solidFill>
                  <a:srgbClr val="FF0000"/>
                </a:solidFill>
              </a:rPr>
              <a:t>	</a:t>
            </a:r>
            <a:r>
              <a:rPr lang="en-US" sz="1400" dirty="0" smtClean="0"/>
              <a:t>Rapid and large temperature increase during PE-CVD deposition. </a:t>
            </a:r>
            <a:r>
              <a:rPr lang="en-US" sz="1400" dirty="0" smtClean="0">
                <a:solidFill>
                  <a:srgbClr val="FF0000"/>
                </a:solidFill>
              </a:rPr>
              <a:t>Dehydrate post substrate 	       	removal and pre PE-CVD deposition.</a:t>
            </a:r>
          </a:p>
          <a:p>
            <a:pPr>
              <a:buNone/>
            </a:pPr>
            <a:r>
              <a:rPr lang="en-US" sz="1400" dirty="0" smtClean="0">
                <a:solidFill>
                  <a:srgbClr val="FF0000"/>
                </a:solidFill>
              </a:rPr>
              <a:t>	</a:t>
            </a:r>
            <a:r>
              <a:rPr lang="en-US" sz="1400" dirty="0" smtClean="0"/>
              <a:t>Pattern geometry. Certain geometries tend to causes poor bonding.  </a:t>
            </a:r>
            <a:r>
              <a:rPr lang="en-US" sz="1400" dirty="0" smtClean="0">
                <a:solidFill>
                  <a:srgbClr val="FF0000"/>
                </a:solidFill>
              </a:rPr>
              <a:t>Need to identify patterns.</a:t>
            </a:r>
          </a:p>
          <a:p>
            <a:pPr>
              <a:buNone/>
            </a:pPr>
            <a:endParaRPr lang="en-US" sz="1400" dirty="0" smtClean="0">
              <a:solidFill>
                <a:srgbClr val="FF0000"/>
              </a:solidFill>
            </a:endParaRPr>
          </a:p>
          <a:p>
            <a:pPr>
              <a:buNone/>
            </a:pPr>
            <a:r>
              <a:rPr lang="en-US" sz="1400" dirty="0" smtClean="0"/>
              <a:t>Bond Edge Issues:</a:t>
            </a:r>
          </a:p>
          <a:p>
            <a:pPr>
              <a:buNone/>
            </a:pPr>
            <a:r>
              <a:rPr lang="en-US" sz="1400" dirty="0" smtClean="0"/>
              <a:t>	</a:t>
            </a:r>
            <a:r>
              <a:rPr lang="en-US" sz="1400" dirty="0" smtClean="0"/>
              <a:t>Etch undercutting. Removing wax before substrate removal will increase the undercutting. Any open geometries will wick the etching solution in further.  Removing the wax prior to substrate removal will help reduce “mountains”. </a:t>
            </a:r>
            <a:r>
              <a:rPr lang="en-US" sz="1400" dirty="0" smtClean="0">
                <a:solidFill>
                  <a:srgbClr val="FF0000"/>
                </a:solidFill>
              </a:rPr>
              <a:t>Keep critical features away from III-V bond edge. It may be possible to thin further to reduce these issues.</a:t>
            </a:r>
          </a:p>
          <a:p>
            <a:pPr>
              <a:buNone/>
            </a:pPr>
            <a:r>
              <a:rPr lang="en-US" sz="1400" dirty="0" smtClean="0"/>
              <a:t>	</a:t>
            </a:r>
          </a:p>
          <a:p>
            <a:pPr>
              <a:buNone/>
            </a:pPr>
            <a:r>
              <a:rPr lang="en-US" sz="1400" dirty="0" smtClean="0"/>
              <a:t>	</a:t>
            </a:r>
            <a:r>
              <a:rPr lang="en-US" sz="1400" dirty="0" smtClean="0"/>
              <a:t>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Autofit/>
          </a:bodyPr>
          <a:lstStyle/>
          <a:p>
            <a:r>
              <a:rPr lang="en-US" sz="2400" dirty="0" smtClean="0"/>
              <a:t>Bubbles/Lifting</a:t>
            </a:r>
            <a:endParaRPr lang="en-US" sz="2400" dirty="0"/>
          </a:p>
        </p:txBody>
      </p:sp>
      <p:pic>
        <p:nvPicPr>
          <p:cNvPr id="4" name="Picture 3" descr="EPI Bubble00002.jpg"/>
          <p:cNvPicPr>
            <a:picLocks noChangeAspect="1"/>
          </p:cNvPicPr>
          <p:nvPr/>
        </p:nvPicPr>
        <p:blipFill>
          <a:blip r:embed="rId2" cstate="print"/>
          <a:stretch>
            <a:fillRect/>
          </a:stretch>
        </p:blipFill>
        <p:spPr>
          <a:xfrm>
            <a:off x="0" y="762000"/>
            <a:ext cx="3700296" cy="2743200"/>
          </a:xfrm>
          <a:prstGeom prst="rect">
            <a:avLst/>
          </a:prstGeom>
        </p:spPr>
      </p:pic>
      <p:pic>
        <p:nvPicPr>
          <p:cNvPr id="5" name="Picture 4" descr="EPI Bubble00001.jpg"/>
          <p:cNvPicPr>
            <a:picLocks noChangeAspect="1"/>
          </p:cNvPicPr>
          <p:nvPr/>
        </p:nvPicPr>
        <p:blipFill>
          <a:blip r:embed="rId3" cstate="print"/>
          <a:stretch>
            <a:fillRect/>
          </a:stretch>
        </p:blipFill>
        <p:spPr>
          <a:xfrm>
            <a:off x="5105400" y="685800"/>
            <a:ext cx="3700296" cy="2743200"/>
          </a:xfrm>
          <a:prstGeom prst="rect">
            <a:avLst/>
          </a:prstGeom>
        </p:spPr>
      </p:pic>
      <p:pic>
        <p:nvPicPr>
          <p:cNvPr id="8" name="Picture 7" descr="EPI bubbles00013.jpg"/>
          <p:cNvPicPr>
            <a:picLocks noChangeAspect="1"/>
          </p:cNvPicPr>
          <p:nvPr/>
        </p:nvPicPr>
        <p:blipFill>
          <a:blip r:embed="rId4" cstate="print"/>
          <a:stretch>
            <a:fillRect/>
          </a:stretch>
        </p:blipFill>
        <p:spPr>
          <a:xfrm>
            <a:off x="2362200" y="4114800"/>
            <a:ext cx="3700296" cy="2743200"/>
          </a:xfrm>
          <a:prstGeom prst="rect">
            <a:avLst/>
          </a:prstGeom>
        </p:spPr>
      </p:pic>
      <p:sp>
        <p:nvSpPr>
          <p:cNvPr id="9" name="TextBox 8"/>
          <p:cNvSpPr txBox="1"/>
          <p:nvPr/>
        </p:nvSpPr>
        <p:spPr>
          <a:xfrm>
            <a:off x="6629400" y="4343400"/>
            <a:ext cx="2286000" cy="830997"/>
          </a:xfrm>
          <a:prstGeom prst="rect">
            <a:avLst/>
          </a:prstGeom>
          <a:noFill/>
        </p:spPr>
        <p:txBody>
          <a:bodyPr wrap="square" rtlCol="0">
            <a:spAutoFit/>
          </a:bodyPr>
          <a:lstStyle/>
          <a:p>
            <a:r>
              <a:rPr lang="en-US" sz="1600" dirty="0" smtClean="0"/>
              <a:t>Images taken of EAM Run 2 at Post Mesa </a:t>
            </a:r>
            <a:r>
              <a:rPr lang="en-US" sz="1600" dirty="0" err="1" smtClean="0"/>
              <a:t>Hardmask</a:t>
            </a:r>
            <a:r>
              <a:rPr lang="en-US" sz="1600" dirty="0" smtClean="0"/>
              <a:t> etch</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PI bubbles00008.jpg"/>
          <p:cNvPicPr>
            <a:picLocks noChangeAspect="1"/>
          </p:cNvPicPr>
          <p:nvPr/>
        </p:nvPicPr>
        <p:blipFill>
          <a:blip r:embed="rId2" cstate="print"/>
          <a:stretch>
            <a:fillRect/>
          </a:stretch>
        </p:blipFill>
        <p:spPr>
          <a:xfrm>
            <a:off x="2819400" y="2362200"/>
            <a:ext cx="3700296" cy="2743200"/>
          </a:xfrm>
          <a:prstGeom prst="rect">
            <a:avLst/>
          </a:prstGeom>
        </p:spPr>
      </p:pic>
      <p:sp>
        <p:nvSpPr>
          <p:cNvPr id="2" name="Title 1"/>
          <p:cNvSpPr>
            <a:spLocks noGrp="1"/>
          </p:cNvSpPr>
          <p:nvPr>
            <p:ph type="title"/>
          </p:nvPr>
        </p:nvSpPr>
        <p:spPr>
          <a:xfrm>
            <a:off x="457200" y="0"/>
            <a:ext cx="8229600" cy="411162"/>
          </a:xfrm>
        </p:spPr>
        <p:txBody>
          <a:bodyPr>
            <a:noAutofit/>
          </a:bodyPr>
          <a:lstStyle/>
          <a:p>
            <a:r>
              <a:rPr lang="en-US" sz="2400" dirty="0" smtClean="0"/>
              <a:t>Bubbles/Lifting</a:t>
            </a:r>
            <a:endParaRPr lang="en-US" sz="2400" dirty="0"/>
          </a:p>
        </p:txBody>
      </p:sp>
      <p:pic>
        <p:nvPicPr>
          <p:cNvPr id="10" name="Picture 9" descr="EPI bubbles00010.jpg"/>
          <p:cNvPicPr>
            <a:picLocks noChangeAspect="1"/>
          </p:cNvPicPr>
          <p:nvPr/>
        </p:nvPicPr>
        <p:blipFill>
          <a:blip r:embed="rId3" cstate="print"/>
          <a:stretch>
            <a:fillRect/>
          </a:stretch>
        </p:blipFill>
        <p:spPr>
          <a:xfrm>
            <a:off x="0" y="4114800"/>
            <a:ext cx="3700296" cy="2743200"/>
          </a:xfrm>
          <a:prstGeom prst="rect">
            <a:avLst/>
          </a:prstGeom>
        </p:spPr>
      </p:pic>
      <p:pic>
        <p:nvPicPr>
          <p:cNvPr id="11" name="Picture 10" descr="EPI bubbles00011.jpg"/>
          <p:cNvPicPr>
            <a:picLocks noChangeAspect="1"/>
          </p:cNvPicPr>
          <p:nvPr/>
        </p:nvPicPr>
        <p:blipFill>
          <a:blip r:embed="rId4" cstate="print"/>
          <a:stretch>
            <a:fillRect/>
          </a:stretch>
        </p:blipFill>
        <p:spPr>
          <a:xfrm>
            <a:off x="5443704" y="4114800"/>
            <a:ext cx="3700296" cy="2743200"/>
          </a:xfrm>
          <a:prstGeom prst="rect">
            <a:avLst/>
          </a:prstGeom>
        </p:spPr>
      </p:pic>
      <p:pic>
        <p:nvPicPr>
          <p:cNvPr id="12" name="Picture 11" descr="EPI bubbles00012.jpg"/>
          <p:cNvPicPr>
            <a:picLocks noChangeAspect="1"/>
          </p:cNvPicPr>
          <p:nvPr/>
        </p:nvPicPr>
        <p:blipFill>
          <a:blip r:embed="rId5" cstate="print"/>
          <a:stretch>
            <a:fillRect/>
          </a:stretch>
        </p:blipFill>
        <p:spPr>
          <a:xfrm>
            <a:off x="0" y="533400"/>
            <a:ext cx="3700296" cy="2743200"/>
          </a:xfrm>
          <a:prstGeom prst="rect">
            <a:avLst/>
          </a:prstGeom>
        </p:spPr>
      </p:pic>
      <p:pic>
        <p:nvPicPr>
          <p:cNvPr id="14" name="Picture 13" descr="EPI bubbles00007.jpg"/>
          <p:cNvPicPr>
            <a:picLocks noChangeAspect="1"/>
          </p:cNvPicPr>
          <p:nvPr/>
        </p:nvPicPr>
        <p:blipFill>
          <a:blip r:embed="rId6" cstate="print"/>
          <a:stretch>
            <a:fillRect/>
          </a:stretch>
        </p:blipFill>
        <p:spPr>
          <a:xfrm>
            <a:off x="5443704" y="457200"/>
            <a:ext cx="3700296" cy="2743200"/>
          </a:xfrm>
          <a:prstGeom prst="rect">
            <a:avLst/>
          </a:prstGeom>
        </p:spPr>
      </p:pic>
      <p:cxnSp>
        <p:nvCxnSpPr>
          <p:cNvPr id="16" name="Straight Arrow Connector 15"/>
          <p:cNvCxnSpPr/>
          <p:nvPr/>
        </p:nvCxnSpPr>
        <p:spPr>
          <a:xfrm flipH="1">
            <a:off x="1981200" y="609600"/>
            <a:ext cx="19812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53000" y="533400"/>
            <a:ext cx="22098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86200" y="5486400"/>
            <a:ext cx="1295400" cy="830997"/>
          </a:xfrm>
          <a:prstGeom prst="rect">
            <a:avLst/>
          </a:prstGeom>
          <a:noFill/>
        </p:spPr>
        <p:txBody>
          <a:bodyPr wrap="square" rtlCol="0">
            <a:spAutoFit/>
          </a:bodyPr>
          <a:lstStyle/>
          <a:p>
            <a:r>
              <a:rPr lang="en-US" sz="1600" dirty="0" smtClean="0"/>
              <a:t>Not always present in every </a:t>
            </a:r>
            <a:r>
              <a:rPr lang="en-US" sz="1600" dirty="0" err="1" smtClean="0"/>
              <a:t>vernier</a:t>
            </a:r>
            <a:endParaRPr lang="en-US" sz="1600" dirty="0"/>
          </a:p>
        </p:txBody>
      </p:sp>
      <p:cxnSp>
        <p:nvCxnSpPr>
          <p:cNvPr id="21" name="Straight Arrow Connector 20"/>
          <p:cNvCxnSpPr/>
          <p:nvPr/>
        </p:nvCxnSpPr>
        <p:spPr>
          <a:xfrm flipV="1">
            <a:off x="5181600" y="5943600"/>
            <a:ext cx="2133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600200" y="5181600"/>
            <a:ext cx="2286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38600" y="2362200"/>
            <a:ext cx="1219200" cy="1200329"/>
          </a:xfrm>
          <a:prstGeom prst="rect">
            <a:avLst/>
          </a:prstGeom>
          <a:noFill/>
        </p:spPr>
        <p:txBody>
          <a:bodyPr wrap="square" rtlCol="0">
            <a:spAutoFit/>
          </a:bodyPr>
          <a:lstStyle/>
          <a:p>
            <a:r>
              <a:rPr lang="en-US" dirty="0" smtClean="0"/>
              <a:t>Reference Non Bonded Area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I edge00015.jpg"/>
          <p:cNvPicPr>
            <a:picLocks noChangeAspect="1"/>
          </p:cNvPicPr>
          <p:nvPr/>
        </p:nvPicPr>
        <p:blipFill>
          <a:blip r:embed="rId2" cstate="print"/>
          <a:stretch>
            <a:fillRect/>
          </a:stretch>
        </p:blipFill>
        <p:spPr>
          <a:xfrm>
            <a:off x="0" y="4114800"/>
            <a:ext cx="3700296" cy="2743200"/>
          </a:xfrm>
          <a:prstGeom prst="rect">
            <a:avLst/>
          </a:prstGeom>
        </p:spPr>
      </p:pic>
      <p:pic>
        <p:nvPicPr>
          <p:cNvPr id="5" name="Picture 4" descr="EPI edge00014.jpg"/>
          <p:cNvPicPr>
            <a:picLocks noChangeAspect="1"/>
          </p:cNvPicPr>
          <p:nvPr/>
        </p:nvPicPr>
        <p:blipFill>
          <a:blip r:embed="rId3" cstate="print"/>
          <a:stretch>
            <a:fillRect/>
          </a:stretch>
        </p:blipFill>
        <p:spPr>
          <a:xfrm>
            <a:off x="0" y="0"/>
            <a:ext cx="3700296" cy="2743200"/>
          </a:xfrm>
          <a:prstGeom prst="rect">
            <a:avLst/>
          </a:prstGeom>
        </p:spPr>
      </p:pic>
      <p:pic>
        <p:nvPicPr>
          <p:cNvPr id="6" name="Picture 5" descr="EPI Underetch00004.jpg"/>
          <p:cNvPicPr>
            <a:picLocks noChangeAspect="1"/>
          </p:cNvPicPr>
          <p:nvPr/>
        </p:nvPicPr>
        <p:blipFill>
          <a:blip r:embed="rId4" cstate="print"/>
          <a:stretch>
            <a:fillRect/>
          </a:stretch>
        </p:blipFill>
        <p:spPr>
          <a:xfrm>
            <a:off x="5443704" y="0"/>
            <a:ext cx="3700296" cy="2743200"/>
          </a:xfrm>
          <a:prstGeom prst="rect">
            <a:avLst/>
          </a:prstGeom>
        </p:spPr>
      </p:pic>
      <p:pic>
        <p:nvPicPr>
          <p:cNvPr id="7" name="Picture 6" descr="EPI Mountains00003.jpg"/>
          <p:cNvPicPr>
            <a:picLocks noChangeAspect="1"/>
          </p:cNvPicPr>
          <p:nvPr/>
        </p:nvPicPr>
        <p:blipFill>
          <a:blip r:embed="rId5" cstate="print"/>
          <a:stretch>
            <a:fillRect/>
          </a:stretch>
        </p:blipFill>
        <p:spPr>
          <a:xfrm>
            <a:off x="5443704" y="4114800"/>
            <a:ext cx="3700296" cy="2743200"/>
          </a:xfrm>
          <a:prstGeom prst="rect">
            <a:avLst/>
          </a:prstGeom>
        </p:spPr>
      </p:pic>
      <p:sp>
        <p:nvSpPr>
          <p:cNvPr id="10" name="TextBox 9"/>
          <p:cNvSpPr txBox="1"/>
          <p:nvPr/>
        </p:nvSpPr>
        <p:spPr>
          <a:xfrm>
            <a:off x="3810000" y="4648200"/>
            <a:ext cx="1524000" cy="1815882"/>
          </a:xfrm>
          <a:prstGeom prst="rect">
            <a:avLst/>
          </a:prstGeom>
          <a:noFill/>
        </p:spPr>
        <p:txBody>
          <a:bodyPr wrap="square" rtlCol="0">
            <a:spAutoFit/>
          </a:bodyPr>
          <a:lstStyle/>
          <a:p>
            <a:r>
              <a:rPr lang="en-US" sz="1400" dirty="0" smtClean="0"/>
              <a:t>Incomplete substrate (InP) removal along one axis typically Substrate removal done using HCL:DI 3:1 with wax on borders</a:t>
            </a:r>
            <a:endParaRPr lang="en-US" sz="1400" dirty="0"/>
          </a:p>
        </p:txBody>
      </p:sp>
      <p:sp>
        <p:nvSpPr>
          <p:cNvPr id="11" name="TextBox 10"/>
          <p:cNvSpPr txBox="1"/>
          <p:nvPr/>
        </p:nvSpPr>
        <p:spPr>
          <a:xfrm>
            <a:off x="3886200" y="762000"/>
            <a:ext cx="1447800" cy="1323439"/>
          </a:xfrm>
          <a:prstGeom prst="rect">
            <a:avLst/>
          </a:prstGeom>
          <a:noFill/>
        </p:spPr>
        <p:txBody>
          <a:bodyPr wrap="square" rtlCol="0">
            <a:spAutoFit/>
          </a:bodyPr>
          <a:lstStyle/>
          <a:p>
            <a:r>
              <a:rPr lang="en-US" sz="1600" dirty="0" smtClean="0"/>
              <a:t>Edge etch undercutting during Substrate removal</a:t>
            </a:r>
            <a:endParaRPr lang="en-US" sz="1600" dirty="0"/>
          </a:p>
        </p:txBody>
      </p:sp>
      <p:cxnSp>
        <p:nvCxnSpPr>
          <p:cNvPr id="13" name="Straight Arrow Connector 12"/>
          <p:cNvCxnSpPr/>
          <p:nvPr/>
        </p:nvCxnSpPr>
        <p:spPr>
          <a:xfrm flipH="1" flipV="1">
            <a:off x="3048000" y="19050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05400" y="1524000"/>
            <a:ext cx="2057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Autofit/>
          </a:bodyPr>
          <a:lstStyle/>
          <a:p>
            <a:r>
              <a:rPr lang="en-US" sz="2400" dirty="0" smtClean="0"/>
              <a:t>Post MHA Etch to QW</a:t>
            </a:r>
            <a:endParaRPr lang="en-US" sz="2400" dirty="0"/>
          </a:p>
        </p:txBody>
      </p:sp>
      <p:pic>
        <p:nvPicPr>
          <p:cNvPr id="13" name="Picture 12" descr="Post 30 min MHA00022.jpg"/>
          <p:cNvPicPr>
            <a:picLocks noChangeAspect="1"/>
          </p:cNvPicPr>
          <p:nvPr/>
        </p:nvPicPr>
        <p:blipFill>
          <a:blip r:embed="rId2" cstate="print"/>
          <a:stretch>
            <a:fillRect/>
          </a:stretch>
        </p:blipFill>
        <p:spPr>
          <a:xfrm>
            <a:off x="0" y="609600"/>
            <a:ext cx="3700296" cy="2743200"/>
          </a:xfrm>
          <a:prstGeom prst="rect">
            <a:avLst/>
          </a:prstGeom>
        </p:spPr>
      </p:pic>
      <p:pic>
        <p:nvPicPr>
          <p:cNvPr id="15" name="Picture 14" descr="Post 30 min MHA00017.jpg"/>
          <p:cNvPicPr>
            <a:picLocks noChangeAspect="1"/>
          </p:cNvPicPr>
          <p:nvPr/>
        </p:nvPicPr>
        <p:blipFill>
          <a:blip r:embed="rId3" cstate="print"/>
          <a:stretch>
            <a:fillRect/>
          </a:stretch>
        </p:blipFill>
        <p:spPr>
          <a:xfrm>
            <a:off x="5443704" y="4114800"/>
            <a:ext cx="3700296" cy="2743200"/>
          </a:xfrm>
          <a:prstGeom prst="rect">
            <a:avLst/>
          </a:prstGeom>
        </p:spPr>
      </p:pic>
      <p:pic>
        <p:nvPicPr>
          <p:cNvPr id="18" name="Picture 17" descr="Post 30 min MHA00020.jpg"/>
          <p:cNvPicPr>
            <a:picLocks noChangeAspect="1"/>
          </p:cNvPicPr>
          <p:nvPr/>
        </p:nvPicPr>
        <p:blipFill>
          <a:blip r:embed="rId4" cstate="print"/>
          <a:stretch>
            <a:fillRect/>
          </a:stretch>
        </p:blipFill>
        <p:spPr>
          <a:xfrm>
            <a:off x="0" y="4114800"/>
            <a:ext cx="3700296" cy="2743200"/>
          </a:xfrm>
          <a:prstGeom prst="rect">
            <a:avLst/>
          </a:prstGeom>
        </p:spPr>
      </p:pic>
      <p:pic>
        <p:nvPicPr>
          <p:cNvPr id="19" name="Picture 18" descr="Post 30 min MHA00021.jpg"/>
          <p:cNvPicPr>
            <a:picLocks noChangeAspect="1"/>
          </p:cNvPicPr>
          <p:nvPr/>
        </p:nvPicPr>
        <p:blipFill>
          <a:blip r:embed="rId5" cstate="print"/>
          <a:stretch>
            <a:fillRect/>
          </a:stretch>
        </p:blipFill>
        <p:spPr>
          <a:xfrm>
            <a:off x="5443704" y="609600"/>
            <a:ext cx="3700296" cy="2743200"/>
          </a:xfrm>
          <a:prstGeom prst="rect">
            <a:avLst/>
          </a:prstGeom>
        </p:spPr>
      </p:pic>
      <p:cxnSp>
        <p:nvCxnSpPr>
          <p:cNvPr id="21" name="Straight Arrow Connector 20"/>
          <p:cNvCxnSpPr>
            <a:stCxn id="22" idx="0"/>
          </p:cNvCxnSpPr>
          <p:nvPr/>
        </p:nvCxnSpPr>
        <p:spPr>
          <a:xfrm flipV="1">
            <a:off x="6972300" y="2971800"/>
            <a:ext cx="8001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05600" y="3657600"/>
            <a:ext cx="533400" cy="369332"/>
          </a:xfrm>
          <a:prstGeom prst="rect">
            <a:avLst/>
          </a:prstGeom>
          <a:noFill/>
        </p:spPr>
        <p:txBody>
          <a:bodyPr wrap="square" rtlCol="0">
            <a:spAutoFit/>
          </a:bodyPr>
          <a:lstStyle/>
          <a:p>
            <a:r>
              <a:rPr lang="en-US" dirty="0" smtClean="0"/>
              <a:t>?</a:t>
            </a:r>
            <a:endParaRPr lang="en-US" dirty="0"/>
          </a:p>
        </p:txBody>
      </p:sp>
      <p:sp>
        <p:nvSpPr>
          <p:cNvPr id="24" name="TextBox 23"/>
          <p:cNvSpPr txBox="1"/>
          <p:nvPr/>
        </p:nvSpPr>
        <p:spPr>
          <a:xfrm>
            <a:off x="3810000" y="5105400"/>
            <a:ext cx="1447800" cy="1477328"/>
          </a:xfrm>
          <a:prstGeom prst="rect">
            <a:avLst/>
          </a:prstGeom>
          <a:noFill/>
        </p:spPr>
        <p:txBody>
          <a:bodyPr wrap="square" rtlCol="0">
            <a:spAutoFit/>
          </a:bodyPr>
          <a:lstStyle/>
          <a:p>
            <a:r>
              <a:rPr lang="en-US" dirty="0" smtClean="0"/>
              <a:t>Missing EPI post MHA etch, not seen prior to etch</a:t>
            </a:r>
            <a:endParaRPr lang="en-US" dirty="0"/>
          </a:p>
        </p:txBody>
      </p:sp>
      <p:cxnSp>
        <p:nvCxnSpPr>
          <p:cNvPr id="26" name="Straight Arrow Connector 25"/>
          <p:cNvCxnSpPr/>
          <p:nvPr/>
        </p:nvCxnSpPr>
        <p:spPr>
          <a:xfrm>
            <a:off x="5105400" y="5638800"/>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981200" y="6019800"/>
            <a:ext cx="1828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181600" y="5867400"/>
            <a:ext cx="2362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05400" y="6248400"/>
            <a:ext cx="2209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2514600" y="480060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87</Words>
  <Application>Microsoft Office PowerPoint</Application>
  <PresentationFormat>On-screen Show (4:3)</PresentationFormat>
  <Paragraphs>29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Bonding Issues</vt:lpstr>
      <vt:lpstr>Defects and Solutions</vt:lpstr>
      <vt:lpstr>Bubbles/Lifting</vt:lpstr>
      <vt:lpstr>Bubbles/Lifting</vt:lpstr>
      <vt:lpstr>Slide 5</vt:lpstr>
      <vt:lpstr>Post MHA Etch to QW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Jon Peters</cp:lastModifiedBy>
  <cp:revision>15</cp:revision>
  <dcterms:created xsi:type="dcterms:W3CDTF">2006-08-16T00:00:00Z</dcterms:created>
  <dcterms:modified xsi:type="dcterms:W3CDTF">2011-11-03T17:34:05Z</dcterms:modified>
</cp:coreProperties>
</file>