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4"/>
  </p:notesMasterIdLst>
  <p:handoutMasterIdLst>
    <p:handoutMasterId r:id="rId95"/>
  </p:handoutMasterIdLst>
  <p:sldIdLst>
    <p:sldId id="256" r:id="rId2"/>
    <p:sldId id="257" r:id="rId3"/>
    <p:sldId id="273" r:id="rId4"/>
    <p:sldId id="258" r:id="rId5"/>
    <p:sldId id="259" r:id="rId6"/>
    <p:sldId id="272" r:id="rId7"/>
    <p:sldId id="260" r:id="rId8"/>
    <p:sldId id="261" r:id="rId9"/>
    <p:sldId id="271" r:id="rId10"/>
    <p:sldId id="263" r:id="rId11"/>
    <p:sldId id="307" r:id="rId12"/>
    <p:sldId id="308" r:id="rId13"/>
    <p:sldId id="309" r:id="rId14"/>
    <p:sldId id="317" r:id="rId15"/>
    <p:sldId id="284" r:id="rId16"/>
    <p:sldId id="297" r:id="rId17"/>
    <p:sldId id="299" r:id="rId18"/>
    <p:sldId id="300" r:id="rId19"/>
    <p:sldId id="313" r:id="rId20"/>
    <p:sldId id="358" r:id="rId21"/>
    <p:sldId id="359" r:id="rId22"/>
    <p:sldId id="360" r:id="rId23"/>
    <p:sldId id="361" r:id="rId24"/>
    <p:sldId id="362" r:id="rId25"/>
    <p:sldId id="264" r:id="rId26"/>
    <p:sldId id="304" r:id="rId27"/>
    <p:sldId id="305" r:id="rId28"/>
    <p:sldId id="318" r:id="rId29"/>
    <p:sldId id="315" r:id="rId30"/>
    <p:sldId id="306" r:id="rId31"/>
    <p:sldId id="265" r:id="rId32"/>
    <p:sldId id="310" r:id="rId33"/>
    <p:sldId id="311" r:id="rId34"/>
    <p:sldId id="312" r:id="rId35"/>
    <p:sldId id="316" r:id="rId36"/>
    <p:sldId id="274" r:id="rId37"/>
    <p:sldId id="275" r:id="rId38"/>
    <p:sldId id="319" r:id="rId39"/>
    <p:sldId id="376" r:id="rId40"/>
    <p:sldId id="377" r:id="rId41"/>
    <p:sldId id="378" r:id="rId42"/>
    <p:sldId id="379" r:id="rId43"/>
    <p:sldId id="371" r:id="rId44"/>
    <p:sldId id="372" r:id="rId45"/>
    <p:sldId id="373" r:id="rId46"/>
    <p:sldId id="374" r:id="rId47"/>
    <p:sldId id="375" r:id="rId48"/>
    <p:sldId id="389" r:id="rId49"/>
    <p:sldId id="390" r:id="rId50"/>
    <p:sldId id="391" r:id="rId51"/>
    <p:sldId id="392" r:id="rId52"/>
    <p:sldId id="393" r:id="rId53"/>
    <p:sldId id="397" r:id="rId54"/>
    <p:sldId id="380" r:id="rId55"/>
    <p:sldId id="381" r:id="rId56"/>
    <p:sldId id="357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33" r:id="rId66"/>
    <p:sldId id="386" r:id="rId67"/>
    <p:sldId id="338" r:id="rId68"/>
    <p:sldId id="382" r:id="rId69"/>
    <p:sldId id="396" r:id="rId70"/>
    <p:sldId id="395" r:id="rId71"/>
    <p:sldId id="363" r:id="rId72"/>
    <p:sldId id="383" r:id="rId73"/>
    <p:sldId id="343" r:id="rId74"/>
    <p:sldId id="384" r:id="rId75"/>
    <p:sldId id="349" r:id="rId76"/>
    <p:sldId id="385" r:id="rId77"/>
    <p:sldId id="354" r:id="rId78"/>
    <p:sldId id="394" r:id="rId79"/>
    <p:sldId id="398" r:id="rId80"/>
    <p:sldId id="401" r:id="rId81"/>
    <p:sldId id="402" r:id="rId82"/>
    <p:sldId id="403" r:id="rId83"/>
    <p:sldId id="404" r:id="rId84"/>
    <p:sldId id="406" r:id="rId85"/>
    <p:sldId id="405" r:id="rId86"/>
    <p:sldId id="407" r:id="rId87"/>
    <p:sldId id="400" r:id="rId88"/>
    <p:sldId id="408" r:id="rId89"/>
    <p:sldId id="409" r:id="rId90"/>
    <p:sldId id="410" r:id="rId91"/>
    <p:sldId id="411" r:id="rId92"/>
    <p:sldId id="413" r:id="rId93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6" autoAdjust="0"/>
    <p:restoredTop sz="95423" autoAdjust="0"/>
  </p:normalViewPr>
  <p:slideViewPr>
    <p:cSldViewPr>
      <p:cViewPr>
        <p:scale>
          <a:sx n="100" d="100"/>
          <a:sy n="100" d="100"/>
        </p:scale>
        <p:origin x="-1392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81AB16-6939-45AA-BD0D-92A9D1A13A76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266F92-D85A-45FD-8701-4E3C259EF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7199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570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CAC2D-9CCC-47DB-A768-39725CB37FAE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4239" y="3330576"/>
            <a:ext cx="7387598" cy="315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570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34244-8219-450E-9FF0-C7101E6FB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884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9E96-2E00-44F8-8B83-0F3DE52D7F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BA4D9-8B3F-45FF-BE4E-42E0CEDA8E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05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0427-62FB-4632-88EA-45693C07B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7E9A1-3FE2-4EB6-A283-2EDFF7073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5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9A0B-17FC-4E9D-887F-F08D67371F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8C764-4B61-4C38-BA7E-9D1EA4A374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845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8F9-CA2E-4160-9530-1DDD41823D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2395-DB14-4EF7-84C8-2BE241925B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047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A0DA-2837-4231-ADDC-4D65916AF1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C59D0-0D59-4F45-8274-11EA0840F2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986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7E0B3-39DE-443F-9801-76C2B950A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0FB5B-A7A1-4640-8535-82616311C6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820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27647-54DB-4AAA-BFF9-C74487E1A0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C5165-1366-47AD-95A1-4923BD572F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5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0DB51-9312-41D2-8095-03E1B8D0E3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2C65F-C862-4A02-BCA8-14F9BDC44B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0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7E6DA-60A4-4D79-8B3A-90DE16F2AA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650C8-AE37-4CEE-B59D-90257878B3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840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89E42-7ADD-46AB-861E-CF4953428C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185FD-06C2-4D2F-A336-89CBEF7717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880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EFCB9-25D9-4360-BCB4-FAF37E2459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00CF1-5F38-4843-A9E3-928BBCC258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354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65EC3-6734-468C-9162-E503ADF08A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911F8-FF9B-4613-AFD8-F3814B84F4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348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9C79-8BD0-4BBB-B33D-6549A71566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2926-E199-40B4-813A-58674C15E4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04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76200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F469D4-6C5E-4ED3-8B29-8A52699DFB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B8885C-A18C-46FB-9A51-2B0835F0A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452438" y="914400"/>
            <a:ext cx="822642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" y="268288"/>
            <a:ext cx="1219200" cy="525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0151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66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tiff"/><Relationship Id="rId5" Type="http://schemas.openxmlformats.org/officeDocument/2006/relationships/image" Target="../media/image79.tiff"/><Relationship Id="rId4" Type="http://schemas.openxmlformats.org/officeDocument/2006/relationships/image" Target="../media/image78.tif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f"/><Relationship Id="rId3" Type="http://schemas.openxmlformats.org/officeDocument/2006/relationships/image" Target="../media/image82.tiff"/><Relationship Id="rId7" Type="http://schemas.openxmlformats.org/officeDocument/2006/relationships/image" Target="../media/image86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iff"/><Relationship Id="rId5" Type="http://schemas.openxmlformats.org/officeDocument/2006/relationships/image" Target="../media/image84.tiff"/><Relationship Id="rId4" Type="http://schemas.openxmlformats.org/officeDocument/2006/relationships/image" Target="../media/image83.tiff"/><Relationship Id="rId9" Type="http://schemas.openxmlformats.org/officeDocument/2006/relationships/image" Target="../media/image88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tiff"/><Relationship Id="rId4" Type="http://schemas.openxmlformats.org/officeDocument/2006/relationships/image" Target="../media/image92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tiff"/><Relationship Id="rId5" Type="http://schemas.openxmlformats.org/officeDocument/2006/relationships/image" Target="../media/image112.tiff"/><Relationship Id="rId4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9.tiff"/><Relationship Id="rId4" Type="http://schemas.openxmlformats.org/officeDocument/2006/relationships/image" Target="../media/image118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8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9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tif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9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40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Si Dummy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27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6146" name="Picture 2" descr="C:\Users\Geza\Desktop\Jared\Bowers Group\DUV characterization\Pictures\8_6\160c\V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247" y="1295401"/>
            <a:ext cx="3252275" cy="2438400"/>
          </a:xfrm>
          <a:prstGeom prst="rect">
            <a:avLst/>
          </a:prstGeom>
          <a:noFill/>
        </p:spPr>
      </p:pic>
      <p:pic>
        <p:nvPicPr>
          <p:cNvPr id="6147" name="Picture 3" descr="C:\Users\Geza\Desktop\Jared\Bowers Group\DUV characterization\Pictures\8_6\160c\VGRT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6148" name="Picture 4" descr="C:\Users\Geza\Desktop\Jared\Bowers Group\DUV characterization\Pictures\8_6\16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6149" name="Picture 5" descr="C:\Users\Geza\Desktop\Jared\Bowers Group\DUV characterization\Pictures\8_6\16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0"/>
            <a:ext cx="3248118" cy="2435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21506" name="Picture 2" descr="C:\Users\Geza\Desktop\Jared\Bowers Group\DUV characterization\Pictures\8_4\170c\V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7" name="Picture 3" descr="C:\Users\Geza\Desktop\Jared\Bowers Group\DUV characterization\Pictures\8_4\170c\V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8" name="Picture 4" descr="C:\Users\Geza\Desktop\Jared\Bowers Group\DUV characterization\Pictures\8_4\170c\V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5362" name="Picture 2" descr="C:\Users\Geza\Desktop\Jared\Bowers Group\DUV characterization\Pictures\8_6\180c\V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5363" name="Picture 3" descr="C:\Users\Geza\Desktop\Jared\Bowers Group\DUV characterization\Pictures\8_6\180c\V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5364" name="Picture 4" descr="C:\Users\Geza\Desktop\Jared\Bowers Group\DUV characterization\Pictures\8_6\18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199" y="3962400"/>
            <a:ext cx="3277711" cy="2457470"/>
          </a:xfrm>
          <a:prstGeom prst="rect">
            <a:avLst/>
          </a:prstGeom>
          <a:noFill/>
        </p:spPr>
      </p:pic>
      <p:pic>
        <p:nvPicPr>
          <p:cNvPr id="15365" name="Picture 5" descr="C:\Users\Geza\Desktop\Jared\Bowers Group\DUV characterization\Pictures\8_6\18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6386" name="Picture 2" descr="C:\Users\Geza\Desktop\Jared\Bowers Group\DUV characterization\Pictures\8_6\180c\V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026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8_6\160c\HGRT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399"/>
            <a:ext cx="3276600" cy="2456637"/>
          </a:xfrm>
          <a:prstGeom prst="rect">
            <a:avLst/>
          </a:prstGeom>
          <a:noFill/>
        </p:spPr>
      </p:pic>
      <p:pic>
        <p:nvPicPr>
          <p:cNvPr id="2050" name="Picture 2" descr="C:\Users\Geza\Desktop\Jared\Bowers Group\DUV characterization\Pictures\8_6\160c\HGRT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52275" cy="2438400"/>
          </a:xfrm>
          <a:prstGeom prst="rect">
            <a:avLst/>
          </a:prstGeom>
          <a:noFill/>
        </p:spPr>
      </p:pic>
      <p:pic>
        <p:nvPicPr>
          <p:cNvPr id="2051" name="Picture 3" descr="C:\Users\Geza\Desktop\Jared\Bowers Group\DUV characterization\Pictures\8_6\160c\HGRT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7410" name="Picture 2" descr="C:\Users\Geza\Desktop\Jared\Bowers Group\DUV characterization\Pictures\8_4\170c\H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7411" name="Picture 3" descr="C:\Users\Geza\Desktop\Jared\Bowers Group\DUV characterization\Pictures\8_4\170c\H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17412" name="Picture 4" descr="C:\Users\Geza\Desktop\Jared\Bowers Group\DUV characterization\Pictures\8_4\17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7170" name="Picture 2" descr="C:\Users\Geza\Desktop\Jared\Bowers Group\DUV characterization\Pictures\8_6\180c\H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7171" name="Picture 3" descr="C:\Users\Geza\Desktop\Jared\Bowers Group\DUV characterization\Pictures\8_6\180c\H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7172" name="Picture 4" descr="C:\Users\Geza\Desktop\Jared\Bowers Group\DUV characterization\Pictures\8_6\180c\H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7173" name="Picture 5" descr="C:\Users\Geza\Desktop\Jared\Bowers Group\DUV characterization\Pictures\8_6\180c\H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8194" name="Picture 2" descr="C:\Users\Geza\Desktop\Jared\Bowers Group\DUV characterization\Pictures\8_6\180c\H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87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339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3075" name="Picture 3" descr="C:\Users\Geza\Desktop\Jared\Bowers Group\DUV characterization\Pictures\8_6\160c\RING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6" name="Picture 4" descr="C:\Users\Geza\Desktop\Jared\Bowers Group\DUV characterization\Pictures\8_6\160c\RING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7" name="Picture 5" descr="C:\Users\Geza\Desktop\Jared\Bowers Group\DUV characterization\Pictures\8_6\160c\RING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962401"/>
            <a:ext cx="3276600" cy="2456638"/>
          </a:xfrm>
          <a:prstGeom prst="rect">
            <a:avLst/>
          </a:prstGeom>
          <a:noFill/>
        </p:spPr>
      </p:pic>
      <p:pic>
        <p:nvPicPr>
          <p:cNvPr id="3078" name="Picture 6" descr="C:\Users\Geza\Desktop\Jared\Bowers Group\DUV characterization\Pictures\8_6\160c\RING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9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pic>
        <p:nvPicPr>
          <p:cNvPr id="18434" name="Picture 2" descr="C:\Users\Geza\Desktop\Jared\Bowers Group\DUV characterization\Pictures\8_4\170c\RING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1277163"/>
            <a:ext cx="3276599" cy="2456637"/>
          </a:xfrm>
          <a:prstGeom prst="rect">
            <a:avLst/>
          </a:prstGeom>
          <a:noFill/>
        </p:spPr>
      </p:pic>
      <p:pic>
        <p:nvPicPr>
          <p:cNvPr id="18435" name="Picture 3" descr="C:\Users\Geza\Desktop\Jared\Bowers Group\DUV characterization\Pictures\8_4\170c\RING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8436" name="Picture 4" descr="C:\Users\Geza\Desktop\Jared\Bowers Group\DUV characterization\Pictures\8_4\17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" y="3962400"/>
            <a:ext cx="3276599" cy="2456637"/>
          </a:xfrm>
          <a:prstGeom prst="rect">
            <a:avLst/>
          </a:prstGeom>
          <a:noFill/>
        </p:spPr>
      </p:pic>
      <p:pic>
        <p:nvPicPr>
          <p:cNvPr id="18437" name="Picture 5" descr="C:\Users\Geza\Desktop\Jared\Bowers Group\DUV characterization\Pictures\8_4\17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599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081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9218" name="Picture 2" descr="C:\Users\Geza\Desktop\Jared\Bowers Group\DUV characterization\Pictures\8_6\180c\RING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22382" cy="2415988"/>
          </a:xfrm>
          <a:prstGeom prst="rect">
            <a:avLst/>
          </a:prstGeom>
          <a:noFill/>
        </p:spPr>
      </p:pic>
      <p:pic>
        <p:nvPicPr>
          <p:cNvPr id="9219" name="Picture 3" descr="C:\Users\Geza\Desktop\Jared\Bowers Group\DUV characterization\Pictures\8_6\180c\RING28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  <p:pic>
        <p:nvPicPr>
          <p:cNvPr id="9220" name="Picture 4" descr="C:\Users\Geza\Desktop\Jared\Bowers Group\DUV characterization\Pictures\8_6\18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  <p:pic>
        <p:nvPicPr>
          <p:cNvPr id="9221" name="Picture 5" descr="C:\Users\Geza\Desktop\Jared\Bowers Group\DUV characterization\Pictures\8_6\18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1"/>
            <a:ext cx="3200400" cy="2399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76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29b</a:t>
            </a:r>
            <a:endParaRPr lang="en-US" dirty="0"/>
          </a:p>
        </p:txBody>
      </p:sp>
      <p:pic>
        <p:nvPicPr>
          <p:cNvPr id="10242" name="Picture 2" descr="C:\Users\Geza\Desktop\Jared\Bowers Group\DUV characterization\Pictures\8_6\180c\RING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0243" name="Picture 3" descr="C:\Users\Geza\Desktop\Jared\Bowers Group\DUV characterization\Pictures\8_6\180c\RING29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668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00" t="18149" r="73625" b="5555"/>
          <a:stretch/>
        </p:blipFill>
        <p:spPr bwMode="auto">
          <a:xfrm>
            <a:off x="2895600" y="3733800"/>
            <a:ext cx="18288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4098" name="Picture 2" descr="C:\Users\Geza\Desktop\Jared\Bowers Group\DUV characterization\Pictures\8_6\160c\STA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4099" name="Picture 3" descr="C:\Users\Geza\Desktop\Jared\Bowers Group\DUV characterization\Pictures\8_6\160c\STA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6" cy="2438400"/>
          </a:xfrm>
          <a:prstGeom prst="rect">
            <a:avLst/>
          </a:prstGeom>
          <a:noFill/>
        </p:spPr>
      </p:pic>
      <p:pic>
        <p:nvPicPr>
          <p:cNvPr id="4100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52275" cy="2438400"/>
          </a:xfrm>
          <a:prstGeom prst="rect">
            <a:avLst/>
          </a:prstGeom>
          <a:noFill/>
        </p:spPr>
      </p:pic>
      <p:pic>
        <p:nvPicPr>
          <p:cNvPr id="4101" name="Picture 5" descr="C:\Users\Geza\Desktop\Jared\Bowers Group\DUV characterization\Pictures\8_6\160c\STAR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799" y="4038600"/>
            <a:ext cx="3277709" cy="2457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1270" name="Picture 6" descr="C:\Users\Geza\Desktop\Jared\Bowers Group\DUV characterization\Pictures\8_4\170c\STA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1271" name="Picture 7" descr="C:\Users\Geza\Desktop\Jared\Bowers Group\DUV characterization\Pictures\8_4\170c\STAR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7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72" name="Picture 8" descr="C:\Users\Geza\Desktop\Jared\Bowers Group\DUV characterization\Pictures\8_4\170c\STAR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27b</a:t>
            </a:r>
            <a:endParaRPr lang="en-US" dirty="0"/>
          </a:p>
        </p:txBody>
      </p:sp>
      <p:pic>
        <p:nvPicPr>
          <p:cNvPr id="19458" name="Picture 2" descr="C:\Users\Geza\Desktop\Jared\Bowers Group\DUV characterization\Pictures\8_4\170c\STAR27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9459" name="Picture 3" descr="C:\Users\Geza\Desktop\Jared\Bowers Group\DUV characterization\Pictures\8_4\170c\STAR27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1266" name="Picture 2" descr="C:\Users\Geza\Desktop\Jared\Bowers Group\DUV characterization\Pictures\8_6\180c\STA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67" name="Picture 3" descr="C:\Users\Geza\Desktop\Jared\Bowers Group\DUV characterization\Pictures\8_6\180c\STA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1268" name="Picture 4" descr="C:\Users\Geza\Desktop\Jared\Bowers Group\DUV characterization\Pictures\8_6\180c\STA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  <p:pic>
        <p:nvPicPr>
          <p:cNvPr id="11269" name="Picture 5" descr="C:\Users\Geza\Desktop\Jared\Bowers Group\DUV characterization\Pictures\8_6\180c\STA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2291" name="Picture 3" descr="C:\Users\Geza\Desktop\Jared\Bowers Group\DUV characterization\Pictures\8_6\180c\STA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0" t="19555" r="64000" b="6666"/>
          <a:stretch/>
        </p:blipFill>
        <p:spPr bwMode="auto">
          <a:xfrm>
            <a:off x="1223974" y="4267200"/>
            <a:ext cx="307370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3" name="Picture 2" descr="C:\Users\Geza\Desktop\Jared\Bowers Group\DUV characterization\Pictures\8_6\160c\TP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1" y="1295400"/>
            <a:ext cx="3276600" cy="2456638"/>
          </a:xfrm>
          <a:prstGeom prst="rect">
            <a:avLst/>
          </a:prstGeom>
          <a:noFill/>
        </p:spPr>
      </p:pic>
      <p:pic>
        <p:nvPicPr>
          <p:cNvPr id="5123" name="Picture 3" descr="C:\Users\Geza\Desktop\Jared\Bowers Group\DUV characterization\Pictures\8_6\160c\TPR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  <p:pic>
        <p:nvPicPr>
          <p:cNvPr id="5124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5125" name="Picture 5" descr="C:\Users\Geza\Desktop\Jared\Bowers Group\DUV characterization\Pictures\8_6\16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038601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20482" name="Picture 2" descr="C:\Users\Geza\Desktop\Jared\Bowers Group\DUV characterization\Pictures\8_4\170c\TP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2"/>
            <a:ext cx="3276600" cy="2456638"/>
          </a:xfrm>
          <a:prstGeom prst="rect">
            <a:avLst/>
          </a:prstGeom>
          <a:noFill/>
        </p:spPr>
      </p:pic>
      <p:pic>
        <p:nvPicPr>
          <p:cNvPr id="20483" name="Picture 3" descr="C:\Users\Geza\Desktop\Jared\Bowers Group\DUV characterization\Pictures\8_4\170c\TPR24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3552" cy="2454352"/>
          </a:xfrm>
          <a:prstGeom prst="rect">
            <a:avLst/>
          </a:prstGeom>
          <a:noFill/>
        </p:spPr>
      </p:pic>
      <p:pic>
        <p:nvPicPr>
          <p:cNvPr id="20484" name="Picture 4" descr="C:\Users\Geza\Desktop\Jared\Bowers Group\DUV characterization\Pictures\8_4\170c\TPR25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203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3314" name="Picture 2" descr="C:\Users\Geza\Desktop\Jared\Bowers Group\DUV characterization\Pictures\8_6\180c\TP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5" name="Picture 3" descr="C:\Users\Geza\Desktop\Jared\Bowers Group\DUV characterization\Pictures\8_6\180c\TP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6" name="Picture 4" descr="C:\Users\Geza\Desktop\Jared\Bowers Group\DUV characterization\Pictures\8_6\18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13317" name="Picture 5" descr="C:\Users\Geza\Desktop\Jared\Bowers Group\DUV characterization\Pictures\8_6\18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4338" name="Picture 2" descr="C:\Users\Geza\Desktop\Jared\Bowers Group\DUV characterization\Pictures\8_6\180c\TP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Bad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appears that at low DBARC bake temp (160C) there is often severe undercut during development which destroys fine features.</a:t>
            </a:r>
          </a:p>
          <a:p>
            <a:r>
              <a:rPr lang="en-US" dirty="0" smtClean="0"/>
              <a:t>For gratings and narrow gaps high DBARC bake temp (180C) leaves webbing which partially masks these area.</a:t>
            </a:r>
          </a:p>
          <a:p>
            <a:r>
              <a:rPr lang="en-US" dirty="0" smtClean="0"/>
              <a:t>All wafers have residue that was not removed after 3x Recipe#7 in </a:t>
            </a:r>
            <a:r>
              <a:rPr lang="en-US" dirty="0" err="1" smtClean="0"/>
              <a:t>Gasonics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Follow-up Experiment</a:t>
            </a:r>
          </a:p>
          <a:p>
            <a:pPr lvl="2"/>
            <a:r>
              <a:rPr lang="en-US" dirty="0" smtClean="0"/>
              <a:t>(1) 25min </a:t>
            </a:r>
            <a:r>
              <a:rPr lang="en-US" dirty="0" err="1" smtClean="0"/>
              <a:t>Nanostrip</a:t>
            </a:r>
            <a:r>
              <a:rPr lang="en-US" dirty="0" smtClean="0"/>
              <a:t> Dip + 1min BHF dip</a:t>
            </a:r>
          </a:p>
          <a:p>
            <a:pPr lvl="2"/>
            <a:r>
              <a:rPr lang="en-US" dirty="0" smtClean="0"/>
              <a:t>SEM both cleaned wafers</a:t>
            </a:r>
          </a:p>
          <a:p>
            <a:pPr lv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DUV </a:t>
            </a:r>
            <a:r>
              <a:rPr lang="en-US" dirty="0"/>
              <a:t>Stepper SOI should be set around</a:t>
            </a:r>
          </a:p>
          <a:p>
            <a:pPr lvl="1"/>
            <a:r>
              <a:rPr lang="en-US" dirty="0"/>
              <a:t>25mJ/cm^2</a:t>
            </a:r>
          </a:p>
          <a:p>
            <a:pPr lvl="1"/>
            <a:r>
              <a:rPr lang="en-US" dirty="0"/>
              <a:t>170C DBARC Bake Temp</a:t>
            </a:r>
          </a:p>
          <a:p>
            <a:r>
              <a:rPr lang="en-US" dirty="0" smtClean="0"/>
              <a:t>Run (1) SOI wafer with Focus/Energy array to measure offsets for all patterns</a:t>
            </a:r>
          </a:p>
          <a:p>
            <a:pPr lvl="1"/>
            <a:r>
              <a:rPr lang="en-US" dirty="0" smtClean="0"/>
              <a:t>Energy: 23, 24, </a:t>
            </a:r>
            <a:r>
              <a:rPr lang="en-US" dirty="0" smtClean="0">
                <a:solidFill>
                  <a:srgbClr val="FF0000"/>
                </a:solidFill>
              </a:rPr>
              <a:t>25,</a:t>
            </a:r>
            <a:r>
              <a:rPr lang="en-US" dirty="0" smtClean="0"/>
              <a:t> 26, 27</a:t>
            </a:r>
          </a:p>
          <a:p>
            <a:pPr lvl="1"/>
            <a:r>
              <a:rPr lang="en-US" dirty="0" smtClean="0"/>
              <a:t>Focus: -0.35, -.25, </a:t>
            </a:r>
            <a:r>
              <a:rPr lang="en-US" dirty="0" smtClean="0">
                <a:solidFill>
                  <a:srgbClr val="FF0000"/>
                </a:solidFill>
              </a:rPr>
              <a:t>-0.15</a:t>
            </a:r>
            <a:r>
              <a:rPr lang="en-US" dirty="0" smtClean="0"/>
              <a:t>, -0.05, 0.05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005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PR Strip Test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(3) 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5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55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(4) Si wafer (NOT SOI)</a:t>
            </a:r>
          </a:p>
          <a:p>
            <a:pPr lvl="1"/>
            <a:r>
              <a:rPr lang="en-US" dirty="0" smtClean="0"/>
              <a:t>DBARC bake temperature 170C</a:t>
            </a:r>
          </a:p>
          <a:p>
            <a:pPr lvl="1"/>
            <a:r>
              <a:rPr lang="en-US" dirty="0" smtClean="0"/>
              <a:t>Hold dose energy 28mJ/cm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Split focus </a:t>
            </a:r>
            <a:r>
              <a:rPr lang="en-US" dirty="0" smtClean="0">
                <a:solidFill>
                  <a:srgbClr val="FF0000"/>
                </a:solidFill>
              </a:rPr>
              <a:t>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Split PR strip</a:t>
            </a:r>
          </a:p>
          <a:p>
            <a:pPr lvl="1"/>
            <a:r>
              <a:rPr lang="en-US" dirty="0" smtClean="0"/>
              <a:t>1165 soak + u/s</a:t>
            </a:r>
          </a:p>
          <a:p>
            <a:pPr lvl="1"/>
            <a:r>
              <a:rPr lang="en-US" dirty="0" smtClean="0"/>
              <a:t>Flood expose + develop</a:t>
            </a:r>
          </a:p>
          <a:p>
            <a:pPr lvl="1"/>
            <a:r>
              <a:rPr lang="en-US" dirty="0" smtClean="0"/>
              <a:t>Hold (2) wafers</a:t>
            </a:r>
          </a:p>
          <a:p>
            <a:r>
              <a:rPr lang="en-US" dirty="0" smtClean="0"/>
              <a:t>Clean 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6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 – PR Strip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160C_0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Gasonics</a:t>
            </a:r>
            <a:r>
              <a:rPr lang="en-US" dirty="0" smtClean="0"/>
              <a:t> 350C, 2min x 3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7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2" cstate="print"/>
          <a:srcRect l="8821" t="29412" r="60307" b="29412"/>
          <a:stretch>
            <a:fillRect/>
          </a:stretch>
        </p:blipFill>
        <p:spPr bwMode="auto">
          <a:xfrm>
            <a:off x="2743200" y="3989832"/>
            <a:ext cx="2438400" cy="2438400"/>
          </a:xfrm>
          <a:prstGeom prst="rect">
            <a:avLst/>
          </a:prstGeom>
          <a:noFill/>
        </p:spPr>
      </p:pic>
      <p:pic>
        <p:nvPicPr>
          <p:cNvPr id="18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19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4478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160C_0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Gasonics</a:t>
            </a:r>
            <a:r>
              <a:rPr lang="en-US" dirty="0" smtClean="0"/>
              <a:t> 350C, 2min x 3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Nanostrip</a:t>
            </a:r>
            <a:r>
              <a:rPr lang="en-US" dirty="0" smtClean="0"/>
              <a:t> 25 min</a:t>
            </a:r>
          </a:p>
          <a:p>
            <a:pPr marL="0" indent="0">
              <a:buNone/>
            </a:pPr>
            <a:r>
              <a:rPr lang="en-US" dirty="0" smtClean="0"/>
              <a:t>-BHF 1min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6" name="Picture 2" descr="C:\Users\Geza\Desktop\Jared\Bowers Group\DUV characterization\Pictures\Cleaning\DUV Si 160C_0\8_16_nanostrip_bhf\Die26\160_0_01.TIF"/>
          <p:cNvPicPr>
            <a:picLocks noChangeAspect="1" noChangeArrowheads="1"/>
          </p:cNvPicPr>
          <p:nvPr/>
        </p:nvPicPr>
        <p:blipFill>
          <a:blip r:embed="rId2" cstate="print"/>
          <a:srcRect l="27264" r="18209"/>
          <a:stretch>
            <a:fillRect/>
          </a:stretch>
        </p:blipFill>
        <p:spPr bwMode="auto">
          <a:xfrm>
            <a:off x="152400" y="3733800"/>
            <a:ext cx="1828800" cy="25146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Cleaning\DUV Si 160C_0\8_16_nanostrip_bhf\Die26\160_0_0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733800"/>
            <a:ext cx="3400317" cy="2549395"/>
          </a:xfrm>
          <a:prstGeom prst="rect">
            <a:avLst/>
          </a:prstGeom>
          <a:noFill/>
        </p:spPr>
      </p:pic>
      <p:pic>
        <p:nvPicPr>
          <p:cNvPr id="1028" name="Picture 4" descr="C:\Users\Geza\Desktop\Jared\Bowers Group\DUV characterization\Pictures\Cleaning\DUV Si 160C_0\8_16_nanostrip_bhf\Die26\160_0_0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0776" y="1716628"/>
            <a:ext cx="2438400" cy="1828196"/>
          </a:xfrm>
          <a:prstGeom prst="rect">
            <a:avLst/>
          </a:prstGeom>
          <a:noFill/>
        </p:spPr>
      </p:pic>
      <p:pic>
        <p:nvPicPr>
          <p:cNvPr id="1029" name="Picture 5" descr="C:\Users\Geza\Desktop\Jared\Bowers Group\DUV characterization\Pictures\Cleaning\DUV Si 160C_0\8_16_nanostrip_bhf\Die26\160_0_06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990600"/>
            <a:ext cx="3429000" cy="2570900"/>
          </a:xfrm>
          <a:prstGeom prst="rect">
            <a:avLst/>
          </a:prstGeom>
          <a:noFill/>
        </p:spPr>
      </p:pic>
      <p:pic>
        <p:nvPicPr>
          <p:cNvPr id="1031" name="Picture 7" descr="C:\Users\Geza\Desktop\Jared\Bowers Group\DUV characterization\Pictures\Cleaning\DUV Si 160C_0\8_16_nanostrip_bhf\Die26\160_0_04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3726268"/>
            <a:ext cx="3429000" cy="2557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Geza\Desktop\Jared\Bowers Group\DUV characterization\Pictures\Cleaning\DUV-si-170C-1\BIGRING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743200"/>
            <a:ext cx="2642473" cy="1981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35814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-PEII 2min</a:t>
            </a:r>
          </a:p>
          <a:p>
            <a:pPr marL="0" indent="0">
              <a:buNone/>
            </a:pPr>
            <a:r>
              <a:rPr lang="en-US" sz="2000" dirty="0" smtClean="0"/>
              <a:t>-1165 @80C 30min</a:t>
            </a:r>
          </a:p>
          <a:p>
            <a:pPr marL="0" indent="0">
              <a:buNone/>
            </a:pPr>
            <a:r>
              <a:rPr lang="en-US" sz="2000" dirty="0" smtClean="0"/>
              <a:t>-1165 @80C u/s 10min</a:t>
            </a:r>
          </a:p>
          <a:p>
            <a:pPr marL="0" indent="0">
              <a:buNone/>
            </a:pPr>
            <a:r>
              <a:rPr lang="en-US" sz="2000" dirty="0" smtClean="0"/>
              <a:t>(U/S on </a:t>
            </a:r>
            <a:r>
              <a:rPr lang="en-US" sz="2000" dirty="0" err="1" smtClean="0"/>
              <a:t>high,freq</a:t>
            </a:r>
            <a:r>
              <a:rPr lang="en-US" sz="2000" dirty="0" smtClean="0"/>
              <a:t> 5,int 5)</a:t>
            </a:r>
          </a:p>
          <a:p>
            <a:pPr marL="0" indent="0">
              <a:buNone/>
            </a:pPr>
            <a:r>
              <a:rPr lang="en-US" sz="2000" dirty="0" smtClean="0"/>
              <a:t>-PEII 2min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050" name="Picture 2" descr="C:\Users\Geza\Desktop\Jared\Bowers Group\DUV characterization\Pictures\Cleaning\DUV-si-170C-1\HGRT_01.TIF"/>
          <p:cNvPicPr>
            <a:picLocks noChangeAspect="1" noChangeArrowheads="1"/>
          </p:cNvPicPr>
          <p:nvPr/>
        </p:nvPicPr>
        <p:blipFill>
          <a:blip r:embed="rId3" cstate="print"/>
          <a:srcRect l="11916"/>
          <a:stretch>
            <a:fillRect/>
          </a:stretch>
        </p:blipFill>
        <p:spPr bwMode="auto">
          <a:xfrm>
            <a:off x="6400800" y="4285968"/>
            <a:ext cx="2514600" cy="214037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1" name="Picture 3" descr="C:\Users\Geza\Desktop\Jared\Bowers Group\DUV characterization\Pictures\Cleaning\DUV-si-170C-1\RING_01.TIF"/>
          <p:cNvPicPr>
            <a:picLocks noChangeAspect="1" noChangeArrowheads="1"/>
          </p:cNvPicPr>
          <p:nvPr/>
        </p:nvPicPr>
        <p:blipFill>
          <a:blip r:embed="rId4" cstate="print"/>
          <a:srcRect l="10823"/>
          <a:stretch>
            <a:fillRect/>
          </a:stretch>
        </p:blipFill>
        <p:spPr bwMode="auto">
          <a:xfrm>
            <a:off x="6400800" y="2133600"/>
            <a:ext cx="2511552" cy="21115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3" name="Picture 5" descr="C:\Users\Geza\Desktop\Jared\Bowers Group\DUV characterization\Pictures\Cleaning\DUV-si-170C-1\TPR_01.TIF"/>
          <p:cNvPicPr>
            <a:picLocks noChangeAspect="1" noChangeArrowheads="1"/>
          </p:cNvPicPr>
          <p:nvPr/>
        </p:nvPicPr>
        <p:blipFill>
          <a:blip r:embed="rId5" cstate="print"/>
          <a:srcRect l="26471" t="8233" r="30637"/>
          <a:stretch>
            <a:fillRect/>
          </a:stretch>
        </p:blipFill>
        <p:spPr bwMode="auto">
          <a:xfrm>
            <a:off x="3810000" y="2133600"/>
            <a:ext cx="2675920" cy="42923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5" name="Picture 7" descr="C:\Users\Geza\Desktop\Jared\Bowers Group\DUV characterization\Pictures\Cleaning\DUV-si-170C-1\VGRT_01.TIF"/>
          <p:cNvPicPr>
            <a:picLocks noChangeAspect="1" noChangeArrowheads="1"/>
          </p:cNvPicPr>
          <p:nvPr/>
        </p:nvPicPr>
        <p:blipFill>
          <a:blip r:embed="rId6" cstate="print"/>
          <a:srcRect l="20770" t="64136" r="16918" b="7663"/>
          <a:stretch>
            <a:fillRect/>
          </a:stretch>
        </p:blipFill>
        <p:spPr bwMode="auto">
          <a:xfrm>
            <a:off x="5418873" y="914400"/>
            <a:ext cx="3496527" cy="118648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6" name="Picture 8" descr="C:\Users\Geza\Desktop\Jared\Bowers Group\DUV characterization\Pictures\Cleaning\DUV-si-170C-1\WG_01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764024"/>
            <a:ext cx="2235938" cy="1676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4" name="Picture 6" descr="C:\Users\Geza\Desktop\Jared\Bowers Group\DUV characterization\Pictures\Cleaning\DUV-si-170C-1\TPR_03.TIF"/>
          <p:cNvPicPr>
            <a:picLocks noChangeAspect="1" noChangeArrowheads="1"/>
          </p:cNvPicPr>
          <p:nvPr/>
        </p:nvPicPr>
        <p:blipFill>
          <a:blip r:embed="rId8" cstate="print"/>
          <a:srcRect l="43855" r="18399"/>
          <a:stretch>
            <a:fillRect/>
          </a:stretch>
        </p:blipFill>
        <p:spPr bwMode="auto">
          <a:xfrm>
            <a:off x="3124200" y="932688"/>
            <a:ext cx="1822981" cy="36210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2" name="Picture 4" descr="C:\Users\Geza\Desktop\Jared\Bowers Group\DUV characterization\Pictures\Cleaning\DUV-si-170C-1\STAR_01.TIF"/>
          <p:cNvPicPr>
            <a:picLocks noChangeAspect="1" noChangeArrowheads="1"/>
          </p:cNvPicPr>
          <p:nvPr/>
        </p:nvPicPr>
        <p:blipFill>
          <a:blip r:embed="rId9" cstate="print"/>
          <a:srcRect l="24028" t="19071" r="18779"/>
          <a:stretch>
            <a:fillRect/>
          </a:stretch>
        </p:blipFill>
        <p:spPr bwMode="auto">
          <a:xfrm>
            <a:off x="3048000" y="4495800"/>
            <a:ext cx="1828800" cy="19401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DUV Si 170C_2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1"/>
            <a:ext cx="44958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-DUV flood expose before etch 90sec</a:t>
            </a:r>
          </a:p>
          <a:p>
            <a:pPr marL="0" indent="0">
              <a:buNone/>
            </a:pPr>
            <a:r>
              <a:rPr lang="en-US" sz="2000" dirty="0" smtClean="0"/>
              <a:t>-Etch</a:t>
            </a:r>
          </a:p>
          <a:p>
            <a:pPr marL="0" indent="0">
              <a:buNone/>
            </a:pPr>
            <a:r>
              <a:rPr lang="en-US" sz="2000" dirty="0" smtClean="0"/>
              <a:t>-AZ300MIF 3min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3074" name="Picture 2" descr="C:\Users\Geza\Desktop\Jared\Bowers Group\DUV characterization\Pictures\Cleaning\DUV_si_170C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676400"/>
            <a:ext cx="6172200" cy="4575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2146300"/>
          </a:xfrm>
        </p:spPr>
        <p:txBody>
          <a:bodyPr/>
          <a:lstStyle/>
          <a:p>
            <a:r>
              <a:rPr lang="en-US" dirty="0" smtClean="0"/>
              <a:t>Side Wall SEM Results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3000" dirty="0" smtClean="0"/>
              <a:t>DUV_Si_170C_1</a:t>
            </a:r>
            <a:br>
              <a:rPr lang="en-US" sz="3000" dirty="0" smtClean="0"/>
            </a:br>
            <a:r>
              <a:rPr lang="en-US" sz="3000" dirty="0" smtClean="0"/>
              <a:t>	die 25</a:t>
            </a:r>
            <a:endParaRPr lang="en-US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4098" name="Picture 2" descr="C:\Users\Geza\Desktop\Jared\Bowers Group\DUV characterization\Pictures\9_7 DUV_SOI_170_1 Sidewalls\SW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990600"/>
            <a:ext cx="3353908" cy="2514600"/>
          </a:xfrm>
          <a:prstGeom prst="rect">
            <a:avLst/>
          </a:prstGeom>
          <a:noFill/>
        </p:spPr>
      </p:pic>
      <p:pic>
        <p:nvPicPr>
          <p:cNvPr id="4099" name="Picture 3" descr="C:\Users\Geza\Desktop\Jared\Bowers Group\DUV characterization\Pictures\9_7 DUV_SOI_170_1 Sidewalls\SW_01_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399" y="3581400"/>
            <a:ext cx="3353909" cy="2514600"/>
          </a:xfrm>
          <a:prstGeom prst="rect">
            <a:avLst/>
          </a:prstGeom>
          <a:noFill/>
        </p:spPr>
      </p:pic>
      <p:pic>
        <p:nvPicPr>
          <p:cNvPr id="4100" name="Picture 4" descr="C:\Users\Geza\Desktop\Jared\Bowers Group\DUV characterization\Pictures\9_7 DUV_SOI_170_1 Sidewalls\SW_01_0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0242" y="3581401"/>
            <a:ext cx="3353909" cy="2514600"/>
          </a:xfrm>
          <a:prstGeom prst="rect">
            <a:avLst/>
          </a:prstGeom>
          <a:noFill/>
        </p:spPr>
      </p:pic>
      <p:pic>
        <p:nvPicPr>
          <p:cNvPr id="4102" name="Picture 6" descr="C:\Users\Geza\Desktop\Jared\Bowers Group\DUV characterization\Pictures\9_7 DUV_SOI_170_1 Sidewalls\SW_03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989562"/>
            <a:ext cx="3349550" cy="2511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PEII 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0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16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Geza\Desktop\Jared\Bowers Group\DUV characterization\Pictures\9_7 DUV_SOI_170_1 Sidewalls\SW_0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3353909" cy="2514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5122" name="Picture 2" descr="C:\Users\Geza\Desktop\Jared\Bowers Group\DUV characterization\Pictures\9_7 DUV_SOI_170_1 Sidewalls\SW_04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399" y="990600"/>
            <a:ext cx="3353909" cy="2514600"/>
          </a:xfrm>
          <a:prstGeom prst="rect">
            <a:avLst/>
          </a:prstGeom>
          <a:noFill/>
        </p:spPr>
      </p:pic>
      <p:pic>
        <p:nvPicPr>
          <p:cNvPr id="5124" name="Picture 4" descr="C:\Users\Geza\Desktop\Jared\Bowers Group\DUV characterization\Pictures\9_7 DUV_SOI_170_1 Sidewalls\SW_06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581400"/>
            <a:ext cx="3349752" cy="2511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10" name="Picture 2" descr="C:\Users\Geza\Desktop\Jared\Bowers Group\DUV characterization\Pictures\9_7 DUV_SOI_170_1 Sidewalls\SW_0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3353907" cy="2514599"/>
          </a:xfrm>
          <a:prstGeom prst="rect">
            <a:avLst/>
          </a:prstGeom>
          <a:noFill/>
        </p:spPr>
      </p:pic>
      <p:pic>
        <p:nvPicPr>
          <p:cNvPr id="6147" name="Picture 3" descr="C:\Users\Geza\Desktop\Jared\Bowers Group\DUV characterization\Pictures\9_7 DUV_SOI_170_1 Sidewalls\SW_0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990600"/>
            <a:ext cx="3353908" cy="2514600"/>
          </a:xfrm>
          <a:prstGeom prst="rect">
            <a:avLst/>
          </a:prstGeom>
          <a:noFill/>
        </p:spPr>
      </p:pic>
      <p:pic>
        <p:nvPicPr>
          <p:cNvPr id="16" name="Picture 5" descr="C:\Users\Geza\Desktop\Jared\Bowers Group\DUV characterization\Pictures\9_7 DUV_SOI_170_1 Sidewalls\SW_1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581400"/>
            <a:ext cx="3353909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9" name="Picture 2" descr="C:\Users\Geza\Desktop\Jared\Bowers Group\DUV characterization\Pictures\9_7 DUV_SOI_170_1 Sidewalls\HG_SW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1"/>
            <a:ext cx="3353908" cy="2514599"/>
          </a:xfrm>
          <a:prstGeom prst="rect">
            <a:avLst/>
          </a:prstGeom>
          <a:noFill/>
        </p:spPr>
      </p:pic>
      <p:pic>
        <p:nvPicPr>
          <p:cNvPr id="11" name="Picture 4" descr="C:\Users\Geza\Desktop\Jared\Bowers Group\DUV characterization\Pictures\9_7 DUV_SOI_170_1 Sidewalls\SW_09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581400"/>
            <a:ext cx="3353908" cy="2514600"/>
          </a:xfrm>
          <a:prstGeom prst="rect">
            <a:avLst/>
          </a:prstGeom>
          <a:noFill/>
        </p:spPr>
      </p:pic>
      <p:pic>
        <p:nvPicPr>
          <p:cNvPr id="12" name="Picture 5" descr="C:\Users\Geza\Desktop\Jared\Bowers Group\DUV characterization\Pictures\9_7 DUV_SOI_170_1 Sidewalls\SW_1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399" y="3581400"/>
            <a:ext cx="3353909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an aside, these are the </a:t>
            </a:r>
            <a:r>
              <a:rPr lang="en-US" dirty="0" err="1" smtClean="0"/>
              <a:t>zig</a:t>
            </a:r>
            <a:r>
              <a:rPr lang="en-US" dirty="0" smtClean="0"/>
              <a:t> </a:t>
            </a:r>
            <a:r>
              <a:rPr lang="en-US" dirty="0" err="1" smtClean="0"/>
              <a:t>zag</a:t>
            </a:r>
            <a:r>
              <a:rPr lang="en-US" dirty="0" smtClean="0"/>
              <a:t> gratings designed by Mike Davenport on Die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C:\Users\Geza\Desktop\Jared\Bowers Group\DUV characterization\Pictures\9_11duvzigzaggrating\ZIGG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438400"/>
            <a:ext cx="4111752" cy="3082795"/>
          </a:xfrm>
          <a:prstGeom prst="rect">
            <a:avLst/>
          </a:prstGeom>
          <a:noFill/>
        </p:spPr>
      </p:pic>
      <p:pic>
        <p:nvPicPr>
          <p:cNvPr id="6" name="Picture 3" descr="C:\Users\Geza\Desktop\Jared\Bowers Group\DUV characterization\Pictures\9_11duvzigzaggrating\ZIGG_0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438400"/>
            <a:ext cx="4137085" cy="3101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1165 stripper appears to remove UV210 and DBARC very effectively</a:t>
            </a:r>
          </a:p>
          <a:p>
            <a:pPr lvl="1"/>
            <a:r>
              <a:rPr lang="en-US" dirty="0" smtClean="0"/>
              <a:t>Follow-up experiment</a:t>
            </a:r>
          </a:p>
          <a:p>
            <a:pPr lvl="2"/>
            <a:r>
              <a:rPr lang="en-US" dirty="0" smtClean="0"/>
              <a:t>Reduce time of 1165 soak</a:t>
            </a:r>
          </a:p>
          <a:p>
            <a:r>
              <a:rPr lang="en-US" dirty="0" smtClean="0"/>
              <a:t>Developer had little effect on the PR post etch</a:t>
            </a:r>
          </a:p>
          <a:p>
            <a:r>
              <a:rPr lang="en-US" dirty="0" smtClean="0"/>
              <a:t>Sidewalls look good on waveguides, but not ideal on grating features</a:t>
            </a:r>
          </a:p>
          <a:p>
            <a:endParaRPr lang="en-US" dirty="0" smtClean="0"/>
          </a:p>
          <a:p>
            <a:pPr lvl="1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SOI Test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55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(3) 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6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SRD</a:t>
                </a:r>
              </a:p>
              <a:p>
                <a:r>
                  <a:rPr lang="en-US" sz="1800" dirty="0" smtClean="0"/>
                  <a:t>PEII </a:t>
                </a:r>
                <a:r>
                  <a:rPr lang="en-US" sz="1800" dirty="0" smtClean="0"/>
                  <a:t>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  <a:endParaRPr lang="en-US" sz="1800" dirty="0" smtClean="0"/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7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6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53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59221023"/>
              </p:ext>
            </p:extLst>
          </p:nvPr>
        </p:nvGraphicFramePr>
        <p:xfrm>
          <a:off x="1981200" y="1524000"/>
          <a:ext cx="41910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500"/>
                <a:gridCol w="698500"/>
                <a:gridCol w="698500"/>
                <a:gridCol w="698500"/>
                <a:gridCol w="698500"/>
                <a:gridCol w="698500"/>
              </a:tblGrid>
              <a:tr h="698500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-.35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-.05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0.5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394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77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0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2081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eza\Desktop\Jared\Bowers Group\DUV characterization\Pictures\8_28_DUV SOI 170C_1\E25_F-.15_VGRT.TIF"/>
          <p:cNvPicPr>
            <a:picLocks noChangeAspect="1" noChangeArrowheads="1"/>
          </p:cNvPicPr>
          <p:nvPr/>
        </p:nvPicPr>
        <p:blipFill>
          <a:blip r:embed="rId2" cstate="print"/>
          <a:srcRect l="4499" r="14528"/>
          <a:stretch>
            <a:fillRect/>
          </a:stretch>
        </p:blipFill>
        <p:spPr bwMode="auto">
          <a:xfrm>
            <a:off x="304800" y="990600"/>
            <a:ext cx="4343400" cy="402166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304800" y="990600"/>
            <a:ext cx="1141757" cy="11430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7" name="Picture 3" descr="C:\Users\Geza\Desktop\Jared\Bowers Group\DUV characterization\Pictures\8_28_DUV SOI 170C_1\E26_F-.15_VG.TIF"/>
          <p:cNvPicPr>
            <a:picLocks noChangeAspect="1" noChangeArrowheads="1"/>
          </p:cNvPicPr>
          <p:nvPr/>
        </p:nvPicPr>
        <p:blipFill>
          <a:blip r:embed="rId4" cstate="print"/>
          <a:srcRect l="4890" r="18505"/>
          <a:stretch>
            <a:fillRect/>
          </a:stretch>
        </p:blipFill>
        <p:spPr bwMode="auto">
          <a:xfrm>
            <a:off x="4724400" y="990600"/>
            <a:ext cx="4114800" cy="4027251"/>
          </a:xfrm>
          <a:prstGeom prst="rect">
            <a:avLst/>
          </a:prstGeom>
          <a:noFill/>
        </p:spPr>
      </p:pic>
      <p:grpSp>
        <p:nvGrpSpPr>
          <p:cNvPr id="11" name="Group 29"/>
          <p:cNvGrpSpPr/>
          <p:nvPr/>
        </p:nvGrpSpPr>
        <p:grpSpPr>
          <a:xfrm>
            <a:off x="4724400" y="990600"/>
            <a:ext cx="1141757" cy="11430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602593" y="4604006"/>
              <a:ext cx="685799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1829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eza\Desktop\Jared\Bowers Group\DUV characterization\Pictures\8_31_DUV SOI 170C_1\E25F-05H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990600"/>
            <a:ext cx="3862076" cy="2895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Geza\Desktop\Jared\Bowers Group\DUV characterization\Pictures\8_28_DUV SOI 170C_1\E25_F.05_HGRT.TIF"/>
          <p:cNvPicPr>
            <a:picLocks noChangeAspect="1" noChangeArrowheads="1"/>
          </p:cNvPicPr>
          <p:nvPr/>
        </p:nvPicPr>
        <p:blipFill>
          <a:blip r:embed="rId3" cstate="print"/>
          <a:srcRect l="2205"/>
          <a:stretch>
            <a:fillRect/>
          </a:stretch>
        </p:blipFill>
        <p:spPr bwMode="auto">
          <a:xfrm>
            <a:off x="430658" y="990600"/>
            <a:ext cx="3607942" cy="2766058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436991" y="990600"/>
            <a:ext cx="685054" cy="685800"/>
            <a:chOff x="4495800" y="3200400"/>
            <a:chExt cx="3505198" cy="35090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906293" y="6011862"/>
              <a:ext cx="685800" cy="6842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4648200" y="990600"/>
            <a:ext cx="685054" cy="685800"/>
            <a:chOff x="4495800" y="3200400"/>
            <a:chExt cx="3505198" cy="3509016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5906293" y="5318519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3" name="Picture 5" descr="C:\Users\Geza\Desktop\Jared\Bowers Group\DUV characterization\Pictures\8_28_DUV SOI 170C_1\E25_F-.15_HGRT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890" y="3733800"/>
            <a:ext cx="3963710" cy="2971800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484465" y="4724400"/>
            <a:ext cx="685054" cy="6858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4" name="Picture 6" descr="C:\Users\Geza\Desktop\Jared\Bowers Group\DUV characterization\Pictures\8_28_DUV SOI 170C_1\E26_F.05_HGRT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6991" y="3962400"/>
            <a:ext cx="3658809" cy="2743200"/>
          </a:xfrm>
          <a:prstGeom prst="rect">
            <a:avLst/>
          </a:prstGeom>
          <a:noFill/>
        </p:spPr>
      </p:pic>
      <p:grpSp>
        <p:nvGrpSpPr>
          <p:cNvPr id="37" name="Group 36"/>
          <p:cNvGrpSpPr/>
          <p:nvPr/>
        </p:nvGrpSpPr>
        <p:grpSpPr>
          <a:xfrm>
            <a:off x="4648200" y="3962400"/>
            <a:ext cx="685054" cy="685800"/>
            <a:chOff x="4495800" y="3200400"/>
            <a:chExt cx="3505198" cy="3509016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8"/>
            <p:cNvSpPr/>
            <p:nvPr/>
          </p:nvSpPr>
          <p:spPr>
            <a:xfrm>
              <a:off x="6612333" y="6011860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Geza\Desktop\Jared\Bowers Group\DUV characterization\Pictures\8_31_DUV SOI 170C_1\E25F-35H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990599"/>
            <a:ext cx="3733800" cy="2799425"/>
          </a:xfrm>
          <a:prstGeom prst="rect">
            <a:avLst/>
          </a:prstGeom>
          <a:noFill/>
        </p:spPr>
      </p:pic>
      <p:pic>
        <p:nvPicPr>
          <p:cNvPr id="9218" name="Picture 2" descr="C:\Users\Geza\Desktop\Jared\Bowers Group\DUV characterization\Pictures\8_31_DUV SOI 170C_1\E25F-25H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90599"/>
            <a:ext cx="3657600" cy="27422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4"/>
          <p:cNvGrpSpPr/>
          <p:nvPr/>
        </p:nvGrpSpPr>
        <p:grpSpPr>
          <a:xfrm>
            <a:off x="436991" y="990600"/>
            <a:ext cx="685054" cy="685800"/>
            <a:chOff x="4495800" y="3200400"/>
            <a:chExt cx="3505198" cy="35090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906293" y="3931445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6"/>
          <p:cNvGrpSpPr/>
          <p:nvPr/>
        </p:nvGrpSpPr>
        <p:grpSpPr>
          <a:xfrm>
            <a:off x="4648200" y="990600"/>
            <a:ext cx="685054" cy="685800"/>
            <a:chOff x="4495800" y="3200400"/>
            <a:chExt cx="3505198" cy="3509016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5906293" y="324913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74624434"/>
              </p:ext>
            </p:extLst>
          </p:nvPr>
        </p:nvGraphicFramePr>
        <p:xfrm>
          <a:off x="2667000" y="2590800"/>
          <a:ext cx="34290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344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Geza\Desktop\Jared\Bowers Group\DUV characterization\Pictures\8_31_DUV SOI 170C_1\E24F-35H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199" y="3962400"/>
            <a:ext cx="3607993" cy="2705100"/>
          </a:xfrm>
          <a:prstGeom prst="rect">
            <a:avLst/>
          </a:prstGeom>
          <a:noFill/>
        </p:spPr>
      </p:pic>
      <p:pic>
        <p:nvPicPr>
          <p:cNvPr id="7172" name="Picture 4" descr="C:\Users\Geza\Desktop\Jared\Bowers Group\DUV characterization\Pictures\8_31_DUV SOI 170C_1\E24F-25H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3962400"/>
            <a:ext cx="3609975" cy="2706586"/>
          </a:xfrm>
          <a:prstGeom prst="rect">
            <a:avLst/>
          </a:prstGeom>
          <a:noFill/>
        </p:spPr>
      </p:pic>
      <p:pic>
        <p:nvPicPr>
          <p:cNvPr id="7171" name="Picture 3" descr="C:\Users\Geza\Desktop\Jared\Bowers Group\DUV characterization\Pictures\8_31_DUV SOI 170C_1\E24F-15H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78605"/>
            <a:ext cx="3606927" cy="2704301"/>
          </a:xfrm>
          <a:prstGeom prst="rect">
            <a:avLst/>
          </a:prstGeom>
          <a:noFill/>
        </p:spPr>
      </p:pic>
      <p:pic>
        <p:nvPicPr>
          <p:cNvPr id="7170" name="Picture 2" descr="C:\Users\Geza\Desktop\Jared\Bowers Group\DUV characterization\Pictures\8_31_DUV SOI 170C_1\E24F-05H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414" y="990600"/>
            <a:ext cx="3611185" cy="27074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4"/>
          <p:cNvGrpSpPr/>
          <p:nvPr/>
        </p:nvGrpSpPr>
        <p:grpSpPr>
          <a:xfrm>
            <a:off x="436991" y="990600"/>
            <a:ext cx="685054" cy="685800"/>
            <a:chOff x="4495800" y="3200400"/>
            <a:chExt cx="3505198" cy="35090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222040" y="5291744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6"/>
          <p:cNvGrpSpPr/>
          <p:nvPr/>
        </p:nvGrpSpPr>
        <p:grpSpPr>
          <a:xfrm>
            <a:off x="4648200" y="990600"/>
            <a:ext cx="685054" cy="685800"/>
            <a:chOff x="4495800" y="3200400"/>
            <a:chExt cx="3505198" cy="3509016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5275581" y="4611850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29"/>
          <p:cNvGrpSpPr/>
          <p:nvPr/>
        </p:nvGrpSpPr>
        <p:grpSpPr>
          <a:xfrm>
            <a:off x="484465" y="4724400"/>
            <a:ext cx="685054" cy="6858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233548" y="3931445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36"/>
          <p:cNvGrpSpPr/>
          <p:nvPr/>
        </p:nvGrpSpPr>
        <p:grpSpPr>
          <a:xfrm>
            <a:off x="4648200" y="3962400"/>
            <a:ext cx="685054" cy="685800"/>
            <a:chOff x="4495800" y="3200400"/>
            <a:chExt cx="3505198" cy="3509016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8"/>
            <p:cNvSpPr/>
            <p:nvPr/>
          </p:nvSpPr>
          <p:spPr>
            <a:xfrm>
              <a:off x="5226845" y="324913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7706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Geza\Desktop\Jared\Bowers Group\DUV characterization\Pictures\8_28_DUV SOI 170C_1\E25_F-.15_RING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grpSp>
        <p:nvGrpSpPr>
          <p:cNvPr id="6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09" t="18149" r="77844" b="5555"/>
          <a:stretch/>
        </p:blipFill>
        <p:spPr bwMode="auto">
          <a:xfrm>
            <a:off x="3733800" y="3733800"/>
            <a:ext cx="11430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lum bright="-40000" contrast="70000"/>
          </a:blip>
          <a:srcRect l="42857" t="24381" r="49048" b="4762"/>
          <a:stretch>
            <a:fillRect/>
          </a:stretch>
        </p:blipFill>
        <p:spPr bwMode="auto">
          <a:xfrm flipH="1">
            <a:off x="2819400" y="4191000"/>
            <a:ext cx="376084" cy="20574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2895600" y="4114801"/>
            <a:ext cx="228600" cy="1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43200" y="4191000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.5um</a:t>
            </a:r>
            <a:endParaRPr lang="en-US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197225" y="4191000"/>
            <a:ext cx="1127125" cy="2045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97225" y="6248400"/>
            <a:ext cx="1124744" cy="278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573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eza\Desktop\Jared\Bowers Group\DUV characterization\Pictures\8_28_DUV SOI 170C_1\E25_F-.15_STA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6" t="38595" r="65877" b="6666"/>
          <a:stretch/>
        </p:blipFill>
        <p:spPr bwMode="auto">
          <a:xfrm>
            <a:off x="2286000" y="4114800"/>
            <a:ext cx="2743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40952" t="17524" r="49048" b="5524"/>
          <a:stretch>
            <a:fillRect/>
          </a:stretch>
        </p:blipFill>
        <p:spPr bwMode="auto">
          <a:xfrm flipH="1">
            <a:off x="838200" y="3962400"/>
            <a:ext cx="53868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990600" y="4114799"/>
            <a:ext cx="214313" cy="1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5800" y="4114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371600" y="3962400"/>
            <a:ext cx="1143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371600" y="4533900"/>
            <a:ext cx="1117600" cy="2019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237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eza\Desktop\Jared\Bowers Group\DUV characterization\Pictures\8_28_DUV SOI 170C_1\E25_F-.15_TAPE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8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Litho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Energy = 25mJ/cm^2 looks best for SOI and Si</a:t>
            </a:r>
          </a:p>
          <a:p>
            <a:r>
              <a:rPr lang="en-US" b="1" dirty="0" smtClean="0"/>
              <a:t>Focus = -.15 looks best for SOI and SI</a:t>
            </a:r>
          </a:p>
          <a:p>
            <a:r>
              <a:rPr lang="en-US" b="1" dirty="0" smtClean="0"/>
              <a:t>Future plans</a:t>
            </a:r>
          </a:p>
          <a:p>
            <a:pPr lvl="1"/>
            <a:r>
              <a:rPr lang="en-US" b="1" dirty="0" smtClean="0"/>
              <a:t>Try DBARC above and below resist</a:t>
            </a:r>
          </a:p>
          <a:p>
            <a:pPr lvl="1"/>
            <a:r>
              <a:rPr lang="en-US" b="1" dirty="0" smtClean="0"/>
              <a:t>Attempt bonding to surface after cleaning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Etch SEM Results</a:t>
            </a:r>
            <a:br>
              <a:rPr lang="en-US" dirty="0" smtClean="0"/>
            </a:br>
            <a:r>
              <a:rPr lang="en-US" dirty="0" smtClean="0"/>
              <a:t>E25 F-.15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29"/>
          <p:cNvGrpSpPr/>
          <p:nvPr/>
        </p:nvGrpSpPr>
        <p:grpSpPr>
          <a:xfrm>
            <a:off x="3886200" y="5181600"/>
            <a:ext cx="1370108" cy="1371600"/>
            <a:chOff x="4495800" y="3200400"/>
            <a:chExt cx="3505198" cy="3509016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1960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40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2743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smtClean="0"/>
              <a:t>Points of interest</a:t>
            </a:r>
          </a:p>
          <a:p>
            <a:pPr lvl="1"/>
            <a:r>
              <a:rPr lang="en-US" b="1" dirty="0" smtClean="0"/>
              <a:t>Flare Waveguides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6858000" y="3581400"/>
            <a:ext cx="647700" cy="129540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l="38095" t="12952" r="21905" b="12381"/>
          <a:stretch>
            <a:fillRect/>
          </a:stretch>
        </p:blipFill>
        <p:spPr bwMode="auto">
          <a:xfrm>
            <a:off x="2895600" y="2743200"/>
            <a:ext cx="195942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30476" t="9905" r="27619" b="4762"/>
          <a:stretch>
            <a:fillRect/>
          </a:stretch>
        </p:blipFill>
        <p:spPr bwMode="auto">
          <a:xfrm>
            <a:off x="304800" y="3048000"/>
            <a:ext cx="2133600" cy="271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2286000" y="5029200"/>
            <a:ext cx="8382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38400" y="3048000"/>
            <a:ext cx="68580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668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.5um</a:t>
            </a:r>
            <a:endParaRPr lang="en-US" b="1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298575" y="5791200"/>
            <a:ext cx="127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66800" y="5257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1um</a:t>
            </a:r>
            <a:endParaRPr lang="en-US" b="1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225550" y="5574268"/>
            <a:ext cx="263525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20040" y="4648200"/>
            <a:ext cx="208788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09600" y="43550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8um</a:t>
            </a:r>
            <a:endParaRPr lang="en-US" b="1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533400" y="4876800"/>
            <a:ext cx="16764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33400" y="4583668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6.5um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7237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Geza\Desktop\Jared\Bowers Group\DUV characterization\Pictures\11_9_12_DUV_SOI_1_afterDeepEtch\DEV1_02.TIF"/>
          <p:cNvPicPr>
            <a:picLocks noChangeAspect="1" noChangeArrowheads="1"/>
          </p:cNvPicPr>
          <p:nvPr/>
        </p:nvPicPr>
        <p:blipFill>
          <a:blip r:embed="rId2" cstate="print"/>
          <a:srcRect b="13705"/>
          <a:stretch>
            <a:fillRect/>
          </a:stretch>
        </p:blipFill>
        <p:spPr bwMode="auto">
          <a:xfrm>
            <a:off x="228600" y="990600"/>
            <a:ext cx="8680704" cy="5616388"/>
          </a:xfrm>
          <a:prstGeom prst="rect">
            <a:avLst/>
          </a:prstGeom>
          <a:noFill/>
        </p:spPr>
      </p:pic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Geza\Desktop\Jared\Bowers Group\DUV characterization\Pictures\11_9_12_DUV_SOI_1_afterDeepEtch\DEV1_0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616952" cy="5710826"/>
          </a:xfrm>
          <a:prstGeom prst="rect">
            <a:avLst/>
          </a:prstGeom>
          <a:noFill/>
        </p:spPr>
      </p:pic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eza\Desktop\Jared\Bowers Group\DUV characterization\Pictures\11_9_12_DUV_SOI_1_afterDeepEtch\DEV1_04.TIF"/>
          <p:cNvPicPr>
            <a:picLocks noChangeAspect="1" noChangeArrowheads="1"/>
          </p:cNvPicPr>
          <p:nvPr/>
        </p:nvPicPr>
        <p:blipFill>
          <a:blip r:embed="rId2" cstate="print"/>
          <a:srcRect b="12534"/>
          <a:stretch>
            <a:fillRect/>
          </a:stretch>
        </p:blipFill>
        <p:spPr bwMode="auto">
          <a:xfrm>
            <a:off x="228600" y="990600"/>
            <a:ext cx="8680704" cy="56925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114800" y="38100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Region</a:t>
            </a:r>
          </a:p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743200" y="34290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Region</a:t>
            </a:r>
          </a:p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743200" y="43066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Region</a:t>
            </a:r>
          </a:p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eza\Desktop\Jared\Bowers Group\DUV characterization\Pictures\11_9_12_DUV_SOI_1_afterDeepEtch\DEV1R1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592626" cy="569258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276600" y="12954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Region</a:t>
            </a:r>
          </a:p>
          <a:p>
            <a:pPr algn="ctr"/>
            <a:r>
              <a:rPr lang="en-US" sz="3000" b="1" dirty="0" smtClean="0"/>
              <a:t>1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eza\Desktop\Jared\Bowers Group\DUV characterization\Pictures\11_9_12_DUV_SOI_1_afterDeepEtch\DEV1_RE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379" y="990600"/>
            <a:ext cx="7515621" cy="56348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276600" y="12954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Region</a:t>
            </a:r>
          </a:p>
          <a:p>
            <a:pPr algn="ctr"/>
            <a:r>
              <a:rPr lang="en-US" sz="3000" b="1" dirty="0" smtClean="0"/>
              <a:t>2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Geza\Desktop\Jared\Bowers Group\DUV characterization\Pictures\11_9_12_DUV_SOI_1_afterDeepEtch\DEV1R3_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990600"/>
            <a:ext cx="5589848" cy="4191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76600" y="12954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Region</a:t>
            </a:r>
          </a:p>
          <a:p>
            <a:pPr algn="ctr"/>
            <a:r>
              <a:rPr lang="en-US" sz="3000" b="1" dirty="0" smtClean="0"/>
              <a:t>3</a:t>
            </a:r>
            <a:endParaRPr lang="en-US" sz="3000" b="1" dirty="0"/>
          </a:p>
        </p:txBody>
      </p:sp>
      <p:pic>
        <p:nvPicPr>
          <p:cNvPr id="8194" name="Picture 2" descr="C:\Users\Geza\Desktop\Jared\Bowers Group\DUV characterization\Pictures\11_9_12_DUV_SOI_1_afterDeepEtch\DEV1R3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4776779" cy="358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print"/>
          <a:srcRect l="10000" t="15714" r="9524" b="53048"/>
          <a:stretch>
            <a:fillRect/>
          </a:stretch>
        </p:blipFill>
        <p:spPr bwMode="auto">
          <a:xfrm>
            <a:off x="152400" y="5105400"/>
            <a:ext cx="4724400" cy="114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2133600" y="5334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2743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smtClean="0"/>
              <a:t>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Flare Waveguides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43850" y="5029200"/>
            <a:ext cx="647700" cy="106680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28863" y="5183981"/>
            <a:ext cx="350043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09800" y="4812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71450" y="3390900"/>
            <a:ext cx="3252788" cy="1709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9524" t="11429" r="38095" b="4762"/>
          <a:stretch>
            <a:fillRect/>
          </a:stretch>
        </p:blipFill>
        <p:spPr bwMode="auto">
          <a:xfrm>
            <a:off x="3429000" y="3048000"/>
            <a:ext cx="122474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4643438" y="3390900"/>
            <a:ext cx="204787" cy="1714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462212" y="5619748"/>
            <a:ext cx="85725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52400" y="6324600"/>
            <a:ext cx="47244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09800" y="6336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8um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57200" y="5943600"/>
            <a:ext cx="41148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209800" y="5955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7um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7237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C:\Users\Geza\Desktop\Jared\Bowers Group\DUV characterization\Pictures\11_9_12_DUV_SOI_1_afterDeepEtch\DEV2_0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048" y="972362"/>
            <a:ext cx="7616952" cy="5710826"/>
          </a:xfrm>
          <a:prstGeom prst="rect">
            <a:avLst/>
          </a:prstGeom>
          <a:noFill/>
        </p:spPr>
      </p:pic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C:\Users\Geza\Desktop\Jared\Bowers Group\DUV characterization\Pictures\11_9_12_DUV_SOI_1_afterDeepEtch\DEV2_0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28814"/>
            <a:ext cx="7464552" cy="5596564"/>
          </a:xfrm>
          <a:prstGeom prst="rect">
            <a:avLst/>
          </a:prstGeom>
          <a:noFill/>
        </p:spPr>
      </p:pic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C:\Users\Geza\Desktop\Jared\Bowers Group\DUV characterization\Pictures\11_9_12_DUV_SOI_1_afterDeepEtch\DEV2_0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86624"/>
            <a:ext cx="7464552" cy="5596564"/>
          </a:xfrm>
          <a:prstGeom prst="rect">
            <a:avLst/>
          </a:prstGeom>
          <a:noFill/>
        </p:spPr>
      </p:pic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Geza\Desktop\Jared\Bowers Group\DUV characterization\Pictures\11_9_12_DUV_SOI_1_afterDeepEtch\DEV2_0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520886" cy="5638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Deep Etch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The deep etch leaves a rougher surface than the shallow </a:t>
            </a:r>
            <a:r>
              <a:rPr lang="en-US" b="1" dirty="0" smtClean="0"/>
              <a:t>etch</a:t>
            </a:r>
          </a:p>
          <a:p>
            <a:r>
              <a:rPr lang="en-US" b="1" dirty="0" smtClean="0"/>
              <a:t>AFM Roughness</a:t>
            </a:r>
          </a:p>
          <a:p>
            <a:pPr lvl="1"/>
            <a:r>
              <a:rPr lang="en-US" b="1" dirty="0" smtClean="0"/>
              <a:t>.</a:t>
            </a:r>
            <a:r>
              <a:rPr lang="en-US" b="1" smtClean="0"/>
              <a:t>27nm non-etched surface</a:t>
            </a:r>
            <a:endParaRPr lang="en-US" b="1" dirty="0" smtClean="0"/>
          </a:p>
          <a:p>
            <a:pPr lvl="1"/>
            <a:r>
              <a:rPr lang="en-US" b="1" dirty="0" smtClean="0"/>
              <a:t>.7nm deep etch trench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CSB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10914</TotalTime>
  <Words>1375</Words>
  <Application>Microsoft Office PowerPoint</Application>
  <PresentationFormat>On-screen Show (4:3)</PresentationFormat>
  <Paragraphs>510</Paragraphs>
  <Slides>92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UCSB standard</vt:lpstr>
      <vt:lpstr>DUV Stepper Waveguides Si Dummy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Conclusions</vt:lpstr>
      <vt:lpstr>Si Litho Conclusions – Bad News</vt:lpstr>
      <vt:lpstr>Si Litho Conclusions – Good News</vt:lpstr>
      <vt:lpstr>DUV Stepper Waveguides PR Strip Test Run</vt:lpstr>
      <vt:lpstr>Overview</vt:lpstr>
      <vt:lpstr>Design of Experiment</vt:lpstr>
      <vt:lpstr>Design of Experiment</vt:lpstr>
      <vt:lpstr>SEM Results – PR Strip</vt:lpstr>
      <vt:lpstr>PR Strip - SEMs – DUV Si 160C_0</vt:lpstr>
      <vt:lpstr>PR Strip - SEMs – DUV Si 160C_0</vt:lpstr>
      <vt:lpstr>PR Strip - SEMs – DUV Si 170C_1</vt:lpstr>
      <vt:lpstr>PR Strip - DUV Si 170C_2</vt:lpstr>
      <vt:lpstr>Side Wall SEM Results  DUV_Si_170C_1  die 25</vt:lpstr>
      <vt:lpstr>Sidewall DUV_Si_170C_1</vt:lpstr>
      <vt:lpstr>Sidewall DUV_Si_170C_1</vt:lpstr>
      <vt:lpstr>Sidewall DUV_Si_170C_1</vt:lpstr>
      <vt:lpstr>Sidewall DUV_Si_170C_1</vt:lpstr>
      <vt:lpstr>Sidewall DUV_Si_170C_1</vt:lpstr>
      <vt:lpstr>Conclusions</vt:lpstr>
      <vt:lpstr>PR Strip Conclusions</vt:lpstr>
      <vt:lpstr>DUV Stepper Waveguides SOI Test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SEMs – DUV SOI 170C-1</vt:lpstr>
      <vt:lpstr>Pattern Layout</vt:lpstr>
      <vt:lpstr>SEMs – DUV SOI 170C-1</vt:lpstr>
      <vt:lpstr>SEMs – DUV SOI 170C-1</vt:lpstr>
      <vt:lpstr>SEMs – DUV SOI 170C-1</vt:lpstr>
      <vt:lpstr>Pattern Layout</vt:lpstr>
      <vt:lpstr>SEMs – DUV SOI 170C-1</vt:lpstr>
      <vt:lpstr>Pattern Layout</vt:lpstr>
      <vt:lpstr>SEMs – DUV SOI 170C-1</vt:lpstr>
      <vt:lpstr>Pattern Layout</vt:lpstr>
      <vt:lpstr>SEMs – DUV SOI 170C-1</vt:lpstr>
      <vt:lpstr>Conclusions</vt:lpstr>
      <vt:lpstr>SOI Litho Conclusions</vt:lpstr>
      <vt:lpstr>Deep Etch SEM Results E25 F-.15</vt:lpstr>
      <vt:lpstr>Pattern Layout</vt:lpstr>
      <vt:lpstr>SEMs – DUV SOI 170C-1</vt:lpstr>
      <vt:lpstr>SEMs – DUV SOI 170C-1</vt:lpstr>
      <vt:lpstr>SEMs – DUV SOI 170C-1</vt:lpstr>
      <vt:lpstr>SEMs – DUV SOI 170C-1</vt:lpstr>
      <vt:lpstr>SEMs – DUV SOI 170C-1</vt:lpstr>
      <vt:lpstr>SEMs – DUV SOI 170C-1</vt:lpstr>
      <vt:lpstr>Pattern Layout</vt:lpstr>
      <vt:lpstr>SEMs – DUV SOI 170C-1</vt:lpstr>
      <vt:lpstr>SEMs – DUV SOI 170C-1</vt:lpstr>
      <vt:lpstr>SEMs – DUV SOI 170C-1</vt:lpstr>
      <vt:lpstr>SEMs – DUV SOI 170C-1</vt:lpstr>
      <vt:lpstr>SOI Deep Etch 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Jock Bovington</dc:creator>
  <cp:lastModifiedBy>Geza</cp:lastModifiedBy>
  <cp:revision>541</cp:revision>
  <cp:lastPrinted>2012-07-31T18:58:52Z</cp:lastPrinted>
  <dcterms:created xsi:type="dcterms:W3CDTF">2012-07-29T23:57:59Z</dcterms:created>
  <dcterms:modified xsi:type="dcterms:W3CDTF">2012-11-13T00:17:58Z</dcterms:modified>
</cp:coreProperties>
</file>